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aaf3d26e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aaf3d26e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bb66b64e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bb66b64e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bb66b64e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bb66b64e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bb781630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bb781630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a29c185d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a29c185d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aaf3d26e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aaf3d26e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a29c185d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a29c185d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a29c185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a29c185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a29c185d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a29c185d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a29c185d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a29c185d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a29c185d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a29c185d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aaf3d26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aaf3d26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a29c185d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a29c185d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a29c185d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a29c185d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aaf3d26e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aaf3d26e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gradFill>
          <a:gsLst>
            <a:gs pos="0">
              <a:srgbClr val="1077D2"/>
            </a:gs>
            <a:gs pos="100000">
              <a:srgbClr val="09315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microcontroller-project.com/nodemcu-esp8266-stepper-motor-interfacing.html" TargetMode="External"/><Relationship Id="rId4" Type="http://schemas.openxmlformats.org/officeDocument/2006/relationships/hyperlink" Target="https://www.novaspirit.com/2017/07/01/diy-motorized-wifi-camera-slid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path path="circle">
            <a:fillToRect b="50%" l="50%" r="50%" t="50%"/>
          </a:path>
          <a:tileRect/>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60800"/>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00"/>
                </a:solidFill>
              </a:rPr>
              <a:t>Voice </a:t>
            </a:r>
            <a:r>
              <a:rPr lang="en">
                <a:solidFill>
                  <a:srgbClr val="FFFF00"/>
                </a:solidFill>
              </a:rPr>
              <a:t>Controlled</a:t>
            </a:r>
            <a:endParaRPr>
              <a:solidFill>
                <a:srgbClr val="FFFF00"/>
              </a:solidFill>
            </a:endParaRPr>
          </a:p>
          <a:p>
            <a:pPr indent="0" lvl="0" marL="0" rtl="0" algn="ctr">
              <a:spcBef>
                <a:spcPts val="0"/>
              </a:spcBef>
              <a:spcAft>
                <a:spcPts val="0"/>
              </a:spcAft>
              <a:buNone/>
            </a:pPr>
            <a:r>
              <a:rPr lang="en">
                <a:solidFill>
                  <a:srgbClr val="FFFF00"/>
                </a:solidFill>
              </a:rPr>
              <a:t>Shower</a:t>
            </a:r>
            <a:endParaRPr>
              <a:solidFill>
                <a:srgbClr val="FFFF00"/>
              </a:solidFill>
            </a:endParaRPr>
          </a:p>
        </p:txBody>
      </p:sp>
      <p:sp>
        <p:nvSpPr>
          <p:cNvPr id="55" name="Google Shape;55;p13"/>
          <p:cNvSpPr txBox="1"/>
          <p:nvPr>
            <p:ph idx="1" type="subTitle"/>
          </p:nvPr>
        </p:nvSpPr>
        <p:spPr>
          <a:xfrm>
            <a:off x="311700" y="2407300"/>
            <a:ext cx="8520600" cy="68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By:</a:t>
            </a:r>
            <a:endParaRPr>
              <a:solidFill>
                <a:srgbClr val="FFFFFF"/>
              </a:solidFill>
            </a:endParaRPr>
          </a:p>
        </p:txBody>
      </p:sp>
      <p:sp>
        <p:nvSpPr>
          <p:cNvPr id="56" name="Google Shape;56;p13"/>
          <p:cNvSpPr txBox="1"/>
          <p:nvPr/>
        </p:nvSpPr>
        <p:spPr>
          <a:xfrm>
            <a:off x="311625" y="3044850"/>
            <a:ext cx="8520600" cy="54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James Perez				Jessica Diaz</a:t>
            </a:r>
            <a:endParaRPr sz="2400">
              <a:solidFill>
                <a:srgbClr val="FFFFFF"/>
              </a:solidFill>
            </a:endParaRPr>
          </a:p>
        </p:txBody>
      </p:sp>
      <p:sp>
        <p:nvSpPr>
          <p:cNvPr id="57" name="Google Shape;57;p13"/>
          <p:cNvSpPr txBox="1"/>
          <p:nvPr/>
        </p:nvSpPr>
        <p:spPr>
          <a:xfrm>
            <a:off x="311700" y="3585450"/>
            <a:ext cx="8520600" cy="540600"/>
          </a:xfrm>
          <a:prstGeom prst="rect">
            <a:avLst/>
          </a:prstGeom>
          <a:noFill/>
          <a:ln>
            <a:noFill/>
          </a:ln>
        </p:spPr>
        <p:txBody>
          <a:bodyPr anchorCtr="0" anchor="t" bIns="91425" lIns="91425" spcFirstLastPara="1" rIns="91425" wrap="square" tIns="91425">
            <a:noAutofit/>
          </a:bodyPr>
          <a:lstStyle/>
          <a:p>
            <a:pPr indent="0" lvl="0" marL="1371600" rtl="0" algn="l">
              <a:spcBef>
                <a:spcPts val="0"/>
              </a:spcBef>
              <a:spcAft>
                <a:spcPts val="0"/>
              </a:spcAft>
              <a:buNone/>
            </a:pPr>
            <a:r>
              <a:rPr lang="en" sz="2400">
                <a:solidFill>
                  <a:srgbClr val="FFFFFF"/>
                </a:solidFill>
              </a:rPr>
              <a:t>  Cory Longshore		    Hugo Simon</a:t>
            </a:r>
            <a:endParaRPr sz="2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00"/>
                </a:solidFill>
              </a:rPr>
              <a:t>Code</a:t>
            </a:r>
            <a:endParaRPr u="sng">
              <a:solidFill>
                <a:srgbClr val="FFFF00"/>
              </a:solidFill>
            </a:endParaRPr>
          </a:p>
        </p:txBody>
      </p:sp>
      <p:sp>
        <p:nvSpPr>
          <p:cNvPr id="117" name="Google Shape;117;p22"/>
          <p:cNvSpPr txBox="1"/>
          <p:nvPr>
            <p:ph idx="1" type="body"/>
          </p:nvPr>
        </p:nvSpPr>
        <p:spPr>
          <a:xfrm>
            <a:off x="219100" y="11833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solidFill>
                <a:srgbClr val="FFFF00"/>
              </a:solidFill>
            </a:endParaRPr>
          </a:p>
        </p:txBody>
      </p:sp>
      <p:pic>
        <p:nvPicPr>
          <p:cNvPr id="118" name="Google Shape;118;p22"/>
          <p:cNvPicPr preferRelativeResize="0"/>
          <p:nvPr/>
        </p:nvPicPr>
        <p:blipFill>
          <a:blip r:embed="rId3">
            <a:alphaModFix/>
          </a:blip>
          <a:stretch>
            <a:fillRect/>
          </a:stretch>
        </p:blipFill>
        <p:spPr>
          <a:xfrm>
            <a:off x="219099" y="973200"/>
            <a:ext cx="3232102" cy="3960151"/>
          </a:xfrm>
          <a:prstGeom prst="rect">
            <a:avLst/>
          </a:prstGeom>
          <a:noFill/>
          <a:ln>
            <a:noFill/>
          </a:ln>
        </p:spPr>
      </p:pic>
      <p:pic>
        <p:nvPicPr>
          <p:cNvPr id="119" name="Google Shape;119;p22"/>
          <p:cNvPicPr preferRelativeResize="0"/>
          <p:nvPr/>
        </p:nvPicPr>
        <p:blipFill>
          <a:blip r:embed="rId4">
            <a:alphaModFix/>
          </a:blip>
          <a:stretch>
            <a:fillRect/>
          </a:stretch>
        </p:blipFill>
        <p:spPr>
          <a:xfrm>
            <a:off x="4839950" y="973200"/>
            <a:ext cx="3852550" cy="3960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00"/>
                </a:solidFill>
              </a:rPr>
              <a:t>Code</a:t>
            </a:r>
            <a:endParaRPr u="sng">
              <a:solidFill>
                <a:srgbClr val="FFFF00"/>
              </a:solidFill>
            </a:endParaRPr>
          </a:p>
        </p:txBody>
      </p:sp>
      <p:sp>
        <p:nvSpPr>
          <p:cNvPr id="125" name="Google Shape;125;p23"/>
          <p:cNvSpPr txBox="1"/>
          <p:nvPr>
            <p:ph idx="1" type="body"/>
          </p:nvPr>
        </p:nvSpPr>
        <p:spPr>
          <a:xfrm>
            <a:off x="219100" y="11833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solidFill>
                <a:srgbClr val="FFFF00"/>
              </a:solidFill>
            </a:endParaRPr>
          </a:p>
        </p:txBody>
      </p:sp>
      <p:pic>
        <p:nvPicPr>
          <p:cNvPr id="126" name="Google Shape;126;p23"/>
          <p:cNvPicPr preferRelativeResize="0"/>
          <p:nvPr/>
        </p:nvPicPr>
        <p:blipFill>
          <a:blip r:embed="rId3">
            <a:alphaModFix/>
          </a:blip>
          <a:stretch>
            <a:fillRect/>
          </a:stretch>
        </p:blipFill>
        <p:spPr>
          <a:xfrm>
            <a:off x="219099" y="1017725"/>
            <a:ext cx="2240125" cy="3907575"/>
          </a:xfrm>
          <a:prstGeom prst="rect">
            <a:avLst/>
          </a:prstGeom>
          <a:noFill/>
          <a:ln>
            <a:noFill/>
          </a:ln>
        </p:spPr>
      </p:pic>
      <p:pic>
        <p:nvPicPr>
          <p:cNvPr id="127" name="Google Shape;127;p23"/>
          <p:cNvPicPr preferRelativeResize="0"/>
          <p:nvPr/>
        </p:nvPicPr>
        <p:blipFill>
          <a:blip r:embed="rId4">
            <a:alphaModFix/>
          </a:blip>
          <a:stretch>
            <a:fillRect/>
          </a:stretch>
        </p:blipFill>
        <p:spPr>
          <a:xfrm>
            <a:off x="3359338" y="1012787"/>
            <a:ext cx="2240125" cy="3917453"/>
          </a:xfrm>
          <a:prstGeom prst="rect">
            <a:avLst/>
          </a:prstGeom>
          <a:noFill/>
          <a:ln>
            <a:noFill/>
          </a:ln>
        </p:spPr>
      </p:pic>
      <p:pic>
        <p:nvPicPr>
          <p:cNvPr id="128" name="Google Shape;128;p23"/>
          <p:cNvPicPr preferRelativeResize="0"/>
          <p:nvPr/>
        </p:nvPicPr>
        <p:blipFill rotWithShape="1">
          <a:blip r:embed="rId5">
            <a:alphaModFix/>
          </a:blip>
          <a:srcRect b="-20063" l="-31302" r="0" t="-11239"/>
          <a:stretch/>
        </p:blipFill>
        <p:spPr>
          <a:xfrm>
            <a:off x="5551156" y="565800"/>
            <a:ext cx="3188537"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2286000" rtl="0" algn="l">
              <a:spcBef>
                <a:spcPts val="0"/>
              </a:spcBef>
              <a:spcAft>
                <a:spcPts val="0"/>
              </a:spcAft>
              <a:buNone/>
            </a:pPr>
            <a:r>
              <a:rPr lang="en">
                <a:solidFill>
                  <a:srgbClr val="FFFF00"/>
                </a:solidFill>
              </a:rPr>
              <a:t>Webpage Code</a:t>
            </a:r>
            <a:endParaRPr>
              <a:solidFill>
                <a:srgbClr val="FFFF00"/>
              </a:solidFill>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5" name="Google Shape;135;p24"/>
          <p:cNvPicPr preferRelativeResize="0"/>
          <p:nvPr/>
        </p:nvPicPr>
        <p:blipFill>
          <a:blip r:embed="rId3">
            <a:alphaModFix/>
          </a:blip>
          <a:stretch>
            <a:fillRect/>
          </a:stretch>
        </p:blipFill>
        <p:spPr>
          <a:xfrm>
            <a:off x="0" y="2184066"/>
            <a:ext cx="9143999" cy="77536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FFFF00"/>
                </a:solidFill>
              </a:rPr>
              <a:t>Webpage</a:t>
            </a:r>
            <a:endParaRPr sz="2600">
              <a:solidFill>
                <a:srgbClr val="FFFF00"/>
              </a:solidFill>
            </a:endParaRPr>
          </a:p>
        </p:txBody>
      </p:sp>
      <p:sp>
        <p:nvSpPr>
          <p:cNvPr id="141" name="Google Shape;141;p25"/>
          <p:cNvSpPr txBox="1"/>
          <p:nvPr>
            <p:ph idx="1" type="body"/>
          </p:nvPr>
        </p:nvSpPr>
        <p:spPr>
          <a:xfrm>
            <a:off x="102275" y="1152475"/>
            <a:ext cx="9041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rgbClr val="FFFFFF"/>
                </a:solidFill>
              </a:rPr>
              <a:t>		     Currently, we have 3 buttons:</a:t>
            </a:r>
            <a:endParaRPr>
              <a:solidFill>
                <a:srgbClr val="FFFFFF"/>
              </a:solidFill>
            </a:endParaRPr>
          </a:p>
          <a:p>
            <a:pPr indent="0" lvl="0" marL="0" rtl="0" algn="l">
              <a:spcBef>
                <a:spcPts val="1600"/>
              </a:spcBef>
              <a:spcAft>
                <a:spcPts val="0"/>
              </a:spcAft>
              <a:buNone/>
            </a:pPr>
            <a:r>
              <a:rPr lang="en">
                <a:solidFill>
                  <a:srgbClr val="FFFFFF"/>
                </a:solidFill>
              </a:rPr>
              <a:t>											     FORWARD: 3100 Steps or 1’</a:t>
            </a:r>
            <a:endParaRPr>
              <a:solidFill>
                <a:srgbClr val="FFFFFF"/>
              </a:solidFill>
            </a:endParaRPr>
          </a:p>
          <a:p>
            <a:pPr indent="0" lvl="0" marL="0" rtl="0" algn="l">
              <a:spcBef>
                <a:spcPts val="1600"/>
              </a:spcBef>
              <a:spcAft>
                <a:spcPts val="0"/>
              </a:spcAft>
              <a:buNone/>
            </a:pPr>
            <a:r>
              <a:rPr lang="en">
                <a:solidFill>
                  <a:srgbClr val="FFFFFF"/>
                </a:solidFill>
              </a:rPr>
              <a:t>											     BACKWARD: 3100 Steps or 1’</a:t>
            </a:r>
            <a:endParaRPr>
              <a:solidFill>
                <a:srgbClr val="FFFFFF"/>
              </a:solidFill>
            </a:endParaRPr>
          </a:p>
          <a:p>
            <a:pPr indent="457200" lvl="0" marL="457200" rtl="0" algn="l">
              <a:spcBef>
                <a:spcPts val="1600"/>
              </a:spcBef>
              <a:spcAft>
                <a:spcPts val="0"/>
              </a:spcAft>
              <a:buNone/>
            </a:pPr>
            <a:r>
              <a:rPr lang="en">
                <a:solidFill>
                  <a:srgbClr val="FFFFFF"/>
                </a:solidFill>
              </a:rPr>
              <a:t>									</a:t>
            </a:r>
            <a:r>
              <a:rPr lang="en">
                <a:solidFill>
                  <a:srgbClr val="FFFFFF"/>
                </a:solidFill>
              </a:rPr>
              <a:t>     CENTER: 3100/6200 Steps,</a:t>
            </a:r>
            <a:endParaRPr>
              <a:solidFill>
                <a:srgbClr val="FFFFFF"/>
              </a:solidFill>
            </a:endParaRPr>
          </a:p>
          <a:p>
            <a:pPr indent="0" lvl="0" marL="5029200" rtl="0" algn="l">
              <a:spcBef>
                <a:spcPts val="1600"/>
              </a:spcBef>
              <a:spcAft>
                <a:spcPts val="0"/>
              </a:spcAft>
              <a:buNone/>
            </a:pPr>
            <a:r>
              <a:rPr lang="en">
                <a:solidFill>
                  <a:srgbClr val="FFFFFF"/>
                </a:solidFill>
              </a:rPr>
              <a:t>    </a:t>
            </a:r>
            <a:r>
              <a:rPr lang="en">
                <a:solidFill>
                  <a:srgbClr val="FFFFFF"/>
                </a:solidFill>
              </a:rPr>
              <a:t> depending on position. </a:t>
            </a:r>
            <a:endParaRPr>
              <a:solidFill>
                <a:srgbClr val="FFFFFF"/>
              </a:solidFill>
            </a:endParaRPr>
          </a:p>
          <a:p>
            <a:pPr indent="0" lvl="0" marL="0" rtl="0" algn="l">
              <a:spcBef>
                <a:spcPts val="1600"/>
              </a:spcBef>
              <a:spcAft>
                <a:spcPts val="1600"/>
              </a:spcAft>
              <a:buNone/>
            </a:pPr>
            <a:r>
              <a:t/>
            </a:r>
            <a:endParaRPr/>
          </a:p>
        </p:txBody>
      </p:sp>
      <p:pic>
        <p:nvPicPr>
          <p:cNvPr id="142" name="Google Shape;142;p25"/>
          <p:cNvPicPr preferRelativeResize="0"/>
          <p:nvPr/>
        </p:nvPicPr>
        <p:blipFill>
          <a:blip r:embed="rId3">
            <a:alphaModFix/>
          </a:blip>
          <a:stretch>
            <a:fillRect/>
          </a:stretch>
        </p:blipFill>
        <p:spPr>
          <a:xfrm>
            <a:off x="2613175" y="30775"/>
            <a:ext cx="2853700" cy="508195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00"/>
                </a:solidFill>
              </a:rPr>
              <a:t>Cost Analysis (Preliminary Budget)</a:t>
            </a:r>
            <a:endParaRPr u="sng">
              <a:solidFill>
                <a:srgbClr val="FFFF00"/>
              </a:solidFill>
            </a:endParaRPr>
          </a:p>
        </p:txBody>
      </p:sp>
      <p:sp>
        <p:nvSpPr>
          <p:cNvPr id="148" name="Google Shape;148;p26"/>
          <p:cNvSpPr txBox="1"/>
          <p:nvPr>
            <p:ph idx="1" type="body"/>
          </p:nvPr>
        </p:nvSpPr>
        <p:spPr>
          <a:xfrm>
            <a:off x="311700" y="917500"/>
            <a:ext cx="8520600" cy="40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a:p>
            <a:pPr indent="0" lvl="0" marL="0" rtl="0" algn="l">
              <a:spcBef>
                <a:spcPts val="1600"/>
              </a:spcBef>
              <a:spcAft>
                <a:spcPts val="1600"/>
              </a:spcAft>
              <a:buNone/>
            </a:pPr>
            <a:r>
              <a:t/>
            </a:r>
            <a:endParaRPr>
              <a:solidFill>
                <a:srgbClr val="FFFFFF"/>
              </a:solidFill>
            </a:endParaRPr>
          </a:p>
        </p:txBody>
      </p:sp>
      <p:pic>
        <p:nvPicPr>
          <p:cNvPr id="149" name="Google Shape;149;p26"/>
          <p:cNvPicPr preferRelativeResize="0"/>
          <p:nvPr/>
        </p:nvPicPr>
        <p:blipFill>
          <a:blip r:embed="rId3">
            <a:alphaModFix/>
          </a:blip>
          <a:stretch>
            <a:fillRect/>
          </a:stretch>
        </p:blipFill>
        <p:spPr>
          <a:xfrm>
            <a:off x="822313" y="1017725"/>
            <a:ext cx="7499376" cy="3761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00"/>
                </a:solidFill>
              </a:rPr>
              <a:t>Current Costs</a:t>
            </a:r>
            <a:endParaRPr u="sng">
              <a:solidFill>
                <a:srgbClr val="FFFF00"/>
              </a:solidFill>
            </a:endParaRPr>
          </a:p>
          <a:p>
            <a:pPr indent="0" lvl="0" marL="0" rtl="0" algn="l">
              <a:spcBef>
                <a:spcPts val="0"/>
              </a:spcBef>
              <a:spcAft>
                <a:spcPts val="0"/>
              </a:spcAft>
              <a:buNone/>
            </a:pPr>
            <a:r>
              <a:t/>
            </a:r>
            <a:endParaRPr>
              <a:solidFill>
                <a:srgbClr val="FFFF00"/>
              </a:solidFill>
            </a:endParaRPr>
          </a:p>
        </p:txBody>
      </p:sp>
      <p:pic>
        <p:nvPicPr>
          <p:cNvPr id="155" name="Google Shape;155;p27"/>
          <p:cNvPicPr preferRelativeResize="0"/>
          <p:nvPr/>
        </p:nvPicPr>
        <p:blipFill>
          <a:blip r:embed="rId3">
            <a:alphaModFix/>
          </a:blip>
          <a:stretch>
            <a:fillRect/>
          </a:stretch>
        </p:blipFill>
        <p:spPr>
          <a:xfrm>
            <a:off x="1363125" y="1017725"/>
            <a:ext cx="6417755" cy="38209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00"/>
                </a:solidFill>
              </a:rPr>
              <a:t>Conclusion</a:t>
            </a:r>
            <a:endParaRPr u="sng">
              <a:solidFill>
                <a:srgbClr val="FFFF00"/>
              </a:solidFill>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rgbClr val="FFFFFF"/>
                </a:solidFill>
              </a:rPr>
              <a:t>We are currently working on getting the Arduino interfaced with AWS Lambda so that we can start to write the code to configure the voice commands</a:t>
            </a:r>
            <a:endParaRPr>
              <a:solidFill>
                <a:srgbClr val="FFFFFF"/>
              </a:solidFill>
            </a:endParaRPr>
          </a:p>
          <a:p>
            <a:pPr indent="457200" lvl="0" marL="0" rtl="0" algn="l">
              <a:spcBef>
                <a:spcPts val="1600"/>
              </a:spcBef>
              <a:spcAft>
                <a:spcPts val="0"/>
              </a:spcAft>
              <a:buNone/>
            </a:pPr>
            <a:r>
              <a:rPr lang="en">
                <a:solidFill>
                  <a:srgbClr val="FFFFFF"/>
                </a:solidFill>
              </a:rPr>
              <a:t>Once we get the Arduino’s connected with the Echo device, we will install the parts onto our shower frame and start running tests and diagnosing any issues that arise</a:t>
            </a:r>
            <a:endParaRPr>
              <a:solidFill>
                <a:srgbClr val="FFFFFF"/>
              </a:solidFill>
            </a:endParaRPr>
          </a:p>
          <a:p>
            <a:pPr indent="457200" lvl="0" marL="0" rtl="0" algn="l">
              <a:spcBef>
                <a:spcPts val="1600"/>
              </a:spcBef>
              <a:spcAft>
                <a:spcPts val="1600"/>
              </a:spcAft>
              <a:buNone/>
            </a:pPr>
            <a:r>
              <a:rPr lang="en">
                <a:solidFill>
                  <a:srgbClr val="FFFFFF"/>
                </a:solidFill>
              </a:rPr>
              <a:t>After the shower movement is tuned, we will start working on installing the flow control valves to </a:t>
            </a:r>
            <a:r>
              <a:rPr lang="en">
                <a:solidFill>
                  <a:srgbClr val="FFFFFF"/>
                </a:solidFill>
              </a:rPr>
              <a:t>adjust</a:t>
            </a:r>
            <a:r>
              <a:rPr lang="en">
                <a:solidFill>
                  <a:srgbClr val="FFFFFF"/>
                </a:solidFill>
              </a:rPr>
              <a:t> the temperature and install the sensor to provide a temperature readout for the user</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00"/>
                </a:solidFill>
              </a:rPr>
              <a:t>Introduction - Statement of Design Problem</a:t>
            </a:r>
            <a:endParaRPr u="sng">
              <a:solidFill>
                <a:srgbClr val="FFFF00"/>
              </a:solidFill>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Our goal is</a:t>
            </a:r>
            <a:r>
              <a:rPr lang="en">
                <a:solidFill>
                  <a:srgbClr val="FFFFFF"/>
                </a:solidFill>
              </a:rPr>
              <a:t> to design a voice controlled shower that is able to assist anyone that suffers from limited mobility or has any type of </a:t>
            </a:r>
            <a:r>
              <a:rPr lang="en">
                <a:solidFill>
                  <a:srgbClr val="FFFFFF"/>
                </a:solidFill>
              </a:rPr>
              <a:t>restriction of movement.</a:t>
            </a:r>
            <a:endParaRPr>
              <a:solidFill>
                <a:srgbClr val="FFFFFF"/>
              </a:solidFill>
            </a:endParaRPr>
          </a:p>
          <a:p>
            <a:pPr indent="0" lvl="0" marL="0" rtl="0" algn="l">
              <a:spcBef>
                <a:spcPts val="1600"/>
              </a:spcBef>
              <a:spcAft>
                <a:spcPts val="0"/>
              </a:spcAft>
              <a:buNone/>
            </a:pPr>
            <a:r>
              <a:rPr lang="en">
                <a:solidFill>
                  <a:srgbClr val="FFFFFF"/>
                </a:solidFill>
              </a:rPr>
              <a:t>The design of our shower is to be voice enabled through the use of an Alexa as well as an optional control through an app.</a:t>
            </a:r>
            <a:endParaRPr>
              <a:solidFill>
                <a:srgbClr val="FFFFFF"/>
              </a:solidFill>
            </a:endParaRPr>
          </a:p>
          <a:p>
            <a:pPr indent="0" lvl="0" marL="0" rtl="0" algn="l">
              <a:spcBef>
                <a:spcPts val="1600"/>
              </a:spcBef>
              <a:spcAft>
                <a:spcPts val="1600"/>
              </a:spcAft>
              <a:buNone/>
            </a:pPr>
            <a:r>
              <a:rPr lang="en">
                <a:solidFill>
                  <a:srgbClr val="FFFFFF"/>
                </a:solidFill>
              </a:rPr>
              <a:t>We want to include functions to adjust the position of the shower head, change the temperature of the water, and have user recognition to enable custom presets for each user.</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00"/>
                </a:solidFill>
              </a:rPr>
              <a:t>Inspiration for Project</a:t>
            </a:r>
            <a:endParaRPr u="sng">
              <a:solidFill>
                <a:srgbClr val="FFFF00"/>
              </a:solidFill>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FFFF"/>
                </a:solidFill>
              </a:rPr>
              <a:t>Our inspiration for this project came from an ALS patient who suffers from a progressive neurodegenerative disease that affects nerve cells in the brain and the spinal cord. This causes diminishing motor functions and limits mobility which requires the need for constant assistance.</a:t>
            </a:r>
            <a:endParaRPr>
              <a:solidFill>
                <a:srgbClr val="FFFFFF"/>
              </a:solidFill>
            </a:endParaRPr>
          </a:p>
          <a:p>
            <a:pPr indent="0" lvl="0" marL="0" rtl="0" algn="l">
              <a:spcBef>
                <a:spcPts val="1600"/>
              </a:spcBef>
              <a:spcAft>
                <a:spcPts val="0"/>
              </a:spcAft>
              <a:buNone/>
            </a:pPr>
            <a:r>
              <a:rPr lang="en">
                <a:solidFill>
                  <a:srgbClr val="FFFFFF"/>
                </a:solidFill>
              </a:rPr>
              <a:t>This inspired our design to try and improve the quality of life for anyone that requires assistance to do simple tasks, such as taking a shower. Our goal is to have the voice controls assist the user and remove the need for any additional help while showering. This would be beneficial for the elderly or anyone with disabilities that restricts their motor functions.</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00"/>
                </a:solidFill>
              </a:rPr>
              <a:t>Design Goals</a:t>
            </a:r>
            <a:endParaRPr u="sng">
              <a:solidFill>
                <a:srgbClr val="FFFF00"/>
              </a:solidFill>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Our goal is to implement:</a:t>
            </a:r>
            <a:endParaRPr>
              <a:solidFill>
                <a:srgbClr val="FFFFFF"/>
              </a:solidFill>
            </a:endParaRPr>
          </a:p>
          <a:p>
            <a:pPr indent="457200" lvl="0" marL="0" rtl="0" algn="l">
              <a:spcBef>
                <a:spcPts val="1600"/>
              </a:spcBef>
              <a:spcAft>
                <a:spcPts val="0"/>
              </a:spcAft>
              <a:buNone/>
            </a:pPr>
            <a:r>
              <a:rPr lang="en">
                <a:solidFill>
                  <a:srgbClr val="FFFFFF"/>
                </a:solidFill>
              </a:rPr>
              <a:t>Voice Commands using an Alexa</a:t>
            </a:r>
            <a:endParaRPr>
              <a:solidFill>
                <a:srgbClr val="FFFFFF"/>
              </a:solidFill>
            </a:endParaRPr>
          </a:p>
          <a:p>
            <a:pPr indent="457200" lvl="0" marL="0" rtl="0" algn="l">
              <a:spcBef>
                <a:spcPts val="1600"/>
              </a:spcBef>
              <a:spcAft>
                <a:spcPts val="0"/>
              </a:spcAft>
              <a:buClr>
                <a:schemeClr val="dk1"/>
              </a:buClr>
              <a:buSzPts val="1100"/>
              <a:buFont typeface="Arial"/>
              <a:buNone/>
            </a:pPr>
            <a:r>
              <a:rPr lang="en">
                <a:solidFill>
                  <a:srgbClr val="FFFFFF"/>
                </a:solidFill>
              </a:rPr>
              <a:t>Adjustable shower head</a:t>
            </a:r>
            <a:endParaRPr>
              <a:solidFill>
                <a:srgbClr val="FFFFFF"/>
              </a:solidFill>
            </a:endParaRPr>
          </a:p>
          <a:p>
            <a:pPr indent="457200" lvl="0" marL="0" rtl="0" algn="l">
              <a:spcBef>
                <a:spcPts val="1600"/>
              </a:spcBef>
              <a:spcAft>
                <a:spcPts val="0"/>
              </a:spcAft>
              <a:buNone/>
            </a:pPr>
            <a:r>
              <a:rPr lang="en">
                <a:solidFill>
                  <a:srgbClr val="FFFFFF"/>
                </a:solidFill>
              </a:rPr>
              <a:t>Temperature Control</a:t>
            </a:r>
            <a:r>
              <a:rPr lang="en">
                <a:solidFill>
                  <a:srgbClr val="FFFFFF"/>
                </a:solidFill>
              </a:rPr>
              <a:t> &amp; Sensor</a:t>
            </a:r>
            <a:endParaRPr>
              <a:solidFill>
                <a:srgbClr val="FFFFFF"/>
              </a:solidFill>
            </a:endParaRPr>
          </a:p>
          <a:p>
            <a:pPr indent="457200" lvl="0" marL="0" rtl="0" algn="l">
              <a:spcBef>
                <a:spcPts val="1600"/>
              </a:spcBef>
              <a:spcAft>
                <a:spcPts val="0"/>
              </a:spcAft>
              <a:buNone/>
            </a:pPr>
            <a:r>
              <a:rPr lang="en">
                <a:solidFill>
                  <a:srgbClr val="FFFFFF"/>
                </a:solidFill>
              </a:rPr>
              <a:t>User/Facial Recognition</a:t>
            </a:r>
            <a:endParaRPr>
              <a:solidFill>
                <a:srgbClr val="FFFFFF"/>
              </a:solidFill>
            </a:endParaRPr>
          </a:p>
          <a:p>
            <a:pPr indent="457200" lvl="0" marL="0" rtl="0" algn="l">
              <a:spcBef>
                <a:spcPts val="1600"/>
              </a:spcBef>
              <a:spcAft>
                <a:spcPts val="0"/>
              </a:spcAft>
              <a:buNone/>
            </a:pPr>
            <a:r>
              <a:rPr lang="en">
                <a:solidFill>
                  <a:srgbClr val="FFFFFF"/>
                </a:solidFill>
              </a:rPr>
              <a:t>Custom User Presets</a:t>
            </a:r>
            <a:endParaRPr>
              <a:solidFill>
                <a:srgbClr val="FFFFFF"/>
              </a:solidFill>
            </a:endParaRPr>
          </a:p>
          <a:p>
            <a:pPr indent="457200" lvl="0" marL="0" rtl="0" algn="l">
              <a:spcBef>
                <a:spcPts val="1600"/>
              </a:spcBef>
              <a:spcAft>
                <a:spcPts val="0"/>
              </a:spcAft>
              <a:buClr>
                <a:schemeClr val="dk1"/>
              </a:buClr>
              <a:buSzPts val="1100"/>
              <a:buFont typeface="Arial"/>
              <a:buNone/>
            </a:pPr>
            <a:r>
              <a:t/>
            </a:r>
            <a:endParaRPr>
              <a:solidFill>
                <a:srgbClr val="FFFFFF"/>
              </a:solidFill>
            </a:endParaRPr>
          </a:p>
          <a:p>
            <a:pPr indent="0" lvl="0" marL="0" rtl="0" algn="l">
              <a:spcBef>
                <a:spcPts val="1600"/>
              </a:spcBef>
              <a:spcAft>
                <a:spcPts val="1600"/>
              </a:spcAft>
              <a:buNone/>
            </a:pPr>
            <a:r>
              <a:t/>
            </a:r>
            <a:endParaRPr>
              <a:solidFill>
                <a:srgbClr val="FFFFFF"/>
              </a:solidFill>
            </a:endParaRPr>
          </a:p>
        </p:txBody>
      </p:sp>
      <p:pic>
        <p:nvPicPr>
          <p:cNvPr id="76" name="Google Shape;76;p16"/>
          <p:cNvPicPr preferRelativeResize="0"/>
          <p:nvPr/>
        </p:nvPicPr>
        <p:blipFill>
          <a:blip r:embed="rId3">
            <a:alphaModFix/>
          </a:blip>
          <a:stretch>
            <a:fillRect/>
          </a:stretch>
        </p:blipFill>
        <p:spPr>
          <a:xfrm>
            <a:off x="5305513" y="1281100"/>
            <a:ext cx="3057525" cy="2581275"/>
          </a:xfrm>
          <a:prstGeom prst="rect">
            <a:avLst/>
          </a:prstGeom>
          <a:noFill/>
          <a:ln>
            <a:noFill/>
          </a:ln>
        </p:spPr>
      </p:pic>
      <p:sp>
        <p:nvSpPr>
          <p:cNvPr id="77" name="Google Shape;77;p16"/>
          <p:cNvSpPr txBox="1"/>
          <p:nvPr/>
        </p:nvSpPr>
        <p:spPr>
          <a:xfrm>
            <a:off x="5994763" y="2588750"/>
            <a:ext cx="1821300" cy="47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Turn on the</a:t>
            </a:r>
            <a:endParaRPr sz="1200">
              <a:solidFill>
                <a:srgbClr val="FFFFFF"/>
              </a:solidFill>
            </a:endParaRPr>
          </a:p>
          <a:p>
            <a:pPr indent="0" lvl="0" marL="0" rtl="0" algn="ctr">
              <a:spcBef>
                <a:spcPts val="0"/>
              </a:spcBef>
              <a:spcAft>
                <a:spcPts val="0"/>
              </a:spcAft>
              <a:buNone/>
            </a:pPr>
            <a:r>
              <a:rPr lang="en" sz="1200">
                <a:solidFill>
                  <a:srgbClr val="FFFFFF"/>
                </a:solidFill>
              </a:rPr>
              <a:t>shower</a:t>
            </a:r>
            <a:endParaRPr sz="12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00"/>
                </a:solidFill>
              </a:rPr>
              <a:t>Methods to A</a:t>
            </a:r>
            <a:r>
              <a:rPr lang="en" u="sng">
                <a:solidFill>
                  <a:srgbClr val="FFFF00"/>
                </a:solidFill>
              </a:rPr>
              <a:t>chieve</a:t>
            </a:r>
            <a:r>
              <a:rPr lang="en" u="sng">
                <a:solidFill>
                  <a:srgbClr val="FFFF00"/>
                </a:solidFill>
              </a:rPr>
              <a:t> Design Goals</a:t>
            </a:r>
            <a:endParaRPr u="sng">
              <a:solidFill>
                <a:srgbClr val="FFFF00"/>
              </a:solidFill>
            </a:endParaRPr>
          </a:p>
        </p:txBody>
      </p:sp>
      <p:sp>
        <p:nvSpPr>
          <p:cNvPr id="83" name="Google Shape;83;p17"/>
          <p:cNvSpPr txBox="1"/>
          <p:nvPr>
            <p:ph idx="1" type="body"/>
          </p:nvPr>
        </p:nvSpPr>
        <p:spPr>
          <a:xfrm>
            <a:off x="311700" y="1152475"/>
            <a:ext cx="31671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FFFFFF"/>
                </a:solidFill>
              </a:rPr>
              <a:t>Voice Commands:</a:t>
            </a:r>
            <a:endParaRPr sz="1200">
              <a:solidFill>
                <a:srgbClr val="FFFFFF"/>
              </a:solidFill>
            </a:endParaRPr>
          </a:p>
          <a:p>
            <a:pPr indent="0" lvl="0" marL="0" rtl="0" algn="l">
              <a:lnSpc>
                <a:spcPct val="100000"/>
              </a:lnSpc>
              <a:spcBef>
                <a:spcPts val="1600"/>
              </a:spcBef>
              <a:spcAft>
                <a:spcPts val="0"/>
              </a:spcAft>
              <a:buNone/>
            </a:pPr>
            <a:r>
              <a:t/>
            </a:r>
            <a:endParaRPr sz="800">
              <a:solidFill>
                <a:srgbClr val="FFFFFF"/>
              </a:solidFill>
            </a:endParaRPr>
          </a:p>
          <a:p>
            <a:pPr indent="0" lvl="0" marL="0" rtl="0" algn="l">
              <a:lnSpc>
                <a:spcPct val="100000"/>
              </a:lnSpc>
              <a:spcBef>
                <a:spcPts val="1600"/>
              </a:spcBef>
              <a:spcAft>
                <a:spcPts val="0"/>
              </a:spcAft>
              <a:buNone/>
            </a:pPr>
            <a:r>
              <a:rPr lang="en" sz="1200">
                <a:solidFill>
                  <a:srgbClr val="FFFFFF"/>
                </a:solidFill>
              </a:rPr>
              <a:t>Adjustable Shower Head:</a:t>
            </a:r>
            <a:endParaRPr sz="1200">
              <a:solidFill>
                <a:srgbClr val="FFFFFF"/>
              </a:solidFill>
            </a:endParaRPr>
          </a:p>
          <a:p>
            <a:pPr indent="0" lvl="0" marL="0" rtl="0" algn="l">
              <a:lnSpc>
                <a:spcPct val="100000"/>
              </a:lnSpc>
              <a:spcBef>
                <a:spcPts val="1600"/>
              </a:spcBef>
              <a:spcAft>
                <a:spcPts val="0"/>
              </a:spcAft>
              <a:buNone/>
            </a:pPr>
            <a:r>
              <a:t/>
            </a:r>
            <a:endParaRPr sz="800">
              <a:solidFill>
                <a:srgbClr val="FFFFFF"/>
              </a:solidFill>
            </a:endParaRPr>
          </a:p>
          <a:p>
            <a:pPr indent="0" lvl="0" marL="0" rtl="0" algn="l">
              <a:lnSpc>
                <a:spcPct val="100000"/>
              </a:lnSpc>
              <a:spcBef>
                <a:spcPts val="1600"/>
              </a:spcBef>
              <a:spcAft>
                <a:spcPts val="0"/>
              </a:spcAft>
              <a:buNone/>
            </a:pPr>
            <a:r>
              <a:rPr lang="en" sz="1200">
                <a:solidFill>
                  <a:srgbClr val="FFFFFF"/>
                </a:solidFill>
              </a:rPr>
              <a:t>Temperature Control:</a:t>
            </a:r>
            <a:endParaRPr sz="1200">
              <a:solidFill>
                <a:srgbClr val="FFFFFF"/>
              </a:solidFill>
            </a:endParaRPr>
          </a:p>
          <a:p>
            <a:pPr indent="0" lvl="0" marL="0" rtl="0" algn="l">
              <a:lnSpc>
                <a:spcPct val="100000"/>
              </a:lnSpc>
              <a:spcBef>
                <a:spcPts val="1600"/>
              </a:spcBef>
              <a:spcAft>
                <a:spcPts val="0"/>
              </a:spcAft>
              <a:buNone/>
            </a:pPr>
            <a:r>
              <a:t/>
            </a:r>
            <a:endParaRPr sz="1200">
              <a:solidFill>
                <a:srgbClr val="FFFFFF"/>
              </a:solidFill>
            </a:endParaRPr>
          </a:p>
          <a:p>
            <a:pPr indent="0" lvl="0" marL="0" rtl="0" algn="l">
              <a:lnSpc>
                <a:spcPct val="100000"/>
              </a:lnSpc>
              <a:spcBef>
                <a:spcPts val="1600"/>
              </a:spcBef>
              <a:spcAft>
                <a:spcPts val="1600"/>
              </a:spcAft>
              <a:buNone/>
            </a:pPr>
            <a:r>
              <a:rPr lang="en" sz="1200">
                <a:solidFill>
                  <a:srgbClr val="FFFFFF"/>
                </a:solidFill>
              </a:rPr>
              <a:t>User/Facial Recognition:</a:t>
            </a:r>
            <a:endParaRPr sz="1200">
              <a:solidFill>
                <a:srgbClr val="FFFFFF"/>
              </a:solidFill>
            </a:endParaRPr>
          </a:p>
        </p:txBody>
      </p:sp>
      <p:sp>
        <p:nvSpPr>
          <p:cNvPr id="84" name="Google Shape;84;p17"/>
          <p:cNvSpPr txBox="1"/>
          <p:nvPr/>
        </p:nvSpPr>
        <p:spPr>
          <a:xfrm>
            <a:off x="818100" y="1387250"/>
            <a:ext cx="8014200" cy="125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FFFFFF"/>
                </a:solidFill>
              </a:rPr>
              <a:t>Amazon Echo will enable hands-free control our device using Amazon’s AI (Alexa)</a:t>
            </a:r>
            <a:endParaRPr sz="1200">
              <a:solidFill>
                <a:srgbClr val="FFFFFF"/>
              </a:solidFill>
            </a:endParaRPr>
          </a:p>
          <a:p>
            <a:pPr indent="0" lvl="0" marL="0" rtl="0" algn="l">
              <a:lnSpc>
                <a:spcPct val="100000"/>
              </a:lnSpc>
              <a:spcBef>
                <a:spcPts val="1600"/>
              </a:spcBef>
              <a:spcAft>
                <a:spcPts val="0"/>
              </a:spcAft>
              <a:buNone/>
            </a:pPr>
            <a:r>
              <a:t/>
            </a:r>
            <a:endParaRPr sz="800">
              <a:solidFill>
                <a:srgbClr val="FFFFFF"/>
              </a:solidFill>
            </a:endParaRPr>
          </a:p>
          <a:p>
            <a:pPr indent="0" lvl="0" marL="0" rtl="0" algn="l">
              <a:lnSpc>
                <a:spcPct val="100000"/>
              </a:lnSpc>
              <a:spcBef>
                <a:spcPts val="1600"/>
              </a:spcBef>
              <a:spcAft>
                <a:spcPts val="1600"/>
              </a:spcAft>
              <a:buClr>
                <a:schemeClr val="dk1"/>
              </a:buClr>
              <a:buSzPts val="1100"/>
              <a:buFont typeface="Arial"/>
              <a:buNone/>
            </a:pPr>
            <a:r>
              <a:rPr lang="en" sz="1200">
                <a:solidFill>
                  <a:srgbClr val="FFFFFF"/>
                </a:solidFill>
              </a:rPr>
              <a:t>Motorized track to adjust the position of the shower head which will interface with Alexa through the use of an Arduino that controls the stepper motors</a:t>
            </a:r>
            <a:endParaRPr sz="1200">
              <a:solidFill>
                <a:srgbClr val="FFFFFF"/>
              </a:solidFill>
            </a:endParaRPr>
          </a:p>
        </p:txBody>
      </p:sp>
      <p:sp>
        <p:nvSpPr>
          <p:cNvPr id="85" name="Google Shape;85;p17"/>
          <p:cNvSpPr txBox="1"/>
          <p:nvPr/>
        </p:nvSpPr>
        <p:spPr>
          <a:xfrm>
            <a:off x="818100" y="2778125"/>
            <a:ext cx="8014200" cy="153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FFFFFF"/>
                </a:solidFill>
              </a:rPr>
              <a:t>Electric </a:t>
            </a:r>
            <a:r>
              <a:rPr lang="en" sz="1200">
                <a:solidFill>
                  <a:srgbClr val="FFFFFF"/>
                </a:solidFill>
              </a:rPr>
              <a:t>solenoid</a:t>
            </a:r>
            <a:r>
              <a:rPr lang="en" sz="1200">
                <a:solidFill>
                  <a:srgbClr val="FFFFFF"/>
                </a:solidFill>
              </a:rPr>
              <a:t> valves controlled by an Arduino to adjust the ratio of hot and cold water supplied to the shower and a sensor to provide a temperature readout</a:t>
            </a:r>
            <a:endParaRPr sz="1200">
              <a:solidFill>
                <a:srgbClr val="FFFFFF"/>
              </a:solidFill>
            </a:endParaRPr>
          </a:p>
          <a:p>
            <a:pPr indent="0" lvl="0" marL="0" rtl="0" algn="l">
              <a:lnSpc>
                <a:spcPct val="100000"/>
              </a:lnSpc>
              <a:spcBef>
                <a:spcPts val="1600"/>
              </a:spcBef>
              <a:spcAft>
                <a:spcPts val="0"/>
              </a:spcAft>
              <a:buNone/>
            </a:pPr>
            <a:r>
              <a:t/>
            </a:r>
            <a:endParaRPr sz="600">
              <a:solidFill>
                <a:srgbClr val="FFFFFF"/>
              </a:solidFill>
            </a:endParaRPr>
          </a:p>
          <a:p>
            <a:pPr indent="0" lvl="0" marL="0" rtl="0" algn="l">
              <a:lnSpc>
                <a:spcPct val="100000"/>
              </a:lnSpc>
              <a:spcBef>
                <a:spcPts val="1600"/>
              </a:spcBef>
              <a:spcAft>
                <a:spcPts val="1600"/>
              </a:spcAft>
              <a:buNone/>
            </a:pPr>
            <a:r>
              <a:rPr lang="en" sz="1200">
                <a:solidFill>
                  <a:srgbClr val="FFFFFF"/>
                </a:solidFill>
              </a:rPr>
              <a:t>An external camera for facial recognition to identify the user and load a custom preset for each user</a:t>
            </a:r>
            <a:endParaRPr sz="12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00"/>
                </a:solidFill>
              </a:rPr>
              <a:t>Contributions</a:t>
            </a:r>
            <a:endParaRPr u="sng">
              <a:solidFill>
                <a:srgbClr val="FFFF00"/>
              </a:solidFill>
            </a:endParaRPr>
          </a:p>
        </p:txBody>
      </p:sp>
      <p:sp>
        <p:nvSpPr>
          <p:cNvPr id="91" name="Google Shape;91;p18"/>
          <p:cNvSpPr txBox="1"/>
          <p:nvPr>
            <p:ph idx="1" type="body"/>
          </p:nvPr>
        </p:nvSpPr>
        <p:spPr>
          <a:xfrm>
            <a:off x="311700" y="1017725"/>
            <a:ext cx="85206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FF"/>
                </a:solidFill>
                <a:hlinkClick r:id="rId3"/>
              </a:rPr>
              <a:t>https://www.microcontroller-project.com/nodemcu-esp8266-stepper-motor-interfacing.html</a:t>
            </a:r>
            <a:endParaRPr>
              <a:solidFill>
                <a:srgbClr val="FFFFFF"/>
              </a:solidFill>
            </a:endParaRPr>
          </a:p>
          <a:p>
            <a:pPr indent="0" lvl="0" marL="0" rtl="0" algn="l">
              <a:spcBef>
                <a:spcPts val="1600"/>
              </a:spcBef>
              <a:spcAft>
                <a:spcPts val="0"/>
              </a:spcAft>
              <a:buNone/>
            </a:pPr>
            <a:r>
              <a:rPr lang="en" u="sng">
                <a:solidFill>
                  <a:srgbClr val="FFFFFF"/>
                </a:solidFill>
                <a:hlinkClick r:id="rId4"/>
              </a:rPr>
              <a:t>https://www.novaspirit.com/2017/07/01/diy-motorized-wifi-camera-slider/</a:t>
            </a:r>
            <a:endParaRPr u="sng">
              <a:solidFill>
                <a:srgbClr val="FFFFFF"/>
              </a:solidFill>
            </a:endParaRPr>
          </a:p>
          <a:p>
            <a:pPr indent="0" lvl="0" marL="0" rtl="0" algn="l">
              <a:spcBef>
                <a:spcPts val="1600"/>
              </a:spcBef>
              <a:spcAft>
                <a:spcPts val="0"/>
              </a:spcAft>
              <a:buNone/>
            </a:pPr>
            <a:r>
              <a:t/>
            </a:r>
            <a:endParaRPr u="sng">
              <a:solidFill>
                <a:srgbClr val="FFFFFF"/>
              </a:solidFill>
            </a:endParaRPr>
          </a:p>
          <a:p>
            <a:pPr indent="0" lvl="0" marL="0" rtl="0" algn="l">
              <a:spcBef>
                <a:spcPts val="1600"/>
              </a:spcBef>
              <a:spcAft>
                <a:spcPts val="1600"/>
              </a:spcAft>
              <a:buNone/>
            </a:pPr>
            <a:r>
              <a:rPr lang="en">
                <a:solidFill>
                  <a:srgbClr val="FFFFFF"/>
                </a:solidFill>
              </a:rPr>
              <a:t>Combined parts of both sets of code and used as a reference for building our webpage, functions, as well as schematics for our circuit. We changed the color of our webpage buttons, added more functions to stop the motor once it has reached the bounds of the track. Additionally, we will be implementing this with Amazon Alexa.</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00"/>
                </a:solidFill>
              </a:rPr>
              <a:t>Experimentation/Design Alternatives</a:t>
            </a:r>
            <a:endParaRPr u="sng">
              <a:solidFill>
                <a:srgbClr val="FFFF00"/>
              </a:solidFill>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rPr>
              <a:t>Articulating shower head - too bulky/complicated to implement in a confined space while preventing water damage to electronics</a:t>
            </a:r>
            <a:endParaRPr sz="1400">
              <a:solidFill>
                <a:srgbClr val="FFFFFF"/>
              </a:solidFill>
            </a:endParaRPr>
          </a:p>
          <a:p>
            <a:pPr indent="457200" lvl="0" marL="0" rtl="0" algn="l">
              <a:spcBef>
                <a:spcPts val="1600"/>
              </a:spcBef>
              <a:spcAft>
                <a:spcPts val="0"/>
              </a:spcAft>
              <a:buNone/>
            </a:pPr>
            <a:r>
              <a:rPr lang="en" sz="1400">
                <a:solidFill>
                  <a:srgbClr val="FFFFFF"/>
                </a:solidFill>
              </a:rPr>
              <a:t>Motorized slider to mount shower head for easier movement and control over positioning</a:t>
            </a:r>
            <a:endParaRPr sz="1400">
              <a:solidFill>
                <a:srgbClr val="FFFFFF"/>
              </a:solidFill>
            </a:endParaRPr>
          </a:p>
          <a:p>
            <a:pPr indent="0" lvl="0" marL="0" rtl="0" algn="l">
              <a:spcBef>
                <a:spcPts val="1600"/>
              </a:spcBef>
              <a:spcAft>
                <a:spcPts val="0"/>
              </a:spcAft>
              <a:buNone/>
            </a:pPr>
            <a:r>
              <a:rPr lang="en" sz="1400">
                <a:solidFill>
                  <a:srgbClr val="FFFFFF"/>
                </a:solidFill>
              </a:rPr>
              <a:t>Adjusting the Water Temperature - </a:t>
            </a:r>
            <a:endParaRPr sz="1400">
              <a:solidFill>
                <a:srgbClr val="FFFFFF"/>
              </a:solidFill>
            </a:endParaRPr>
          </a:p>
          <a:p>
            <a:pPr indent="457200" lvl="0" marL="0" rtl="0" algn="l">
              <a:spcBef>
                <a:spcPts val="1600"/>
              </a:spcBef>
              <a:spcAft>
                <a:spcPts val="0"/>
              </a:spcAft>
              <a:buNone/>
            </a:pPr>
            <a:r>
              <a:rPr lang="en" sz="1400">
                <a:solidFill>
                  <a:srgbClr val="FFFFFF"/>
                </a:solidFill>
              </a:rPr>
              <a:t>Started with pumps to adjust the hot/cold ratio of water but decided to use flow control valves to provide more efficient way for user access to changing the temperature</a:t>
            </a:r>
            <a:endParaRPr sz="1400">
              <a:solidFill>
                <a:srgbClr val="FFFFFF"/>
              </a:solidFill>
            </a:endParaRPr>
          </a:p>
          <a:p>
            <a:pPr indent="0" lvl="0" marL="0" rtl="0" algn="l">
              <a:spcBef>
                <a:spcPts val="1600"/>
              </a:spcBef>
              <a:spcAft>
                <a:spcPts val="1600"/>
              </a:spcAft>
              <a:buNone/>
            </a:pPr>
            <a:r>
              <a:t/>
            </a:r>
            <a:endParaRPr sz="14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00"/>
                </a:solidFill>
              </a:rPr>
              <a:t>Problems Encountered</a:t>
            </a:r>
            <a:endParaRPr u="sng">
              <a:solidFill>
                <a:srgbClr val="FFFF00"/>
              </a:solidFill>
            </a:endParaRPr>
          </a:p>
        </p:txBody>
      </p:sp>
      <p:sp>
        <p:nvSpPr>
          <p:cNvPr id="103" name="Google Shape;103;p20"/>
          <p:cNvSpPr txBox="1"/>
          <p:nvPr>
            <p:ph idx="1" type="body"/>
          </p:nvPr>
        </p:nvSpPr>
        <p:spPr>
          <a:xfrm>
            <a:off x="311700" y="1152475"/>
            <a:ext cx="8520600" cy="374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rPr>
              <a:t>Design of the slider to move the shower head</a:t>
            </a:r>
            <a:endParaRPr>
              <a:solidFill>
                <a:srgbClr val="FFFFFF"/>
              </a:solidFill>
            </a:endParaRPr>
          </a:p>
          <a:p>
            <a:pPr indent="0" lvl="0" marL="0" rtl="0" algn="l">
              <a:lnSpc>
                <a:spcPct val="100000"/>
              </a:lnSpc>
              <a:spcBef>
                <a:spcPts val="1600"/>
              </a:spcBef>
              <a:spcAft>
                <a:spcPts val="0"/>
              </a:spcAft>
              <a:buNone/>
            </a:pPr>
            <a:r>
              <a:rPr lang="en">
                <a:solidFill>
                  <a:srgbClr val="FFFFFF"/>
                </a:solidFill>
              </a:rPr>
              <a:t>	</a:t>
            </a:r>
            <a:r>
              <a:rPr lang="en" sz="1200">
                <a:solidFill>
                  <a:srgbClr val="FFFFFF"/>
                </a:solidFill>
              </a:rPr>
              <a:t>We went through a couple different designs on how to best implement the movement of the shower head and settled with a modified camera slider </a:t>
            </a:r>
            <a:endParaRPr sz="1200">
              <a:solidFill>
                <a:srgbClr val="FFFFFF"/>
              </a:solidFill>
            </a:endParaRPr>
          </a:p>
          <a:p>
            <a:pPr indent="0" lvl="0" marL="0" rtl="0" algn="l">
              <a:lnSpc>
                <a:spcPct val="100000"/>
              </a:lnSpc>
              <a:spcBef>
                <a:spcPts val="1600"/>
              </a:spcBef>
              <a:spcAft>
                <a:spcPts val="0"/>
              </a:spcAft>
              <a:buNone/>
            </a:pPr>
            <a:r>
              <a:rPr lang="en">
                <a:solidFill>
                  <a:srgbClr val="FFFFFF"/>
                </a:solidFill>
              </a:rPr>
              <a:t>Integrating Arduino with Amazon’s web service using AWS </a:t>
            </a:r>
            <a:r>
              <a:rPr lang="en">
                <a:solidFill>
                  <a:srgbClr val="FFFFFF"/>
                </a:solidFill>
              </a:rPr>
              <a:t>Lambda</a:t>
            </a:r>
            <a:endParaRPr>
              <a:solidFill>
                <a:srgbClr val="FFFFFF"/>
              </a:solidFill>
            </a:endParaRPr>
          </a:p>
          <a:p>
            <a:pPr indent="0" lvl="0" marL="0" rtl="0" algn="l">
              <a:lnSpc>
                <a:spcPct val="100000"/>
              </a:lnSpc>
              <a:spcBef>
                <a:spcPts val="1600"/>
              </a:spcBef>
              <a:spcAft>
                <a:spcPts val="0"/>
              </a:spcAft>
              <a:buNone/>
            </a:pPr>
            <a:r>
              <a:rPr lang="en" sz="1200">
                <a:solidFill>
                  <a:srgbClr val="FFFFFF"/>
                </a:solidFill>
              </a:rPr>
              <a:t>	We had to upload our code to AWS so that we could publish the code to interface with Alexa</a:t>
            </a:r>
            <a:endParaRPr sz="1200">
              <a:solidFill>
                <a:srgbClr val="FFFFFF"/>
              </a:solidFill>
            </a:endParaRPr>
          </a:p>
          <a:p>
            <a:pPr indent="0" lvl="0" marL="0" rtl="0" algn="l">
              <a:lnSpc>
                <a:spcPct val="100000"/>
              </a:lnSpc>
              <a:spcBef>
                <a:spcPts val="1600"/>
              </a:spcBef>
              <a:spcAft>
                <a:spcPts val="0"/>
              </a:spcAft>
              <a:buNone/>
            </a:pPr>
            <a:r>
              <a:rPr lang="en">
                <a:solidFill>
                  <a:srgbClr val="FFFFFF"/>
                </a:solidFill>
              </a:rPr>
              <a:t>Schematic for the motors was incorrect</a:t>
            </a:r>
            <a:endParaRPr>
              <a:solidFill>
                <a:srgbClr val="FFFFFF"/>
              </a:solidFill>
            </a:endParaRPr>
          </a:p>
          <a:p>
            <a:pPr indent="457200" lvl="0" marL="0" rtl="0" algn="l">
              <a:lnSpc>
                <a:spcPct val="100000"/>
              </a:lnSpc>
              <a:spcBef>
                <a:spcPts val="1600"/>
              </a:spcBef>
              <a:spcAft>
                <a:spcPts val="0"/>
              </a:spcAft>
              <a:buNone/>
            </a:pPr>
            <a:r>
              <a:rPr lang="en" sz="1200">
                <a:solidFill>
                  <a:srgbClr val="FFFFFF"/>
                </a:solidFill>
              </a:rPr>
              <a:t>We had to do more research on the motor itself to find a procedure that would operate them correctly</a:t>
            </a:r>
            <a:endParaRPr sz="1200">
              <a:solidFill>
                <a:srgbClr val="FFFFFF"/>
              </a:solidFill>
            </a:endParaRPr>
          </a:p>
          <a:p>
            <a:pPr indent="0" lvl="0" marL="0" rtl="0" algn="l">
              <a:lnSpc>
                <a:spcPct val="100000"/>
              </a:lnSpc>
              <a:spcBef>
                <a:spcPts val="1600"/>
              </a:spcBef>
              <a:spcAft>
                <a:spcPts val="1600"/>
              </a:spcAft>
              <a:buNone/>
            </a:pPr>
            <a:r>
              <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00"/>
                </a:solidFill>
              </a:rPr>
              <a:t>Schematic</a:t>
            </a:r>
            <a:endParaRPr u="sng">
              <a:solidFill>
                <a:srgbClr val="FFFF00"/>
              </a:solidFill>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Will be using 12V + 47</a:t>
            </a:r>
            <a:r>
              <a:rPr lang="en">
                <a:solidFill>
                  <a:srgbClr val="FFFFFF"/>
                </a:solidFill>
              </a:rPr>
              <a:t>𝞵f instead </a:t>
            </a:r>
            <a:endParaRPr>
              <a:solidFill>
                <a:srgbClr val="FFFFFF"/>
              </a:solidFill>
            </a:endParaRPr>
          </a:p>
          <a:p>
            <a:pPr indent="0" lvl="0" marL="0" rtl="0" algn="l">
              <a:spcBef>
                <a:spcPts val="1600"/>
              </a:spcBef>
              <a:spcAft>
                <a:spcPts val="0"/>
              </a:spcAft>
              <a:buNone/>
            </a:pPr>
            <a:r>
              <a:rPr lang="en">
                <a:solidFill>
                  <a:srgbClr val="FFFFFF"/>
                </a:solidFill>
              </a:rPr>
              <a:t>of 9V + 100 </a:t>
            </a:r>
            <a:r>
              <a:rPr lang="en">
                <a:solidFill>
                  <a:srgbClr val="FFFFFF"/>
                </a:solidFill>
              </a:rPr>
              <a:t>𝞵f capacitor.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rPr lang="en">
                <a:solidFill>
                  <a:srgbClr val="FFFFFF"/>
                </a:solidFill>
              </a:rPr>
              <a:t>					D					Design for the flow control valves to 										adjust the temperature.</a:t>
            </a:r>
            <a:endParaRPr>
              <a:solidFill>
                <a:srgbClr val="FFFFFF"/>
              </a:solidFill>
            </a:endParaRPr>
          </a:p>
        </p:txBody>
      </p:sp>
      <p:pic>
        <p:nvPicPr>
          <p:cNvPr id="110" name="Google Shape;110;p21"/>
          <p:cNvPicPr preferRelativeResize="0"/>
          <p:nvPr/>
        </p:nvPicPr>
        <p:blipFill>
          <a:blip r:embed="rId3">
            <a:alphaModFix/>
          </a:blip>
          <a:stretch>
            <a:fillRect/>
          </a:stretch>
        </p:blipFill>
        <p:spPr>
          <a:xfrm>
            <a:off x="510875" y="2151825"/>
            <a:ext cx="3869826" cy="2667850"/>
          </a:xfrm>
          <a:prstGeom prst="rect">
            <a:avLst/>
          </a:prstGeom>
          <a:noFill/>
          <a:ln>
            <a:noFill/>
          </a:ln>
        </p:spPr>
      </p:pic>
      <p:pic>
        <p:nvPicPr>
          <p:cNvPr id="111" name="Google Shape;111;p21"/>
          <p:cNvPicPr preferRelativeResize="0"/>
          <p:nvPr/>
        </p:nvPicPr>
        <p:blipFill>
          <a:blip r:embed="rId4">
            <a:alphaModFix/>
          </a:blip>
          <a:stretch>
            <a:fillRect/>
          </a:stretch>
        </p:blipFill>
        <p:spPr>
          <a:xfrm>
            <a:off x="5067870" y="445020"/>
            <a:ext cx="3262774" cy="278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