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3" r:id="rId4"/>
  </p:sldMasterIdLst>
  <p:notesMasterIdLst>
    <p:notesMasterId r:id="rId11"/>
  </p:notesMasterIdLst>
  <p:handoutMasterIdLst>
    <p:handoutMasterId r:id="rId12"/>
  </p:handoutMasterIdLst>
  <p:sldIdLst>
    <p:sldId id="259" r:id="rId5"/>
    <p:sldId id="257" r:id="rId6"/>
    <p:sldId id="256" r:id="rId7"/>
    <p:sldId id="258" r:id="rId8"/>
    <p:sldId id="260" r:id="rId9"/>
    <p:sldId id="261" r:id="rId10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1" autoAdjust="0"/>
  </p:normalViewPr>
  <p:slideViewPr>
    <p:cSldViewPr snapToGrid="0">
      <p:cViewPr varScale="1">
        <p:scale>
          <a:sx n="43" d="100"/>
          <a:sy n="43" d="100"/>
        </p:scale>
        <p:origin x="21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20071"/>
            <a:ext cx="12226405" cy="1629614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5699636"/>
            <a:ext cx="7768959" cy="3902345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9601978"/>
            <a:ext cx="7768959" cy="260005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8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4978"/>
            <a:ext cx="8463619" cy="806779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596504"/>
            <a:ext cx="8463619" cy="3723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444978"/>
            <a:ext cx="8096243" cy="716468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8609659"/>
            <a:ext cx="7226405" cy="9031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10596504"/>
            <a:ext cx="8463620" cy="3723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3615" y="1873488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6842207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7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4579527"/>
            <a:ext cx="8463620" cy="6152201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10731729"/>
            <a:ext cx="8463620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444978"/>
            <a:ext cx="8096243" cy="716468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9512770"/>
            <a:ext cx="8463621" cy="121895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10731729"/>
            <a:ext cx="8463620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3615" y="1873488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6842207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19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1444978"/>
            <a:ext cx="8455287" cy="716468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9512770"/>
            <a:ext cx="8463621" cy="121895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10731729"/>
            <a:ext cx="8463620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3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1444979"/>
            <a:ext cx="1305083" cy="1244788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1444979"/>
            <a:ext cx="6926701" cy="124478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8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3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6402059"/>
            <a:ext cx="8463620" cy="4329673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10731728"/>
            <a:ext cx="8463620" cy="2039467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4978"/>
            <a:ext cx="8463619" cy="3130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5121396"/>
            <a:ext cx="4117479" cy="91988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5121400"/>
            <a:ext cx="4117480" cy="91988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4978"/>
            <a:ext cx="8463617" cy="31307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5122330"/>
            <a:ext cx="4120896" cy="1365954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6488288"/>
            <a:ext cx="4120896" cy="783198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5122330"/>
            <a:ext cx="4120896" cy="1365954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6488288"/>
            <a:ext cx="4120896" cy="783198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1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44978"/>
            <a:ext cx="8463619" cy="3130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3552246"/>
            <a:ext cx="3720243" cy="3030438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1220564"/>
            <a:ext cx="4514716" cy="13099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6582683"/>
            <a:ext cx="3720243" cy="6126101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5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1379200"/>
            <a:ext cx="8463619" cy="134337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1444978"/>
            <a:ext cx="8463619" cy="9115776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12722579"/>
            <a:ext cx="8463619" cy="159768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20071"/>
            <a:ext cx="12226407" cy="1629614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1444978"/>
            <a:ext cx="8463617" cy="3130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5121400"/>
            <a:ext cx="8463619" cy="91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14320269"/>
            <a:ext cx="912176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14320269"/>
            <a:ext cx="6163964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14320269"/>
            <a:ext cx="683517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0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3.xml"/><Relationship Id="rId11" Type="http://schemas.openxmlformats.org/officeDocument/2006/relationships/image" Target="../media/image10.png"/><Relationship Id="rId5" Type="http://schemas.openxmlformats.org/officeDocument/2006/relationships/chart" Target="../charts/chart2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chart" Target="../charts/chart1.xml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502" y="5936631"/>
            <a:ext cx="10515600" cy="2185638"/>
          </a:xfrm>
        </p:spPr>
        <p:txBody>
          <a:bodyPr/>
          <a:lstStyle/>
          <a:p>
            <a:pPr algn="ctr"/>
            <a:r>
              <a:rPr lang="en-IN" sz="9600" dirty="0" err="1" smtClean="0"/>
              <a:t>InternKit</a:t>
            </a:r>
            <a:endParaRPr lang="en-IN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4827" y="7810035"/>
            <a:ext cx="9886950" cy="5124450"/>
          </a:xfrm>
        </p:spPr>
        <p:txBody>
          <a:bodyPr/>
          <a:lstStyle/>
          <a:p>
            <a:r>
              <a:rPr lang="en-IN" dirty="0" smtClean="0"/>
              <a:t>Team Members:</a:t>
            </a:r>
          </a:p>
          <a:p>
            <a:endParaRPr lang="en-IN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 smtClean="0"/>
              <a:t>Vishnu S </a:t>
            </a:r>
            <a:r>
              <a:rPr lang="en-IN" sz="3600" dirty="0" err="1" smtClean="0"/>
              <a:t>Murali</a:t>
            </a:r>
            <a:r>
              <a:rPr lang="en-IN" sz="3600" dirty="0" smtClean="0"/>
              <a:t> : PES1201701624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 smtClean="0"/>
              <a:t>Rishi </a:t>
            </a:r>
            <a:r>
              <a:rPr lang="en-IN" sz="3600" dirty="0" err="1" smtClean="0"/>
              <a:t>Ravikumar</a:t>
            </a:r>
            <a:r>
              <a:rPr lang="en-IN" sz="3600" dirty="0" smtClean="0"/>
              <a:t> : PES1201700754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 err="1" smtClean="0"/>
              <a:t>Aniket</a:t>
            </a:r>
            <a:r>
              <a:rPr lang="en-IN" sz="3600" dirty="0" smtClean="0"/>
              <a:t> </a:t>
            </a:r>
            <a:r>
              <a:rPr lang="en-IN" sz="3600" dirty="0" err="1" smtClean="0"/>
              <a:t>Kaulavkar</a:t>
            </a:r>
            <a:r>
              <a:rPr lang="en-IN" sz="3600" dirty="0" smtClean="0"/>
              <a:t> : PES1201700095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9455" y="2812927"/>
            <a:ext cx="10626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Department Name:  Computer Science &amp; Engineering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 smtClean="0"/>
              <a:t>Subject Code: UE17CS353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 smtClean="0"/>
              <a:t>Subject Name: Web Technologies II</a:t>
            </a:r>
            <a:endParaRPr lang="en-IN" sz="2800" dirty="0"/>
          </a:p>
        </p:txBody>
      </p:sp>
      <p:pic>
        <p:nvPicPr>
          <p:cNvPr id="3078" name="Picture 6" descr="Internship Icon of Glyph style - Available in SVG, PNG, EPS, A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7" y="12486499"/>
            <a:ext cx="2438400" cy="223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ternship icon png 4 » P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77" y="1203781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3740" t="25188" r="22114" b="64839"/>
          <a:stretch/>
        </p:blipFill>
        <p:spPr>
          <a:xfrm>
            <a:off x="262155" y="364497"/>
            <a:ext cx="11539319" cy="14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 Reasons Why An Internship Is Important For Your Future Car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0" y="429149"/>
            <a:ext cx="11219909" cy="146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loud Callout 3"/>
          <p:cNvSpPr/>
          <p:nvPr/>
        </p:nvSpPr>
        <p:spPr>
          <a:xfrm flipH="1">
            <a:off x="1152525" y="14287190"/>
            <a:ext cx="7590031" cy="1968810"/>
          </a:xfrm>
          <a:prstGeom prst="cloudCallout">
            <a:avLst/>
          </a:prstGeom>
          <a:scene3d>
            <a:camera prst="orthographicFront"/>
            <a:lightRig rig="threePt" dir="t"/>
          </a:scene3d>
          <a:sp3d>
            <a:bevelT w="177800" h="266700"/>
            <a:bevelB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74849" y="14628259"/>
            <a:ext cx="485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Opportunities to connect to employees of different companies for internships according to the skills the students have 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8341112" y="10504449"/>
            <a:ext cx="3012688" cy="3969834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 extrusionH="127000" contourW="12700">
            <a:bevelT w="330200" h="228600" prst="coolSlant"/>
            <a:bevelB w="101600" prst="riblet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620938" y="11001520"/>
            <a:ext cx="2453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online portal provides the employees to post any internship offers they want to post and students can apply to the listed internships that are posted.</a:t>
            </a:r>
            <a:endParaRPr lang="en-IN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646127" y="1405054"/>
            <a:ext cx="4707673" cy="27327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228600" h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045015" y="1735788"/>
            <a:ext cx="3909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web portal is intelligent to convey students the probability of acceptance to a particular internship he or she as posted with respect to the skills the student has and the projects he or she built.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 rot="21159411">
            <a:off x="3308676" y="7541449"/>
            <a:ext cx="5174166" cy="126188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6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no Pro Caption" panose="02020502040506020403" pitchFamily="18" charset="0"/>
              </a:rPr>
              <a:t>InternKit</a:t>
            </a:r>
            <a:endParaRPr lang="en-US" sz="7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no Pro Caption" panose="02020502040506020403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0"/>
            <a:ext cx="5473390" cy="86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52525" y="64045"/>
            <a:ext cx="480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Project Description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948483" y="8047659"/>
            <a:ext cx="701805" cy="69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/>
          <p:cNvSpPr/>
          <p:nvPr/>
        </p:nvSpPr>
        <p:spPr>
          <a:xfrm>
            <a:off x="6054466" y="8251740"/>
            <a:ext cx="546850" cy="50039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4" name="Group 123" title="Section Title">
            <a:extLst>
              <a:ext uri="{FF2B5EF4-FFF2-40B4-BE49-F238E27FC236}">
                <a16:creationId xmlns:a16="http://schemas.microsoft.com/office/drawing/2014/main" xmlns="" id="{168FEE9B-244F-461A-8768-B88D8905D1A7}"/>
              </a:ext>
            </a:extLst>
          </p:cNvPr>
          <p:cNvGrpSpPr/>
          <p:nvPr/>
        </p:nvGrpSpPr>
        <p:grpSpPr>
          <a:xfrm>
            <a:off x="2555663" y="7957661"/>
            <a:ext cx="4221287" cy="1116002"/>
            <a:chOff x="2558155" y="8047174"/>
            <a:chExt cx="4221287" cy="111600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53">
              <a:extLst>
                <a:ext uri="{FF2B5EF4-FFF2-40B4-BE49-F238E27FC236}">
                  <a16:creationId xmlns:a16="http://schemas.microsoft.com/office/drawing/2014/main" xmlns="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: Top Corners Rounded 155">
              <a:extLst>
                <a:ext uri="{FF2B5EF4-FFF2-40B4-BE49-F238E27FC236}">
                  <a16:creationId xmlns:a16="http://schemas.microsoft.com/office/drawing/2014/main" xmlns="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Back-end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1" name="Group 120" descr="Pencil Tip">
            <a:extLst>
              <a:ext uri="{FF2B5EF4-FFF2-40B4-BE49-F238E27FC236}">
                <a16:creationId xmlns:a16="http://schemas.microsoft.com/office/drawing/2014/main" xmlns="" id="{8096D734-9A18-4CDD-8E63-5B1E0374F1A6}"/>
              </a:ext>
            </a:extLst>
          </p:cNvPr>
          <p:cNvGrpSpPr/>
          <p:nvPr/>
        </p:nvGrpSpPr>
        <p:grpSpPr>
          <a:xfrm>
            <a:off x="5558269" y="720930"/>
            <a:ext cx="1083443" cy="866251"/>
            <a:chOff x="5558269" y="2683246"/>
            <a:chExt cx="1083443" cy="866251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xmlns="" id="{B860C96A-5919-427D-ACDC-5B4ABDC6E4B8}"/>
                </a:ext>
              </a:extLst>
            </p:cNvPr>
            <p:cNvSpPr/>
            <p:nvPr/>
          </p:nvSpPr>
          <p:spPr>
            <a:xfrm rot="10800000" flipH="1">
              <a:off x="5558269" y="2683247"/>
              <a:ext cx="1083443" cy="866250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20A2F263-68FD-41AC-9E8F-145F5952DFEA}"/>
                </a:ext>
              </a:extLst>
            </p:cNvPr>
            <p:cNvSpPr/>
            <p:nvPr/>
          </p:nvSpPr>
          <p:spPr>
            <a:xfrm>
              <a:off x="5948483" y="2683246"/>
              <a:ext cx="303016" cy="17498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 descr="Pencil Section">
            <a:extLst>
              <a:ext uri="{FF2B5EF4-FFF2-40B4-BE49-F238E27FC236}">
                <a16:creationId xmlns:a16="http://schemas.microsoft.com/office/drawing/2014/main" xmlns="" id="{8C5CFB96-05C7-4060-B6EA-87F284A06808}"/>
              </a:ext>
            </a:extLst>
          </p:cNvPr>
          <p:cNvGrpSpPr/>
          <p:nvPr/>
        </p:nvGrpSpPr>
        <p:grpSpPr>
          <a:xfrm rot="10800000" flipH="1">
            <a:off x="5559821" y="1228420"/>
            <a:ext cx="1081893" cy="5945311"/>
            <a:chOff x="720000" y="5200650"/>
            <a:chExt cx="1440000" cy="360000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xmlns="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xmlns="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xmlns="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xmlns="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7" hidden="1">
            <a:extLst>
              <a:ext uri="{FF2B5EF4-FFF2-40B4-BE49-F238E27FC236}">
                <a16:creationId xmlns:a16="http://schemas.microsoft.com/office/drawing/2014/main" xmlns="" id="{E836A675-CF30-4322-9910-D0876AD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Infographic</a:t>
            </a:r>
          </a:p>
        </p:txBody>
      </p:sp>
      <p:grpSp>
        <p:nvGrpSpPr>
          <p:cNvPr id="90" name="Group 89" descr="Pencil Ribbon">
            <a:extLst>
              <a:ext uri="{FF2B5EF4-FFF2-40B4-BE49-F238E27FC236}">
                <a16:creationId xmlns:a16="http://schemas.microsoft.com/office/drawing/2014/main" xmlns="" id="{FAB42E28-35EA-4CE9-AD4D-037811A2670C}"/>
              </a:ext>
            </a:extLst>
          </p:cNvPr>
          <p:cNvGrpSpPr/>
          <p:nvPr/>
        </p:nvGrpSpPr>
        <p:grpSpPr>
          <a:xfrm>
            <a:off x="5431318" y="3329081"/>
            <a:ext cx="1329075" cy="1709685"/>
            <a:chOff x="5423088" y="5459207"/>
            <a:chExt cx="1329075" cy="170968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xmlns="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xmlns="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45" name="Graphic 1044" descr="Puzzle">
            <a:extLst>
              <a:ext uri="{FF2B5EF4-FFF2-40B4-BE49-F238E27FC236}">
                <a16:creationId xmlns:a16="http://schemas.microsoft.com/office/drawing/2014/main" xmlns="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982236">
            <a:off x="5860707" y="3890027"/>
            <a:ext cx="469232" cy="469232"/>
          </a:xfrm>
          <a:prstGeom prst="rect">
            <a:avLst/>
          </a:prstGeom>
        </p:spPr>
      </p:pic>
      <p:grpSp>
        <p:nvGrpSpPr>
          <p:cNvPr id="54" name="Group 53" descr="Pencil Section">
            <a:extLst>
              <a:ext uri="{FF2B5EF4-FFF2-40B4-BE49-F238E27FC236}">
                <a16:creationId xmlns:a16="http://schemas.microsoft.com/office/drawing/2014/main" xmlns="" id="{5DCE6B97-B14E-4696-83E1-484FD5CE661D}"/>
              </a:ext>
            </a:extLst>
          </p:cNvPr>
          <p:cNvGrpSpPr/>
          <p:nvPr/>
        </p:nvGrpSpPr>
        <p:grpSpPr>
          <a:xfrm rot="10800000" flipH="1">
            <a:off x="5559821" y="6941674"/>
            <a:ext cx="1081891" cy="333124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xmlns="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xmlns="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xmlns="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xmlns="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 descr="Pencil Section">
            <a:extLst>
              <a:ext uri="{FF2B5EF4-FFF2-40B4-BE49-F238E27FC236}">
                <a16:creationId xmlns:a16="http://schemas.microsoft.com/office/drawing/2014/main" xmlns="" id="{FA67B8CC-BADB-480B-99C6-F0315E487428}"/>
              </a:ext>
            </a:extLst>
          </p:cNvPr>
          <p:cNvGrpSpPr/>
          <p:nvPr/>
        </p:nvGrpSpPr>
        <p:grpSpPr>
          <a:xfrm rot="10800000" flipH="1">
            <a:off x="5559821" y="10011198"/>
            <a:ext cx="1081891" cy="356383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xmlns="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xmlns="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xmlns="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xmlns="" id="{38DF508B-21CB-4DAC-988D-D192B1CF236C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 descr="Pencil Eraser">
            <a:extLst>
              <a:ext uri="{FF2B5EF4-FFF2-40B4-BE49-F238E27FC236}">
                <a16:creationId xmlns:a16="http://schemas.microsoft.com/office/drawing/2014/main" xmlns="" id="{C1260421-D92C-4E2E-88CD-E4D9C935FEA5}"/>
              </a:ext>
            </a:extLst>
          </p:cNvPr>
          <p:cNvGrpSpPr/>
          <p:nvPr/>
        </p:nvGrpSpPr>
        <p:grpSpPr>
          <a:xfrm>
            <a:off x="5558272" y="13575035"/>
            <a:ext cx="1083442" cy="863524"/>
            <a:chOff x="5554279" y="11106364"/>
            <a:chExt cx="1083442" cy="8635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xmlns="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 descr="Header Graphic">
            <a:extLst>
              <a:ext uri="{FF2B5EF4-FFF2-40B4-BE49-F238E27FC236}">
                <a16:creationId xmlns:a16="http://schemas.microsoft.com/office/drawing/2014/main" xmlns="" id="{181D94F2-1E93-4B71-A78B-37D4B024053C}"/>
              </a:ext>
            </a:extLst>
          </p:cNvPr>
          <p:cNvGrpSpPr/>
          <p:nvPr/>
        </p:nvGrpSpPr>
        <p:grpSpPr>
          <a:xfrm>
            <a:off x="-25282" y="5487926"/>
            <a:ext cx="6919329" cy="2600595"/>
            <a:chOff x="-7141" y="5532749"/>
            <a:chExt cx="6919329" cy="2201057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xmlns="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B52B03A8-C706-4D1C-B84D-C2CF3E66F5F5}"/>
              </a:ext>
            </a:extLst>
          </p:cNvPr>
          <p:cNvSpPr txBox="1"/>
          <p:nvPr/>
        </p:nvSpPr>
        <p:spPr>
          <a:xfrm>
            <a:off x="775716" y="5628109"/>
            <a:ext cx="3085702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Title:</a:t>
            </a:r>
            <a:endParaRPr lang="en-US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DB4B2506-C8BD-467C-A8A9-4B23C0D3552E}"/>
              </a:ext>
            </a:extLst>
          </p:cNvPr>
          <p:cNvSpPr txBox="1"/>
          <p:nvPr/>
        </p:nvSpPr>
        <p:spPr>
          <a:xfrm>
            <a:off x="750124" y="6063583"/>
            <a:ext cx="3263880" cy="1086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600" b="1" spc="-3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InternKit</a:t>
            </a:r>
            <a:endParaRPr lang="en-US" sz="66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557E8AC8-4028-4FD4-93C6-1F9ABB601197}"/>
              </a:ext>
            </a:extLst>
          </p:cNvPr>
          <p:cNvSpPr txBox="1"/>
          <p:nvPr/>
        </p:nvSpPr>
        <p:spPr>
          <a:xfrm>
            <a:off x="4036188" y="5503158"/>
            <a:ext cx="2525824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 smtClean="0"/>
              <a:t>An online platform to connect employers and students for internships.</a:t>
            </a:r>
            <a:endParaRPr lang="en-US" sz="2200" noProof="1"/>
          </a:p>
        </p:txBody>
      </p:sp>
      <p:grpSp>
        <p:nvGrpSpPr>
          <p:cNvPr id="233" name="Group 232" descr="1in3 Graphic Placeholder">
            <a:extLst>
              <a:ext uri="{FF2B5EF4-FFF2-40B4-BE49-F238E27FC236}">
                <a16:creationId xmlns:a16="http://schemas.microsoft.com/office/drawing/2014/main" xmlns="" id="{75BB10CF-B44E-43F4-A0CB-89E1F4914D9F}"/>
              </a:ext>
            </a:extLst>
          </p:cNvPr>
          <p:cNvGrpSpPr/>
          <p:nvPr/>
        </p:nvGrpSpPr>
        <p:grpSpPr>
          <a:xfrm>
            <a:off x="502443" y="1801481"/>
            <a:ext cx="4344375" cy="2676875"/>
            <a:chOff x="787060" y="2719040"/>
            <a:chExt cx="4344375" cy="2676875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xmlns="" id="{EDE67141-2993-4412-A65C-1A5893653F11}"/>
                </a:ext>
              </a:extLst>
            </p:cNvPr>
            <p:cNvGrpSpPr/>
            <p:nvPr/>
          </p:nvGrpSpPr>
          <p:grpSpPr>
            <a:xfrm>
              <a:off x="787060" y="3393408"/>
              <a:ext cx="4344375" cy="2002507"/>
              <a:chOff x="673698" y="1834435"/>
              <a:chExt cx="4344375" cy="2002507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xmlns="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834435"/>
                <a:ext cx="433702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6600" b="1" dirty="0" smtClean="0"/>
                  <a:t>1 out of </a:t>
                </a:r>
                <a:r>
                  <a:rPr lang="en-US" sz="6600" b="1" dirty="0"/>
                  <a:t>3 </a:t>
                </a:r>
                <a:endParaRPr lang="en-US" sz="4000" noProof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xmlns="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681044" y="2550900"/>
                <a:ext cx="433702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4800" dirty="0" smtClean="0"/>
                  <a:t>React JS</a:t>
                </a:r>
                <a:endParaRPr lang="en-US" sz="40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34D49CA1-A211-445A-8A71-BADA2DFCF519}"/>
                  </a:ext>
                </a:extLst>
              </p:cNvPr>
              <p:cNvSpPr txBox="1"/>
              <p:nvPr/>
            </p:nvSpPr>
            <p:spPr>
              <a:xfrm>
                <a:off x="681044" y="3282944"/>
                <a:ext cx="43370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noProof="1" smtClean="0"/>
                  <a:t>For running dynamically rendered components of the UI</a:t>
                </a:r>
                <a:endParaRPr lang="en-US" noProof="1"/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xmlns="" id="{994A33BF-6CE5-4A10-B57E-EC3431CD6D96}"/>
                </a:ext>
              </a:extLst>
            </p:cNvPr>
            <p:cNvGrpSpPr/>
            <p:nvPr/>
          </p:nvGrpSpPr>
          <p:grpSpPr>
            <a:xfrm>
              <a:off x="3623201" y="2719040"/>
              <a:ext cx="1464512" cy="708471"/>
              <a:chOff x="3284030" y="2329845"/>
              <a:chExt cx="1464512" cy="708471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9177C0F3-38D9-4606-9E52-C72391D2BC91}"/>
                  </a:ext>
                </a:extLst>
              </p:cNvPr>
              <p:cNvSpPr/>
              <p:nvPr/>
            </p:nvSpPr>
            <p:spPr>
              <a:xfrm>
                <a:off x="3284030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6877EC82-8291-4A72-B05C-096D00670784}"/>
                  </a:ext>
                </a:extLst>
              </p:cNvPr>
              <p:cNvSpPr/>
              <p:nvPr/>
            </p:nvSpPr>
            <p:spPr>
              <a:xfrm>
                <a:off x="3843104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4" name="Group 1033" title="Section Title">
            <a:extLst>
              <a:ext uri="{FF2B5EF4-FFF2-40B4-BE49-F238E27FC236}">
                <a16:creationId xmlns:a16="http://schemas.microsoft.com/office/drawing/2014/main" xmlns="" id="{20434B85-96ED-49B6-9A09-5BF47EF578EA}"/>
              </a:ext>
            </a:extLst>
          </p:cNvPr>
          <p:cNvGrpSpPr/>
          <p:nvPr/>
        </p:nvGrpSpPr>
        <p:grpSpPr>
          <a:xfrm>
            <a:off x="5431608" y="1808620"/>
            <a:ext cx="4221287" cy="1116695"/>
            <a:chOff x="5431608" y="4234169"/>
            <a:chExt cx="4221287" cy="11166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xmlns="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noProof="1" smtClean="0">
                  <a:solidFill>
                    <a:schemeClr val="bg1"/>
                  </a:solidFill>
                  <a:latin typeface="+mj-lt"/>
                </a:rPr>
                <a:t>Front-end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xmlns="" id="{BF692857-62E3-483F-A263-AE58A9C07C3A}"/>
              </a:ext>
            </a:extLst>
          </p:cNvPr>
          <p:cNvSpPr txBox="1"/>
          <p:nvPr/>
        </p:nvSpPr>
        <p:spPr>
          <a:xfrm>
            <a:off x="7030864" y="2962240"/>
            <a:ext cx="248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React framework </a:t>
            </a:r>
            <a:endParaRPr lang="en-US" noProof="1"/>
          </a:p>
        </p:txBody>
      </p:sp>
      <p:grpSp>
        <p:nvGrpSpPr>
          <p:cNvPr id="2" name="Group 1" descr="Circular comparison graphs">
            <a:extLst>
              <a:ext uri="{FF2B5EF4-FFF2-40B4-BE49-F238E27FC236}">
                <a16:creationId xmlns:a16="http://schemas.microsoft.com/office/drawing/2014/main" xmlns="" id="{61E5842A-A868-4EEE-8C59-455A98B58F3C}"/>
              </a:ext>
            </a:extLst>
          </p:cNvPr>
          <p:cNvGrpSpPr/>
          <p:nvPr/>
        </p:nvGrpSpPr>
        <p:grpSpPr>
          <a:xfrm>
            <a:off x="7122542" y="4644056"/>
            <a:ext cx="4310872" cy="1746999"/>
            <a:chOff x="7122542" y="4645822"/>
            <a:chExt cx="4310872" cy="1746999"/>
          </a:xfrm>
        </p:grpSpPr>
        <p:graphicFrame>
          <p:nvGraphicFramePr>
            <p:cNvPr id="256" name="Chart 255" descr="Donut Graph">
              <a:extLst>
                <a:ext uri="{FF2B5EF4-FFF2-40B4-BE49-F238E27FC236}">
                  <a16:creationId xmlns:a16="http://schemas.microsoft.com/office/drawing/2014/main" xmlns="" id="{F28EFB0F-3CEE-488E-857F-0270281508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2223035"/>
                </p:ext>
              </p:extLst>
            </p:nvPr>
          </p:nvGraphicFramePr>
          <p:xfrm>
            <a:off x="7122542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xmlns="" id="{97F8E2F6-8355-4131-8E30-E18E78312C1C}"/>
                </a:ext>
              </a:extLst>
            </p:cNvPr>
            <p:cNvSpPr txBox="1"/>
            <p:nvPr/>
          </p:nvSpPr>
          <p:spPr>
            <a:xfrm>
              <a:off x="7147962" y="6023489"/>
              <a:ext cx="13015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 JS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xmlns="" id="{68143FCD-14E8-4D4D-9C88-9FC29383FEA8}"/>
                </a:ext>
              </a:extLst>
            </p:cNvPr>
            <p:cNvSpPr txBox="1"/>
            <p:nvPr/>
          </p:nvSpPr>
          <p:spPr>
            <a:xfrm>
              <a:off x="735830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270" name="Chart 269" descr="Donut Graph">
              <a:extLst>
                <a:ext uri="{FF2B5EF4-FFF2-40B4-BE49-F238E27FC236}">
                  <a16:creationId xmlns:a16="http://schemas.microsoft.com/office/drawing/2014/main" xmlns="" id="{64824C83-797B-47AE-AFD5-3F3B03DD9E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278902"/>
                </p:ext>
              </p:extLst>
            </p:nvPr>
          </p:nvGraphicFramePr>
          <p:xfrm>
            <a:off x="8601780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xmlns="" id="{45B371D6-DF52-4734-973F-7ED472655345}"/>
                </a:ext>
              </a:extLst>
            </p:cNvPr>
            <p:cNvSpPr txBox="1"/>
            <p:nvPr/>
          </p:nvSpPr>
          <p:spPr>
            <a:xfrm>
              <a:off x="8627200" y="6023489"/>
              <a:ext cx="13015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Flask on python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xmlns="" id="{32B484CD-F7EF-482C-AAE1-015581585F37}"/>
                </a:ext>
              </a:extLst>
            </p:cNvPr>
            <p:cNvSpPr txBox="1"/>
            <p:nvPr/>
          </p:nvSpPr>
          <p:spPr>
            <a:xfrm>
              <a:off x="8837546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30%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273" name="Chart 272" descr="Donut Graph">
              <a:extLst>
                <a:ext uri="{FF2B5EF4-FFF2-40B4-BE49-F238E27FC236}">
                  <a16:creationId xmlns:a16="http://schemas.microsoft.com/office/drawing/2014/main" xmlns="" id="{C2181ED1-12B9-451C-BEB0-545D8E394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2917682"/>
                </p:ext>
              </p:extLst>
            </p:nvPr>
          </p:nvGraphicFramePr>
          <p:xfrm>
            <a:off x="10081017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xmlns="" id="{8A2EB957-EABD-4894-96EE-DB4B34FB04DD}"/>
                </a:ext>
              </a:extLst>
            </p:cNvPr>
            <p:cNvSpPr txBox="1"/>
            <p:nvPr/>
          </p:nvSpPr>
          <p:spPr>
            <a:xfrm>
              <a:off x="10106437" y="6023489"/>
              <a:ext cx="130155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Siamese LSTM with Word Cloud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xmlns="" id="{63D0441E-5A12-458F-AE63-65DA48F9051F}"/>
                </a:ext>
              </a:extLst>
            </p:cNvPr>
            <p:cNvSpPr txBox="1"/>
            <p:nvPr/>
          </p:nvSpPr>
          <p:spPr>
            <a:xfrm>
              <a:off x="10316783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30%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3" name="Group 1032" title="Section Title">
            <a:extLst>
              <a:ext uri="{FF2B5EF4-FFF2-40B4-BE49-F238E27FC236}">
                <a16:creationId xmlns:a16="http://schemas.microsoft.com/office/drawing/2014/main" xmlns="" id="{168FEE9B-244F-461A-8768-B88D8905D1A7}"/>
              </a:ext>
            </a:extLst>
          </p:cNvPr>
          <p:cNvGrpSpPr/>
          <p:nvPr/>
        </p:nvGrpSpPr>
        <p:grpSpPr>
          <a:xfrm>
            <a:off x="2550535" y="7935464"/>
            <a:ext cx="4221287" cy="1116002"/>
            <a:chOff x="2558155" y="8047174"/>
            <a:chExt cx="4221287" cy="111600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xmlns="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Back-end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ED298D9E-0B75-4690-9126-401F398C359E}"/>
              </a:ext>
            </a:extLst>
          </p:cNvPr>
          <p:cNvSpPr txBox="1"/>
          <p:nvPr/>
        </p:nvSpPr>
        <p:spPr>
          <a:xfrm>
            <a:off x="2686063" y="9091368"/>
            <a:ext cx="24865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Flask app with </a:t>
            </a:r>
            <a:r>
              <a:rPr lang="en-US" dirty="0" err="1" smtClean="0"/>
              <a:t>jwt</a:t>
            </a:r>
            <a:r>
              <a:rPr lang="en-US" dirty="0" smtClean="0"/>
              <a:t> enabled and sqlite3 used as database to store the data.</a:t>
            </a:r>
            <a:endParaRPr lang="en-US" noProof="1"/>
          </a:p>
        </p:txBody>
      </p:sp>
      <p:sp>
        <p:nvSpPr>
          <p:cNvPr id="1042" name="Right Brace 1041" descr="Brace">
            <a:extLst>
              <a:ext uri="{FF2B5EF4-FFF2-40B4-BE49-F238E27FC236}">
                <a16:creationId xmlns:a16="http://schemas.microsoft.com/office/drawing/2014/main" xmlns="" id="{1F8783D4-2B90-485B-9CE9-87FAB22BE481}"/>
              </a:ext>
            </a:extLst>
          </p:cNvPr>
          <p:cNvSpPr/>
          <p:nvPr/>
        </p:nvSpPr>
        <p:spPr>
          <a:xfrm>
            <a:off x="7147646" y="7173733"/>
            <a:ext cx="461176" cy="2861806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AA40BAA2-9732-4211-89C3-D8DD321B7F94}"/>
              </a:ext>
            </a:extLst>
          </p:cNvPr>
          <p:cNvSpPr txBox="1"/>
          <p:nvPr/>
        </p:nvSpPr>
        <p:spPr>
          <a:xfrm>
            <a:off x="7821988" y="8926380"/>
            <a:ext cx="248650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noProof="1" smtClean="0"/>
              <a:t>Serving the apis via flask app for different functionalites that the website offers. It uses REST architecture and periodic refresh techniques to connect to the frontend</a:t>
            </a:r>
            <a:endParaRPr lang="en-US" noProof="1"/>
          </a:p>
        </p:txBody>
      </p:sp>
      <p:grpSp>
        <p:nvGrpSpPr>
          <p:cNvPr id="1035" name="Group 1034" title="Section Title">
            <a:extLst>
              <a:ext uri="{FF2B5EF4-FFF2-40B4-BE49-F238E27FC236}">
                <a16:creationId xmlns:a16="http://schemas.microsoft.com/office/drawing/2014/main" xmlns="" id="{EB2C580B-236F-45CA-8920-1901BDEAF5B4}"/>
              </a:ext>
            </a:extLst>
          </p:cNvPr>
          <p:cNvGrpSpPr/>
          <p:nvPr/>
        </p:nvGrpSpPr>
        <p:grpSpPr>
          <a:xfrm>
            <a:off x="5431608" y="11409115"/>
            <a:ext cx="4221287" cy="1113120"/>
            <a:chOff x="5431608" y="10407788"/>
            <a:chExt cx="4221287" cy="11131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xmlns="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080596" cy="677287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Intelligent Component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15F4C582-0F50-4F1E-B4B8-D2D44D6DC793}"/>
              </a:ext>
            </a:extLst>
          </p:cNvPr>
          <p:cNvSpPr txBox="1"/>
          <p:nvPr/>
        </p:nvSpPr>
        <p:spPr>
          <a:xfrm>
            <a:off x="7030864" y="12554299"/>
            <a:ext cx="24865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Siamese LSTM integrating it with word cloud features for text similarity check  </a:t>
            </a:r>
            <a:endParaRPr lang="en-US" noProof="1"/>
          </a:p>
        </p:txBody>
      </p:sp>
      <p:sp>
        <p:nvSpPr>
          <p:cNvPr id="184" name="Right Brace 183" descr="Brace">
            <a:extLst>
              <a:ext uri="{FF2B5EF4-FFF2-40B4-BE49-F238E27FC236}">
                <a16:creationId xmlns:a16="http://schemas.microsoft.com/office/drawing/2014/main" xmlns="" id="{6504042E-2D10-499F-84E3-5ED143093BAB}"/>
              </a:ext>
            </a:extLst>
          </p:cNvPr>
          <p:cNvSpPr/>
          <p:nvPr/>
        </p:nvSpPr>
        <p:spPr>
          <a:xfrm flipH="1">
            <a:off x="4732821" y="10172523"/>
            <a:ext cx="461176" cy="3280009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4D5ED44B-169A-4277-B921-884EDA54B107}"/>
              </a:ext>
            </a:extLst>
          </p:cNvPr>
          <p:cNvSpPr txBox="1"/>
          <p:nvPr/>
        </p:nvSpPr>
        <p:spPr>
          <a:xfrm>
            <a:off x="1210701" y="11301535"/>
            <a:ext cx="329459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0" b="1" dirty="0" smtClean="0"/>
              <a:t>30%</a:t>
            </a:r>
            <a:endParaRPr lang="en-US" sz="6000" b="1" dirty="0"/>
          </a:p>
          <a:p>
            <a:pPr algn="r"/>
            <a:r>
              <a:rPr lang="en-US" sz="3600" noProof="1"/>
              <a:t>P</a:t>
            </a:r>
            <a:r>
              <a:rPr lang="en-US" sz="3600" noProof="1" smtClean="0"/>
              <a:t>robability acceptance to an internship </a:t>
            </a:r>
            <a:endParaRPr lang="en-US" sz="6000" noProof="1"/>
          </a:p>
        </p:txBody>
      </p:sp>
      <p:grpSp>
        <p:nvGrpSpPr>
          <p:cNvPr id="4" name="Group 3" descr="Legend">
            <a:extLst>
              <a:ext uri="{FF2B5EF4-FFF2-40B4-BE49-F238E27FC236}">
                <a16:creationId xmlns:a16="http://schemas.microsoft.com/office/drawing/2014/main" xmlns="" id="{3A8A9CD0-9B8B-4937-A298-64F144EC57C5}"/>
              </a:ext>
            </a:extLst>
          </p:cNvPr>
          <p:cNvGrpSpPr/>
          <p:nvPr/>
        </p:nvGrpSpPr>
        <p:grpSpPr>
          <a:xfrm>
            <a:off x="674906" y="14623055"/>
            <a:ext cx="10762207" cy="527997"/>
            <a:chOff x="645787" y="14669487"/>
            <a:chExt cx="3140332" cy="198719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xmlns="" id="{2602CD78-0CAE-401A-BA23-C6E5ECFAC1F1}"/>
                </a:ext>
              </a:extLst>
            </p:cNvPr>
            <p:cNvSpPr txBox="1"/>
            <p:nvPr/>
          </p:nvSpPr>
          <p:spPr>
            <a:xfrm>
              <a:off x="913250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Frontend</a:t>
              </a:r>
              <a:endParaRPr lang="en-US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xmlns="" id="{F53F2842-4CE7-4CE4-8B0E-98443C767F5B}"/>
                </a:ext>
              </a:extLst>
            </p:cNvPr>
            <p:cNvSpPr txBox="1"/>
            <p:nvPr/>
          </p:nvSpPr>
          <p:spPr>
            <a:xfrm>
              <a:off x="1989814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Backend</a:t>
              </a:r>
              <a:endParaRPr lang="en-US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 descr="Legend Color&#10;">
              <a:extLst>
                <a:ext uri="{FF2B5EF4-FFF2-40B4-BE49-F238E27FC236}">
                  <a16:creationId xmlns:a16="http://schemas.microsoft.com/office/drawing/2014/main" xmlns="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ctangle 250" descr="Legend Indicator Shadow&#10;">
                <a:extLst>
                  <a:ext uri="{FF2B5EF4-FFF2-40B4-BE49-F238E27FC236}">
                    <a16:creationId xmlns:a16="http://schemas.microsoft.com/office/drawing/2014/main" xmlns="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ctangle 246" descr="Legend Indicator">
                <a:extLst>
                  <a:ext uri="{FF2B5EF4-FFF2-40B4-BE49-F238E27FC236}">
                    <a16:creationId xmlns:a16="http://schemas.microsoft.com/office/drawing/2014/main" xmlns="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 descr="Legend Color&#10;">
              <a:extLst>
                <a:ext uri="{FF2B5EF4-FFF2-40B4-BE49-F238E27FC236}">
                  <a16:creationId xmlns:a16="http://schemas.microsoft.com/office/drawing/2014/main" xmlns="" id="{4420C75D-5EE8-4397-A5C6-F62651942D78}"/>
                </a:ext>
              </a:extLst>
            </p:cNvPr>
            <p:cNvGrpSpPr/>
            <p:nvPr/>
          </p:nvGrpSpPr>
          <p:grpSpPr>
            <a:xfrm>
              <a:off x="1722351" y="14696760"/>
              <a:ext cx="172749" cy="171446"/>
              <a:chOff x="1722351" y="14696760"/>
              <a:chExt cx="172749" cy="171446"/>
            </a:xfrm>
          </p:grpSpPr>
          <p:sp>
            <p:nvSpPr>
              <p:cNvPr id="252" name="Rectangle 251" descr="Legend Indicator Shadow&#10;">
                <a:extLst>
                  <a:ext uri="{FF2B5EF4-FFF2-40B4-BE49-F238E27FC236}">
                    <a16:creationId xmlns:a16="http://schemas.microsoft.com/office/drawing/2014/main" xmlns="" id="{E475C40A-2D92-4232-8E64-6779106CDAA2}"/>
                  </a:ext>
                </a:extLst>
              </p:cNvPr>
              <p:cNvSpPr/>
              <p:nvPr/>
            </p:nvSpPr>
            <p:spPr>
              <a:xfrm>
                <a:off x="1760451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ctangle 247" descr="Legend Indicator&#10;">
                <a:extLst>
                  <a:ext uri="{FF2B5EF4-FFF2-40B4-BE49-F238E27FC236}">
                    <a16:creationId xmlns:a16="http://schemas.microsoft.com/office/drawing/2014/main" xmlns="" id="{14CBF5E9-F800-4F44-8D66-6D8C3E609327}"/>
                  </a:ext>
                </a:extLst>
              </p:cNvPr>
              <p:cNvSpPr/>
              <p:nvPr/>
            </p:nvSpPr>
            <p:spPr>
              <a:xfrm>
                <a:off x="1722351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 descr="Legend Color&#10;">
              <a:extLst>
                <a:ext uri="{FF2B5EF4-FFF2-40B4-BE49-F238E27FC236}">
                  <a16:creationId xmlns:a16="http://schemas.microsoft.com/office/drawing/2014/main" xmlns="" id="{4FC9A1BF-3328-4D7B-8A64-A2AF74A11E1E}"/>
                </a:ext>
              </a:extLst>
            </p:cNvPr>
            <p:cNvGrpSpPr/>
            <p:nvPr/>
          </p:nvGrpSpPr>
          <p:grpSpPr>
            <a:xfrm>
              <a:off x="2798915" y="14696760"/>
              <a:ext cx="172749" cy="171446"/>
              <a:chOff x="2798915" y="14696760"/>
              <a:chExt cx="172749" cy="171446"/>
            </a:xfrm>
          </p:grpSpPr>
          <p:sp>
            <p:nvSpPr>
              <p:cNvPr id="253" name="Rectangle 252" descr="Legend Indicator Shadow&#10;">
                <a:extLst>
                  <a:ext uri="{FF2B5EF4-FFF2-40B4-BE49-F238E27FC236}">
                    <a16:creationId xmlns:a16="http://schemas.microsoft.com/office/drawing/2014/main" xmlns="" id="{7B3CF94B-4E12-4276-B06D-F1B7B501A318}"/>
                  </a:ext>
                </a:extLst>
              </p:cNvPr>
              <p:cNvSpPr/>
              <p:nvPr/>
            </p:nvSpPr>
            <p:spPr>
              <a:xfrm>
                <a:off x="2837015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ctangle 248" descr="Legend Indicator&#10;">
                <a:extLst>
                  <a:ext uri="{FF2B5EF4-FFF2-40B4-BE49-F238E27FC236}">
                    <a16:creationId xmlns:a16="http://schemas.microsoft.com/office/drawing/2014/main" xmlns="" id="{F7822586-A07B-4B14-BA31-B4260E467570}"/>
                  </a:ext>
                </a:extLst>
              </p:cNvPr>
              <p:cNvSpPr/>
              <p:nvPr/>
            </p:nvSpPr>
            <p:spPr>
              <a:xfrm>
                <a:off x="2798915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xmlns="" id="{AFC4A86E-F281-4CD1-8374-149237D9AD09}"/>
                </a:ext>
              </a:extLst>
            </p:cNvPr>
            <p:cNvSpPr txBox="1"/>
            <p:nvPr/>
          </p:nvSpPr>
          <p:spPr>
            <a:xfrm>
              <a:off x="3109833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Intelligent Component</a:t>
              </a:r>
              <a:endParaRPr lang="en-US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026" name="Picture 2" descr="Top 5 Online Courses to Learn React.js in Depth — Best of L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25" y="1455194"/>
            <a:ext cx="3021530" cy="10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ing Python 3 and Flask on GoDaddy - Towards Data Scien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" y="8025462"/>
            <a:ext cx="2468715" cy="18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Icon. Monochrome Style Design From Machine ...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 t="19645" r="18364" b="11299"/>
          <a:stretch/>
        </p:blipFill>
        <p:spPr bwMode="auto">
          <a:xfrm>
            <a:off x="9724008" y="11301535"/>
            <a:ext cx="2007075" cy="21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 13"/>
          <p:cNvSpPr/>
          <p:nvPr/>
        </p:nvSpPr>
        <p:spPr>
          <a:xfrm>
            <a:off x="5654646" y="1943940"/>
            <a:ext cx="624728" cy="56601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 descr="Front-End Icons - Download Free Vector Icons | Noun Projec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49" y="1877969"/>
            <a:ext cx="741449" cy="74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908704" y="8027651"/>
            <a:ext cx="782028" cy="71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Back End Cloud Host Management Svg Png Icon Free Download (#419978 ...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848" y="8164075"/>
            <a:ext cx="553434" cy="4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566844" y="11499113"/>
            <a:ext cx="708554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4" descr="Modern Machine Learning Line Icon. Stock Vector - Illustration of ...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73831" y="11498255"/>
            <a:ext cx="694088" cy="7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898235" y="23957"/>
            <a:ext cx="4756411" cy="98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404148" y="207136"/>
            <a:ext cx="405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Technologies Used: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3" name="Picture 16" descr="Rest Api Icon #292867 - Free Icons Librar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715751"/>
            <a:ext cx="1350213" cy="1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Update Icon Png at GetDrawings | Free downloa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50526" y="9626532"/>
            <a:ext cx="1562803" cy="15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4D5ED44B-169A-4277-B921-884EDA54B107}"/>
              </a:ext>
            </a:extLst>
          </p:cNvPr>
          <p:cNvSpPr txBox="1"/>
          <p:nvPr/>
        </p:nvSpPr>
        <p:spPr>
          <a:xfrm>
            <a:off x="6681044" y="6794914"/>
            <a:ext cx="329459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0" b="1" dirty="0" smtClean="0"/>
              <a:t>30%</a:t>
            </a:r>
            <a:endParaRPr lang="en-US" sz="6000" b="1" dirty="0"/>
          </a:p>
          <a:p>
            <a:pPr algn="r"/>
            <a:r>
              <a:rPr lang="en-US" sz="3600" noProof="1" smtClean="0"/>
              <a:t>Flask app on python</a:t>
            </a:r>
            <a:endParaRPr lang="en-US" sz="6000" noProof="1"/>
          </a:p>
        </p:txBody>
      </p:sp>
      <p:pic>
        <p:nvPicPr>
          <p:cNvPr id="3" name="Picture 2" descr="sqlite3 - File Exchange - MATLAB Centr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37" y="8852405"/>
            <a:ext cx="1626701" cy="16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 err="1" smtClean="0"/>
              <a:t>InternKit</a:t>
            </a:r>
            <a:endParaRPr lang="en-IN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What is REST API | PHPenthusi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" y="1031473"/>
            <a:ext cx="11198225" cy="64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01444" y="7836965"/>
            <a:ext cx="11329639" cy="0"/>
          </a:xfrm>
          <a:prstGeom prst="line">
            <a:avLst/>
          </a:prstGeom>
          <a:ln w="285750">
            <a:solidFill>
              <a:schemeClr val="accent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12800" y="-36357"/>
            <a:ext cx="6435493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31228" y="34893"/>
            <a:ext cx="57986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 smtClean="0">
                <a:solidFill>
                  <a:schemeClr val="bg1"/>
                </a:solidFill>
              </a:rPr>
              <a:t>Techniques Implemented</a:t>
            </a:r>
            <a:endParaRPr lang="en-IN" sz="3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359" y="997824"/>
            <a:ext cx="500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REST API Architecture</a:t>
            </a:r>
            <a:endParaRPr lang="en-IN" sz="3600" dirty="0"/>
          </a:p>
        </p:txBody>
      </p:sp>
      <p:sp>
        <p:nvSpPr>
          <p:cNvPr id="9" name="Cloud Callout 8"/>
          <p:cNvSpPr/>
          <p:nvPr/>
        </p:nvSpPr>
        <p:spPr>
          <a:xfrm>
            <a:off x="6480059" y="200722"/>
            <a:ext cx="3724508" cy="2118731"/>
          </a:xfrm>
          <a:prstGeom prst="cloudCallout">
            <a:avLst>
              <a:gd name="adj1" fmla="val -35803"/>
              <a:gd name="adj2" fmla="val 49868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Callout 9"/>
          <p:cNvSpPr/>
          <p:nvPr/>
        </p:nvSpPr>
        <p:spPr>
          <a:xfrm flipH="1">
            <a:off x="3367666" y="1664189"/>
            <a:ext cx="3029333" cy="1711454"/>
          </a:xfrm>
          <a:prstGeom prst="cloudCallout">
            <a:avLst>
              <a:gd name="adj1" fmla="val -34085"/>
              <a:gd name="adj2" fmla="val 50772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10"/>
          <p:cNvSpPr/>
          <p:nvPr/>
        </p:nvSpPr>
        <p:spPr>
          <a:xfrm rot="1804580" flipH="1" flipV="1">
            <a:off x="3013971" y="4434130"/>
            <a:ext cx="2916666" cy="1587086"/>
          </a:xfrm>
          <a:prstGeom prst="cloudCallout">
            <a:avLst>
              <a:gd name="adj1" fmla="val -30271"/>
              <a:gd name="adj2" fmla="val 77416"/>
            </a:avLst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loud Callout 11"/>
          <p:cNvSpPr/>
          <p:nvPr/>
        </p:nvSpPr>
        <p:spPr>
          <a:xfrm rot="1267797">
            <a:off x="7055009" y="4703473"/>
            <a:ext cx="3594175" cy="2031532"/>
          </a:xfrm>
          <a:prstGeom prst="cloudCallout">
            <a:avLst>
              <a:gd name="adj1" fmla="val -40842"/>
              <a:gd name="adj2" fmla="val 55448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400687" y="398540"/>
            <a:ext cx="230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 all details of students, employees, internships and probability acceptance[GET]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696530" y="1850908"/>
            <a:ext cx="254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Login, add and edit details, and password of the students and employees[POST]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 rot="1065742">
            <a:off x="3383240" y="4869766"/>
            <a:ext cx="240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Sign Up,  Add internships and apply for Internships[PUT]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rot="1516416">
            <a:off x="7976388" y="4956722"/>
            <a:ext cx="1925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Delete user accounts, internships or internship  applications</a:t>
            </a:r>
          </a:p>
          <a:p>
            <a:r>
              <a:rPr lang="en-IN" dirty="0" smtClean="0"/>
              <a:t>[DELETE]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8811191"/>
            <a:ext cx="11329639" cy="6585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2858" y="8051961"/>
            <a:ext cx="500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Periodic Refresh</a:t>
            </a:r>
            <a:endParaRPr lang="en-IN" sz="3600" dirty="0"/>
          </a:p>
        </p:txBody>
      </p:sp>
      <p:sp>
        <p:nvSpPr>
          <p:cNvPr id="20" name="Cloud Callout 19"/>
          <p:cNvSpPr/>
          <p:nvPr/>
        </p:nvSpPr>
        <p:spPr>
          <a:xfrm>
            <a:off x="812800" y="14630400"/>
            <a:ext cx="8126191" cy="1625600"/>
          </a:xfrm>
          <a:prstGeom prst="cloudCallout">
            <a:avLst>
              <a:gd name="adj1" fmla="val -18088"/>
              <a:gd name="adj2" fmla="val -58232"/>
            </a:avLst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895707" y="15121949"/>
            <a:ext cx="550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Periodically refreshing the list of internships posted by the employees on the students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-36357"/>
            <a:ext cx="6435493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31228" y="-22302"/>
            <a:ext cx="579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Intelligent Functionality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5128" name="Picture 8" descr="arch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15123"/>
            <a:ext cx="10506926" cy="64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he 5 major faults of word clouds - and how they harm you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7836965"/>
            <a:ext cx="10506926" cy="71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01444" y="7836965"/>
            <a:ext cx="11329639" cy="0"/>
          </a:xfrm>
          <a:prstGeom prst="line">
            <a:avLst/>
          </a:prstGeom>
          <a:ln w="285750">
            <a:solidFill>
              <a:schemeClr val="accent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2800" y="1471961"/>
            <a:ext cx="3692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Siamese LSTM for text similarity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5150" y="1115122"/>
            <a:ext cx="343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dirty="0" smtClean="0"/>
              <a:t>odel </a:t>
            </a:r>
            <a:r>
              <a:rPr lang="en-IN" dirty="0"/>
              <a:t>is applied to assess semantic similarity between </a:t>
            </a:r>
            <a:r>
              <a:rPr lang="en-IN" dirty="0" smtClean="0"/>
              <a:t>sentences. Text similarity of the skills, and project description of students with company requirements set for the internship is found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12800" y="13604488"/>
            <a:ext cx="3217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Frequencies of the words in the project description, and skills of students is compared with the company requirements set for internship and used as weightage of the skills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812800" y="15635813"/>
            <a:ext cx="6117063" cy="620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131228" y="15715074"/>
            <a:ext cx="52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Probability Acceptance of Internship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800" y="8118651"/>
            <a:ext cx="262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Word Cloud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86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Thief leaves thank you note in van after stealing wallet from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1" y="334536"/>
            <a:ext cx="11372022" cy="149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388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Arno Pro Caption</vt:lpstr>
      <vt:lpstr>Calibri</vt:lpstr>
      <vt:lpstr>Trebuchet MS</vt:lpstr>
      <vt:lpstr>Wingdings 3</vt:lpstr>
      <vt:lpstr>Facet</vt:lpstr>
      <vt:lpstr>InternKit</vt:lpstr>
      <vt:lpstr>PowerPoint Presentation</vt:lpstr>
      <vt:lpstr>Education Infographic</vt:lpstr>
      <vt:lpstr>InternKit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2020-04-15T08:31:38Z</dcterms:created>
  <dcterms:modified xsi:type="dcterms:W3CDTF">2020-04-15T13:28:39Z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