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1625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262626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595959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80808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Trebuchet M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30.000000</c:v>
                </c:pt>
                <c:pt idx="1">
                  <c:v>40.000000</c:v>
                </c:pt>
                <c:pt idx="2">
                  <c:v>30.000000</c:v>
                </c:pt>
              </c:numCache>
            </c:numRef>
          </c:val>
        </c:ser>
        <c:firstSliceAng val="0"/>
        <c:holeSize val="6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262626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595959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80808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Trebuchet M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30.000000</c:v>
                </c:pt>
                <c:pt idx="1">
                  <c:v>40.000000</c:v>
                </c:pt>
                <c:pt idx="2">
                  <c:v>30.000000</c:v>
                </c:pt>
              </c:numCache>
            </c:numRef>
          </c:val>
        </c:ser>
        <c:firstSliceAng val="87"/>
        <c:holeSize val="6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62626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262626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BFBFBF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80808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Trebuchet M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Trebuchet M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30.000000</c:v>
                </c:pt>
                <c:pt idx="1">
                  <c:v>40.000000</c:v>
                </c:pt>
                <c:pt idx="2">
                  <c:v>30.000000</c:v>
                </c:pt>
              </c:numCache>
            </c:numRef>
          </c:val>
        </c:ser>
        <c:firstSliceAng val="156"/>
        <c:holeSize val="6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/>
          <p:cNvGrpSpPr/>
          <p:nvPr/>
        </p:nvGrpSpPr>
        <p:grpSpPr>
          <a:xfrm>
            <a:off x="-11289" y="-20072"/>
            <a:ext cx="12226407" cy="16296144"/>
            <a:chOff x="0" y="0"/>
            <a:chExt cx="12226405" cy="16296142"/>
          </a:xfrm>
        </p:grpSpPr>
        <p:sp>
          <p:nvSpPr>
            <p:cNvPr id="23" name="Straight Connector 16"/>
            <p:cNvSpPr/>
            <p:nvPr/>
          </p:nvSpPr>
          <p:spPr>
            <a:xfrm flipV="1">
              <a:off x="6852394" y="9917802"/>
              <a:ext cx="5363301" cy="6358273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17"/>
            <p:cNvSpPr/>
            <p:nvPr/>
          </p:nvSpPr>
          <p:spPr>
            <a:xfrm>
              <a:off x="9401563" y="20072"/>
              <a:ext cx="1625600" cy="16256001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18"/>
            <p:cNvSpPr/>
            <p:nvPr/>
          </p:nvSpPr>
          <p:spPr>
            <a:xfrm>
              <a:off x="9200482" y="20074"/>
              <a:ext cx="3025924" cy="1627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19"/>
            <p:cNvSpPr/>
            <p:nvPr/>
          </p:nvSpPr>
          <p:spPr>
            <a:xfrm>
              <a:off x="9618165" y="2"/>
              <a:ext cx="2597531" cy="162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Freeform 20"/>
            <p:cNvSpPr/>
            <p:nvPr/>
          </p:nvSpPr>
          <p:spPr>
            <a:xfrm>
              <a:off x="8861815" y="9312080"/>
              <a:ext cx="3351421" cy="696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Freeform 21"/>
            <p:cNvSpPr/>
            <p:nvPr/>
          </p:nvSpPr>
          <p:spPr>
            <a:xfrm>
              <a:off x="9358526" y="2"/>
              <a:ext cx="2857169" cy="162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Freeform 22"/>
            <p:cNvSpPr/>
            <p:nvPr/>
          </p:nvSpPr>
          <p:spPr>
            <a:xfrm>
              <a:off x="11072322" y="2"/>
              <a:ext cx="1143374" cy="162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Freeform 23"/>
            <p:cNvSpPr/>
            <p:nvPr/>
          </p:nvSpPr>
          <p:spPr>
            <a:xfrm>
              <a:off x="10780928" y="-1"/>
              <a:ext cx="1422362" cy="162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Freeform 24"/>
            <p:cNvSpPr/>
            <p:nvPr/>
          </p:nvSpPr>
          <p:spPr>
            <a:xfrm>
              <a:off x="10758350" y="11620031"/>
              <a:ext cx="1458782" cy="465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Freeform 27"/>
            <p:cNvSpPr/>
            <p:nvPr/>
          </p:nvSpPr>
          <p:spPr>
            <a:xfrm>
              <a:off x="-1" y="-1"/>
              <a:ext cx="1151468" cy="1350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" name="Title Text"/>
          <p:cNvSpPr txBox="1"/>
          <p:nvPr>
            <p:ph type="title"/>
          </p:nvPr>
        </p:nvSpPr>
        <p:spPr>
          <a:xfrm>
            <a:off x="1507460" y="5699635"/>
            <a:ext cx="7768961" cy="3902346"/>
          </a:xfrm>
          <a:prstGeom prst="rect">
            <a:avLst/>
          </a:prstGeom>
        </p:spPr>
        <p:txBody>
          <a:bodyPr anchor="b"/>
          <a:lstStyle>
            <a:lvl1pPr algn="r"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507460" y="9601978"/>
            <a:ext cx="7768961" cy="2600058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609584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1219169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828754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2438338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812800" y="1444977"/>
            <a:ext cx="8463620" cy="8067794"/>
          </a:xfrm>
          <a:prstGeom prst="rect">
            <a:avLst/>
          </a:prstGeom>
        </p:spPr>
        <p:txBody>
          <a:bodyPr anchor="ctr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812800" y="10596504"/>
            <a:ext cx="8463620" cy="3723763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609584">
              <a:buClrTx/>
              <a:buSzTx/>
              <a:buNone/>
            </a:lvl2pPr>
            <a:lvl3pPr marL="0" indent="1219169">
              <a:buClrTx/>
              <a:buSzTx/>
              <a:buNone/>
            </a:lvl3pPr>
            <a:lvl4pPr marL="0" indent="1828754">
              <a:buClrTx/>
              <a:buSzTx/>
              <a:buNone/>
            </a:lvl4pPr>
            <a:lvl5pPr marL="0" indent="2438338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1033179" y="1444977"/>
            <a:ext cx="8096244" cy="7164683"/>
          </a:xfrm>
          <a:prstGeom prst="rect">
            <a:avLst/>
          </a:prstGeom>
        </p:spPr>
        <p:txBody>
          <a:bodyPr anchor="ctr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1468098" y="8609658"/>
            <a:ext cx="7226406" cy="90311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>
                <a:solidFill>
                  <a:srgbClr val="808080"/>
                </a:solidFill>
              </a:defRPr>
            </a:lvl1pPr>
            <a:lvl2pPr marL="0" indent="609584">
              <a:buClrTx/>
              <a:buSzTx/>
              <a:buNone/>
              <a:defRPr sz="2100">
                <a:solidFill>
                  <a:srgbClr val="808080"/>
                </a:solidFill>
              </a:defRPr>
            </a:lvl2pPr>
            <a:lvl3pPr marL="0" indent="1219169">
              <a:buClrTx/>
              <a:buSzTx/>
              <a:buNone/>
              <a:defRPr sz="2100">
                <a:solidFill>
                  <a:srgbClr val="808080"/>
                </a:solidFill>
              </a:defRPr>
            </a:lvl3pPr>
            <a:lvl4pPr marL="0" indent="1828754">
              <a:buClrTx/>
              <a:buSzTx/>
              <a:buNone/>
              <a:defRPr sz="2100">
                <a:solidFill>
                  <a:srgbClr val="808080"/>
                </a:solidFill>
              </a:defRPr>
            </a:lvl4pPr>
            <a:lvl5pPr marL="0" indent="2438338">
              <a:buClrTx/>
              <a:buSzTx/>
              <a:buNone/>
              <a:defRPr sz="21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2"/>
          <p:cNvSpPr/>
          <p:nvPr>
            <p:ph type="body" sz="quarter" idx="13"/>
          </p:nvPr>
        </p:nvSpPr>
        <p:spPr>
          <a:xfrm>
            <a:off x="812798" y="10596504"/>
            <a:ext cx="8463620" cy="3723762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7" name="TextBox 23"/>
          <p:cNvSpPr txBox="1"/>
          <p:nvPr/>
        </p:nvSpPr>
        <p:spPr>
          <a:xfrm>
            <a:off x="704574" y="1759266"/>
            <a:ext cx="487840" cy="1614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60" tIns="60960" rIns="60960" bIns="60960" anchor="ctr">
            <a:spAutoFit/>
          </a:bodyPr>
          <a:lstStyle>
            <a:lvl1pPr>
              <a:defRPr sz="106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8" name="TextBox 24"/>
          <p:cNvSpPr txBox="1"/>
          <p:nvPr/>
        </p:nvSpPr>
        <p:spPr>
          <a:xfrm>
            <a:off x="9057893" y="6727985"/>
            <a:ext cx="487840" cy="1614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60" tIns="60960" rIns="60960" bIns="60960" anchor="ctr">
            <a:spAutoFit/>
          </a:bodyPr>
          <a:lstStyle>
            <a:lvl1pPr>
              <a:defRPr sz="106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812798" y="4579527"/>
            <a:ext cx="8463620" cy="6152201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quarter" idx="1"/>
          </p:nvPr>
        </p:nvSpPr>
        <p:spPr>
          <a:xfrm>
            <a:off x="812798" y="10731728"/>
            <a:ext cx="8463620" cy="358853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609584">
              <a:buClrTx/>
              <a:buSzTx/>
              <a:buNone/>
            </a:lvl2pPr>
            <a:lvl3pPr marL="0" indent="1219169">
              <a:buClrTx/>
              <a:buSzTx/>
              <a:buNone/>
            </a:lvl3pPr>
            <a:lvl4pPr marL="0" indent="1828754">
              <a:buClrTx/>
              <a:buSzTx/>
              <a:buNone/>
            </a:lvl4pPr>
            <a:lvl5pPr marL="0" indent="2438338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/>
          <p:nvPr>
            <p:ph type="title"/>
          </p:nvPr>
        </p:nvSpPr>
        <p:spPr>
          <a:xfrm>
            <a:off x="1033179" y="1444977"/>
            <a:ext cx="8096244" cy="7164683"/>
          </a:xfrm>
          <a:prstGeom prst="rect">
            <a:avLst/>
          </a:prstGeom>
        </p:spPr>
        <p:txBody>
          <a:bodyPr anchor="ctr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sz="quarter" idx="1"/>
          </p:nvPr>
        </p:nvSpPr>
        <p:spPr>
          <a:xfrm>
            <a:off x="812795" y="9512769"/>
            <a:ext cx="8463623" cy="121895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3200"/>
            </a:lvl1pPr>
            <a:lvl2pPr marL="0" indent="609584">
              <a:buClrTx/>
              <a:buSzTx/>
              <a:buNone/>
              <a:defRPr sz="3200"/>
            </a:lvl2pPr>
            <a:lvl3pPr marL="0" indent="1219169">
              <a:buClrTx/>
              <a:buSzTx/>
              <a:buNone/>
              <a:defRPr sz="3200"/>
            </a:lvl3pPr>
            <a:lvl4pPr marL="0" indent="1828754">
              <a:buClrTx/>
              <a:buSzTx/>
              <a:buNone/>
              <a:defRPr sz="3200"/>
            </a:lvl4pPr>
            <a:lvl5pPr marL="0" indent="2438338">
              <a:buClrTx/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2"/>
          <p:cNvSpPr/>
          <p:nvPr>
            <p:ph type="body" sz="quarter" idx="13"/>
          </p:nvPr>
        </p:nvSpPr>
        <p:spPr>
          <a:xfrm>
            <a:off x="812798" y="10731728"/>
            <a:ext cx="8463620" cy="35885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8" name="TextBox 23"/>
          <p:cNvSpPr txBox="1"/>
          <p:nvPr/>
        </p:nvSpPr>
        <p:spPr>
          <a:xfrm>
            <a:off x="704574" y="1759266"/>
            <a:ext cx="487840" cy="1614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60" tIns="60960" rIns="60960" bIns="60960" anchor="ctr">
            <a:spAutoFit/>
          </a:bodyPr>
          <a:lstStyle>
            <a:lvl1pPr>
              <a:defRPr sz="106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9" name="TextBox 24"/>
          <p:cNvSpPr txBox="1"/>
          <p:nvPr/>
        </p:nvSpPr>
        <p:spPr>
          <a:xfrm>
            <a:off x="9057893" y="6727985"/>
            <a:ext cx="487840" cy="1614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60" tIns="60960" rIns="60960" bIns="60960" anchor="ctr">
            <a:spAutoFit/>
          </a:bodyPr>
          <a:lstStyle>
            <a:lvl1pPr>
              <a:defRPr sz="106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/>
          <p:nvPr>
            <p:ph type="title"/>
          </p:nvPr>
        </p:nvSpPr>
        <p:spPr>
          <a:xfrm>
            <a:off x="821130" y="1444977"/>
            <a:ext cx="8455288" cy="7164683"/>
          </a:xfrm>
          <a:prstGeom prst="rect">
            <a:avLst/>
          </a:prstGeom>
        </p:spPr>
        <p:txBody>
          <a:bodyPr anchor="ctr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sz="quarter" idx="1"/>
          </p:nvPr>
        </p:nvSpPr>
        <p:spPr>
          <a:xfrm>
            <a:off x="812795" y="9512769"/>
            <a:ext cx="8463623" cy="121895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3200">
                <a:solidFill>
                  <a:schemeClr val="accent1"/>
                </a:solidFill>
              </a:defRPr>
            </a:lvl1pPr>
            <a:lvl2pPr marL="0" indent="609584">
              <a:buClrTx/>
              <a:buSzTx/>
              <a:buNone/>
              <a:defRPr sz="3200">
                <a:solidFill>
                  <a:schemeClr val="accent1"/>
                </a:solidFill>
              </a:defRPr>
            </a:lvl2pPr>
            <a:lvl3pPr marL="0" indent="1219169">
              <a:buClrTx/>
              <a:buSzTx/>
              <a:buNone/>
              <a:defRPr sz="3200">
                <a:solidFill>
                  <a:schemeClr val="accent1"/>
                </a:solidFill>
              </a:defRPr>
            </a:lvl3pPr>
            <a:lvl4pPr marL="0" indent="1828754">
              <a:buClrTx/>
              <a:buSzTx/>
              <a:buNone/>
              <a:defRPr sz="3200">
                <a:solidFill>
                  <a:schemeClr val="accent1"/>
                </a:solidFill>
              </a:defRPr>
            </a:lvl4pPr>
            <a:lvl5pPr marL="0" indent="2438338">
              <a:buClrTx/>
              <a:buSzTx/>
              <a:buNone/>
              <a:defRPr sz="32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Text Placeholder 2"/>
          <p:cNvSpPr/>
          <p:nvPr>
            <p:ph type="body" sz="quarter" idx="13"/>
          </p:nvPr>
        </p:nvSpPr>
        <p:spPr>
          <a:xfrm>
            <a:off x="812798" y="10731728"/>
            <a:ext cx="8463620" cy="35885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838200" y="865187"/>
            <a:ext cx="10515600" cy="31416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5892800" y="14634162"/>
            <a:ext cx="2844800" cy="86548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838200" y="865187"/>
            <a:ext cx="10515600" cy="31416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1152525" y="7029450"/>
            <a:ext cx="9886950" cy="512445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4800"/>
            </a:lvl1pPr>
            <a:lvl2pPr marL="1480419" indent="-870834" algn="ctr">
              <a:buClrTx/>
              <a:defRPr sz="4800"/>
            </a:lvl2pPr>
            <a:lvl3pPr marL="2031948" indent="-812778" algn="ctr">
              <a:buClrTx/>
              <a:defRPr sz="4800"/>
            </a:lvl3pPr>
            <a:lvl4pPr marL="2743131" indent="-914376" algn="ctr">
              <a:buClrTx/>
              <a:defRPr sz="4800"/>
            </a:lvl4pPr>
            <a:lvl5pPr marL="3352715" indent="-914376" algn="ctr">
              <a:buClrTx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5892800" y="14634162"/>
            <a:ext cx="2844800" cy="86548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12800" y="1444977"/>
            <a:ext cx="8463617" cy="31307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812798" y="5121400"/>
            <a:ext cx="8463621" cy="919886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812798" y="6402058"/>
            <a:ext cx="8463620" cy="4329674"/>
          </a:xfrm>
          <a:prstGeom prst="rect">
            <a:avLst/>
          </a:prstGeom>
        </p:spPr>
        <p:txBody>
          <a:bodyPr anchor="b"/>
          <a:lstStyle>
            <a:lvl1pPr>
              <a:defRPr sz="53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812798" y="10731727"/>
            <a:ext cx="8463620" cy="203946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600">
                <a:solidFill>
                  <a:srgbClr val="808080"/>
                </a:solidFill>
              </a:defRPr>
            </a:lvl1pPr>
            <a:lvl2pPr marL="0" indent="609584">
              <a:buClrTx/>
              <a:buSzTx/>
              <a:buNone/>
              <a:defRPr sz="2600">
                <a:solidFill>
                  <a:srgbClr val="808080"/>
                </a:solidFill>
              </a:defRPr>
            </a:lvl2pPr>
            <a:lvl3pPr marL="0" indent="1219169">
              <a:buClrTx/>
              <a:buSzTx/>
              <a:buNone/>
              <a:defRPr sz="2600">
                <a:solidFill>
                  <a:srgbClr val="808080"/>
                </a:solidFill>
              </a:defRPr>
            </a:lvl3pPr>
            <a:lvl4pPr marL="0" indent="1828754">
              <a:buClrTx/>
              <a:buSzTx/>
              <a:buNone/>
              <a:defRPr sz="2600">
                <a:solidFill>
                  <a:srgbClr val="808080"/>
                </a:solidFill>
              </a:defRPr>
            </a:lvl4pPr>
            <a:lvl5pPr marL="0" indent="2438338">
              <a:buClrTx/>
              <a:buSzTx/>
              <a:buNone/>
              <a:defRPr sz="2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812800" y="1444977"/>
            <a:ext cx="8463620" cy="31307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812800" y="5121395"/>
            <a:ext cx="4117480" cy="919886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812800" y="1444977"/>
            <a:ext cx="8463617" cy="31307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812798" y="5122329"/>
            <a:ext cx="4120898" cy="136595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3200"/>
            </a:lvl1pPr>
            <a:lvl2pPr marL="0" indent="609584">
              <a:buClrTx/>
              <a:buSzTx/>
              <a:buNone/>
              <a:defRPr sz="3200"/>
            </a:lvl2pPr>
            <a:lvl3pPr marL="0" indent="1219169">
              <a:buClrTx/>
              <a:buSzTx/>
              <a:buNone/>
              <a:defRPr sz="3200"/>
            </a:lvl3pPr>
            <a:lvl4pPr marL="0" indent="1828754">
              <a:buClrTx/>
              <a:buSzTx/>
              <a:buNone/>
              <a:defRPr sz="3200"/>
            </a:lvl4pPr>
            <a:lvl5pPr marL="0" indent="2438338">
              <a:buClrTx/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ext Placeholder 4"/>
          <p:cNvSpPr/>
          <p:nvPr>
            <p:ph type="body" sz="quarter" idx="13"/>
          </p:nvPr>
        </p:nvSpPr>
        <p:spPr>
          <a:xfrm>
            <a:off x="5155519" y="5122329"/>
            <a:ext cx="4120897" cy="1365955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3200"/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812798" y="1444977"/>
            <a:ext cx="8463621" cy="31307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812798" y="3552245"/>
            <a:ext cx="3720245" cy="3030440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4761700" y="1220563"/>
            <a:ext cx="4514717" cy="130997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ext Placeholder 3"/>
          <p:cNvSpPr/>
          <p:nvPr>
            <p:ph type="body" sz="quarter" idx="13"/>
          </p:nvPr>
        </p:nvSpPr>
        <p:spPr>
          <a:xfrm>
            <a:off x="812798" y="6582682"/>
            <a:ext cx="3720245" cy="612610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812798" y="11379200"/>
            <a:ext cx="8463621" cy="134338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Picture Placeholder 2"/>
          <p:cNvSpPr/>
          <p:nvPr>
            <p:ph type="pic" sz="half" idx="13"/>
          </p:nvPr>
        </p:nvSpPr>
        <p:spPr>
          <a:xfrm>
            <a:off x="812798" y="1444977"/>
            <a:ext cx="8463621" cy="91157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812798" y="12722579"/>
            <a:ext cx="8463621" cy="15976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609584">
              <a:buClrTx/>
              <a:buSzTx/>
              <a:buNone/>
              <a:defRPr sz="1600"/>
            </a:lvl2pPr>
            <a:lvl3pPr marL="0" indent="1219169">
              <a:buClrTx/>
              <a:buSzTx/>
              <a:buNone/>
              <a:defRPr sz="1600"/>
            </a:lvl3pPr>
            <a:lvl4pPr marL="0" indent="1828754">
              <a:buClrTx/>
              <a:buSzTx/>
              <a:buNone/>
              <a:defRPr sz="1600"/>
            </a:lvl4pPr>
            <a:lvl5pPr marL="0" indent="2438338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/>
          <p:nvPr/>
        </p:nvGrpSpPr>
        <p:grpSpPr>
          <a:xfrm>
            <a:off x="-11289" y="-20072"/>
            <a:ext cx="12226408" cy="16296144"/>
            <a:chOff x="0" y="0"/>
            <a:chExt cx="12226407" cy="16296142"/>
          </a:xfrm>
        </p:grpSpPr>
        <p:sp>
          <p:nvSpPr>
            <p:cNvPr id="2" name="Freeform 6"/>
            <p:cNvSpPr/>
            <p:nvPr/>
          </p:nvSpPr>
          <p:spPr>
            <a:xfrm>
              <a:off x="0" y="9532842"/>
              <a:ext cx="609601" cy="676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536"/>
                  </a:lnTo>
                  <a:cubicBezTo>
                    <a:pt x="133" y="14421"/>
                    <a:pt x="267" y="7307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7"/>
            <p:cNvSpPr/>
            <p:nvPr/>
          </p:nvSpPr>
          <p:spPr>
            <a:xfrm flipV="1">
              <a:off x="6852396" y="9917802"/>
              <a:ext cx="5363301" cy="6358273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traight Connector 8"/>
            <p:cNvSpPr/>
            <p:nvPr/>
          </p:nvSpPr>
          <p:spPr>
            <a:xfrm>
              <a:off x="9401565" y="20072"/>
              <a:ext cx="1625601" cy="16256001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9"/>
            <p:cNvSpPr/>
            <p:nvPr/>
          </p:nvSpPr>
          <p:spPr>
            <a:xfrm>
              <a:off x="9200484" y="20074"/>
              <a:ext cx="3025924" cy="1627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10"/>
            <p:cNvSpPr/>
            <p:nvPr/>
          </p:nvSpPr>
          <p:spPr>
            <a:xfrm>
              <a:off x="9618167" y="2"/>
              <a:ext cx="2597531" cy="162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11"/>
            <p:cNvSpPr/>
            <p:nvPr/>
          </p:nvSpPr>
          <p:spPr>
            <a:xfrm>
              <a:off x="8861817" y="9312080"/>
              <a:ext cx="3351422" cy="696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reeform 12"/>
            <p:cNvSpPr/>
            <p:nvPr/>
          </p:nvSpPr>
          <p:spPr>
            <a:xfrm>
              <a:off x="9358528" y="2"/>
              <a:ext cx="2857169" cy="162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reeform 13"/>
            <p:cNvSpPr/>
            <p:nvPr/>
          </p:nvSpPr>
          <p:spPr>
            <a:xfrm>
              <a:off x="11072324" y="2"/>
              <a:ext cx="1143374" cy="162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reeform 14"/>
            <p:cNvSpPr/>
            <p:nvPr/>
          </p:nvSpPr>
          <p:spPr>
            <a:xfrm>
              <a:off x="10780931" y="-1"/>
              <a:ext cx="1422361" cy="162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reeform 15"/>
            <p:cNvSpPr/>
            <p:nvPr/>
          </p:nvSpPr>
          <p:spPr>
            <a:xfrm>
              <a:off x="10758352" y="11620031"/>
              <a:ext cx="1458782" cy="465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Rectangle 17"/>
          <p:cNvSpPr/>
          <p:nvPr/>
        </p:nvSpPr>
        <p:spPr>
          <a:xfrm>
            <a:off x="388373" y="336752"/>
            <a:ext cx="11415254" cy="1481775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609600" y="650992"/>
            <a:ext cx="10972800" cy="314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idx="1"/>
          </p:nvPr>
        </p:nvSpPr>
        <p:spPr>
          <a:xfrm>
            <a:off x="609600" y="3793066"/>
            <a:ext cx="10972800" cy="1246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9012437" y="14618389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6095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457189" marR="0" indent="-457189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1045002" marR="0" indent="-435417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625559" marR="0" indent="-406389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2285943" marR="0" indent="-457187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895527" marR="0" indent="-457188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3505112" marR="0" indent="-457188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4114696" marR="0" indent="-457187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4724282" marR="0" indent="-457187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5333865" marR="0" indent="-457187" algn="l" defTabSz="609584" rtl="0" latinLnBrk="0">
        <a:lnSpc>
          <a:spcPct val="10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400" u="none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Relationship Id="rId3" Type="http://schemas.openxmlformats.org/officeDocument/2006/relationships/image" Target="../media/image1.bmp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jpe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3.jpe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860502" y="5936631"/>
            <a:ext cx="10515601" cy="2185638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pPr/>
            <a:r>
              <a:t>InternKit</a:t>
            </a:r>
          </a:p>
        </p:txBody>
      </p:sp>
      <p:sp>
        <p:nvSpPr>
          <p:cNvPr id="187" name="Text Placeholder 2"/>
          <p:cNvSpPr txBox="1"/>
          <p:nvPr>
            <p:ph type="body" sz="half" idx="1"/>
          </p:nvPr>
        </p:nvSpPr>
        <p:spPr>
          <a:xfrm>
            <a:off x="1174827" y="7810034"/>
            <a:ext cx="9886951" cy="5124451"/>
          </a:xfrm>
          <a:prstGeom prst="rect">
            <a:avLst/>
          </a:prstGeom>
        </p:spPr>
        <p:txBody>
          <a:bodyPr/>
          <a:lstStyle/>
          <a:p>
            <a:pPr/>
            <a:r>
              <a:t>Team Members:</a:t>
            </a:r>
          </a:p>
          <a:p>
            <a:pPr/>
          </a:p>
          <a:p>
            <a:pPr marL="685800" indent="-685800">
              <a:buClr>
                <a:schemeClr val="accent1"/>
              </a:buClr>
              <a:buSzPct val="80000"/>
              <a:buFont typeface="Arial"/>
              <a:buChar char="•"/>
              <a:defRPr sz="3600"/>
            </a:pPr>
            <a:r>
              <a:t>Vishnu S Murali : PES1201701624</a:t>
            </a:r>
          </a:p>
          <a:p>
            <a:pPr marL="685800" indent="-685800">
              <a:buClr>
                <a:schemeClr val="accent1"/>
              </a:buClr>
              <a:buSzPct val="80000"/>
              <a:buFont typeface="Arial"/>
              <a:buChar char="•"/>
              <a:defRPr sz="3600"/>
            </a:pPr>
            <a:r>
              <a:t>Rishi Ravikumar : PES1201700754</a:t>
            </a:r>
          </a:p>
          <a:p>
            <a:pPr marL="685800" indent="-685800">
              <a:buClr>
                <a:schemeClr val="accent1"/>
              </a:buClr>
              <a:buSzPct val="80000"/>
              <a:buFont typeface="Arial"/>
              <a:buChar char="•"/>
              <a:defRPr sz="3600"/>
            </a:pPr>
            <a:r>
              <a:t>Aniket Kaulavkar : PES1201700095</a:t>
            </a:r>
          </a:p>
        </p:txBody>
      </p:sp>
      <p:sp>
        <p:nvSpPr>
          <p:cNvPr id="188" name="TextBox 3"/>
          <p:cNvSpPr txBox="1"/>
          <p:nvPr/>
        </p:nvSpPr>
        <p:spPr>
          <a:xfrm>
            <a:off x="795174" y="2812926"/>
            <a:ext cx="10535209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/>
            </a:pPr>
            <a:r>
              <a:t>Department Name:  Computer Science &amp; Engineering</a:t>
            </a:r>
          </a:p>
          <a:p>
            <a:pPr algn="ctr">
              <a:defRPr sz="2800"/>
            </a:pPr>
          </a:p>
          <a:p>
            <a:pPr algn="ctr">
              <a:defRPr sz="2800"/>
            </a:pPr>
            <a:r>
              <a:t>Subject Code: UE17CS355</a:t>
            </a:r>
          </a:p>
          <a:p>
            <a:pPr algn="ctr">
              <a:defRPr sz="2800"/>
            </a:pPr>
          </a:p>
          <a:p>
            <a:pPr algn="ctr">
              <a:defRPr sz="2800"/>
            </a:pPr>
            <a:r>
              <a:t>Subject Name: Web Technologies II Laboratory</a:t>
            </a:r>
          </a:p>
        </p:txBody>
      </p:sp>
      <p:pic>
        <p:nvPicPr>
          <p:cNvPr id="1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886" y="12486499"/>
            <a:ext cx="2438401" cy="2232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3376" y="12037818"/>
            <a:ext cx="2438401" cy="243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rcRect l="33740" t="25187" r="22114" b="64839"/>
          <a:stretch>
            <a:fillRect/>
          </a:stretch>
        </p:blipFill>
        <p:spPr>
          <a:xfrm>
            <a:off x="262154" y="364496"/>
            <a:ext cx="11539321" cy="1466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079" y="429148"/>
            <a:ext cx="11219910" cy="1460269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/>
          <p:nvPr>
            <p:ph type="title"/>
          </p:nvPr>
        </p:nvSpPr>
        <p:spPr>
          <a:xfrm>
            <a:off x="838200" y="865187"/>
            <a:ext cx="10515600" cy="31416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Tex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01" name="Cloud Callout 3"/>
          <p:cNvGrpSpPr/>
          <p:nvPr/>
        </p:nvGrpSpPr>
        <p:grpSpPr>
          <a:xfrm>
            <a:off x="1148894" y="14293547"/>
            <a:ext cx="7600098" cy="2263243"/>
            <a:chOff x="0" y="0"/>
            <a:chExt cx="7600097" cy="2263242"/>
          </a:xfrm>
        </p:grpSpPr>
        <p:sp>
          <p:nvSpPr>
            <p:cNvPr id="196" name="Shape"/>
            <p:cNvSpPr/>
            <p:nvPr/>
          </p:nvSpPr>
          <p:spPr>
            <a:xfrm flipH="1">
              <a:off x="0" y="0"/>
              <a:ext cx="7600098" cy="197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Circle"/>
            <p:cNvSpPr/>
            <p:nvPr/>
          </p:nvSpPr>
          <p:spPr>
            <a:xfrm flipH="1">
              <a:off x="4932930" y="1824350"/>
              <a:ext cx="328137" cy="328137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Circle"/>
            <p:cNvSpPr/>
            <p:nvPr/>
          </p:nvSpPr>
          <p:spPr>
            <a:xfrm flipH="1">
              <a:off x="5172219" y="2022695"/>
              <a:ext cx="218757" cy="218757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Circle"/>
            <p:cNvSpPr/>
            <p:nvPr/>
          </p:nvSpPr>
          <p:spPr>
            <a:xfrm flipH="1">
              <a:off x="5325187" y="2153864"/>
              <a:ext cx="109379" cy="109379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"/>
            <p:cNvSpPr/>
            <p:nvPr/>
          </p:nvSpPr>
          <p:spPr>
            <a:xfrm flipH="1">
              <a:off x="249954" y="100306"/>
              <a:ext cx="6964227" cy="1674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2" name="TextBox 4"/>
          <p:cNvSpPr txBox="1"/>
          <p:nvPr/>
        </p:nvSpPr>
        <p:spPr>
          <a:xfrm>
            <a:off x="2320568" y="14628259"/>
            <a:ext cx="4763291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Opportunities to connect to employees of different companies for internships according to the skills the students have </a:t>
            </a:r>
          </a:p>
        </p:txBody>
      </p:sp>
      <p:sp>
        <p:nvSpPr>
          <p:cNvPr id="203" name="Rectangle 5"/>
          <p:cNvSpPr/>
          <p:nvPr/>
        </p:nvSpPr>
        <p:spPr>
          <a:xfrm>
            <a:off x="8341111" y="10504448"/>
            <a:ext cx="3012689" cy="3969835"/>
          </a:xfrm>
          <a:prstGeom prst="rect">
            <a:avLst/>
          </a:prstGeom>
          <a:solidFill>
            <a:schemeClr val="accent1"/>
          </a:solidFill>
          <a:ln w="19050" cap="rnd">
            <a:solidFill>
              <a:srgbClr val="698E1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TextBox 6"/>
          <p:cNvSpPr txBox="1"/>
          <p:nvPr/>
        </p:nvSpPr>
        <p:spPr>
          <a:xfrm>
            <a:off x="8666658" y="11001519"/>
            <a:ext cx="2361597" cy="272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The online portal provides the employees to post any internship offers they want to post and students can apply to the listed internships that are posted.</a:t>
            </a:r>
          </a:p>
        </p:txBody>
      </p:sp>
      <p:sp>
        <p:nvSpPr>
          <p:cNvPr id="205" name="Rounded Rectangle 7"/>
          <p:cNvSpPr/>
          <p:nvPr/>
        </p:nvSpPr>
        <p:spPr>
          <a:xfrm>
            <a:off x="6646126" y="1405053"/>
            <a:ext cx="4707674" cy="273273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>
            <a:solidFill>
              <a:srgbClr val="698E1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TextBox 8"/>
          <p:cNvSpPr txBox="1"/>
          <p:nvPr/>
        </p:nvSpPr>
        <p:spPr>
          <a:xfrm>
            <a:off x="7090734" y="1735788"/>
            <a:ext cx="3818456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The web portal is intelligent to convey students the probability of acceptance to a particular internship he or she as posted with respect to the skills the student has and the projects he or she built.</a:t>
            </a:r>
          </a:p>
        </p:txBody>
      </p:sp>
      <p:sp>
        <p:nvSpPr>
          <p:cNvPr id="207" name="Rectangle 9"/>
          <p:cNvSpPr/>
          <p:nvPr/>
        </p:nvSpPr>
        <p:spPr>
          <a:xfrm rot="21159412">
            <a:off x="3307733" y="7541509"/>
            <a:ext cx="5174167" cy="1247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600">
                <a:blipFill rotWithShape="1">
                  <a:blip r:embed="rId3"/>
                  <a:srcRect l="0" t="0" r="0" b="0"/>
                  <a:tile tx="0" ty="0" sx="100000" sy="100000" flip="none" algn="tl"/>
                </a:blip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no Pro Caption"/>
                <a:ea typeface="Arno Pro Caption"/>
                <a:cs typeface="Arno Pro Caption"/>
                <a:sym typeface="Arno Pro Caption"/>
              </a:defRPr>
            </a:lvl1pPr>
          </a:lstStyle>
          <a:p>
            <a:pPr/>
            <a:r>
              <a:t>InternKit</a:t>
            </a:r>
          </a:p>
        </p:txBody>
      </p:sp>
      <p:sp>
        <p:nvSpPr>
          <p:cNvPr id="208" name="Rounded Rectangle 10"/>
          <p:cNvSpPr/>
          <p:nvPr/>
        </p:nvSpPr>
        <p:spPr>
          <a:xfrm>
            <a:off x="838200" y="0"/>
            <a:ext cx="5473390" cy="865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>
            <a:solidFill>
              <a:srgbClr val="698E1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TextBox 11"/>
          <p:cNvSpPr txBox="1"/>
          <p:nvPr/>
        </p:nvSpPr>
        <p:spPr>
          <a:xfrm>
            <a:off x="1198244" y="64044"/>
            <a:ext cx="471078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Project 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14"/>
          <p:cNvSpPr/>
          <p:nvPr/>
        </p:nvSpPr>
        <p:spPr>
          <a:xfrm>
            <a:off x="5948483" y="8047659"/>
            <a:ext cx="701806" cy="697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Hexagon 10"/>
          <p:cNvSpPr/>
          <p:nvPr/>
        </p:nvSpPr>
        <p:spPr>
          <a:xfrm>
            <a:off x="6054466" y="8251739"/>
            <a:ext cx="546851" cy="500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941" y="0"/>
                </a:lnTo>
                <a:lnTo>
                  <a:pt x="16659" y="0"/>
                </a:lnTo>
                <a:lnTo>
                  <a:pt x="21600" y="10800"/>
                </a:lnTo>
                <a:lnTo>
                  <a:pt x="16659" y="21600"/>
                </a:lnTo>
                <a:lnTo>
                  <a:pt x="4941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0" name="Section TitleGroup 123"/>
          <p:cNvGrpSpPr/>
          <p:nvPr/>
        </p:nvGrpSpPr>
        <p:grpSpPr>
          <a:xfrm>
            <a:off x="2555663" y="7957660"/>
            <a:ext cx="4221288" cy="1116003"/>
            <a:chOff x="0" y="0"/>
            <a:chExt cx="4221286" cy="1116002"/>
          </a:xfrm>
        </p:grpSpPr>
        <p:sp>
          <p:nvSpPr>
            <p:cNvPr id="213" name="Rectangle 125"/>
            <p:cNvSpPr/>
            <p:nvPr/>
          </p:nvSpPr>
          <p:spPr>
            <a:xfrm flipH="1" rot="5400000">
              <a:off x="1465353" y="-429825"/>
              <a:ext cx="216001" cy="2875654"/>
            </a:xfrm>
            <a:prstGeom prst="rect">
              <a:avLst/>
            </a:prstGeom>
            <a:solidFill>
              <a:srgbClr val="000000">
                <a:alpha val="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Freeform: Shape 153"/>
            <p:cNvSpPr/>
            <p:nvPr/>
          </p:nvSpPr>
          <p:spPr>
            <a:xfrm flipH="1" rot="5400000">
              <a:off x="4042840" y="885279"/>
              <a:ext cx="225473" cy="12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97" y="20763"/>
                  </a:lnTo>
                  <a:cubicBezTo>
                    <a:pt x="3054" y="8561"/>
                    <a:pt x="9978" y="0"/>
                    <a:pt x="18047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Rectangle 128"/>
            <p:cNvSpPr/>
            <p:nvPr/>
          </p:nvSpPr>
          <p:spPr>
            <a:xfrm flipH="1">
              <a:off x="3011181" y="865055"/>
              <a:ext cx="1083444" cy="162658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Rectangle: Top Corners Rounded 155"/>
            <p:cNvSpPr/>
            <p:nvPr/>
          </p:nvSpPr>
          <p:spPr>
            <a:xfrm flipH="1" rot="5400000">
              <a:off x="1660643" y="-1660645"/>
              <a:ext cx="900001" cy="422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" y="0"/>
                  </a:moveTo>
                  <a:lnTo>
                    <a:pt x="20088" y="0"/>
                  </a:lnTo>
                  <a:cubicBezTo>
                    <a:pt x="20923" y="0"/>
                    <a:pt x="21600" y="144"/>
                    <a:pt x="21600" y="32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22"/>
                  </a:lnTo>
                  <a:cubicBezTo>
                    <a:pt x="0" y="144"/>
                    <a:pt x="677" y="0"/>
                    <a:pt x="151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9" name="TextBox 130"/>
            <p:cNvGrpSpPr/>
            <p:nvPr/>
          </p:nvGrpSpPr>
          <p:grpSpPr>
            <a:xfrm>
              <a:off x="91865" y="89998"/>
              <a:ext cx="3188092" cy="720001"/>
              <a:chOff x="0" y="0"/>
              <a:chExt cx="3188090" cy="719999"/>
            </a:xfrm>
          </p:grpSpPr>
          <p:sp>
            <p:nvSpPr>
              <p:cNvPr id="217" name="Rectangle"/>
              <p:cNvSpPr/>
              <p:nvPr/>
            </p:nvSpPr>
            <p:spPr>
              <a:xfrm flipH="1">
                <a:off x="0" y="0"/>
                <a:ext cx="3188091" cy="72000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8" name="Back-end"/>
              <p:cNvSpPr txBox="1"/>
              <p:nvPr/>
            </p:nvSpPr>
            <p:spPr>
              <a:xfrm>
                <a:off x="144000" y="156800"/>
                <a:ext cx="290009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Back-end</a:t>
                </a:r>
              </a:p>
            </p:txBody>
          </p:sp>
        </p:grpSp>
      </p:grpSp>
      <p:grpSp>
        <p:nvGrpSpPr>
          <p:cNvPr id="223" name="Group 120"/>
          <p:cNvGrpSpPr/>
          <p:nvPr/>
        </p:nvGrpSpPr>
        <p:grpSpPr>
          <a:xfrm>
            <a:off x="5558268" y="720929"/>
            <a:ext cx="1083444" cy="866252"/>
            <a:chOff x="0" y="0"/>
            <a:chExt cx="1083443" cy="866251"/>
          </a:xfrm>
        </p:grpSpPr>
        <p:sp>
          <p:nvSpPr>
            <p:cNvPr id="221" name="Arrow: Down 26"/>
            <p:cNvSpPr/>
            <p:nvPr/>
          </p:nvSpPr>
          <p:spPr>
            <a:xfrm flipH="1" rot="10800000">
              <a:off x="0" y="1"/>
              <a:ext cx="1083444" cy="86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999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5999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Freeform: Shape 122"/>
            <p:cNvSpPr/>
            <p:nvPr/>
          </p:nvSpPr>
          <p:spPr>
            <a:xfrm>
              <a:off x="390213" y="-1"/>
              <a:ext cx="303017" cy="17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595959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8" name="Group 33"/>
          <p:cNvGrpSpPr/>
          <p:nvPr/>
        </p:nvGrpSpPr>
        <p:grpSpPr>
          <a:xfrm>
            <a:off x="5559820" y="1228420"/>
            <a:ext cx="1081895" cy="5945312"/>
            <a:chOff x="0" y="0"/>
            <a:chExt cx="1081893" cy="5945311"/>
          </a:xfrm>
        </p:grpSpPr>
        <p:sp>
          <p:nvSpPr>
            <p:cNvPr id="224" name="Arrow: Down 21"/>
            <p:cNvSpPr/>
            <p:nvPr/>
          </p:nvSpPr>
          <p:spPr>
            <a:xfrm flipH="1" rot="10800000">
              <a:off x="0" y="0"/>
              <a:ext cx="270474" cy="594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9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10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6C92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Arrow: Down 23"/>
            <p:cNvSpPr/>
            <p:nvPr/>
          </p:nvSpPr>
          <p:spPr>
            <a:xfrm flipH="1" rot="10800000">
              <a:off x="270473" y="0"/>
              <a:ext cx="270474" cy="594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9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10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Arrow: Down 24"/>
            <p:cNvSpPr/>
            <p:nvPr/>
          </p:nvSpPr>
          <p:spPr>
            <a:xfrm flipH="1" rot="10800000">
              <a:off x="540946" y="0"/>
              <a:ext cx="270474" cy="594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9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10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E7ED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Arrow: Down 25"/>
            <p:cNvSpPr/>
            <p:nvPr/>
          </p:nvSpPr>
          <p:spPr>
            <a:xfrm flipH="1" rot="10800000">
              <a:off x="811419" y="0"/>
              <a:ext cx="270474" cy="594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9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10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33" name="Group 89"/>
          <p:cNvGrpSpPr/>
          <p:nvPr/>
        </p:nvGrpSpPr>
        <p:grpSpPr>
          <a:xfrm>
            <a:off x="5431317" y="3329080"/>
            <a:ext cx="1329077" cy="1709687"/>
            <a:chOff x="0" y="0"/>
            <a:chExt cx="1329075" cy="1709685"/>
          </a:xfrm>
        </p:grpSpPr>
        <p:sp>
          <p:nvSpPr>
            <p:cNvPr id="229" name="Freeform: Shape 86"/>
            <p:cNvSpPr/>
            <p:nvPr/>
          </p:nvSpPr>
          <p:spPr>
            <a:xfrm rot="16200000">
              <a:off x="751314" y="459081"/>
              <a:ext cx="1036844" cy="11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21600" y="0"/>
                  </a:moveTo>
                  <a:lnTo>
                    <a:pt x="21600" y="21265"/>
                  </a:lnTo>
                  <a:lnTo>
                    <a:pt x="3285" y="21265"/>
                  </a:lnTo>
                  <a:lnTo>
                    <a:pt x="3260" y="21318"/>
                  </a:lnTo>
                  <a:lnTo>
                    <a:pt x="3219" y="21265"/>
                  </a:lnTo>
                  <a:cubicBezTo>
                    <a:pt x="2848" y="20791"/>
                    <a:pt x="2989" y="21600"/>
                    <a:pt x="2107" y="19842"/>
                  </a:cubicBezTo>
                  <a:cubicBezTo>
                    <a:pt x="1374" y="17645"/>
                    <a:pt x="741" y="13110"/>
                    <a:pt x="382" y="6756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Freeform: Shape 88"/>
            <p:cNvSpPr/>
            <p:nvPr/>
          </p:nvSpPr>
          <p:spPr>
            <a:xfrm rot="16200000">
              <a:off x="-29985" y="1552750"/>
              <a:ext cx="186920" cy="12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905" y="14914"/>
                  </a:lnTo>
                  <a:cubicBezTo>
                    <a:pt x="3390" y="6150"/>
                    <a:pt x="9208" y="0"/>
                    <a:pt x="15989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Parallelogram 65"/>
            <p:cNvSpPr/>
            <p:nvPr/>
          </p:nvSpPr>
          <p:spPr>
            <a:xfrm flipH="1" rot="16200000">
              <a:off x="287091" y="723092"/>
              <a:ext cx="763162" cy="108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5709" y="0"/>
                  </a:lnTo>
                  <a:lnTo>
                    <a:pt x="21600" y="0"/>
                  </a:lnTo>
                  <a:lnTo>
                    <a:pt x="5891" y="2160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Parallelogram 40"/>
            <p:cNvSpPr/>
            <p:nvPr/>
          </p:nvSpPr>
          <p:spPr>
            <a:xfrm flipH="1" rot="16200000">
              <a:off x="-129044" y="129333"/>
              <a:ext cx="1587454" cy="132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271" y="0"/>
                  </a:lnTo>
                  <a:lnTo>
                    <a:pt x="21600" y="0"/>
                  </a:lnTo>
                  <a:lnTo>
                    <a:pt x="12329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34" name="Graphic 1044" descr="Graphic 10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982236">
            <a:off x="5860706" y="3890026"/>
            <a:ext cx="469234" cy="4692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9" name="Group 53"/>
          <p:cNvGrpSpPr/>
          <p:nvPr/>
        </p:nvGrpSpPr>
        <p:grpSpPr>
          <a:xfrm>
            <a:off x="5559820" y="6941674"/>
            <a:ext cx="1081892" cy="3331246"/>
            <a:chOff x="0" y="0"/>
            <a:chExt cx="1081890" cy="3331245"/>
          </a:xfrm>
        </p:grpSpPr>
        <p:sp>
          <p:nvSpPr>
            <p:cNvPr id="235" name="Arrow: Down 54"/>
            <p:cNvSpPr/>
            <p:nvPr/>
          </p:nvSpPr>
          <p:spPr>
            <a:xfrm flipH="1" rot="10800000">
              <a:off x="0" y="0"/>
              <a:ext cx="270473" cy="333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23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72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B08C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Arrow: Down 55"/>
            <p:cNvSpPr/>
            <p:nvPr/>
          </p:nvSpPr>
          <p:spPr>
            <a:xfrm flipH="1" rot="10800000">
              <a:off x="270472" y="0"/>
              <a:ext cx="270473" cy="333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23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72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Arrow: Down 56"/>
            <p:cNvSpPr/>
            <p:nvPr/>
          </p:nvSpPr>
          <p:spPr>
            <a:xfrm flipH="1" rot="10800000">
              <a:off x="540945" y="0"/>
              <a:ext cx="270473" cy="333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23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72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Arrow: Down 57"/>
            <p:cNvSpPr/>
            <p:nvPr/>
          </p:nvSpPr>
          <p:spPr>
            <a:xfrm flipH="1" rot="10800000">
              <a:off x="811418" y="0"/>
              <a:ext cx="270473" cy="333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23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723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4" name="Group 60"/>
          <p:cNvGrpSpPr/>
          <p:nvPr/>
        </p:nvGrpSpPr>
        <p:grpSpPr>
          <a:xfrm>
            <a:off x="5559820" y="10011198"/>
            <a:ext cx="1081892" cy="3563836"/>
            <a:chOff x="0" y="0"/>
            <a:chExt cx="1081890" cy="3563835"/>
          </a:xfrm>
        </p:grpSpPr>
        <p:sp>
          <p:nvSpPr>
            <p:cNvPr id="240" name="Arrow: Down 61"/>
            <p:cNvSpPr/>
            <p:nvPr/>
          </p:nvSpPr>
          <p:spPr>
            <a:xfrm flipH="1" rot="10800000">
              <a:off x="0" y="0"/>
              <a:ext cx="270473" cy="356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78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74330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Arrow: Down 62"/>
            <p:cNvSpPr/>
            <p:nvPr/>
          </p:nvSpPr>
          <p:spPr>
            <a:xfrm flipH="1" rot="10800000">
              <a:off x="270472" y="0"/>
              <a:ext cx="270473" cy="356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78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Arrow: Down 63"/>
            <p:cNvSpPr/>
            <p:nvPr/>
          </p:nvSpPr>
          <p:spPr>
            <a:xfrm flipH="1" rot="10800000">
              <a:off x="540945" y="0"/>
              <a:ext cx="270473" cy="356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78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Arrow: Down 64"/>
            <p:cNvSpPr/>
            <p:nvPr/>
          </p:nvSpPr>
          <p:spPr>
            <a:xfrm flipH="1" rot="10800000">
              <a:off x="811418" y="0"/>
              <a:ext cx="270473" cy="356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78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78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0" name="Group 48"/>
          <p:cNvGrpSpPr/>
          <p:nvPr/>
        </p:nvGrpSpPr>
        <p:grpSpPr>
          <a:xfrm>
            <a:off x="5558271" y="13575034"/>
            <a:ext cx="1083443" cy="863526"/>
            <a:chOff x="0" y="0"/>
            <a:chExt cx="1083442" cy="863524"/>
          </a:xfrm>
        </p:grpSpPr>
        <p:sp>
          <p:nvSpPr>
            <p:cNvPr id="245" name="Rectangle 27"/>
            <p:cNvSpPr/>
            <p:nvPr/>
          </p:nvSpPr>
          <p:spPr>
            <a:xfrm flipH="1" rot="10800000">
              <a:off x="-1" y="0"/>
              <a:ext cx="1083444" cy="484242"/>
            </a:xfrm>
            <a:prstGeom prst="rect">
              <a:avLst/>
            </a:prstGeom>
            <a:gradFill flip="none" rotWithShape="1">
              <a:gsLst>
                <a:gs pos="0">
                  <a:srgbClr val="808080"/>
                </a:gs>
                <a:gs pos="33000">
                  <a:srgbClr val="F2F2F2"/>
                </a:gs>
                <a:gs pos="76000">
                  <a:srgbClr val="BFBFBF"/>
                </a:gs>
                <a:gs pos="100000">
                  <a:srgbClr val="F2F2F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Rectangle: Top Corners Rounded 28"/>
            <p:cNvSpPr/>
            <p:nvPr/>
          </p:nvSpPr>
          <p:spPr>
            <a:xfrm flipH="1" rot="10800000">
              <a:off x="-1" y="484242"/>
              <a:ext cx="1083444" cy="37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0" y="0"/>
                  </a:moveTo>
                  <a:lnTo>
                    <a:pt x="20340" y="0"/>
                  </a:lnTo>
                  <a:cubicBezTo>
                    <a:pt x="21036" y="0"/>
                    <a:pt x="21600" y="1612"/>
                    <a:pt x="21600" y="360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564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Rectangle 30"/>
            <p:cNvSpPr/>
            <p:nvPr/>
          </p:nvSpPr>
          <p:spPr>
            <a:xfrm flipH="1" rot="10800000">
              <a:off x="-1" y="394648"/>
              <a:ext cx="1083444" cy="34350"/>
            </a:xfrm>
            <a:prstGeom prst="rect">
              <a:avLst/>
            </a:prstGeom>
            <a:gradFill flip="none" rotWithShape="1">
              <a:gsLst>
                <a:gs pos="0">
                  <a:srgbClr val="808080"/>
                </a:gs>
                <a:gs pos="33000">
                  <a:srgbClr val="F2F2F2"/>
                </a:gs>
                <a:gs pos="76000">
                  <a:srgbClr val="BFBFBF"/>
                </a:gs>
                <a:gs pos="100000">
                  <a:srgbClr val="F2F2F2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Rectangle 31"/>
            <p:cNvSpPr/>
            <p:nvPr/>
          </p:nvSpPr>
          <p:spPr>
            <a:xfrm flipH="1" rot="10800000">
              <a:off x="-1" y="314424"/>
              <a:ext cx="1083444" cy="34350"/>
            </a:xfrm>
            <a:prstGeom prst="rect">
              <a:avLst/>
            </a:prstGeom>
            <a:gradFill flip="none" rotWithShape="1">
              <a:gsLst>
                <a:gs pos="0">
                  <a:srgbClr val="808080"/>
                </a:gs>
                <a:gs pos="33000">
                  <a:srgbClr val="F2F2F2"/>
                </a:gs>
                <a:gs pos="76000">
                  <a:srgbClr val="BFBFBF"/>
                </a:gs>
                <a:gs pos="100000">
                  <a:srgbClr val="F2F2F2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Rectangle 32"/>
            <p:cNvSpPr/>
            <p:nvPr/>
          </p:nvSpPr>
          <p:spPr>
            <a:xfrm flipH="1" rot="10800000">
              <a:off x="-1" y="234200"/>
              <a:ext cx="1083444" cy="34350"/>
            </a:xfrm>
            <a:prstGeom prst="rect">
              <a:avLst/>
            </a:prstGeom>
            <a:gradFill flip="none" rotWithShape="1">
              <a:gsLst>
                <a:gs pos="0">
                  <a:srgbClr val="808080"/>
                </a:gs>
                <a:gs pos="33000">
                  <a:srgbClr val="F2F2F2"/>
                </a:gs>
                <a:gs pos="76000">
                  <a:srgbClr val="BFBFBF"/>
                </a:gs>
                <a:gs pos="100000">
                  <a:srgbClr val="F2F2F2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5" name="Group 8"/>
          <p:cNvGrpSpPr/>
          <p:nvPr/>
        </p:nvGrpSpPr>
        <p:grpSpPr>
          <a:xfrm>
            <a:off x="-25282" y="5487925"/>
            <a:ext cx="6919329" cy="2600596"/>
            <a:chOff x="0" y="0"/>
            <a:chExt cx="6919328" cy="2600594"/>
          </a:xfrm>
        </p:grpSpPr>
        <p:sp>
          <p:nvSpPr>
            <p:cNvPr id="251" name="Isosceles Triangle 189"/>
            <p:cNvSpPr/>
            <p:nvPr/>
          </p:nvSpPr>
          <p:spPr>
            <a:xfrm rot="5400000">
              <a:off x="6640285" y="1826668"/>
              <a:ext cx="287611" cy="270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Rectangle 190"/>
            <p:cNvSpPr/>
            <p:nvPr/>
          </p:nvSpPr>
          <p:spPr>
            <a:xfrm>
              <a:off x="7141" y="-1"/>
              <a:ext cx="6912188" cy="182423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Rectangle 195"/>
            <p:cNvSpPr/>
            <p:nvPr/>
          </p:nvSpPr>
          <p:spPr>
            <a:xfrm rot="16200000">
              <a:off x="2395175" y="-570471"/>
              <a:ext cx="775891" cy="5566241"/>
            </a:xfrm>
            <a:prstGeom prst="rect">
              <a:avLst/>
            </a:prstGeom>
            <a:solidFill>
              <a:srgbClr val="000000">
                <a:alpha val="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Rectangle 196"/>
            <p:cNvSpPr/>
            <p:nvPr/>
          </p:nvSpPr>
          <p:spPr>
            <a:xfrm>
              <a:off x="5565408" y="1824703"/>
              <a:ext cx="1083444" cy="192183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56" name="TextBox 194"/>
          <p:cNvSpPr txBox="1"/>
          <p:nvPr/>
        </p:nvSpPr>
        <p:spPr>
          <a:xfrm>
            <a:off x="775716" y="5628109"/>
            <a:ext cx="30857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150" sz="3200">
                <a:solidFill>
                  <a:srgbClr val="262626"/>
                </a:solidFill>
              </a:defRPr>
            </a:lvl1pPr>
          </a:lstStyle>
          <a:p>
            <a:pPr/>
            <a:r>
              <a:t>Title:</a:t>
            </a:r>
          </a:p>
        </p:txBody>
      </p:sp>
      <p:sp>
        <p:nvSpPr>
          <p:cNvPr id="257" name="TextBox 193"/>
          <p:cNvSpPr txBox="1"/>
          <p:nvPr/>
        </p:nvSpPr>
        <p:spPr>
          <a:xfrm>
            <a:off x="750123" y="6063582"/>
            <a:ext cx="32638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-300" sz="6600">
                <a:solidFill>
                  <a:srgbClr val="262626"/>
                </a:solidFill>
              </a:defRPr>
            </a:lvl1pPr>
          </a:lstStyle>
          <a:p>
            <a:pPr/>
            <a:r>
              <a:t>InternKit</a:t>
            </a:r>
          </a:p>
        </p:txBody>
      </p:sp>
      <p:sp>
        <p:nvSpPr>
          <p:cNvPr id="258" name="TextBox 197"/>
          <p:cNvSpPr txBox="1"/>
          <p:nvPr/>
        </p:nvSpPr>
        <p:spPr>
          <a:xfrm>
            <a:off x="4036188" y="5503157"/>
            <a:ext cx="2525825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An online platform to connect employers and students for internships.</a:t>
            </a:r>
          </a:p>
        </p:txBody>
      </p:sp>
      <p:grpSp>
        <p:nvGrpSpPr>
          <p:cNvPr id="267" name="Group 232"/>
          <p:cNvGrpSpPr/>
          <p:nvPr/>
        </p:nvGrpSpPr>
        <p:grpSpPr>
          <a:xfrm>
            <a:off x="502442" y="1801480"/>
            <a:ext cx="4344377" cy="2656278"/>
            <a:chOff x="0" y="0"/>
            <a:chExt cx="4344375" cy="2656277"/>
          </a:xfrm>
        </p:grpSpPr>
        <p:grpSp>
          <p:nvGrpSpPr>
            <p:cNvPr id="262" name="Group 1042"/>
            <p:cNvGrpSpPr/>
            <p:nvPr/>
          </p:nvGrpSpPr>
          <p:grpSpPr>
            <a:xfrm>
              <a:off x="-1" y="674367"/>
              <a:ext cx="4344377" cy="1981911"/>
              <a:chOff x="0" y="0"/>
              <a:chExt cx="4344375" cy="1981909"/>
            </a:xfrm>
          </p:grpSpPr>
          <p:sp>
            <p:nvSpPr>
              <p:cNvPr id="259" name="TextBox 199"/>
              <p:cNvSpPr txBox="1"/>
              <p:nvPr/>
            </p:nvSpPr>
            <p:spPr>
              <a:xfrm>
                <a:off x="0" y="0"/>
                <a:ext cx="4337030" cy="977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r">
                  <a:defRPr b="1" sz="6600"/>
                </a:lvl1pPr>
              </a:lstStyle>
              <a:p>
                <a:pPr/>
                <a:r>
                  <a:t>1 out of 3 </a:t>
                </a:r>
              </a:p>
            </p:txBody>
          </p:sp>
          <p:sp>
            <p:nvSpPr>
              <p:cNvPr id="260" name="TextBox 200"/>
              <p:cNvSpPr txBox="1"/>
              <p:nvPr/>
            </p:nvSpPr>
            <p:spPr>
              <a:xfrm>
                <a:off x="7346" y="716464"/>
                <a:ext cx="4337030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r">
                  <a:defRPr sz="4800"/>
                </a:lvl1pPr>
              </a:lstStyle>
              <a:p>
                <a:pPr/>
                <a:r>
                  <a:t>React JS</a:t>
                </a:r>
              </a:p>
            </p:txBody>
          </p:sp>
          <p:sp>
            <p:nvSpPr>
              <p:cNvPr id="261" name="TextBox 201"/>
              <p:cNvSpPr txBox="1"/>
              <p:nvPr/>
            </p:nvSpPr>
            <p:spPr>
              <a:xfrm>
                <a:off x="7346" y="1448509"/>
                <a:ext cx="4337030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r"/>
              </a:lstStyle>
              <a:p>
                <a:pPr/>
                <a:r>
                  <a:t>For running dynamically rendered components of the UI</a:t>
                </a:r>
              </a:p>
            </p:txBody>
          </p:sp>
        </p:grpSp>
        <p:grpSp>
          <p:nvGrpSpPr>
            <p:cNvPr id="266" name="Group 1053"/>
            <p:cNvGrpSpPr/>
            <p:nvPr/>
          </p:nvGrpSpPr>
          <p:grpSpPr>
            <a:xfrm>
              <a:off x="2836141" y="-1"/>
              <a:ext cx="1464513" cy="708472"/>
              <a:chOff x="0" y="0"/>
              <a:chExt cx="1464512" cy="708470"/>
            </a:xfrm>
          </p:grpSpPr>
          <p:sp>
            <p:nvSpPr>
              <p:cNvPr id="263" name="Freeform: Shape 231"/>
              <p:cNvSpPr/>
              <p:nvPr/>
            </p:nvSpPr>
            <p:spPr>
              <a:xfrm>
                <a:off x="0" y="-1"/>
                <a:ext cx="346365" cy="708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4320"/>
                    </a:moveTo>
                    <a:cubicBezTo>
                      <a:pt x="11880" y="4320"/>
                      <a:pt x="12960" y="4416"/>
                      <a:pt x="14040" y="4512"/>
                    </a:cubicBezTo>
                    <a:cubicBezTo>
                      <a:pt x="15611" y="4752"/>
                      <a:pt x="16985" y="5088"/>
                      <a:pt x="18164" y="5568"/>
                    </a:cubicBezTo>
                    <a:cubicBezTo>
                      <a:pt x="18458" y="5712"/>
                      <a:pt x="18655" y="5904"/>
                      <a:pt x="18753" y="6096"/>
                    </a:cubicBezTo>
                    <a:lnTo>
                      <a:pt x="21502" y="11808"/>
                    </a:lnTo>
                    <a:cubicBezTo>
                      <a:pt x="21502" y="11856"/>
                      <a:pt x="21600" y="11952"/>
                      <a:pt x="21600" y="12048"/>
                    </a:cubicBezTo>
                    <a:cubicBezTo>
                      <a:pt x="21600" y="12576"/>
                      <a:pt x="20716" y="13008"/>
                      <a:pt x="19636" y="13008"/>
                    </a:cubicBezTo>
                    <a:cubicBezTo>
                      <a:pt x="18753" y="13008"/>
                      <a:pt x="17967" y="12672"/>
                      <a:pt x="17771" y="12288"/>
                    </a:cubicBezTo>
                    <a:lnTo>
                      <a:pt x="15709" y="8112"/>
                    </a:lnTo>
                    <a:lnTo>
                      <a:pt x="15709" y="21600"/>
                    </a:lnTo>
                    <a:lnTo>
                      <a:pt x="11782" y="21600"/>
                    </a:lnTo>
                    <a:lnTo>
                      <a:pt x="11782" y="17967"/>
                    </a:lnTo>
                    <a:lnTo>
                      <a:pt x="9818" y="17967"/>
                    </a:lnTo>
                    <a:lnTo>
                      <a:pt x="9818" y="21600"/>
                    </a:lnTo>
                    <a:lnTo>
                      <a:pt x="5891" y="21600"/>
                    </a:lnTo>
                    <a:lnTo>
                      <a:pt x="5891" y="8160"/>
                    </a:lnTo>
                    <a:lnTo>
                      <a:pt x="3829" y="12336"/>
                    </a:lnTo>
                    <a:cubicBezTo>
                      <a:pt x="3633" y="12720"/>
                      <a:pt x="2847" y="13056"/>
                      <a:pt x="1964" y="13056"/>
                    </a:cubicBezTo>
                    <a:cubicBezTo>
                      <a:pt x="884" y="13056"/>
                      <a:pt x="0" y="12624"/>
                      <a:pt x="0" y="12096"/>
                    </a:cubicBezTo>
                    <a:cubicBezTo>
                      <a:pt x="0" y="12000"/>
                      <a:pt x="98" y="11904"/>
                      <a:pt x="98" y="11856"/>
                    </a:cubicBezTo>
                    <a:lnTo>
                      <a:pt x="2847" y="6144"/>
                    </a:lnTo>
                    <a:cubicBezTo>
                      <a:pt x="2945" y="5952"/>
                      <a:pt x="3142" y="5760"/>
                      <a:pt x="3436" y="5616"/>
                    </a:cubicBezTo>
                    <a:cubicBezTo>
                      <a:pt x="4615" y="5136"/>
                      <a:pt x="5989" y="4752"/>
                      <a:pt x="7560" y="4560"/>
                    </a:cubicBezTo>
                    <a:cubicBezTo>
                      <a:pt x="8640" y="4416"/>
                      <a:pt x="9720" y="4320"/>
                      <a:pt x="10800" y="4320"/>
                    </a:cubicBezTo>
                    <a:close/>
                    <a:moveTo>
                      <a:pt x="10800" y="0"/>
                    </a:moveTo>
                    <a:cubicBezTo>
                      <a:pt x="12969" y="0"/>
                      <a:pt x="14727" y="860"/>
                      <a:pt x="14727" y="1920"/>
                    </a:cubicBezTo>
                    <a:cubicBezTo>
                      <a:pt x="14727" y="2980"/>
                      <a:pt x="12969" y="3840"/>
                      <a:pt x="10800" y="3840"/>
                    </a:cubicBezTo>
                    <a:cubicBezTo>
                      <a:pt x="8631" y="3840"/>
                      <a:pt x="6873" y="2980"/>
                      <a:pt x="6873" y="1920"/>
                    </a:cubicBezTo>
                    <a:cubicBezTo>
                      <a:pt x="6873" y="860"/>
                      <a:pt x="8631" y="0"/>
                      <a:pt x="108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4" name="Freeform: Shape 230"/>
              <p:cNvSpPr/>
              <p:nvPr/>
            </p:nvSpPr>
            <p:spPr>
              <a:xfrm>
                <a:off x="559074" y="-1"/>
                <a:ext cx="346365" cy="708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4320"/>
                    </a:moveTo>
                    <a:cubicBezTo>
                      <a:pt x="11880" y="4320"/>
                      <a:pt x="12960" y="4416"/>
                      <a:pt x="14040" y="4512"/>
                    </a:cubicBezTo>
                    <a:cubicBezTo>
                      <a:pt x="15611" y="4752"/>
                      <a:pt x="16985" y="5088"/>
                      <a:pt x="18164" y="5568"/>
                    </a:cubicBezTo>
                    <a:cubicBezTo>
                      <a:pt x="18458" y="5712"/>
                      <a:pt x="18655" y="5904"/>
                      <a:pt x="18753" y="6096"/>
                    </a:cubicBezTo>
                    <a:lnTo>
                      <a:pt x="21502" y="11808"/>
                    </a:lnTo>
                    <a:cubicBezTo>
                      <a:pt x="21502" y="11856"/>
                      <a:pt x="21600" y="11952"/>
                      <a:pt x="21600" y="12048"/>
                    </a:cubicBezTo>
                    <a:cubicBezTo>
                      <a:pt x="21600" y="12576"/>
                      <a:pt x="20716" y="13008"/>
                      <a:pt x="19636" y="13008"/>
                    </a:cubicBezTo>
                    <a:cubicBezTo>
                      <a:pt x="18753" y="13008"/>
                      <a:pt x="17967" y="12672"/>
                      <a:pt x="17771" y="12288"/>
                    </a:cubicBezTo>
                    <a:lnTo>
                      <a:pt x="15709" y="8112"/>
                    </a:lnTo>
                    <a:lnTo>
                      <a:pt x="15709" y="21600"/>
                    </a:lnTo>
                    <a:lnTo>
                      <a:pt x="11782" y="21600"/>
                    </a:lnTo>
                    <a:lnTo>
                      <a:pt x="11782" y="17967"/>
                    </a:lnTo>
                    <a:lnTo>
                      <a:pt x="9818" y="17967"/>
                    </a:lnTo>
                    <a:lnTo>
                      <a:pt x="9818" y="21600"/>
                    </a:lnTo>
                    <a:lnTo>
                      <a:pt x="5891" y="21600"/>
                    </a:lnTo>
                    <a:lnTo>
                      <a:pt x="5891" y="8160"/>
                    </a:lnTo>
                    <a:lnTo>
                      <a:pt x="3829" y="12336"/>
                    </a:lnTo>
                    <a:cubicBezTo>
                      <a:pt x="3633" y="12720"/>
                      <a:pt x="2847" y="13056"/>
                      <a:pt x="1964" y="13056"/>
                    </a:cubicBezTo>
                    <a:cubicBezTo>
                      <a:pt x="884" y="13056"/>
                      <a:pt x="0" y="12624"/>
                      <a:pt x="0" y="12096"/>
                    </a:cubicBezTo>
                    <a:cubicBezTo>
                      <a:pt x="0" y="12000"/>
                      <a:pt x="98" y="11904"/>
                      <a:pt x="98" y="11856"/>
                    </a:cubicBezTo>
                    <a:lnTo>
                      <a:pt x="2847" y="6144"/>
                    </a:lnTo>
                    <a:cubicBezTo>
                      <a:pt x="2945" y="5952"/>
                      <a:pt x="3142" y="5760"/>
                      <a:pt x="3436" y="5616"/>
                    </a:cubicBezTo>
                    <a:cubicBezTo>
                      <a:pt x="4615" y="5136"/>
                      <a:pt x="5989" y="4752"/>
                      <a:pt x="7560" y="4560"/>
                    </a:cubicBezTo>
                    <a:cubicBezTo>
                      <a:pt x="8640" y="4416"/>
                      <a:pt x="9720" y="4320"/>
                      <a:pt x="10800" y="4320"/>
                    </a:cubicBezTo>
                    <a:close/>
                    <a:moveTo>
                      <a:pt x="10800" y="0"/>
                    </a:moveTo>
                    <a:cubicBezTo>
                      <a:pt x="12969" y="0"/>
                      <a:pt x="14727" y="860"/>
                      <a:pt x="14727" y="1920"/>
                    </a:cubicBezTo>
                    <a:cubicBezTo>
                      <a:pt x="14727" y="2980"/>
                      <a:pt x="12969" y="3840"/>
                      <a:pt x="10800" y="3840"/>
                    </a:cubicBezTo>
                    <a:cubicBezTo>
                      <a:pt x="8631" y="3840"/>
                      <a:pt x="6873" y="2980"/>
                      <a:pt x="6873" y="1920"/>
                    </a:cubicBezTo>
                    <a:cubicBezTo>
                      <a:pt x="6873" y="860"/>
                      <a:pt x="8631" y="0"/>
                      <a:pt x="10800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" name="Freeform: Shape 229"/>
              <p:cNvSpPr/>
              <p:nvPr/>
            </p:nvSpPr>
            <p:spPr>
              <a:xfrm>
                <a:off x="1118148" y="-1"/>
                <a:ext cx="346365" cy="708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4320"/>
                    </a:moveTo>
                    <a:cubicBezTo>
                      <a:pt x="11880" y="4320"/>
                      <a:pt x="12960" y="4416"/>
                      <a:pt x="14040" y="4512"/>
                    </a:cubicBezTo>
                    <a:cubicBezTo>
                      <a:pt x="15611" y="4752"/>
                      <a:pt x="16985" y="5088"/>
                      <a:pt x="18164" y="5568"/>
                    </a:cubicBezTo>
                    <a:cubicBezTo>
                      <a:pt x="18458" y="5712"/>
                      <a:pt x="18655" y="5904"/>
                      <a:pt x="18753" y="6096"/>
                    </a:cubicBezTo>
                    <a:lnTo>
                      <a:pt x="21502" y="11808"/>
                    </a:lnTo>
                    <a:cubicBezTo>
                      <a:pt x="21502" y="11856"/>
                      <a:pt x="21600" y="11952"/>
                      <a:pt x="21600" y="12048"/>
                    </a:cubicBezTo>
                    <a:cubicBezTo>
                      <a:pt x="21600" y="12576"/>
                      <a:pt x="20716" y="13008"/>
                      <a:pt x="19636" y="13008"/>
                    </a:cubicBezTo>
                    <a:cubicBezTo>
                      <a:pt x="18753" y="13008"/>
                      <a:pt x="17967" y="12672"/>
                      <a:pt x="17771" y="12288"/>
                    </a:cubicBezTo>
                    <a:lnTo>
                      <a:pt x="15709" y="8112"/>
                    </a:lnTo>
                    <a:lnTo>
                      <a:pt x="15709" y="21600"/>
                    </a:lnTo>
                    <a:lnTo>
                      <a:pt x="11782" y="21600"/>
                    </a:lnTo>
                    <a:lnTo>
                      <a:pt x="11782" y="17967"/>
                    </a:lnTo>
                    <a:lnTo>
                      <a:pt x="9818" y="17967"/>
                    </a:lnTo>
                    <a:lnTo>
                      <a:pt x="9818" y="21600"/>
                    </a:lnTo>
                    <a:lnTo>
                      <a:pt x="5891" y="21600"/>
                    </a:lnTo>
                    <a:lnTo>
                      <a:pt x="5891" y="8160"/>
                    </a:lnTo>
                    <a:lnTo>
                      <a:pt x="3829" y="12336"/>
                    </a:lnTo>
                    <a:cubicBezTo>
                      <a:pt x="3633" y="12720"/>
                      <a:pt x="2847" y="13056"/>
                      <a:pt x="1964" y="13056"/>
                    </a:cubicBezTo>
                    <a:cubicBezTo>
                      <a:pt x="884" y="13056"/>
                      <a:pt x="0" y="12624"/>
                      <a:pt x="0" y="12096"/>
                    </a:cubicBezTo>
                    <a:cubicBezTo>
                      <a:pt x="0" y="12000"/>
                      <a:pt x="98" y="11904"/>
                      <a:pt x="98" y="11856"/>
                    </a:cubicBezTo>
                    <a:lnTo>
                      <a:pt x="2847" y="6144"/>
                    </a:lnTo>
                    <a:cubicBezTo>
                      <a:pt x="2945" y="5952"/>
                      <a:pt x="3142" y="5760"/>
                      <a:pt x="3436" y="5616"/>
                    </a:cubicBezTo>
                    <a:cubicBezTo>
                      <a:pt x="4615" y="5136"/>
                      <a:pt x="5989" y="4752"/>
                      <a:pt x="7560" y="4560"/>
                    </a:cubicBezTo>
                    <a:cubicBezTo>
                      <a:pt x="8640" y="4416"/>
                      <a:pt x="9720" y="4320"/>
                      <a:pt x="10800" y="4320"/>
                    </a:cubicBezTo>
                    <a:close/>
                    <a:moveTo>
                      <a:pt x="10800" y="0"/>
                    </a:moveTo>
                    <a:cubicBezTo>
                      <a:pt x="12969" y="0"/>
                      <a:pt x="14727" y="860"/>
                      <a:pt x="14727" y="1920"/>
                    </a:cubicBezTo>
                    <a:cubicBezTo>
                      <a:pt x="14727" y="2980"/>
                      <a:pt x="12969" y="3840"/>
                      <a:pt x="10800" y="3840"/>
                    </a:cubicBezTo>
                    <a:cubicBezTo>
                      <a:pt x="8631" y="3840"/>
                      <a:pt x="6873" y="2980"/>
                      <a:pt x="6873" y="1920"/>
                    </a:cubicBezTo>
                    <a:cubicBezTo>
                      <a:pt x="6873" y="860"/>
                      <a:pt x="8631" y="0"/>
                      <a:pt x="10800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275" name="Section TitleGroup 1033"/>
          <p:cNvGrpSpPr/>
          <p:nvPr/>
        </p:nvGrpSpPr>
        <p:grpSpPr>
          <a:xfrm>
            <a:off x="5431608" y="1808619"/>
            <a:ext cx="4221288" cy="1116696"/>
            <a:chOff x="0" y="0"/>
            <a:chExt cx="4221286" cy="1116695"/>
          </a:xfrm>
        </p:grpSpPr>
        <p:sp>
          <p:nvSpPr>
            <p:cNvPr id="268" name="Rectangle 104"/>
            <p:cNvSpPr/>
            <p:nvPr/>
          </p:nvSpPr>
          <p:spPr>
            <a:xfrm rot="16200000">
              <a:off x="2539933" y="-429132"/>
              <a:ext cx="216001" cy="2875653"/>
            </a:xfrm>
            <a:prstGeom prst="rect">
              <a:avLst/>
            </a:prstGeom>
            <a:solidFill>
              <a:srgbClr val="000000">
                <a:alpha val="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Freeform: Shape 90"/>
            <p:cNvSpPr/>
            <p:nvPr/>
          </p:nvSpPr>
          <p:spPr>
            <a:xfrm rot="16200000">
              <a:off x="-47026" y="885279"/>
              <a:ext cx="225473" cy="12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97" y="20763"/>
                  </a:lnTo>
                  <a:cubicBezTo>
                    <a:pt x="3054" y="8561"/>
                    <a:pt x="9978" y="0"/>
                    <a:pt x="18047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Rectangle 41"/>
            <p:cNvSpPr/>
            <p:nvPr/>
          </p:nvSpPr>
          <p:spPr>
            <a:xfrm>
              <a:off x="126662" y="865055"/>
              <a:ext cx="1083444" cy="162658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Rectangle: Top Corners Rounded 38"/>
            <p:cNvSpPr/>
            <p:nvPr/>
          </p:nvSpPr>
          <p:spPr>
            <a:xfrm rot="16200000">
              <a:off x="1660644" y="-1660645"/>
              <a:ext cx="900001" cy="422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" y="0"/>
                  </a:moveTo>
                  <a:lnTo>
                    <a:pt x="20088" y="0"/>
                  </a:lnTo>
                  <a:cubicBezTo>
                    <a:pt x="20923" y="0"/>
                    <a:pt x="21600" y="144"/>
                    <a:pt x="21600" y="32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22"/>
                  </a:lnTo>
                  <a:cubicBezTo>
                    <a:pt x="0" y="144"/>
                    <a:pt x="677" y="0"/>
                    <a:pt x="151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4" name="TextBox 103"/>
            <p:cNvGrpSpPr/>
            <p:nvPr/>
          </p:nvGrpSpPr>
          <p:grpSpPr>
            <a:xfrm>
              <a:off x="941331" y="89998"/>
              <a:ext cx="3188091" cy="720001"/>
              <a:chOff x="0" y="0"/>
              <a:chExt cx="3188090" cy="719999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-1" y="0"/>
                <a:ext cx="3188092" cy="72000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3" name="Front-end"/>
              <p:cNvSpPr txBox="1"/>
              <p:nvPr/>
            </p:nvSpPr>
            <p:spPr>
              <a:xfrm>
                <a:off x="143999" y="156800"/>
                <a:ext cx="2900092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Front-end</a:t>
                </a:r>
              </a:p>
            </p:txBody>
          </p:sp>
        </p:grpSp>
      </p:grpSp>
      <p:sp>
        <p:nvSpPr>
          <p:cNvPr id="276" name="TextBox 1040"/>
          <p:cNvSpPr txBox="1"/>
          <p:nvPr/>
        </p:nvSpPr>
        <p:spPr>
          <a:xfrm>
            <a:off x="7030863" y="2962239"/>
            <a:ext cx="2486505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React framework </a:t>
            </a:r>
          </a:p>
        </p:txBody>
      </p:sp>
      <p:grpSp>
        <p:nvGrpSpPr>
          <p:cNvPr id="286" name="Group 1"/>
          <p:cNvGrpSpPr/>
          <p:nvPr/>
        </p:nvGrpSpPr>
        <p:grpSpPr>
          <a:xfrm>
            <a:off x="7147961" y="4858974"/>
            <a:ext cx="4260034" cy="1518350"/>
            <a:chOff x="0" y="0"/>
            <a:chExt cx="4260032" cy="1518349"/>
          </a:xfrm>
        </p:grpSpPr>
        <p:graphicFrame>
          <p:nvGraphicFramePr>
            <p:cNvPr id="277" name="Chart 255"/>
            <p:cNvGraphicFramePr/>
            <p:nvPr/>
          </p:nvGraphicFramePr>
          <p:xfrm>
            <a:off x="139679" y="0"/>
            <a:ext cx="1022198" cy="1022198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3"/>
            </a:graphicData>
          </a:graphic>
        </p:graphicFrame>
        <p:sp>
          <p:nvSpPr>
            <p:cNvPr id="278" name="TextBox 256"/>
            <p:cNvSpPr txBox="1"/>
            <p:nvPr/>
          </p:nvSpPr>
          <p:spPr>
            <a:xfrm>
              <a:off x="0" y="1162749"/>
              <a:ext cx="130155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</a:defRPr>
              </a:lvl1pPr>
            </a:lstStyle>
            <a:p>
              <a:pPr/>
              <a:r>
                <a:t>React JS</a:t>
              </a:r>
            </a:p>
          </p:txBody>
        </p:sp>
        <p:sp>
          <p:nvSpPr>
            <p:cNvPr id="279" name="TextBox 258"/>
            <p:cNvSpPr txBox="1"/>
            <p:nvPr/>
          </p:nvSpPr>
          <p:spPr>
            <a:xfrm>
              <a:off x="256066" y="311043"/>
              <a:ext cx="789425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rgbClr val="404040"/>
                  </a:solidFill>
                </a:defRPr>
              </a:lvl1pPr>
            </a:lstStyle>
            <a:p>
              <a:pPr/>
              <a:r>
                <a:t>40%</a:t>
              </a:r>
            </a:p>
          </p:txBody>
        </p:sp>
        <p:graphicFrame>
          <p:nvGraphicFramePr>
            <p:cNvPr id="280" name="Chart 269"/>
            <p:cNvGraphicFramePr/>
            <p:nvPr/>
          </p:nvGraphicFramePr>
          <p:xfrm>
            <a:off x="1618918" y="0"/>
            <a:ext cx="1022198" cy="1022198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4"/>
            </a:graphicData>
          </a:graphic>
        </p:graphicFrame>
        <p:sp>
          <p:nvSpPr>
            <p:cNvPr id="281" name="TextBox 270"/>
            <p:cNvSpPr txBox="1"/>
            <p:nvPr/>
          </p:nvSpPr>
          <p:spPr>
            <a:xfrm>
              <a:off x="1479238" y="1162749"/>
              <a:ext cx="130155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</a:defRPr>
              </a:lvl1pPr>
            </a:lstStyle>
            <a:p>
              <a:pPr/>
              <a:r>
                <a:t>Flask on python</a:t>
              </a:r>
            </a:p>
          </p:txBody>
        </p:sp>
        <p:sp>
          <p:nvSpPr>
            <p:cNvPr id="282" name="TextBox 271"/>
            <p:cNvSpPr txBox="1"/>
            <p:nvPr/>
          </p:nvSpPr>
          <p:spPr>
            <a:xfrm>
              <a:off x="1735304" y="311043"/>
              <a:ext cx="789425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rgbClr val="404040"/>
                  </a:solidFill>
                </a:defRPr>
              </a:lvl1pPr>
            </a:lstStyle>
            <a:p>
              <a:pPr/>
              <a:r>
                <a:t>30%</a:t>
              </a:r>
            </a:p>
          </p:txBody>
        </p:sp>
        <p:graphicFrame>
          <p:nvGraphicFramePr>
            <p:cNvPr id="283" name="Chart 272"/>
            <p:cNvGraphicFramePr/>
            <p:nvPr/>
          </p:nvGraphicFramePr>
          <p:xfrm>
            <a:off x="3098155" y="0"/>
            <a:ext cx="1022198" cy="1022198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5"/>
            </a:graphicData>
          </a:graphic>
        </p:graphicFrame>
        <p:sp>
          <p:nvSpPr>
            <p:cNvPr id="284" name="TextBox 273"/>
            <p:cNvSpPr txBox="1"/>
            <p:nvPr/>
          </p:nvSpPr>
          <p:spPr>
            <a:xfrm>
              <a:off x="2958475" y="1162749"/>
              <a:ext cx="130155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404040"/>
                  </a:solidFill>
                </a:defRPr>
              </a:lvl1pPr>
            </a:lstStyle>
            <a:p>
              <a:pPr/>
              <a:r>
                <a:t>Siamese LSTM with Word Cloud</a:t>
              </a:r>
            </a:p>
          </p:txBody>
        </p:sp>
        <p:sp>
          <p:nvSpPr>
            <p:cNvPr id="285" name="TextBox 274"/>
            <p:cNvSpPr txBox="1"/>
            <p:nvPr/>
          </p:nvSpPr>
          <p:spPr>
            <a:xfrm>
              <a:off x="3214541" y="311043"/>
              <a:ext cx="789425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000">
                  <a:solidFill>
                    <a:srgbClr val="404040"/>
                  </a:solidFill>
                </a:defRPr>
              </a:lvl1pPr>
            </a:lstStyle>
            <a:p>
              <a:pPr/>
              <a:r>
                <a:t>30%</a:t>
              </a:r>
            </a:p>
          </p:txBody>
        </p:sp>
      </p:grpSp>
      <p:grpSp>
        <p:nvGrpSpPr>
          <p:cNvPr id="294" name="Section TitleGroup 1032"/>
          <p:cNvGrpSpPr/>
          <p:nvPr/>
        </p:nvGrpSpPr>
        <p:grpSpPr>
          <a:xfrm>
            <a:off x="2550535" y="7935463"/>
            <a:ext cx="4221288" cy="1116003"/>
            <a:chOff x="0" y="0"/>
            <a:chExt cx="4221286" cy="1116002"/>
          </a:xfrm>
        </p:grpSpPr>
        <p:sp>
          <p:nvSpPr>
            <p:cNvPr id="287" name="Rectangle 152"/>
            <p:cNvSpPr/>
            <p:nvPr/>
          </p:nvSpPr>
          <p:spPr>
            <a:xfrm flipH="1" rot="5400000">
              <a:off x="1465353" y="-429825"/>
              <a:ext cx="216001" cy="2875654"/>
            </a:xfrm>
            <a:prstGeom prst="rect">
              <a:avLst/>
            </a:prstGeom>
            <a:solidFill>
              <a:srgbClr val="000000">
                <a:alpha val="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Freeform: Shape 153"/>
            <p:cNvSpPr/>
            <p:nvPr/>
          </p:nvSpPr>
          <p:spPr>
            <a:xfrm flipH="1" rot="5400000">
              <a:off x="4042840" y="885279"/>
              <a:ext cx="225473" cy="12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97" y="20763"/>
                  </a:lnTo>
                  <a:cubicBezTo>
                    <a:pt x="3054" y="8561"/>
                    <a:pt x="9978" y="0"/>
                    <a:pt x="18047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Rectangle 154"/>
            <p:cNvSpPr/>
            <p:nvPr/>
          </p:nvSpPr>
          <p:spPr>
            <a:xfrm flipH="1">
              <a:off x="3011181" y="865055"/>
              <a:ext cx="1083444" cy="162658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Rectangle: Top Corners Rounded 155"/>
            <p:cNvSpPr/>
            <p:nvPr/>
          </p:nvSpPr>
          <p:spPr>
            <a:xfrm flipH="1" rot="5400000">
              <a:off x="1660643" y="-1660645"/>
              <a:ext cx="900001" cy="422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" y="0"/>
                  </a:moveTo>
                  <a:lnTo>
                    <a:pt x="20088" y="0"/>
                  </a:lnTo>
                  <a:cubicBezTo>
                    <a:pt x="20923" y="0"/>
                    <a:pt x="21600" y="144"/>
                    <a:pt x="21600" y="32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22"/>
                  </a:lnTo>
                  <a:cubicBezTo>
                    <a:pt x="0" y="144"/>
                    <a:pt x="677" y="0"/>
                    <a:pt x="151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93" name="TextBox 156"/>
            <p:cNvGrpSpPr/>
            <p:nvPr/>
          </p:nvGrpSpPr>
          <p:grpSpPr>
            <a:xfrm>
              <a:off x="91865" y="89998"/>
              <a:ext cx="3188092" cy="720001"/>
              <a:chOff x="0" y="0"/>
              <a:chExt cx="3188090" cy="719999"/>
            </a:xfrm>
          </p:grpSpPr>
          <p:sp>
            <p:nvSpPr>
              <p:cNvPr id="291" name="Rectangle"/>
              <p:cNvSpPr/>
              <p:nvPr/>
            </p:nvSpPr>
            <p:spPr>
              <a:xfrm flipH="1">
                <a:off x="0" y="0"/>
                <a:ext cx="3188091" cy="72000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2" name="Back-end"/>
              <p:cNvSpPr txBox="1"/>
              <p:nvPr/>
            </p:nvSpPr>
            <p:spPr>
              <a:xfrm>
                <a:off x="144000" y="156800"/>
                <a:ext cx="2900091" cy="406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Back-end</a:t>
                </a:r>
              </a:p>
            </p:txBody>
          </p:sp>
        </p:grpSp>
      </p:grpSp>
      <p:sp>
        <p:nvSpPr>
          <p:cNvPr id="295" name="TextBox 176"/>
          <p:cNvSpPr txBox="1"/>
          <p:nvPr/>
        </p:nvSpPr>
        <p:spPr>
          <a:xfrm>
            <a:off x="2686062" y="9091368"/>
            <a:ext cx="248650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/>
          </a:lstStyle>
          <a:p>
            <a:pPr/>
            <a:r>
              <a:t>Flask app with jwt enabled and sqlite3 used as database to store the data.</a:t>
            </a:r>
          </a:p>
        </p:txBody>
      </p:sp>
      <p:sp>
        <p:nvSpPr>
          <p:cNvPr id="296" name="Right Brace 1041"/>
          <p:cNvSpPr/>
          <p:nvPr/>
        </p:nvSpPr>
        <p:spPr>
          <a:xfrm>
            <a:off x="7147645" y="7173732"/>
            <a:ext cx="461177" cy="2861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3"/>
                  <a:pt x="10800" y="1793"/>
                </a:cubicBezTo>
                <a:lnTo>
                  <a:pt x="10800" y="9007"/>
                </a:lnTo>
                <a:cubicBezTo>
                  <a:pt x="10800" y="9997"/>
                  <a:pt x="15635" y="10800"/>
                  <a:pt x="21600" y="10800"/>
                </a:cubicBezTo>
                <a:cubicBezTo>
                  <a:pt x="15635" y="10800"/>
                  <a:pt x="10800" y="11603"/>
                  <a:pt x="10800" y="12593"/>
                </a:cubicBezTo>
                <a:lnTo>
                  <a:pt x="10800" y="19807"/>
                </a:lnTo>
                <a:cubicBezTo>
                  <a:pt x="10800" y="20797"/>
                  <a:pt x="5965" y="21600"/>
                  <a:pt x="0" y="21600"/>
                </a:cubicBezTo>
              </a:path>
            </a:pathLst>
          </a:custGeom>
          <a:ln w="12700" cap="rnd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7" name="TextBox 253"/>
          <p:cNvSpPr txBox="1"/>
          <p:nvPr/>
        </p:nvSpPr>
        <p:spPr>
          <a:xfrm>
            <a:off x="7821987" y="8926379"/>
            <a:ext cx="2486505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Serving the apis via flask app for different functionalites that the website offers. It uses REST architecture and periodic refresh techniques to connect to the frontend</a:t>
            </a:r>
          </a:p>
        </p:txBody>
      </p:sp>
      <p:grpSp>
        <p:nvGrpSpPr>
          <p:cNvPr id="305" name="Section TitleGroup 1034"/>
          <p:cNvGrpSpPr/>
          <p:nvPr/>
        </p:nvGrpSpPr>
        <p:grpSpPr>
          <a:xfrm>
            <a:off x="5431608" y="11409114"/>
            <a:ext cx="4221288" cy="1113121"/>
            <a:chOff x="0" y="0"/>
            <a:chExt cx="4221286" cy="1113120"/>
          </a:xfrm>
        </p:grpSpPr>
        <p:sp>
          <p:nvSpPr>
            <p:cNvPr id="298" name="Rectangle 160"/>
            <p:cNvSpPr/>
            <p:nvPr/>
          </p:nvSpPr>
          <p:spPr>
            <a:xfrm rot="16200000">
              <a:off x="2539934" y="-432707"/>
              <a:ext cx="216001" cy="2875654"/>
            </a:xfrm>
            <a:prstGeom prst="rect">
              <a:avLst/>
            </a:prstGeom>
            <a:solidFill>
              <a:srgbClr val="000000">
                <a:alpha val="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Freeform: Shape 161"/>
            <p:cNvSpPr/>
            <p:nvPr/>
          </p:nvSpPr>
          <p:spPr>
            <a:xfrm rot="16200000">
              <a:off x="-47026" y="885279"/>
              <a:ext cx="225473" cy="12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97" y="20763"/>
                  </a:lnTo>
                  <a:cubicBezTo>
                    <a:pt x="3054" y="8561"/>
                    <a:pt x="9978" y="0"/>
                    <a:pt x="18047" y="0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Rectangle 162"/>
            <p:cNvSpPr/>
            <p:nvPr/>
          </p:nvSpPr>
          <p:spPr>
            <a:xfrm>
              <a:off x="126662" y="865055"/>
              <a:ext cx="1083444" cy="162658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Rectangle: Top Corners Rounded 163"/>
            <p:cNvSpPr/>
            <p:nvPr/>
          </p:nvSpPr>
          <p:spPr>
            <a:xfrm rot="16200000">
              <a:off x="1660644" y="-1660645"/>
              <a:ext cx="900001" cy="422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" y="0"/>
                  </a:moveTo>
                  <a:lnTo>
                    <a:pt x="20088" y="0"/>
                  </a:lnTo>
                  <a:cubicBezTo>
                    <a:pt x="20923" y="0"/>
                    <a:pt x="21600" y="144"/>
                    <a:pt x="21600" y="32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322"/>
                  </a:lnTo>
                  <a:cubicBezTo>
                    <a:pt x="0" y="144"/>
                    <a:pt x="677" y="0"/>
                    <a:pt x="1512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4" name="TextBox 164"/>
            <p:cNvGrpSpPr/>
            <p:nvPr/>
          </p:nvGrpSpPr>
          <p:grpSpPr>
            <a:xfrm>
              <a:off x="941331" y="22241"/>
              <a:ext cx="3080597" cy="812801"/>
              <a:chOff x="0" y="0"/>
              <a:chExt cx="3080596" cy="812800"/>
            </a:xfrm>
          </p:grpSpPr>
          <p:sp>
            <p:nvSpPr>
              <p:cNvPr id="302" name="Rectangle"/>
              <p:cNvSpPr/>
              <p:nvPr/>
            </p:nvSpPr>
            <p:spPr>
              <a:xfrm>
                <a:off x="0" y="67756"/>
                <a:ext cx="3080597" cy="677288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3" name="Intelligent Component"/>
              <p:cNvSpPr txBox="1"/>
              <p:nvPr/>
            </p:nvSpPr>
            <p:spPr>
              <a:xfrm>
                <a:off x="144000" y="0"/>
                <a:ext cx="2792597" cy="812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Intelligent Component</a:t>
                </a:r>
              </a:p>
            </p:txBody>
          </p:sp>
        </p:grpSp>
      </p:grpSp>
      <p:sp>
        <p:nvSpPr>
          <p:cNvPr id="306" name="TextBox 179"/>
          <p:cNvSpPr txBox="1"/>
          <p:nvPr/>
        </p:nvSpPr>
        <p:spPr>
          <a:xfrm>
            <a:off x="7030863" y="12554298"/>
            <a:ext cx="2486505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Siamese LSTM integrating it with word cloud features for text similarity check  </a:t>
            </a:r>
          </a:p>
        </p:txBody>
      </p:sp>
      <p:sp>
        <p:nvSpPr>
          <p:cNvPr id="307" name="Right Brace 183"/>
          <p:cNvSpPr/>
          <p:nvPr/>
        </p:nvSpPr>
        <p:spPr>
          <a:xfrm flipH="1">
            <a:off x="4732821" y="10172523"/>
            <a:ext cx="461177" cy="3280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00"/>
                  <a:pt x="10800" y="1564"/>
                </a:cubicBezTo>
                <a:lnTo>
                  <a:pt x="10800" y="14756"/>
                </a:lnTo>
                <a:cubicBezTo>
                  <a:pt x="10800" y="15619"/>
                  <a:pt x="15635" y="16320"/>
                  <a:pt x="21600" y="16320"/>
                </a:cubicBezTo>
                <a:cubicBezTo>
                  <a:pt x="15635" y="16320"/>
                  <a:pt x="10800" y="17020"/>
                  <a:pt x="10800" y="17884"/>
                </a:cubicBezTo>
                <a:lnTo>
                  <a:pt x="10800" y="20036"/>
                </a:lnTo>
                <a:cubicBezTo>
                  <a:pt x="10800" y="20900"/>
                  <a:pt x="5965" y="21600"/>
                  <a:pt x="0" y="21600"/>
                </a:cubicBezTo>
              </a:path>
            </a:pathLst>
          </a:custGeom>
          <a:ln w="12700" cap="rnd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08" name="TextBox 184"/>
          <p:cNvSpPr txBox="1"/>
          <p:nvPr/>
        </p:nvSpPr>
        <p:spPr>
          <a:xfrm>
            <a:off x="1210701" y="11301534"/>
            <a:ext cx="3294599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b="1" sz="6000"/>
            </a:pPr>
            <a:r>
              <a:t>30%</a:t>
            </a:r>
          </a:p>
          <a:p>
            <a:pPr algn="r">
              <a:defRPr sz="3600"/>
            </a:pPr>
            <a:r>
              <a:t>Probability acceptance to an internship </a:t>
            </a:r>
          </a:p>
        </p:txBody>
      </p:sp>
      <p:grpSp>
        <p:nvGrpSpPr>
          <p:cNvPr id="321" name="Group 3"/>
          <p:cNvGrpSpPr/>
          <p:nvPr/>
        </p:nvGrpSpPr>
        <p:grpSpPr>
          <a:xfrm>
            <a:off x="674906" y="14623054"/>
            <a:ext cx="10762207" cy="527997"/>
            <a:chOff x="0" y="0"/>
            <a:chExt cx="10762206" cy="527996"/>
          </a:xfrm>
        </p:grpSpPr>
        <p:sp>
          <p:nvSpPr>
            <p:cNvPr id="309" name="TextBox 244"/>
            <p:cNvSpPr txBox="1"/>
            <p:nvPr/>
          </p:nvSpPr>
          <p:spPr>
            <a:xfrm>
              <a:off x="916620" y="-1"/>
              <a:ext cx="231769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262626"/>
                  </a:solidFill>
                </a:defRPr>
              </a:lvl1pPr>
            </a:lstStyle>
            <a:p>
              <a:pPr/>
              <a:r>
                <a:t>Frontend</a:t>
              </a:r>
            </a:p>
          </p:txBody>
        </p:sp>
        <p:sp>
          <p:nvSpPr>
            <p:cNvPr id="310" name="TextBox 245"/>
            <p:cNvSpPr txBox="1"/>
            <p:nvPr/>
          </p:nvSpPr>
          <p:spPr>
            <a:xfrm>
              <a:off x="4606104" y="-1"/>
              <a:ext cx="231769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262626"/>
                  </a:solidFill>
                </a:defRPr>
              </a:lvl1pPr>
            </a:lstStyle>
            <a:p>
              <a:pPr/>
              <a:r>
                <a:t>Backend</a:t>
              </a:r>
            </a:p>
          </p:txBody>
        </p:sp>
        <p:grpSp>
          <p:nvGrpSpPr>
            <p:cNvPr id="313" name="Group 4"/>
            <p:cNvGrpSpPr/>
            <p:nvPr/>
          </p:nvGrpSpPr>
          <p:grpSpPr>
            <a:xfrm>
              <a:off x="0" y="72464"/>
              <a:ext cx="592027" cy="455533"/>
              <a:chOff x="0" y="0"/>
              <a:chExt cx="592026" cy="455531"/>
            </a:xfrm>
          </p:grpSpPr>
          <p:sp>
            <p:nvSpPr>
              <p:cNvPr id="311" name="Rectangle 250"/>
              <p:cNvSpPr/>
              <p:nvPr/>
            </p:nvSpPr>
            <p:spPr>
              <a:xfrm>
                <a:off x="130572" y="97769"/>
                <a:ext cx="461455" cy="357763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262626"/>
                    </a:solidFill>
                  </a:defRPr>
                </a:pPr>
              </a:p>
            </p:txBody>
          </p:sp>
          <p:sp>
            <p:nvSpPr>
              <p:cNvPr id="312" name="Rectangle 246"/>
              <p:cNvSpPr/>
              <p:nvPr/>
            </p:nvSpPr>
            <p:spPr>
              <a:xfrm>
                <a:off x="0" y="0"/>
                <a:ext cx="461455" cy="35776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262626"/>
                    </a:solidFill>
                  </a:defRPr>
                </a:pPr>
              </a:p>
            </p:txBody>
          </p:sp>
        </p:grpSp>
        <p:grpSp>
          <p:nvGrpSpPr>
            <p:cNvPr id="316" name="Group 5"/>
            <p:cNvGrpSpPr/>
            <p:nvPr/>
          </p:nvGrpSpPr>
          <p:grpSpPr>
            <a:xfrm>
              <a:off x="3689483" y="72464"/>
              <a:ext cx="592028" cy="455533"/>
              <a:chOff x="0" y="0"/>
              <a:chExt cx="592026" cy="455531"/>
            </a:xfrm>
          </p:grpSpPr>
          <p:sp>
            <p:nvSpPr>
              <p:cNvPr id="314" name="Rectangle 251"/>
              <p:cNvSpPr/>
              <p:nvPr/>
            </p:nvSpPr>
            <p:spPr>
              <a:xfrm>
                <a:off x="130572" y="97769"/>
                <a:ext cx="461455" cy="357763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262626"/>
                    </a:solidFill>
                  </a:defRPr>
                </a:pPr>
              </a:p>
            </p:txBody>
          </p:sp>
          <p:sp>
            <p:nvSpPr>
              <p:cNvPr id="315" name="Rectangle 247"/>
              <p:cNvSpPr/>
              <p:nvPr/>
            </p:nvSpPr>
            <p:spPr>
              <a:xfrm>
                <a:off x="0" y="0"/>
                <a:ext cx="461455" cy="357763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262626"/>
                    </a:solidFill>
                  </a:defRPr>
                </a:pPr>
              </a:p>
            </p:txBody>
          </p:sp>
        </p:grpSp>
        <p:grpSp>
          <p:nvGrpSpPr>
            <p:cNvPr id="319" name="Group 6"/>
            <p:cNvGrpSpPr/>
            <p:nvPr/>
          </p:nvGrpSpPr>
          <p:grpSpPr>
            <a:xfrm>
              <a:off x="7378967" y="72464"/>
              <a:ext cx="592027" cy="455533"/>
              <a:chOff x="0" y="0"/>
              <a:chExt cx="592026" cy="455531"/>
            </a:xfrm>
          </p:grpSpPr>
          <p:sp>
            <p:nvSpPr>
              <p:cNvPr id="317" name="Rectangle 252"/>
              <p:cNvSpPr/>
              <p:nvPr/>
            </p:nvSpPr>
            <p:spPr>
              <a:xfrm>
                <a:off x="130572" y="97769"/>
                <a:ext cx="461455" cy="357763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262626"/>
                    </a:solidFill>
                  </a:defRPr>
                </a:pPr>
              </a:p>
            </p:txBody>
          </p:sp>
          <p:sp>
            <p:nvSpPr>
              <p:cNvPr id="318" name="Rectangle 248"/>
              <p:cNvSpPr/>
              <p:nvPr/>
            </p:nvSpPr>
            <p:spPr>
              <a:xfrm>
                <a:off x="0" y="0"/>
                <a:ext cx="461455" cy="357763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262626"/>
                    </a:solidFill>
                  </a:defRPr>
                </a:pPr>
              </a:p>
            </p:txBody>
          </p:sp>
        </p:grpSp>
        <p:sp>
          <p:nvSpPr>
            <p:cNvPr id="320" name="TextBox 249"/>
            <p:cNvSpPr txBox="1"/>
            <p:nvPr/>
          </p:nvSpPr>
          <p:spPr>
            <a:xfrm>
              <a:off x="8444512" y="-1"/>
              <a:ext cx="2317695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262626"/>
                  </a:solidFill>
                </a:defRPr>
              </a:lvl1pPr>
            </a:lstStyle>
            <a:p>
              <a:pPr/>
              <a:r>
                <a:t>Intelligent Component</a:t>
              </a:r>
            </a:p>
          </p:txBody>
        </p:sp>
      </p:grpSp>
      <p:pic>
        <p:nvPicPr>
          <p:cNvPr id="322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5825" y="1455194"/>
            <a:ext cx="3021530" cy="109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389" y="8025462"/>
            <a:ext cx="2468717" cy="1887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6" descr="Picture 6"/>
          <p:cNvPicPr>
            <a:picLocks noChangeAspect="1"/>
          </p:cNvPicPr>
          <p:nvPr/>
        </p:nvPicPr>
        <p:blipFill>
          <a:blip r:embed="rId8">
            <a:extLst/>
          </a:blip>
          <a:srcRect l="18498" t="19645" r="18364" b="11298"/>
          <a:stretch>
            <a:fillRect/>
          </a:stretch>
        </p:blipFill>
        <p:spPr>
          <a:xfrm>
            <a:off x="9724007" y="11301534"/>
            <a:ext cx="2007077" cy="2195239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Hexagon 13"/>
          <p:cNvSpPr/>
          <p:nvPr/>
        </p:nvSpPr>
        <p:spPr>
          <a:xfrm>
            <a:off x="5654645" y="1943940"/>
            <a:ext cx="624729" cy="56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892" y="0"/>
                </a:lnTo>
                <a:lnTo>
                  <a:pt x="16708" y="0"/>
                </a:lnTo>
                <a:lnTo>
                  <a:pt x="21600" y="10800"/>
                </a:lnTo>
                <a:lnTo>
                  <a:pt x="16708" y="21600"/>
                </a:lnTo>
                <a:lnTo>
                  <a:pt x="4892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6" name="Picture 12" descr="Picture 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33949" y="1877969"/>
            <a:ext cx="741450" cy="7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 16"/>
          <p:cNvSpPr/>
          <p:nvPr/>
        </p:nvSpPr>
        <p:spPr>
          <a:xfrm>
            <a:off x="5908704" y="8027651"/>
            <a:ext cx="782029" cy="7176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8" name="Picture 8" descr="Picture 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981848" y="8164075"/>
            <a:ext cx="553435" cy="400958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ectangle 17"/>
          <p:cNvSpPr/>
          <p:nvPr/>
        </p:nvSpPr>
        <p:spPr>
          <a:xfrm>
            <a:off x="5566843" y="11499112"/>
            <a:ext cx="708555" cy="72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0" name="Picture 14" descr="Picture 14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flipV="1">
            <a:off x="5573831" y="11498254"/>
            <a:ext cx="694089" cy="74214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Rounded Rectangle 19"/>
          <p:cNvSpPr/>
          <p:nvPr/>
        </p:nvSpPr>
        <p:spPr>
          <a:xfrm>
            <a:off x="898234" y="23956"/>
            <a:ext cx="4756412" cy="9846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>
            <a:solidFill>
              <a:srgbClr val="698E1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2" name="TextBox 20"/>
          <p:cNvSpPr txBox="1"/>
          <p:nvPr/>
        </p:nvSpPr>
        <p:spPr>
          <a:xfrm>
            <a:off x="1449867" y="207135"/>
            <a:ext cx="396330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Technologies Used:</a:t>
            </a:r>
          </a:p>
        </p:txBody>
      </p:sp>
      <p:pic>
        <p:nvPicPr>
          <p:cNvPr id="333" name="Picture 16" descr="Picture 1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5573" y="9715751"/>
            <a:ext cx="1350215" cy="1350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18" descr="Picture 18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flipV="1">
            <a:off x="1650525" y="9626531"/>
            <a:ext cx="1562804" cy="1562804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TextBox 147"/>
          <p:cNvSpPr txBox="1"/>
          <p:nvPr/>
        </p:nvSpPr>
        <p:spPr>
          <a:xfrm>
            <a:off x="6681044" y="6794913"/>
            <a:ext cx="329460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b="1" sz="6000"/>
            </a:pPr>
            <a:r>
              <a:t>30%</a:t>
            </a:r>
          </a:p>
          <a:p>
            <a:pPr algn="r">
              <a:defRPr sz="3600"/>
            </a:pPr>
            <a:r>
              <a:t>Flask app on python</a:t>
            </a:r>
          </a:p>
        </p:txBody>
      </p:sp>
      <p:pic>
        <p:nvPicPr>
          <p:cNvPr id="336" name="Picture 2" descr="Picture 2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106437" y="8852404"/>
            <a:ext cx="1626702" cy="1626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 txBox="1"/>
          <p:nvPr>
            <p:ph type="title"/>
          </p:nvPr>
        </p:nvSpPr>
        <p:spPr>
          <a:xfrm>
            <a:off x="812799" y="1444978"/>
            <a:ext cx="8463621" cy="8067793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pPr/>
            <a:r>
              <a:t>InternKit</a:t>
            </a:r>
          </a:p>
        </p:txBody>
      </p:sp>
      <p:sp>
        <p:nvSpPr>
          <p:cNvPr id="339" name="Text Placeholder 3"/>
          <p:cNvSpPr txBox="1"/>
          <p:nvPr>
            <p:ph type="body" sz="quarter" idx="1"/>
          </p:nvPr>
        </p:nvSpPr>
        <p:spPr>
          <a:xfrm>
            <a:off x="812799" y="10596504"/>
            <a:ext cx="8463621" cy="3723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857" y="1031472"/>
            <a:ext cx="11198226" cy="649972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traight Connector 5"/>
          <p:cNvSpPr/>
          <p:nvPr/>
        </p:nvSpPr>
        <p:spPr>
          <a:xfrm>
            <a:off x="401443" y="7836965"/>
            <a:ext cx="11329640" cy="1"/>
          </a:xfrm>
          <a:prstGeom prst="line">
            <a:avLst/>
          </a:prstGeom>
          <a:ln w="285750" cap="rnd">
            <a:solidFill>
              <a:schemeClr val="accent1">
                <a:alpha val="67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Rounded Rectangle 6"/>
          <p:cNvSpPr/>
          <p:nvPr/>
        </p:nvSpPr>
        <p:spPr>
          <a:xfrm>
            <a:off x="812800" y="-36358"/>
            <a:ext cx="6435493" cy="8697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>
            <a:solidFill>
              <a:srgbClr val="698E1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TextBox 7"/>
          <p:cNvSpPr txBox="1"/>
          <p:nvPr/>
        </p:nvSpPr>
        <p:spPr>
          <a:xfrm>
            <a:off x="1176948" y="34893"/>
            <a:ext cx="570719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Techniques Implemented</a:t>
            </a:r>
          </a:p>
        </p:txBody>
      </p:sp>
      <p:sp>
        <p:nvSpPr>
          <p:cNvPr id="344" name="TextBox 4"/>
          <p:cNvSpPr txBox="1"/>
          <p:nvPr/>
        </p:nvSpPr>
        <p:spPr>
          <a:xfrm>
            <a:off x="672079" y="997823"/>
            <a:ext cx="491669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REST API Architecture</a:t>
            </a:r>
          </a:p>
        </p:txBody>
      </p:sp>
      <p:grpSp>
        <p:nvGrpSpPr>
          <p:cNvPr id="350" name="Cloud Callout 8"/>
          <p:cNvGrpSpPr/>
          <p:nvPr/>
        </p:nvGrpSpPr>
        <p:grpSpPr>
          <a:xfrm>
            <a:off x="6476901" y="207563"/>
            <a:ext cx="3729448" cy="2185826"/>
            <a:chOff x="0" y="0"/>
            <a:chExt cx="3729447" cy="2185824"/>
          </a:xfrm>
        </p:grpSpPr>
        <p:sp>
          <p:nvSpPr>
            <p:cNvPr id="345" name="Shape"/>
            <p:cNvSpPr/>
            <p:nvPr/>
          </p:nvSpPr>
          <p:spPr>
            <a:xfrm>
              <a:off x="0" y="0"/>
              <a:ext cx="3729448" cy="2122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Circle"/>
            <p:cNvSpPr/>
            <p:nvPr/>
          </p:nvSpPr>
          <p:spPr>
            <a:xfrm>
              <a:off x="551050" y="1777482"/>
              <a:ext cx="353123" cy="353123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Circle"/>
            <p:cNvSpPr/>
            <p:nvPr/>
          </p:nvSpPr>
          <p:spPr>
            <a:xfrm>
              <a:off x="465933" y="1950410"/>
              <a:ext cx="235415" cy="235415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Circle"/>
            <p:cNvSpPr/>
            <p:nvPr/>
          </p:nvSpPr>
          <p:spPr>
            <a:xfrm>
              <a:off x="473071" y="2050238"/>
              <a:ext cx="117709" cy="1177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Shape"/>
            <p:cNvSpPr/>
            <p:nvPr/>
          </p:nvSpPr>
          <p:spPr>
            <a:xfrm>
              <a:off x="189373" y="107944"/>
              <a:ext cx="3417419" cy="180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6" name="Cloud Callout 9"/>
          <p:cNvGrpSpPr/>
          <p:nvPr/>
        </p:nvGrpSpPr>
        <p:grpSpPr>
          <a:xfrm>
            <a:off x="3366217" y="1669715"/>
            <a:ext cx="3033351" cy="1781807"/>
            <a:chOff x="0" y="0"/>
            <a:chExt cx="3033350" cy="1781806"/>
          </a:xfrm>
        </p:grpSpPr>
        <p:sp>
          <p:nvSpPr>
            <p:cNvPr id="351" name="Shape"/>
            <p:cNvSpPr/>
            <p:nvPr/>
          </p:nvSpPr>
          <p:spPr>
            <a:xfrm flipH="1">
              <a:off x="-1" y="0"/>
              <a:ext cx="3033352" cy="171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Circle"/>
            <p:cNvSpPr/>
            <p:nvPr/>
          </p:nvSpPr>
          <p:spPr>
            <a:xfrm flipH="1">
              <a:off x="2256257" y="1450467"/>
              <a:ext cx="285243" cy="285243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Circle"/>
            <p:cNvSpPr/>
            <p:nvPr/>
          </p:nvSpPr>
          <p:spPr>
            <a:xfrm flipH="1">
              <a:off x="2415064" y="1591644"/>
              <a:ext cx="190163" cy="190163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Circle"/>
            <p:cNvSpPr/>
            <p:nvPr/>
          </p:nvSpPr>
          <p:spPr>
            <a:xfrm flipH="1">
              <a:off x="2501122" y="1671599"/>
              <a:ext cx="95081" cy="95081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Shape"/>
            <p:cNvSpPr/>
            <p:nvPr/>
          </p:nvSpPr>
          <p:spPr>
            <a:xfrm flipH="1">
              <a:off x="99761" y="87194"/>
              <a:ext cx="2779562" cy="145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62" name="Cloud Callout 10"/>
          <p:cNvGrpSpPr/>
          <p:nvPr/>
        </p:nvGrpSpPr>
        <p:grpSpPr>
          <a:xfrm>
            <a:off x="2813997" y="3802322"/>
            <a:ext cx="3324229" cy="2839704"/>
            <a:chOff x="0" y="0"/>
            <a:chExt cx="3324228" cy="2839703"/>
          </a:xfrm>
        </p:grpSpPr>
        <p:sp>
          <p:nvSpPr>
            <p:cNvPr id="357" name="Shape"/>
            <p:cNvSpPr/>
            <p:nvPr/>
          </p:nvSpPr>
          <p:spPr>
            <a:xfrm rot="12604580">
              <a:off x="201847" y="624766"/>
              <a:ext cx="2920535" cy="15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>
                <a:alpha val="58999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Circle"/>
            <p:cNvSpPr/>
            <p:nvPr/>
          </p:nvSpPr>
          <p:spPr>
            <a:xfrm rot="12604580">
              <a:off x="2512472" y="849302"/>
              <a:ext cx="264515" cy="264515"/>
            </a:xfrm>
            <a:prstGeom prst="ellipse">
              <a:avLst/>
            </a:prstGeom>
            <a:solidFill>
              <a:schemeClr val="accent1">
                <a:alpha val="58999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Circle"/>
            <p:cNvSpPr/>
            <p:nvPr/>
          </p:nvSpPr>
          <p:spPr>
            <a:xfrm rot="12604580">
              <a:off x="2793438" y="786816"/>
              <a:ext cx="176343" cy="176343"/>
            </a:xfrm>
            <a:prstGeom prst="ellipse">
              <a:avLst/>
            </a:prstGeom>
            <a:solidFill>
              <a:schemeClr val="accent1">
                <a:alpha val="58999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Circle"/>
            <p:cNvSpPr/>
            <p:nvPr/>
          </p:nvSpPr>
          <p:spPr>
            <a:xfrm rot="12604580">
              <a:off x="2993994" y="760505"/>
              <a:ext cx="88173" cy="88173"/>
            </a:xfrm>
            <a:prstGeom prst="ellipse">
              <a:avLst/>
            </a:prstGeom>
            <a:solidFill>
              <a:schemeClr val="accent1">
                <a:alpha val="58999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Shape"/>
            <p:cNvSpPr/>
            <p:nvPr/>
          </p:nvSpPr>
          <p:spPr>
            <a:xfrm rot="12604580">
              <a:off x="281784" y="765603"/>
              <a:ext cx="2676185" cy="1350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68" name="Cloud Callout 11"/>
          <p:cNvGrpSpPr/>
          <p:nvPr/>
        </p:nvGrpSpPr>
        <p:grpSpPr>
          <a:xfrm>
            <a:off x="6803037" y="4128966"/>
            <a:ext cx="4090727" cy="3195988"/>
            <a:chOff x="0" y="0"/>
            <a:chExt cx="4090726" cy="3195987"/>
          </a:xfrm>
        </p:grpSpPr>
        <p:sp>
          <p:nvSpPr>
            <p:cNvPr id="363" name="Shape"/>
            <p:cNvSpPr/>
            <p:nvPr/>
          </p:nvSpPr>
          <p:spPr>
            <a:xfrm rot="1267797">
              <a:off x="245892" y="580253"/>
              <a:ext cx="3598943" cy="203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Circle"/>
            <p:cNvSpPr/>
            <p:nvPr/>
          </p:nvSpPr>
          <p:spPr>
            <a:xfrm rot="1267797">
              <a:off x="464793" y="1836663"/>
              <a:ext cx="338589" cy="33858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Circle"/>
            <p:cNvSpPr/>
            <p:nvPr/>
          </p:nvSpPr>
          <p:spPr>
            <a:xfrm rot="1267797">
              <a:off x="286915" y="1961928"/>
              <a:ext cx="225727" cy="225727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Circle"/>
            <p:cNvSpPr/>
            <p:nvPr/>
          </p:nvSpPr>
          <p:spPr>
            <a:xfrm rot="1267797">
              <a:off x="217326" y="2055382"/>
              <a:ext cx="112863" cy="112863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Shape"/>
            <p:cNvSpPr/>
            <p:nvPr/>
          </p:nvSpPr>
          <p:spPr>
            <a:xfrm rot="1267797">
              <a:off x="444549" y="698731"/>
              <a:ext cx="3297833" cy="172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69" name="TextBox 12"/>
          <p:cNvSpPr txBox="1"/>
          <p:nvPr/>
        </p:nvSpPr>
        <p:spPr>
          <a:xfrm>
            <a:off x="7446407" y="398539"/>
            <a:ext cx="2216631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Get all details of students, employees, internships and probability acceptance[GET]</a:t>
            </a:r>
          </a:p>
        </p:txBody>
      </p:sp>
      <p:sp>
        <p:nvSpPr>
          <p:cNvPr id="370" name="TextBox 13"/>
          <p:cNvSpPr txBox="1"/>
          <p:nvPr/>
        </p:nvSpPr>
        <p:spPr>
          <a:xfrm>
            <a:off x="3742250" y="1850908"/>
            <a:ext cx="2456637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Login, add and edit details, and password of the students and employees[POST]</a:t>
            </a:r>
          </a:p>
        </p:txBody>
      </p:sp>
      <p:sp>
        <p:nvSpPr>
          <p:cNvPr id="371" name="TextBox 14"/>
          <p:cNvSpPr txBox="1"/>
          <p:nvPr/>
        </p:nvSpPr>
        <p:spPr>
          <a:xfrm rot="1065742">
            <a:off x="3433809" y="4870523"/>
            <a:ext cx="231457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Sign Up,  Add internships and apply for Internships[PUT]</a:t>
            </a:r>
          </a:p>
        </p:txBody>
      </p:sp>
      <p:sp>
        <p:nvSpPr>
          <p:cNvPr id="372" name="TextBox 15"/>
          <p:cNvSpPr txBox="1"/>
          <p:nvPr/>
        </p:nvSpPr>
        <p:spPr>
          <a:xfrm rot="1516416">
            <a:off x="8035490" y="4959721"/>
            <a:ext cx="1833765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Delete user accounts, internships or internship  applications</a:t>
            </a:r>
          </a:p>
          <a:p>
            <a:pPr/>
            <a:r>
              <a:t>[DELETE]</a:t>
            </a:r>
          </a:p>
        </p:txBody>
      </p:sp>
      <p:pic>
        <p:nvPicPr>
          <p:cNvPr id="37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444" y="8811190"/>
            <a:ext cx="11329639" cy="6585399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TextBox 20"/>
          <p:cNvSpPr txBox="1"/>
          <p:nvPr/>
        </p:nvSpPr>
        <p:spPr>
          <a:xfrm>
            <a:off x="578578" y="8051961"/>
            <a:ext cx="491669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Periodic Refresh</a:t>
            </a:r>
          </a:p>
        </p:txBody>
      </p:sp>
      <p:grpSp>
        <p:nvGrpSpPr>
          <p:cNvPr id="380" name="Cloud Callout 19"/>
          <p:cNvGrpSpPr/>
          <p:nvPr/>
        </p:nvGrpSpPr>
        <p:grpSpPr>
          <a:xfrm>
            <a:off x="805910" y="14446771"/>
            <a:ext cx="8136968" cy="1817638"/>
            <a:chOff x="0" y="0"/>
            <a:chExt cx="8136966" cy="1817637"/>
          </a:xfrm>
        </p:grpSpPr>
        <p:sp>
          <p:nvSpPr>
            <p:cNvPr id="375" name="Shape"/>
            <p:cNvSpPr/>
            <p:nvPr/>
          </p:nvSpPr>
          <p:spPr>
            <a:xfrm>
              <a:off x="0" y="188878"/>
              <a:ext cx="8136967" cy="1628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>
                <a:alpha val="76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Circle"/>
            <p:cNvSpPr/>
            <p:nvPr/>
          </p:nvSpPr>
          <p:spPr>
            <a:xfrm>
              <a:off x="2666357" y="44245"/>
              <a:ext cx="270935" cy="270935"/>
            </a:xfrm>
            <a:prstGeom prst="ellipse">
              <a:avLst/>
            </a:prstGeom>
            <a:solidFill>
              <a:schemeClr val="accent1">
                <a:alpha val="76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Circle"/>
            <p:cNvSpPr/>
            <p:nvPr/>
          </p:nvSpPr>
          <p:spPr>
            <a:xfrm>
              <a:off x="2572697" y="0"/>
              <a:ext cx="180623" cy="180623"/>
            </a:xfrm>
            <a:prstGeom prst="ellipse">
              <a:avLst/>
            </a:prstGeom>
            <a:solidFill>
              <a:schemeClr val="accent1">
                <a:alpha val="76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Circle"/>
            <p:cNvSpPr/>
            <p:nvPr/>
          </p:nvSpPr>
          <p:spPr>
            <a:xfrm>
              <a:off x="2554963" y="4654"/>
              <a:ext cx="90313" cy="90313"/>
            </a:xfrm>
            <a:prstGeom prst="ellipse">
              <a:avLst/>
            </a:prstGeom>
            <a:solidFill>
              <a:schemeClr val="accent1">
                <a:alpha val="76000"/>
              </a:schemeClr>
            </a:solidFill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Shape"/>
            <p:cNvSpPr/>
            <p:nvPr/>
          </p:nvSpPr>
          <p:spPr>
            <a:xfrm>
              <a:off x="413177" y="271699"/>
              <a:ext cx="7456179" cy="138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rnd">
              <a:solidFill>
                <a:srgbClr val="698E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1" name="TextBox 21"/>
          <p:cNvSpPr txBox="1"/>
          <p:nvPr/>
        </p:nvSpPr>
        <p:spPr>
          <a:xfrm>
            <a:off x="1941426" y="15121948"/>
            <a:ext cx="541354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Periodically refreshing the list of internships posted by the employees on the students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 Placeholder 2"/>
          <p:cNvSpPr txBox="1"/>
          <p:nvPr>
            <p:ph type="body" sz="quarter" idx="1"/>
          </p:nvPr>
        </p:nvSpPr>
        <p:spPr>
          <a:xfrm>
            <a:off x="812799" y="10596504"/>
            <a:ext cx="8463621" cy="3723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4" name="Rounded Rectangle 3"/>
          <p:cNvSpPr/>
          <p:nvPr/>
        </p:nvSpPr>
        <p:spPr>
          <a:xfrm>
            <a:off x="812800" y="-36358"/>
            <a:ext cx="6435493" cy="8697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>
            <a:solidFill>
              <a:srgbClr val="698E1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5" name="TextBox 4"/>
          <p:cNvSpPr txBox="1"/>
          <p:nvPr/>
        </p:nvSpPr>
        <p:spPr>
          <a:xfrm>
            <a:off x="1176948" y="-22303"/>
            <a:ext cx="5707195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Intelligent Functionality</a:t>
            </a:r>
          </a:p>
        </p:txBody>
      </p:sp>
      <p:pic>
        <p:nvPicPr>
          <p:cNvPr id="38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115123"/>
            <a:ext cx="10506927" cy="6440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2800" y="7836965"/>
            <a:ext cx="10506927" cy="7179924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traight Connector 6"/>
          <p:cNvSpPr/>
          <p:nvPr/>
        </p:nvSpPr>
        <p:spPr>
          <a:xfrm>
            <a:off x="401443" y="7836965"/>
            <a:ext cx="11329640" cy="1"/>
          </a:xfrm>
          <a:prstGeom prst="line">
            <a:avLst/>
          </a:prstGeom>
          <a:ln w="285750" cap="rnd">
            <a:solidFill>
              <a:schemeClr val="accent1">
                <a:alpha val="67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TextBox 9"/>
          <p:cNvSpPr txBox="1"/>
          <p:nvPr/>
        </p:nvSpPr>
        <p:spPr>
          <a:xfrm>
            <a:off x="858519" y="1471961"/>
            <a:ext cx="3600854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Siamese LSTM for text similarity</a:t>
            </a:r>
          </a:p>
        </p:txBody>
      </p:sp>
      <p:sp>
        <p:nvSpPr>
          <p:cNvPr id="390" name="TextBox 10"/>
          <p:cNvSpPr txBox="1"/>
          <p:nvPr/>
        </p:nvSpPr>
        <p:spPr>
          <a:xfrm>
            <a:off x="7930869" y="1115121"/>
            <a:ext cx="3343137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Model is applied to assess semantic similarity between sentences. Text similarity of the skills, and project description of students with company requirements set for the internship is found </a:t>
            </a:r>
          </a:p>
        </p:txBody>
      </p:sp>
      <p:sp>
        <p:nvSpPr>
          <p:cNvPr id="391" name="TextBox 11"/>
          <p:cNvSpPr txBox="1"/>
          <p:nvPr/>
        </p:nvSpPr>
        <p:spPr>
          <a:xfrm>
            <a:off x="858519" y="13604487"/>
            <a:ext cx="3126307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Frequencies of the words in the project description, and skills of students is compared with the company requirements set for internship and used as weightage of the skills</a:t>
            </a:r>
          </a:p>
        </p:txBody>
      </p:sp>
      <p:sp>
        <p:nvSpPr>
          <p:cNvPr id="392" name="Rounded Rectangle 12"/>
          <p:cNvSpPr/>
          <p:nvPr/>
        </p:nvSpPr>
        <p:spPr>
          <a:xfrm>
            <a:off x="812800" y="15635813"/>
            <a:ext cx="6117064" cy="62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>
            <a:solidFill>
              <a:srgbClr val="698E1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TextBox 13"/>
          <p:cNvSpPr txBox="1"/>
          <p:nvPr/>
        </p:nvSpPr>
        <p:spPr>
          <a:xfrm>
            <a:off x="1176948" y="15715073"/>
            <a:ext cx="520043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Probability Acceptance of Internship</a:t>
            </a:r>
          </a:p>
        </p:txBody>
      </p:sp>
      <p:sp>
        <p:nvSpPr>
          <p:cNvPr id="394" name="TextBox 14"/>
          <p:cNvSpPr txBox="1"/>
          <p:nvPr/>
        </p:nvSpPr>
        <p:spPr>
          <a:xfrm>
            <a:off x="858519" y="8118650"/>
            <a:ext cx="253033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Word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1"/>
          <p:cNvSpPr txBox="1"/>
          <p:nvPr>
            <p:ph type="title"/>
          </p:nvPr>
        </p:nvSpPr>
        <p:spPr>
          <a:xfrm>
            <a:off x="812799" y="1444978"/>
            <a:ext cx="8463621" cy="806779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Text Placeholder 2"/>
          <p:cNvSpPr txBox="1"/>
          <p:nvPr>
            <p:ph type="body" sz="quarter" idx="1"/>
          </p:nvPr>
        </p:nvSpPr>
        <p:spPr>
          <a:xfrm>
            <a:off x="812799" y="10596504"/>
            <a:ext cx="8463621" cy="3723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141" y="334535"/>
            <a:ext cx="11372023" cy="14920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