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Lst>
  <p:sldIdLst>
    <p:sldId id="290" r:id="rId2"/>
    <p:sldId id="265" r:id="rId3"/>
    <p:sldId id="264" r:id="rId4"/>
    <p:sldId id="270" r:id="rId5"/>
    <p:sldId id="259" r:id="rId6"/>
    <p:sldId id="307" r:id="rId7"/>
    <p:sldId id="311" r:id="rId8"/>
    <p:sldId id="293" r:id="rId9"/>
    <p:sldId id="299" r:id="rId10"/>
    <p:sldId id="278" r:id="rId11"/>
    <p:sldId id="295" r:id="rId12"/>
    <p:sldId id="300" r:id="rId13"/>
    <p:sldId id="286" r:id="rId14"/>
    <p:sldId id="297" r:id="rId15"/>
    <p:sldId id="301" r:id="rId16"/>
    <p:sldId id="288" r:id="rId17"/>
    <p:sldId id="308" r:id="rId18"/>
    <p:sldId id="261" r:id="rId19"/>
    <p:sldId id="312" r:id="rId20"/>
    <p:sldId id="304" r:id="rId21"/>
    <p:sldId id="29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7" d="100"/>
          <a:sy n="87" d="100"/>
        </p:scale>
        <p:origin x="52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rtl="0">
              <a:defRPr lang="en-IN" sz="1440" b="0" i="0" u="none" strike="noStrike" kern="1200" spc="0" baseline="0">
                <a:solidFill>
                  <a:schemeClr val="accent6">
                    <a:lumMod val="50000"/>
                  </a:schemeClr>
                </a:solidFill>
                <a:latin typeface="+mj-lt"/>
                <a:ea typeface="+mj-ea"/>
                <a:cs typeface="+mj-cs"/>
              </a:defRPr>
            </a:pPr>
            <a:r>
              <a:rPr lang="en-IN"/>
              <a:t>8K Model Train Scores</a:t>
            </a:r>
          </a:p>
        </c:rich>
      </c:tx>
      <c:overlay val="0"/>
      <c:spPr>
        <a:noFill/>
        <a:ln>
          <a:noFill/>
        </a:ln>
        <a:effectLst/>
      </c:spPr>
      <c:txPr>
        <a:bodyPr rot="0" spcFirstLastPara="1" vertOverflow="ellipsis" vert="horz" wrap="square" anchor="ctr" anchorCtr="1"/>
        <a:lstStyle/>
        <a:p>
          <a:pPr algn="l" rtl="0">
            <a:defRPr lang="en-IN" sz="1440" b="0" i="0" u="none" strike="noStrike" kern="1200" spc="0" baseline="0">
              <a:solidFill>
                <a:schemeClr val="accent6">
                  <a:lumMod val="50000"/>
                </a:schemeClr>
              </a:solidFill>
              <a:latin typeface="+mj-lt"/>
              <a:ea typeface="+mj-ea"/>
              <a:cs typeface="+mj-cs"/>
            </a:defRPr>
          </a:pPr>
          <a:endParaRPr lang="en-US"/>
        </a:p>
      </c:txPr>
    </c:title>
    <c:autoTitleDeleted val="0"/>
    <c:plotArea>
      <c:layout/>
      <c:barChart>
        <c:barDir val="bar"/>
        <c:grouping val="clustered"/>
        <c:varyColors val="0"/>
        <c:ser>
          <c:idx val="0"/>
          <c:order val="0"/>
          <c:tx>
            <c:strRef>
              <c:f>Sheet1!$B$1</c:f>
              <c:strCache>
                <c:ptCount val="1"/>
                <c:pt idx="0">
                  <c:v>CLIP - ATTN</c:v>
                </c:pt>
              </c:strCache>
            </c:strRef>
          </c:tx>
          <c:spPr>
            <a:solidFill>
              <a:schemeClr val="accent1"/>
            </a:solidFill>
            <a:ln>
              <a:noFill/>
            </a:ln>
            <a:effectLst/>
          </c:spPr>
          <c:invertIfNegative val="0"/>
          <c:cat>
            <c:strRef>
              <c:f>Sheet1!$A$2:$A$5</c:f>
              <c:strCache>
                <c:ptCount val="4"/>
                <c:pt idx="0">
                  <c:v>BLEU2 ↑</c:v>
                </c:pt>
                <c:pt idx="1">
                  <c:v>BLEU3 ↑</c:v>
                </c:pt>
                <c:pt idx="2">
                  <c:v>BLEU4 ↑</c:v>
                </c:pt>
                <c:pt idx="3">
                  <c:v>Similarity ↑</c:v>
                </c:pt>
              </c:strCache>
            </c:strRef>
          </c:cat>
          <c:val>
            <c:numRef>
              <c:f>Sheet1!$B$2:$B$5</c:f>
              <c:numCache>
                <c:formatCode>General</c:formatCode>
                <c:ptCount val="4"/>
                <c:pt idx="0">
                  <c:v>0.37</c:v>
                </c:pt>
                <c:pt idx="1">
                  <c:v>0.19</c:v>
                </c:pt>
                <c:pt idx="2">
                  <c:v>0.09</c:v>
                </c:pt>
                <c:pt idx="3">
                  <c:v>0.71</c:v>
                </c:pt>
              </c:numCache>
            </c:numRef>
          </c:val>
          <c:extLst>
            <c:ext xmlns:c16="http://schemas.microsoft.com/office/drawing/2014/chart" uri="{C3380CC4-5D6E-409C-BE32-E72D297353CC}">
              <c16:uniqueId val="{00000000-11D4-4B2C-A574-6180C0B99F08}"/>
            </c:ext>
          </c:extLst>
        </c:ser>
        <c:ser>
          <c:idx val="1"/>
          <c:order val="1"/>
          <c:tx>
            <c:strRef>
              <c:f>Sheet1!$C$1</c:f>
              <c:strCache>
                <c:ptCount val="1"/>
                <c:pt idx="0">
                  <c:v>CLIP - LSTM</c:v>
                </c:pt>
              </c:strCache>
            </c:strRef>
          </c:tx>
          <c:spPr>
            <a:solidFill>
              <a:schemeClr val="accent2"/>
            </a:solidFill>
            <a:ln>
              <a:noFill/>
            </a:ln>
            <a:effectLst/>
          </c:spPr>
          <c:invertIfNegative val="0"/>
          <c:cat>
            <c:strRef>
              <c:f>Sheet1!$A$2:$A$5</c:f>
              <c:strCache>
                <c:ptCount val="4"/>
                <c:pt idx="0">
                  <c:v>BLEU2 ↑</c:v>
                </c:pt>
                <c:pt idx="1">
                  <c:v>BLEU3 ↑</c:v>
                </c:pt>
                <c:pt idx="2">
                  <c:v>BLEU4 ↑</c:v>
                </c:pt>
                <c:pt idx="3">
                  <c:v>Similarity ↑</c:v>
                </c:pt>
              </c:strCache>
            </c:strRef>
          </c:cat>
          <c:val>
            <c:numRef>
              <c:f>Sheet1!$C$2:$C$5</c:f>
              <c:numCache>
                <c:formatCode>General</c:formatCode>
                <c:ptCount val="4"/>
                <c:pt idx="0">
                  <c:v>0.38</c:v>
                </c:pt>
                <c:pt idx="1">
                  <c:v>0.2</c:v>
                </c:pt>
                <c:pt idx="2">
                  <c:v>0.1</c:v>
                </c:pt>
                <c:pt idx="3">
                  <c:v>0.66</c:v>
                </c:pt>
              </c:numCache>
            </c:numRef>
          </c:val>
          <c:extLst>
            <c:ext xmlns:c16="http://schemas.microsoft.com/office/drawing/2014/chart" uri="{C3380CC4-5D6E-409C-BE32-E72D297353CC}">
              <c16:uniqueId val="{00000001-11D4-4B2C-A574-6180C0B99F08}"/>
            </c:ext>
          </c:extLst>
        </c:ser>
        <c:ser>
          <c:idx val="2"/>
          <c:order val="2"/>
          <c:tx>
            <c:strRef>
              <c:f>Sheet1!$D$1</c:f>
              <c:strCache>
                <c:ptCount val="1"/>
                <c:pt idx="0">
                  <c:v>RES - LSTM</c:v>
                </c:pt>
              </c:strCache>
            </c:strRef>
          </c:tx>
          <c:spPr>
            <a:solidFill>
              <a:schemeClr val="accent3"/>
            </a:solidFill>
            <a:ln>
              <a:noFill/>
            </a:ln>
            <a:effectLst/>
          </c:spPr>
          <c:invertIfNegative val="0"/>
          <c:cat>
            <c:strRef>
              <c:f>Sheet1!$A$2:$A$5</c:f>
              <c:strCache>
                <c:ptCount val="4"/>
                <c:pt idx="0">
                  <c:v>BLEU2 ↑</c:v>
                </c:pt>
                <c:pt idx="1">
                  <c:v>BLEU3 ↑</c:v>
                </c:pt>
                <c:pt idx="2">
                  <c:v>BLEU4 ↑</c:v>
                </c:pt>
                <c:pt idx="3">
                  <c:v>Similarity ↑</c:v>
                </c:pt>
              </c:strCache>
            </c:strRef>
          </c:cat>
          <c:val>
            <c:numRef>
              <c:f>Sheet1!$D$2:$D$5</c:f>
              <c:numCache>
                <c:formatCode>General</c:formatCode>
                <c:ptCount val="4"/>
                <c:pt idx="0">
                  <c:v>0.35</c:v>
                </c:pt>
                <c:pt idx="1">
                  <c:v>0.18</c:v>
                </c:pt>
                <c:pt idx="2">
                  <c:v>0.08</c:v>
                </c:pt>
                <c:pt idx="3">
                  <c:v>0.61</c:v>
                </c:pt>
              </c:numCache>
            </c:numRef>
          </c:val>
          <c:extLst>
            <c:ext xmlns:c16="http://schemas.microsoft.com/office/drawing/2014/chart" uri="{C3380CC4-5D6E-409C-BE32-E72D297353CC}">
              <c16:uniqueId val="{00000002-11D4-4B2C-A574-6180C0B99F08}"/>
            </c:ext>
          </c:extLst>
        </c:ser>
        <c:dLbls>
          <c:showLegendKey val="0"/>
          <c:showVal val="0"/>
          <c:showCatName val="0"/>
          <c:showSerName val="0"/>
          <c:showPercent val="0"/>
          <c:showBubbleSize val="0"/>
        </c:dLbls>
        <c:gapWidth val="182"/>
        <c:axId val="106836560"/>
        <c:axId val="106831120"/>
      </c:barChart>
      <c:catAx>
        <c:axId val="1068365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IN" sz="1200" b="0" i="0" u="none" strike="noStrike" kern="1200" baseline="0">
                <a:solidFill>
                  <a:schemeClr val="accent6">
                    <a:lumMod val="50000"/>
                  </a:schemeClr>
                </a:solidFill>
                <a:latin typeface="+mj-lt"/>
                <a:ea typeface="+mj-ea"/>
                <a:cs typeface="+mj-cs"/>
              </a:defRPr>
            </a:pPr>
            <a:endParaRPr lang="en-US"/>
          </a:p>
        </c:txPr>
        <c:crossAx val="106831120"/>
        <c:crosses val="autoZero"/>
        <c:auto val="1"/>
        <c:lblAlgn val="ctr"/>
        <c:lblOffset val="100"/>
        <c:noMultiLvlLbl val="0"/>
      </c:catAx>
      <c:valAx>
        <c:axId val="1068311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IN" sz="1200" b="0" i="0" u="none" strike="noStrike" kern="1200" baseline="0">
                <a:solidFill>
                  <a:schemeClr val="accent6">
                    <a:lumMod val="50000"/>
                  </a:schemeClr>
                </a:solidFill>
                <a:latin typeface="+mj-lt"/>
                <a:ea typeface="+mj-ea"/>
                <a:cs typeface="+mj-cs"/>
              </a:defRPr>
            </a:pPr>
            <a:endParaRPr lang="en-US"/>
          </a:p>
        </c:txPr>
        <c:crossAx val="1068365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lgn="ctr">
            <a:defRPr lang="en-IN" sz="1200" b="0" i="0" u="none" strike="noStrike" kern="1200" baseline="0">
              <a:solidFill>
                <a:schemeClr val="accent6">
                  <a:lumMod val="50000"/>
                </a:schemeClr>
              </a:solidFill>
              <a:latin typeface="+mj-lt"/>
              <a:ea typeface="+mj-ea"/>
              <a:cs typeface="+mj-cs"/>
            </a:defRPr>
          </a:pPr>
          <a:endParaRPr lang="en-US"/>
        </a:p>
      </c:txPr>
    </c:legend>
    <c:plotVisOnly val="1"/>
    <c:dispBlanksAs val="gap"/>
    <c:showDLblsOverMax val="0"/>
  </c:chart>
  <c:spPr>
    <a:noFill/>
    <a:ln>
      <a:noFill/>
    </a:ln>
    <a:effectLst/>
  </c:spPr>
  <c:txPr>
    <a:bodyPr/>
    <a:lstStyle/>
    <a:p>
      <a:pPr algn="ctr">
        <a:defRPr lang="en-IN" sz="1200" b="0" i="0" u="none" strike="noStrike" kern="1200" baseline="0">
          <a:solidFill>
            <a:schemeClr val="accent6">
              <a:lumMod val="50000"/>
            </a:schemeClr>
          </a:solidFill>
          <a:latin typeface="+mj-lt"/>
          <a:ea typeface="+mj-ea"/>
          <a:cs typeface="+mj-cs"/>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rtl="0">
              <a:defRPr lang="en-IN" sz="1440" b="0" i="0" u="none" strike="noStrike" kern="1200" spc="0" baseline="0">
                <a:solidFill>
                  <a:schemeClr val="accent6">
                    <a:lumMod val="50000"/>
                  </a:schemeClr>
                </a:solidFill>
                <a:latin typeface="+mj-lt"/>
                <a:ea typeface="+mj-ea"/>
                <a:cs typeface="+mj-cs"/>
              </a:defRPr>
            </a:pPr>
            <a:r>
              <a:rPr lang="en-IN"/>
              <a:t>30K Model Test Scores</a:t>
            </a:r>
          </a:p>
        </c:rich>
      </c:tx>
      <c:overlay val="0"/>
      <c:spPr>
        <a:noFill/>
        <a:ln>
          <a:noFill/>
        </a:ln>
        <a:effectLst/>
      </c:spPr>
      <c:txPr>
        <a:bodyPr rot="0" spcFirstLastPara="1" vertOverflow="ellipsis" vert="horz" wrap="square" anchor="ctr" anchorCtr="1"/>
        <a:lstStyle/>
        <a:p>
          <a:pPr algn="l" rtl="0">
            <a:defRPr lang="en-IN" sz="1440" b="0" i="0" u="none" strike="noStrike" kern="1200" spc="0" baseline="0">
              <a:solidFill>
                <a:schemeClr val="accent6">
                  <a:lumMod val="50000"/>
                </a:schemeClr>
              </a:solidFill>
              <a:latin typeface="+mj-lt"/>
              <a:ea typeface="+mj-ea"/>
              <a:cs typeface="+mj-cs"/>
            </a:defRPr>
          </a:pPr>
          <a:endParaRPr lang="en-US"/>
        </a:p>
      </c:txPr>
    </c:title>
    <c:autoTitleDeleted val="0"/>
    <c:plotArea>
      <c:layout/>
      <c:barChart>
        <c:barDir val="bar"/>
        <c:grouping val="clustered"/>
        <c:varyColors val="0"/>
        <c:ser>
          <c:idx val="0"/>
          <c:order val="0"/>
          <c:tx>
            <c:strRef>
              <c:f>Sheet1!$B$1</c:f>
              <c:strCache>
                <c:ptCount val="1"/>
                <c:pt idx="0">
                  <c:v>CLIP - ATTN</c:v>
                </c:pt>
              </c:strCache>
            </c:strRef>
          </c:tx>
          <c:spPr>
            <a:solidFill>
              <a:schemeClr val="accent1"/>
            </a:solidFill>
            <a:ln>
              <a:noFill/>
            </a:ln>
            <a:effectLst/>
          </c:spPr>
          <c:invertIfNegative val="0"/>
          <c:cat>
            <c:strRef>
              <c:f>Sheet1!$A$2:$A$5</c:f>
              <c:strCache>
                <c:ptCount val="4"/>
                <c:pt idx="0">
                  <c:v>BLEU2 ↑</c:v>
                </c:pt>
                <c:pt idx="1">
                  <c:v>BLEU3 ↑</c:v>
                </c:pt>
                <c:pt idx="2">
                  <c:v>BLEU4 ↑</c:v>
                </c:pt>
                <c:pt idx="3">
                  <c:v>Similarity ↑</c:v>
                </c:pt>
              </c:strCache>
            </c:strRef>
          </c:cat>
          <c:val>
            <c:numRef>
              <c:f>Sheet1!$B$2:$B$5</c:f>
              <c:numCache>
                <c:formatCode>General</c:formatCode>
                <c:ptCount val="4"/>
                <c:pt idx="0">
                  <c:v>0.42</c:v>
                </c:pt>
                <c:pt idx="1">
                  <c:v>0.24</c:v>
                </c:pt>
                <c:pt idx="2">
                  <c:v>0.12</c:v>
                </c:pt>
                <c:pt idx="3">
                  <c:v>0.68</c:v>
                </c:pt>
              </c:numCache>
            </c:numRef>
          </c:val>
          <c:extLst>
            <c:ext xmlns:c16="http://schemas.microsoft.com/office/drawing/2014/chart" uri="{C3380CC4-5D6E-409C-BE32-E72D297353CC}">
              <c16:uniqueId val="{00000000-FC58-4DFA-ADBD-E4279458AAC5}"/>
            </c:ext>
          </c:extLst>
        </c:ser>
        <c:ser>
          <c:idx val="1"/>
          <c:order val="1"/>
          <c:tx>
            <c:strRef>
              <c:f>Sheet1!$C$1</c:f>
              <c:strCache>
                <c:ptCount val="1"/>
                <c:pt idx="0">
                  <c:v>CLIP - LSTM</c:v>
                </c:pt>
              </c:strCache>
            </c:strRef>
          </c:tx>
          <c:spPr>
            <a:solidFill>
              <a:schemeClr val="accent2"/>
            </a:solidFill>
            <a:ln>
              <a:noFill/>
            </a:ln>
            <a:effectLst/>
          </c:spPr>
          <c:invertIfNegative val="0"/>
          <c:cat>
            <c:strRef>
              <c:f>Sheet1!$A$2:$A$5</c:f>
              <c:strCache>
                <c:ptCount val="4"/>
                <c:pt idx="0">
                  <c:v>BLEU2 ↑</c:v>
                </c:pt>
                <c:pt idx="1">
                  <c:v>BLEU3 ↑</c:v>
                </c:pt>
                <c:pt idx="2">
                  <c:v>BLEU4 ↑</c:v>
                </c:pt>
                <c:pt idx="3">
                  <c:v>Similarity ↑</c:v>
                </c:pt>
              </c:strCache>
            </c:strRef>
          </c:cat>
          <c:val>
            <c:numRef>
              <c:f>Sheet1!$C$2:$C$5</c:f>
              <c:numCache>
                <c:formatCode>General</c:formatCode>
                <c:ptCount val="4"/>
                <c:pt idx="0">
                  <c:v>0.41</c:v>
                </c:pt>
                <c:pt idx="1">
                  <c:v>0.24</c:v>
                </c:pt>
                <c:pt idx="2">
                  <c:v>0.12</c:v>
                </c:pt>
                <c:pt idx="3">
                  <c:v>0.7</c:v>
                </c:pt>
              </c:numCache>
            </c:numRef>
          </c:val>
          <c:extLst>
            <c:ext xmlns:c16="http://schemas.microsoft.com/office/drawing/2014/chart" uri="{C3380CC4-5D6E-409C-BE32-E72D297353CC}">
              <c16:uniqueId val="{00000001-FC58-4DFA-ADBD-E4279458AAC5}"/>
            </c:ext>
          </c:extLst>
        </c:ser>
        <c:ser>
          <c:idx val="2"/>
          <c:order val="2"/>
          <c:tx>
            <c:strRef>
              <c:f>Sheet1!$D$1</c:f>
              <c:strCache>
                <c:ptCount val="1"/>
                <c:pt idx="0">
                  <c:v>RES - LSTM</c:v>
                </c:pt>
              </c:strCache>
            </c:strRef>
          </c:tx>
          <c:spPr>
            <a:solidFill>
              <a:schemeClr val="accent3"/>
            </a:solidFill>
            <a:ln>
              <a:noFill/>
            </a:ln>
            <a:effectLst/>
          </c:spPr>
          <c:invertIfNegative val="0"/>
          <c:cat>
            <c:strRef>
              <c:f>Sheet1!$A$2:$A$5</c:f>
              <c:strCache>
                <c:ptCount val="4"/>
                <c:pt idx="0">
                  <c:v>BLEU2 ↑</c:v>
                </c:pt>
                <c:pt idx="1">
                  <c:v>BLEU3 ↑</c:v>
                </c:pt>
                <c:pt idx="2">
                  <c:v>BLEU4 ↑</c:v>
                </c:pt>
                <c:pt idx="3">
                  <c:v>Similarity ↑</c:v>
                </c:pt>
              </c:strCache>
            </c:strRef>
          </c:cat>
          <c:val>
            <c:numRef>
              <c:f>Sheet1!$D$2:$D$5</c:f>
              <c:numCache>
                <c:formatCode>General</c:formatCode>
                <c:ptCount val="4"/>
                <c:pt idx="0">
                  <c:v>0.32</c:v>
                </c:pt>
                <c:pt idx="1">
                  <c:v>0.15</c:v>
                </c:pt>
                <c:pt idx="2">
                  <c:v>7.0000000000000007E-2</c:v>
                </c:pt>
                <c:pt idx="3">
                  <c:v>0.52</c:v>
                </c:pt>
              </c:numCache>
            </c:numRef>
          </c:val>
          <c:extLst>
            <c:ext xmlns:c16="http://schemas.microsoft.com/office/drawing/2014/chart" uri="{C3380CC4-5D6E-409C-BE32-E72D297353CC}">
              <c16:uniqueId val="{00000002-FC58-4DFA-ADBD-E4279458AAC5}"/>
            </c:ext>
          </c:extLst>
        </c:ser>
        <c:dLbls>
          <c:showLegendKey val="0"/>
          <c:showVal val="0"/>
          <c:showCatName val="0"/>
          <c:showSerName val="0"/>
          <c:showPercent val="0"/>
          <c:showBubbleSize val="0"/>
        </c:dLbls>
        <c:gapWidth val="182"/>
        <c:axId val="106842000"/>
        <c:axId val="106836016"/>
      </c:barChart>
      <c:catAx>
        <c:axId val="1068420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IN" sz="1200" b="0" i="0" u="none" strike="noStrike" kern="1200" baseline="0">
                <a:solidFill>
                  <a:schemeClr val="accent6">
                    <a:lumMod val="50000"/>
                  </a:schemeClr>
                </a:solidFill>
                <a:latin typeface="+mj-lt"/>
                <a:ea typeface="+mj-ea"/>
                <a:cs typeface="+mj-cs"/>
              </a:defRPr>
            </a:pPr>
            <a:endParaRPr lang="en-US"/>
          </a:p>
        </c:txPr>
        <c:crossAx val="106836016"/>
        <c:crosses val="autoZero"/>
        <c:auto val="1"/>
        <c:lblAlgn val="ctr"/>
        <c:lblOffset val="100"/>
        <c:noMultiLvlLbl val="0"/>
      </c:catAx>
      <c:valAx>
        <c:axId val="1068360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IN" sz="1200" b="0" i="0" u="none" strike="noStrike" kern="1200" baseline="0">
                <a:solidFill>
                  <a:schemeClr val="accent6">
                    <a:lumMod val="50000"/>
                  </a:schemeClr>
                </a:solidFill>
                <a:latin typeface="+mj-lt"/>
                <a:ea typeface="+mj-ea"/>
                <a:cs typeface="+mj-cs"/>
              </a:defRPr>
            </a:pPr>
            <a:endParaRPr lang="en-US"/>
          </a:p>
        </c:txPr>
        <c:crossAx val="106842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IN" sz="1200" b="0" i="0" u="none" strike="noStrike" kern="1200" baseline="0">
              <a:solidFill>
                <a:schemeClr val="accent6">
                  <a:lumMod val="50000"/>
                </a:schemeClr>
              </a:solidFill>
              <a:latin typeface="+mj-lt"/>
              <a:ea typeface="+mj-ea"/>
              <a:cs typeface="+mj-cs"/>
            </a:defRPr>
          </a:pPr>
          <a:endParaRPr lang="en-US"/>
        </a:p>
      </c:txPr>
    </c:legend>
    <c:plotVisOnly val="1"/>
    <c:dispBlanksAs val="gap"/>
    <c:showDLblsOverMax val="0"/>
  </c:chart>
  <c:spPr>
    <a:noFill/>
    <a:ln>
      <a:noFill/>
    </a:ln>
    <a:effectLst/>
  </c:spPr>
  <c:txPr>
    <a:bodyPr/>
    <a:lstStyle/>
    <a:p>
      <a:pPr algn="ctr">
        <a:defRPr lang="en-IN" sz="1200" b="0" i="0" u="none" strike="noStrike" kern="1200" baseline="0">
          <a:solidFill>
            <a:schemeClr val="accent6">
              <a:lumMod val="50000"/>
            </a:schemeClr>
          </a:solidFill>
          <a:latin typeface="+mj-lt"/>
          <a:ea typeface="+mj-ea"/>
          <a:cs typeface="+mj-cs"/>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rtl="0">
              <a:defRPr lang="en-IN" sz="1440" b="0" i="0" u="none" strike="noStrike" kern="1200" spc="0" baseline="0">
                <a:solidFill>
                  <a:schemeClr val="accent6">
                    <a:lumMod val="50000"/>
                  </a:schemeClr>
                </a:solidFill>
                <a:latin typeface="+mj-lt"/>
                <a:ea typeface="+mj-ea"/>
                <a:cs typeface="+mj-cs"/>
              </a:defRPr>
            </a:pPr>
            <a:r>
              <a:rPr lang="en-IN"/>
              <a:t>8K Model Test Scores</a:t>
            </a:r>
          </a:p>
        </c:rich>
      </c:tx>
      <c:layout>
        <c:manualLayout>
          <c:xMode val="edge"/>
          <c:yMode val="edge"/>
          <c:x val="0.25239711785294"/>
          <c:y val="1.4347823630978496E-2"/>
        </c:manualLayout>
      </c:layout>
      <c:overlay val="0"/>
      <c:spPr>
        <a:noFill/>
        <a:ln>
          <a:noFill/>
        </a:ln>
        <a:effectLst/>
      </c:spPr>
      <c:txPr>
        <a:bodyPr rot="0" spcFirstLastPara="1" vertOverflow="ellipsis" vert="horz" wrap="square" anchor="ctr" anchorCtr="1"/>
        <a:lstStyle/>
        <a:p>
          <a:pPr algn="l" rtl="0">
            <a:defRPr lang="en-IN" sz="1440" b="0" i="0" u="none" strike="noStrike" kern="1200" spc="0" baseline="0">
              <a:solidFill>
                <a:schemeClr val="accent6">
                  <a:lumMod val="50000"/>
                </a:schemeClr>
              </a:solidFill>
              <a:latin typeface="+mj-lt"/>
              <a:ea typeface="+mj-ea"/>
              <a:cs typeface="+mj-cs"/>
            </a:defRPr>
          </a:pPr>
          <a:endParaRPr lang="en-US"/>
        </a:p>
      </c:txPr>
    </c:title>
    <c:autoTitleDeleted val="0"/>
    <c:plotArea>
      <c:layout/>
      <c:barChart>
        <c:barDir val="bar"/>
        <c:grouping val="clustered"/>
        <c:varyColors val="0"/>
        <c:ser>
          <c:idx val="0"/>
          <c:order val="0"/>
          <c:tx>
            <c:strRef>
              <c:f>Sheet1!$B$1</c:f>
              <c:strCache>
                <c:ptCount val="1"/>
                <c:pt idx="0">
                  <c:v>CLIP - ATTN</c:v>
                </c:pt>
              </c:strCache>
            </c:strRef>
          </c:tx>
          <c:spPr>
            <a:solidFill>
              <a:schemeClr val="accent1"/>
            </a:solidFill>
            <a:ln>
              <a:noFill/>
            </a:ln>
            <a:effectLst/>
          </c:spPr>
          <c:invertIfNegative val="0"/>
          <c:cat>
            <c:strRef>
              <c:f>Sheet1!$A$2:$A$5</c:f>
              <c:strCache>
                <c:ptCount val="4"/>
                <c:pt idx="0">
                  <c:v>BLEU2 ↑</c:v>
                </c:pt>
                <c:pt idx="1">
                  <c:v>BLEU3 ↑</c:v>
                </c:pt>
                <c:pt idx="2">
                  <c:v>BLEU4 ↑</c:v>
                </c:pt>
                <c:pt idx="3">
                  <c:v>Similarity ↑</c:v>
                </c:pt>
              </c:strCache>
            </c:strRef>
          </c:cat>
          <c:val>
            <c:numRef>
              <c:f>Sheet1!$B$2:$B$5</c:f>
              <c:numCache>
                <c:formatCode>General</c:formatCode>
                <c:ptCount val="4"/>
                <c:pt idx="0">
                  <c:v>0.36</c:v>
                </c:pt>
                <c:pt idx="1">
                  <c:v>0.19</c:v>
                </c:pt>
                <c:pt idx="2">
                  <c:v>0.08</c:v>
                </c:pt>
                <c:pt idx="3">
                  <c:v>0.7</c:v>
                </c:pt>
              </c:numCache>
            </c:numRef>
          </c:val>
          <c:extLst>
            <c:ext xmlns:c16="http://schemas.microsoft.com/office/drawing/2014/chart" uri="{C3380CC4-5D6E-409C-BE32-E72D297353CC}">
              <c16:uniqueId val="{00000000-EAA3-47F4-B17A-1D63B225CEFA}"/>
            </c:ext>
          </c:extLst>
        </c:ser>
        <c:ser>
          <c:idx val="1"/>
          <c:order val="1"/>
          <c:tx>
            <c:strRef>
              <c:f>Sheet1!$C$1</c:f>
              <c:strCache>
                <c:ptCount val="1"/>
                <c:pt idx="0">
                  <c:v>CLIP - LSTM</c:v>
                </c:pt>
              </c:strCache>
            </c:strRef>
          </c:tx>
          <c:spPr>
            <a:solidFill>
              <a:schemeClr val="accent2"/>
            </a:solidFill>
            <a:ln>
              <a:noFill/>
            </a:ln>
            <a:effectLst/>
          </c:spPr>
          <c:invertIfNegative val="0"/>
          <c:cat>
            <c:strRef>
              <c:f>Sheet1!$A$2:$A$5</c:f>
              <c:strCache>
                <c:ptCount val="4"/>
                <c:pt idx="0">
                  <c:v>BLEU2 ↑</c:v>
                </c:pt>
                <c:pt idx="1">
                  <c:v>BLEU3 ↑</c:v>
                </c:pt>
                <c:pt idx="2">
                  <c:v>BLEU4 ↑</c:v>
                </c:pt>
                <c:pt idx="3">
                  <c:v>Similarity ↑</c:v>
                </c:pt>
              </c:strCache>
            </c:strRef>
          </c:cat>
          <c:val>
            <c:numRef>
              <c:f>Sheet1!$C$2:$C$5</c:f>
              <c:numCache>
                <c:formatCode>General</c:formatCode>
                <c:ptCount val="4"/>
                <c:pt idx="0">
                  <c:v>0.39</c:v>
                </c:pt>
                <c:pt idx="1">
                  <c:v>0.2</c:v>
                </c:pt>
                <c:pt idx="2">
                  <c:v>0.09</c:v>
                </c:pt>
                <c:pt idx="3">
                  <c:v>0.66</c:v>
                </c:pt>
              </c:numCache>
            </c:numRef>
          </c:val>
          <c:extLst>
            <c:ext xmlns:c16="http://schemas.microsoft.com/office/drawing/2014/chart" uri="{C3380CC4-5D6E-409C-BE32-E72D297353CC}">
              <c16:uniqueId val="{00000001-EAA3-47F4-B17A-1D63B225CEFA}"/>
            </c:ext>
          </c:extLst>
        </c:ser>
        <c:ser>
          <c:idx val="2"/>
          <c:order val="2"/>
          <c:tx>
            <c:strRef>
              <c:f>Sheet1!$D$1</c:f>
              <c:strCache>
                <c:ptCount val="1"/>
                <c:pt idx="0">
                  <c:v>RES - LSTM</c:v>
                </c:pt>
              </c:strCache>
            </c:strRef>
          </c:tx>
          <c:spPr>
            <a:solidFill>
              <a:schemeClr val="accent3"/>
            </a:solidFill>
            <a:ln>
              <a:noFill/>
            </a:ln>
            <a:effectLst/>
          </c:spPr>
          <c:invertIfNegative val="0"/>
          <c:cat>
            <c:strRef>
              <c:f>Sheet1!$A$2:$A$5</c:f>
              <c:strCache>
                <c:ptCount val="4"/>
                <c:pt idx="0">
                  <c:v>BLEU2 ↑</c:v>
                </c:pt>
                <c:pt idx="1">
                  <c:v>BLEU3 ↑</c:v>
                </c:pt>
                <c:pt idx="2">
                  <c:v>BLEU4 ↑</c:v>
                </c:pt>
                <c:pt idx="3">
                  <c:v>Similarity ↑</c:v>
                </c:pt>
              </c:strCache>
            </c:strRef>
          </c:cat>
          <c:val>
            <c:numRef>
              <c:f>Sheet1!$D$2:$D$5</c:f>
              <c:numCache>
                <c:formatCode>General</c:formatCode>
                <c:ptCount val="4"/>
                <c:pt idx="0">
                  <c:v>0.34</c:v>
                </c:pt>
                <c:pt idx="1">
                  <c:v>0.17</c:v>
                </c:pt>
                <c:pt idx="2">
                  <c:v>0.08</c:v>
                </c:pt>
                <c:pt idx="3">
                  <c:v>0.61</c:v>
                </c:pt>
              </c:numCache>
            </c:numRef>
          </c:val>
          <c:extLst>
            <c:ext xmlns:c16="http://schemas.microsoft.com/office/drawing/2014/chart" uri="{C3380CC4-5D6E-409C-BE32-E72D297353CC}">
              <c16:uniqueId val="{00000002-EAA3-47F4-B17A-1D63B225CEFA}"/>
            </c:ext>
          </c:extLst>
        </c:ser>
        <c:dLbls>
          <c:showLegendKey val="0"/>
          <c:showVal val="0"/>
          <c:showCatName val="0"/>
          <c:showSerName val="0"/>
          <c:showPercent val="0"/>
          <c:showBubbleSize val="0"/>
        </c:dLbls>
        <c:gapWidth val="182"/>
        <c:axId val="106842544"/>
        <c:axId val="106830576"/>
      </c:barChart>
      <c:catAx>
        <c:axId val="1068425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IN" sz="1200" b="0" i="0" u="none" strike="noStrike" kern="1200" baseline="0">
                <a:solidFill>
                  <a:schemeClr val="accent6">
                    <a:lumMod val="50000"/>
                  </a:schemeClr>
                </a:solidFill>
                <a:latin typeface="+mj-lt"/>
                <a:ea typeface="+mj-ea"/>
                <a:cs typeface="+mj-cs"/>
              </a:defRPr>
            </a:pPr>
            <a:endParaRPr lang="en-US"/>
          </a:p>
        </c:txPr>
        <c:crossAx val="106830576"/>
        <c:crosses val="autoZero"/>
        <c:auto val="1"/>
        <c:lblAlgn val="ctr"/>
        <c:lblOffset val="100"/>
        <c:noMultiLvlLbl val="0"/>
      </c:catAx>
      <c:valAx>
        <c:axId val="1068305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IN" sz="1200" b="0" i="0" u="none" strike="noStrike" kern="1200" baseline="0">
                <a:solidFill>
                  <a:schemeClr val="accent6">
                    <a:lumMod val="50000"/>
                  </a:schemeClr>
                </a:solidFill>
                <a:latin typeface="+mj-lt"/>
                <a:ea typeface="+mj-ea"/>
                <a:cs typeface="+mj-cs"/>
              </a:defRPr>
            </a:pPr>
            <a:endParaRPr lang="en-US"/>
          </a:p>
        </c:txPr>
        <c:crossAx val="1068425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IN" sz="1200" b="0" i="0" u="none" strike="noStrike" kern="1200" baseline="0">
              <a:solidFill>
                <a:schemeClr val="accent6">
                  <a:lumMod val="50000"/>
                </a:schemeClr>
              </a:solidFill>
              <a:latin typeface="+mj-lt"/>
              <a:ea typeface="+mj-ea"/>
              <a:cs typeface="+mj-cs"/>
            </a:defRPr>
          </a:pPr>
          <a:endParaRPr lang="en-US"/>
        </a:p>
      </c:txPr>
    </c:legend>
    <c:plotVisOnly val="1"/>
    <c:dispBlanksAs val="gap"/>
    <c:showDLblsOverMax val="0"/>
  </c:chart>
  <c:spPr>
    <a:noFill/>
    <a:ln>
      <a:noFill/>
    </a:ln>
    <a:effectLst/>
  </c:spPr>
  <c:txPr>
    <a:bodyPr/>
    <a:lstStyle/>
    <a:p>
      <a:pPr algn="ctr">
        <a:defRPr lang="en-IN" sz="1200" b="0" i="0" u="none" strike="noStrike" kern="1200" baseline="0">
          <a:solidFill>
            <a:schemeClr val="accent6">
              <a:lumMod val="50000"/>
            </a:schemeClr>
          </a:solidFill>
          <a:latin typeface="+mj-lt"/>
          <a:ea typeface="+mj-ea"/>
          <a:cs typeface="+mj-cs"/>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algn="l" defTabSz="457200" rtl="0" eaLnBrk="1" latinLnBrk="0" hangingPunct="1">
              <a:lnSpc>
                <a:spcPct val="90000"/>
              </a:lnSpc>
              <a:spcBef>
                <a:spcPct val="0"/>
              </a:spcBef>
              <a:buNone/>
              <a:defRPr lang="en-IN" sz="1860" b="0" i="0" u="none" strike="noStrike" kern="1200" spc="0" baseline="0" dirty="0" smtClean="0">
                <a:solidFill>
                  <a:schemeClr val="accent6">
                    <a:lumMod val="50000"/>
                  </a:schemeClr>
                </a:solidFill>
                <a:latin typeface="+mj-lt"/>
                <a:ea typeface="+mj-ea"/>
                <a:cs typeface="+mj-cs"/>
              </a:defRPr>
            </a:pPr>
            <a:r>
              <a:rPr lang="en-IN" sz="1860" b="0" kern="1200" dirty="0" smtClean="0">
                <a:solidFill>
                  <a:schemeClr val="accent6">
                    <a:lumMod val="50000"/>
                  </a:schemeClr>
                </a:solidFill>
                <a:latin typeface="+mj-lt"/>
                <a:ea typeface="+mj-ea"/>
                <a:cs typeface="+mj-cs"/>
              </a:rPr>
              <a:t>30K Model Train Scores</a:t>
            </a:r>
          </a:p>
        </c:rich>
      </c:tx>
      <c:overlay val="0"/>
      <c:spPr>
        <a:noFill/>
        <a:ln>
          <a:noFill/>
        </a:ln>
        <a:effectLst/>
      </c:spPr>
      <c:txPr>
        <a:bodyPr rot="0" spcFirstLastPara="1" vertOverflow="ellipsis" vert="horz" wrap="square" anchor="ctr" anchorCtr="1"/>
        <a:lstStyle/>
        <a:p>
          <a:pPr marL="0" algn="l" defTabSz="457200" rtl="0" eaLnBrk="1" latinLnBrk="0" hangingPunct="1">
            <a:lnSpc>
              <a:spcPct val="90000"/>
            </a:lnSpc>
            <a:spcBef>
              <a:spcPct val="0"/>
            </a:spcBef>
            <a:buNone/>
            <a:defRPr lang="en-IN" sz="1860" b="0" i="0" u="none" strike="noStrike" kern="1200" spc="0" baseline="0" dirty="0" smtClean="0">
              <a:solidFill>
                <a:schemeClr val="accent6">
                  <a:lumMod val="50000"/>
                </a:schemeClr>
              </a:solidFill>
              <a:latin typeface="+mj-lt"/>
              <a:ea typeface="+mj-ea"/>
              <a:cs typeface="+mj-cs"/>
            </a:defRPr>
          </a:pPr>
          <a:endParaRPr lang="en-US"/>
        </a:p>
      </c:txPr>
    </c:title>
    <c:autoTitleDeleted val="0"/>
    <c:plotArea>
      <c:layout/>
      <c:barChart>
        <c:barDir val="bar"/>
        <c:grouping val="clustered"/>
        <c:varyColors val="0"/>
        <c:ser>
          <c:idx val="0"/>
          <c:order val="0"/>
          <c:tx>
            <c:strRef>
              <c:f>Sheet1!$B$1</c:f>
              <c:strCache>
                <c:ptCount val="1"/>
                <c:pt idx="0">
                  <c:v>CLIP - ATTN </c:v>
                </c:pt>
              </c:strCache>
            </c:strRef>
          </c:tx>
          <c:spPr>
            <a:solidFill>
              <a:schemeClr val="accent1"/>
            </a:solidFill>
            <a:ln>
              <a:noFill/>
            </a:ln>
            <a:effectLst/>
          </c:spPr>
          <c:invertIfNegative val="0"/>
          <c:cat>
            <c:strRef>
              <c:f>Sheet1!$A$2:$A$5</c:f>
              <c:strCache>
                <c:ptCount val="4"/>
                <c:pt idx="0">
                  <c:v>BLEU2 ↑</c:v>
                </c:pt>
                <c:pt idx="1">
                  <c:v>BLEU3 ↑</c:v>
                </c:pt>
                <c:pt idx="2">
                  <c:v>BLEU4 ↑</c:v>
                </c:pt>
                <c:pt idx="3">
                  <c:v>Similarity ↑</c:v>
                </c:pt>
              </c:strCache>
            </c:strRef>
          </c:cat>
          <c:val>
            <c:numRef>
              <c:f>Sheet1!$B$2:$B$5</c:f>
              <c:numCache>
                <c:formatCode>General</c:formatCode>
                <c:ptCount val="4"/>
                <c:pt idx="0">
                  <c:v>0.42</c:v>
                </c:pt>
                <c:pt idx="1">
                  <c:v>0.24</c:v>
                </c:pt>
                <c:pt idx="2">
                  <c:v>0.12</c:v>
                </c:pt>
                <c:pt idx="3">
                  <c:v>0.69</c:v>
                </c:pt>
              </c:numCache>
            </c:numRef>
          </c:val>
          <c:extLst>
            <c:ext xmlns:c16="http://schemas.microsoft.com/office/drawing/2014/chart" uri="{C3380CC4-5D6E-409C-BE32-E72D297353CC}">
              <c16:uniqueId val="{00000000-2EBC-4B81-A084-73CD15C79965}"/>
            </c:ext>
          </c:extLst>
        </c:ser>
        <c:ser>
          <c:idx val="1"/>
          <c:order val="1"/>
          <c:tx>
            <c:strRef>
              <c:f>Sheet1!$C$1</c:f>
              <c:strCache>
                <c:ptCount val="1"/>
                <c:pt idx="0">
                  <c:v>CLIP - LSTM</c:v>
                </c:pt>
              </c:strCache>
            </c:strRef>
          </c:tx>
          <c:spPr>
            <a:solidFill>
              <a:schemeClr val="accent2"/>
            </a:solidFill>
            <a:ln>
              <a:noFill/>
            </a:ln>
            <a:effectLst/>
          </c:spPr>
          <c:invertIfNegative val="0"/>
          <c:cat>
            <c:strRef>
              <c:f>Sheet1!$A$2:$A$5</c:f>
              <c:strCache>
                <c:ptCount val="4"/>
                <c:pt idx="0">
                  <c:v>BLEU2 ↑</c:v>
                </c:pt>
                <c:pt idx="1">
                  <c:v>BLEU3 ↑</c:v>
                </c:pt>
                <c:pt idx="2">
                  <c:v>BLEU4 ↑</c:v>
                </c:pt>
                <c:pt idx="3">
                  <c:v>Similarity ↑</c:v>
                </c:pt>
              </c:strCache>
            </c:strRef>
          </c:cat>
          <c:val>
            <c:numRef>
              <c:f>Sheet1!$C$2:$C$5</c:f>
              <c:numCache>
                <c:formatCode>General</c:formatCode>
                <c:ptCount val="4"/>
                <c:pt idx="0">
                  <c:v>0.42</c:v>
                </c:pt>
                <c:pt idx="1">
                  <c:v>0.24</c:v>
                </c:pt>
                <c:pt idx="2">
                  <c:v>0.12</c:v>
                </c:pt>
                <c:pt idx="3">
                  <c:v>0.7</c:v>
                </c:pt>
              </c:numCache>
            </c:numRef>
          </c:val>
          <c:extLst>
            <c:ext xmlns:c16="http://schemas.microsoft.com/office/drawing/2014/chart" uri="{C3380CC4-5D6E-409C-BE32-E72D297353CC}">
              <c16:uniqueId val="{00000001-2EBC-4B81-A084-73CD15C79965}"/>
            </c:ext>
          </c:extLst>
        </c:ser>
        <c:ser>
          <c:idx val="2"/>
          <c:order val="2"/>
          <c:tx>
            <c:strRef>
              <c:f>Sheet1!$D$1</c:f>
              <c:strCache>
                <c:ptCount val="1"/>
                <c:pt idx="0">
                  <c:v>RES - LSTM</c:v>
                </c:pt>
              </c:strCache>
            </c:strRef>
          </c:tx>
          <c:spPr>
            <a:solidFill>
              <a:schemeClr val="accent3"/>
            </a:solidFill>
            <a:ln>
              <a:noFill/>
            </a:ln>
            <a:effectLst/>
          </c:spPr>
          <c:invertIfNegative val="0"/>
          <c:cat>
            <c:strRef>
              <c:f>Sheet1!$A$2:$A$5</c:f>
              <c:strCache>
                <c:ptCount val="4"/>
                <c:pt idx="0">
                  <c:v>BLEU2 ↑</c:v>
                </c:pt>
                <c:pt idx="1">
                  <c:v>BLEU3 ↑</c:v>
                </c:pt>
                <c:pt idx="2">
                  <c:v>BLEU4 ↑</c:v>
                </c:pt>
                <c:pt idx="3">
                  <c:v>Similarity ↑</c:v>
                </c:pt>
              </c:strCache>
            </c:strRef>
          </c:cat>
          <c:val>
            <c:numRef>
              <c:f>Sheet1!$D$2:$D$5</c:f>
              <c:numCache>
                <c:formatCode>General</c:formatCode>
                <c:ptCount val="4"/>
                <c:pt idx="0">
                  <c:v>0.34</c:v>
                </c:pt>
                <c:pt idx="1">
                  <c:v>0.17</c:v>
                </c:pt>
                <c:pt idx="2">
                  <c:v>0.08</c:v>
                </c:pt>
                <c:pt idx="3">
                  <c:v>0.59</c:v>
                </c:pt>
              </c:numCache>
            </c:numRef>
          </c:val>
          <c:extLst>
            <c:ext xmlns:c16="http://schemas.microsoft.com/office/drawing/2014/chart" uri="{C3380CC4-5D6E-409C-BE32-E72D297353CC}">
              <c16:uniqueId val="{00000002-2EBC-4B81-A084-73CD15C79965}"/>
            </c:ext>
          </c:extLst>
        </c:ser>
        <c:dLbls>
          <c:showLegendKey val="0"/>
          <c:showVal val="0"/>
          <c:showCatName val="0"/>
          <c:showSerName val="0"/>
          <c:showPercent val="0"/>
          <c:showBubbleSize val="0"/>
        </c:dLbls>
        <c:gapWidth val="182"/>
        <c:axId val="106832752"/>
        <c:axId val="106834928"/>
      </c:barChart>
      <c:catAx>
        <c:axId val="1068327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IN" sz="1200" b="0" i="0" u="none" strike="noStrike" kern="1200" baseline="0">
                <a:solidFill>
                  <a:schemeClr val="accent6">
                    <a:lumMod val="50000"/>
                  </a:schemeClr>
                </a:solidFill>
                <a:latin typeface="+mj-lt"/>
                <a:ea typeface="+mj-ea"/>
                <a:cs typeface="+mj-cs"/>
              </a:defRPr>
            </a:pPr>
            <a:endParaRPr lang="en-US"/>
          </a:p>
        </c:txPr>
        <c:crossAx val="106834928"/>
        <c:crosses val="autoZero"/>
        <c:auto val="1"/>
        <c:lblAlgn val="ctr"/>
        <c:lblOffset val="100"/>
        <c:noMultiLvlLbl val="0"/>
      </c:catAx>
      <c:valAx>
        <c:axId val="1068349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68327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lgn="ctr">
            <a:defRPr lang="en-IN" sz="1200" b="0" i="0" u="none" strike="noStrike" kern="1200" baseline="0">
              <a:solidFill>
                <a:schemeClr val="accent6">
                  <a:lumMod val="50000"/>
                </a:schemeClr>
              </a:solidFill>
              <a:latin typeface="+mj-lt"/>
              <a:ea typeface="+mj-ea"/>
              <a:cs typeface="+mj-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CE3E0D-9083-4453-96C5-59332BB4FE5F}"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913A268-98D7-442E-8A13-454334D03F46}" type="slidenum">
              <a:rPr lang="en-IN" smtClean="0"/>
              <a:t>‹#›</a:t>
            </a:fld>
            <a:endParaRPr lang="en-IN"/>
          </a:p>
        </p:txBody>
      </p:sp>
    </p:spTree>
    <p:extLst>
      <p:ext uri="{BB962C8B-B14F-4D97-AF65-F5344CB8AC3E}">
        <p14:creationId xmlns:p14="http://schemas.microsoft.com/office/powerpoint/2010/main" val="3180111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CE3E0D-9083-4453-96C5-59332BB4FE5F}"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913A268-98D7-442E-8A13-454334D03F46}" type="slidenum">
              <a:rPr lang="en-IN" smtClean="0"/>
              <a:t>‹#›</a:t>
            </a:fld>
            <a:endParaRPr lang="en-IN"/>
          </a:p>
        </p:txBody>
      </p:sp>
    </p:spTree>
    <p:extLst>
      <p:ext uri="{BB962C8B-B14F-4D97-AF65-F5344CB8AC3E}">
        <p14:creationId xmlns:p14="http://schemas.microsoft.com/office/powerpoint/2010/main" val="1280872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CE3E0D-9083-4453-96C5-59332BB4FE5F}"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913A268-98D7-442E-8A13-454334D03F46}"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90802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DCE3E0D-9083-4453-96C5-59332BB4FE5F}" type="datetimeFigureOut">
              <a:rPr lang="en-IN" smtClean="0"/>
              <a:t>29-09-2024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913A268-98D7-442E-8A13-454334D03F46}" type="slidenum">
              <a:rPr lang="en-IN" smtClean="0"/>
              <a:t>‹#›</a:t>
            </a:fld>
            <a:endParaRPr lang="en-IN"/>
          </a:p>
        </p:txBody>
      </p:sp>
    </p:spTree>
    <p:extLst>
      <p:ext uri="{BB962C8B-B14F-4D97-AF65-F5344CB8AC3E}">
        <p14:creationId xmlns:p14="http://schemas.microsoft.com/office/powerpoint/2010/main" val="1165196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DCE3E0D-9083-4453-96C5-59332BB4FE5F}" type="datetimeFigureOut">
              <a:rPr lang="en-IN" smtClean="0"/>
              <a:t>29-09-2024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913A268-98D7-442E-8A13-454334D03F46}"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23305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DCE3E0D-9083-4453-96C5-59332BB4FE5F}" type="datetimeFigureOut">
              <a:rPr lang="en-IN" smtClean="0"/>
              <a:t>29-09-2024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913A268-98D7-442E-8A13-454334D03F46}" type="slidenum">
              <a:rPr lang="en-IN" smtClean="0"/>
              <a:t>‹#›</a:t>
            </a:fld>
            <a:endParaRPr lang="en-IN"/>
          </a:p>
        </p:txBody>
      </p:sp>
    </p:spTree>
    <p:extLst>
      <p:ext uri="{BB962C8B-B14F-4D97-AF65-F5344CB8AC3E}">
        <p14:creationId xmlns:p14="http://schemas.microsoft.com/office/powerpoint/2010/main" val="3516088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CE3E0D-9083-4453-96C5-59332BB4FE5F}"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913A268-98D7-442E-8A13-454334D03F46}" type="slidenum">
              <a:rPr lang="en-IN" smtClean="0"/>
              <a:t>‹#›</a:t>
            </a:fld>
            <a:endParaRPr lang="en-IN"/>
          </a:p>
        </p:txBody>
      </p:sp>
    </p:spTree>
    <p:extLst>
      <p:ext uri="{BB962C8B-B14F-4D97-AF65-F5344CB8AC3E}">
        <p14:creationId xmlns:p14="http://schemas.microsoft.com/office/powerpoint/2010/main" val="2387608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CE3E0D-9083-4453-96C5-59332BB4FE5F}"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913A268-98D7-442E-8A13-454334D03F46}" type="slidenum">
              <a:rPr lang="en-IN" smtClean="0"/>
              <a:t>‹#›</a:t>
            </a:fld>
            <a:endParaRPr lang="en-IN"/>
          </a:p>
        </p:txBody>
      </p:sp>
    </p:spTree>
    <p:extLst>
      <p:ext uri="{BB962C8B-B14F-4D97-AF65-F5344CB8AC3E}">
        <p14:creationId xmlns:p14="http://schemas.microsoft.com/office/powerpoint/2010/main" val="3708517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CE3E0D-9083-4453-96C5-59332BB4FE5F}"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913A268-98D7-442E-8A13-454334D03F46}" type="slidenum">
              <a:rPr lang="en-IN" smtClean="0"/>
              <a:t>‹#›</a:t>
            </a:fld>
            <a:endParaRPr lang="en-IN"/>
          </a:p>
        </p:txBody>
      </p:sp>
    </p:spTree>
    <p:extLst>
      <p:ext uri="{BB962C8B-B14F-4D97-AF65-F5344CB8AC3E}">
        <p14:creationId xmlns:p14="http://schemas.microsoft.com/office/powerpoint/2010/main" val="3667840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CE3E0D-9083-4453-96C5-59332BB4FE5F}"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913A268-98D7-442E-8A13-454334D03F46}" type="slidenum">
              <a:rPr lang="en-IN" smtClean="0"/>
              <a:t>‹#›</a:t>
            </a:fld>
            <a:endParaRPr lang="en-IN"/>
          </a:p>
        </p:txBody>
      </p:sp>
    </p:spTree>
    <p:extLst>
      <p:ext uri="{BB962C8B-B14F-4D97-AF65-F5344CB8AC3E}">
        <p14:creationId xmlns:p14="http://schemas.microsoft.com/office/powerpoint/2010/main" val="3477736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CE3E0D-9083-4453-96C5-59332BB4FE5F}" type="datetimeFigureOut">
              <a:rPr lang="en-IN" smtClean="0"/>
              <a:t>29-09-2024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913A268-98D7-442E-8A13-454334D03F46}" type="slidenum">
              <a:rPr lang="en-IN" smtClean="0"/>
              <a:t>‹#›</a:t>
            </a:fld>
            <a:endParaRPr lang="en-IN"/>
          </a:p>
        </p:txBody>
      </p:sp>
    </p:spTree>
    <p:extLst>
      <p:ext uri="{BB962C8B-B14F-4D97-AF65-F5344CB8AC3E}">
        <p14:creationId xmlns:p14="http://schemas.microsoft.com/office/powerpoint/2010/main" val="2671967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CE3E0D-9083-4453-96C5-59332BB4FE5F}" type="datetimeFigureOut">
              <a:rPr lang="en-IN" smtClean="0"/>
              <a:t>29-09-2024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913A268-98D7-442E-8A13-454334D03F46}" type="slidenum">
              <a:rPr lang="en-IN" smtClean="0"/>
              <a:t>‹#›</a:t>
            </a:fld>
            <a:endParaRPr lang="en-IN"/>
          </a:p>
        </p:txBody>
      </p:sp>
    </p:spTree>
    <p:extLst>
      <p:ext uri="{BB962C8B-B14F-4D97-AF65-F5344CB8AC3E}">
        <p14:creationId xmlns:p14="http://schemas.microsoft.com/office/powerpoint/2010/main" val="3444135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CE3E0D-9083-4453-96C5-59332BB4FE5F}" type="datetimeFigureOut">
              <a:rPr lang="en-IN" smtClean="0"/>
              <a:t>29-09-2024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913A268-98D7-442E-8A13-454334D03F46}" type="slidenum">
              <a:rPr lang="en-IN" smtClean="0"/>
              <a:t>‹#›</a:t>
            </a:fld>
            <a:endParaRPr lang="en-IN"/>
          </a:p>
        </p:txBody>
      </p:sp>
    </p:spTree>
    <p:extLst>
      <p:ext uri="{BB962C8B-B14F-4D97-AF65-F5344CB8AC3E}">
        <p14:creationId xmlns:p14="http://schemas.microsoft.com/office/powerpoint/2010/main" val="1491808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CE3E0D-9083-4453-96C5-59332BB4FE5F}" type="datetimeFigureOut">
              <a:rPr lang="en-IN" smtClean="0"/>
              <a:t>29-09-2024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913A268-98D7-442E-8A13-454334D03F46}" type="slidenum">
              <a:rPr lang="en-IN" smtClean="0"/>
              <a:t>‹#›</a:t>
            </a:fld>
            <a:endParaRPr lang="en-IN"/>
          </a:p>
        </p:txBody>
      </p:sp>
    </p:spTree>
    <p:extLst>
      <p:ext uri="{BB962C8B-B14F-4D97-AF65-F5344CB8AC3E}">
        <p14:creationId xmlns:p14="http://schemas.microsoft.com/office/powerpoint/2010/main" val="3018192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CE3E0D-9083-4453-96C5-59332BB4FE5F}" type="datetimeFigureOut">
              <a:rPr lang="en-IN" smtClean="0"/>
              <a:t>29-09-2024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913A268-98D7-442E-8A13-454334D03F46}" type="slidenum">
              <a:rPr lang="en-IN" smtClean="0"/>
              <a:t>‹#›</a:t>
            </a:fld>
            <a:endParaRPr lang="en-IN"/>
          </a:p>
        </p:txBody>
      </p:sp>
    </p:spTree>
    <p:extLst>
      <p:ext uri="{BB962C8B-B14F-4D97-AF65-F5344CB8AC3E}">
        <p14:creationId xmlns:p14="http://schemas.microsoft.com/office/powerpoint/2010/main" val="4009033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CE3E0D-9083-4453-96C5-59332BB4FE5F}" type="datetimeFigureOut">
              <a:rPr lang="en-IN" smtClean="0"/>
              <a:t>29-09-2024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913A268-98D7-442E-8A13-454334D03F46}" type="slidenum">
              <a:rPr lang="en-IN" smtClean="0"/>
              <a:t>‹#›</a:t>
            </a:fld>
            <a:endParaRPr lang="en-IN"/>
          </a:p>
        </p:txBody>
      </p:sp>
    </p:spTree>
    <p:extLst>
      <p:ext uri="{BB962C8B-B14F-4D97-AF65-F5344CB8AC3E}">
        <p14:creationId xmlns:p14="http://schemas.microsoft.com/office/powerpoint/2010/main" val="1370980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DCE3E0D-9083-4453-96C5-59332BB4FE5F}" type="datetimeFigureOut">
              <a:rPr lang="en-IN" smtClean="0"/>
              <a:t>29-09-2024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913A268-98D7-442E-8A13-454334D03F46}" type="slidenum">
              <a:rPr lang="en-IN" smtClean="0"/>
              <a:t>‹#›</a:t>
            </a:fld>
            <a:endParaRPr lang="en-IN"/>
          </a:p>
        </p:txBody>
      </p:sp>
    </p:spTree>
    <p:extLst>
      <p:ext uri="{BB962C8B-B14F-4D97-AF65-F5344CB8AC3E}">
        <p14:creationId xmlns:p14="http://schemas.microsoft.com/office/powerpoint/2010/main" val="2454086510"/>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5" Type="http://schemas.openxmlformats.org/officeDocument/2006/relationships/chart" Target="../charts/chart4.xml"/><Relationship Id="rId4" Type="http://schemas.openxmlformats.org/officeDocument/2006/relationships/chart" Target="../charts/char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hyperlink" Target="https://github.com/AnshuTeju/ML-Image-Captioning-Models" TargetMode="External"/><Relationship Id="rId1" Type="http://schemas.openxmlformats.org/officeDocument/2006/relationships/slideLayout" Target="../slideLayouts/slideLayout7.xml"/><Relationship Id="rId5" Type="http://schemas.openxmlformats.org/officeDocument/2006/relationships/hyperlink" Target="https://github.com/RRKBHUVANA/ImageCaptioningIIIT" TargetMode="External"/><Relationship Id="rId4" Type="http://schemas.openxmlformats.org/officeDocument/2006/relationships/image" Target="../media/image24.jpg"/></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DADB1-9473-823C-366F-860D53BE1D64}"/>
              </a:ext>
            </a:extLst>
          </p:cNvPr>
          <p:cNvSpPr>
            <a:spLocks noGrp="1"/>
          </p:cNvSpPr>
          <p:nvPr>
            <p:ph type="title"/>
          </p:nvPr>
        </p:nvSpPr>
        <p:spPr>
          <a:xfrm>
            <a:off x="1640156" y="651819"/>
            <a:ext cx="8911687" cy="1280890"/>
          </a:xfrm>
        </p:spPr>
        <p:txBody>
          <a:bodyPr>
            <a:normAutofit fontScale="90000"/>
          </a:bodyPr>
          <a:lstStyle/>
          <a:p>
            <a:r>
              <a:rPr lang="en-GB" sz="5300" b="1" dirty="0">
                <a:solidFill>
                  <a:schemeClr val="accent6">
                    <a:lumMod val="50000"/>
                  </a:schemeClr>
                </a:solidFill>
              </a:rPr>
              <a:t>Automatic Image Captioning</a:t>
            </a:r>
            <a:r>
              <a:rPr lang="en-GB" dirty="0">
                <a:solidFill>
                  <a:schemeClr val="accent6">
                    <a:lumMod val="50000"/>
                  </a:schemeClr>
                </a:solidFill>
              </a:rPr>
              <a:t/>
            </a:r>
            <a:br>
              <a:rPr lang="en-GB" dirty="0">
                <a:solidFill>
                  <a:schemeClr val="accent6">
                    <a:lumMod val="50000"/>
                  </a:schemeClr>
                </a:solidFill>
              </a:rPr>
            </a:br>
            <a:r>
              <a:rPr lang="en-GB" sz="2700" b="1" dirty="0">
                <a:solidFill>
                  <a:schemeClr val="accent6">
                    <a:lumMod val="50000"/>
                  </a:schemeClr>
                </a:solidFill>
              </a:rPr>
              <a:t>Generating Descriptive Captions for Images</a:t>
            </a:r>
            <a:endParaRPr lang="en-IN" dirty="0"/>
          </a:p>
        </p:txBody>
      </p:sp>
      <p:sp>
        <p:nvSpPr>
          <p:cNvPr id="3" name="Content Placeholder 2">
            <a:extLst>
              <a:ext uri="{FF2B5EF4-FFF2-40B4-BE49-F238E27FC236}">
                <a16:creationId xmlns:a16="http://schemas.microsoft.com/office/drawing/2014/main" id="{8214A746-69E6-6923-5362-4FEF635E05C8}"/>
              </a:ext>
            </a:extLst>
          </p:cNvPr>
          <p:cNvSpPr>
            <a:spLocks noGrp="1"/>
          </p:cNvSpPr>
          <p:nvPr>
            <p:ph idx="1"/>
          </p:nvPr>
        </p:nvSpPr>
        <p:spPr>
          <a:xfrm>
            <a:off x="1640156" y="2147455"/>
            <a:ext cx="8915400" cy="3777622"/>
          </a:xfrm>
        </p:spPr>
        <p:txBody>
          <a:bodyPr>
            <a:normAutofit fontScale="92500" lnSpcReduction="10000"/>
          </a:bodyPr>
          <a:lstStyle/>
          <a:p>
            <a:pPr marL="0" indent="0" algn="ctr">
              <a:buNone/>
            </a:pPr>
            <a:r>
              <a:rPr lang="en-GB" sz="2000" b="1" dirty="0">
                <a:solidFill>
                  <a:schemeClr val="accent6">
                    <a:lumMod val="50000"/>
                  </a:schemeClr>
                </a:solidFill>
              </a:rPr>
              <a:t>Group 7</a:t>
            </a:r>
          </a:p>
          <a:p>
            <a:pPr marL="0" indent="0" algn="ctr">
              <a:buNone/>
            </a:pPr>
            <a:r>
              <a:rPr lang="en-GB" sz="1400" b="1" dirty="0">
                <a:solidFill>
                  <a:schemeClr val="accent6">
                    <a:lumMod val="50000"/>
                  </a:schemeClr>
                </a:solidFill>
              </a:rPr>
              <a:t>Team Members:</a:t>
            </a:r>
          </a:p>
          <a:p>
            <a:pPr marL="0" indent="0" algn="ctr">
              <a:buNone/>
            </a:pPr>
            <a:r>
              <a:rPr lang="en-IN" sz="1400" dirty="0">
                <a:solidFill>
                  <a:schemeClr val="accent6">
                    <a:lumMod val="50000"/>
                  </a:schemeClr>
                </a:solidFill>
              </a:rPr>
              <a:t>Kusal Degapudi</a:t>
            </a:r>
          </a:p>
          <a:p>
            <a:pPr marL="0" indent="0" algn="ctr">
              <a:buNone/>
            </a:pPr>
            <a:r>
              <a:rPr lang="en-IN" sz="1400" dirty="0">
                <a:solidFill>
                  <a:schemeClr val="accent6">
                    <a:lumMod val="50000"/>
                  </a:schemeClr>
                </a:solidFill>
              </a:rPr>
              <a:t>Pradeep Reddy </a:t>
            </a:r>
            <a:r>
              <a:rPr lang="en-IN" sz="1400" dirty="0" err="1">
                <a:solidFill>
                  <a:schemeClr val="accent6">
                    <a:lumMod val="50000"/>
                  </a:schemeClr>
                </a:solidFill>
              </a:rPr>
              <a:t>Pochareddy</a:t>
            </a:r>
            <a:endParaRPr lang="en-IN" sz="1400" dirty="0">
              <a:solidFill>
                <a:schemeClr val="accent6">
                  <a:lumMod val="50000"/>
                </a:schemeClr>
              </a:solidFill>
            </a:endParaRPr>
          </a:p>
          <a:p>
            <a:pPr marL="0" indent="0" algn="ctr">
              <a:buNone/>
            </a:pPr>
            <a:r>
              <a:rPr lang="en-IN" sz="1400" dirty="0">
                <a:solidFill>
                  <a:schemeClr val="accent6">
                    <a:lumMod val="50000"/>
                  </a:schemeClr>
                </a:solidFill>
              </a:rPr>
              <a:t>Raja Rama Krishna B</a:t>
            </a:r>
          </a:p>
          <a:p>
            <a:pPr marL="0" indent="0" algn="ctr">
              <a:buNone/>
            </a:pPr>
            <a:r>
              <a:rPr lang="en-IN" sz="1400" dirty="0">
                <a:solidFill>
                  <a:schemeClr val="accent6">
                    <a:lumMod val="50000"/>
                  </a:schemeClr>
                </a:solidFill>
              </a:rPr>
              <a:t>Sai Nikhil </a:t>
            </a:r>
            <a:r>
              <a:rPr lang="en-IN" sz="1400" dirty="0" err="1" smtClean="0">
                <a:solidFill>
                  <a:schemeClr val="accent6">
                    <a:lumMod val="50000"/>
                  </a:schemeClr>
                </a:solidFill>
              </a:rPr>
              <a:t>Yanduri</a:t>
            </a:r>
            <a:endParaRPr lang="en-IN" sz="1400" dirty="0">
              <a:solidFill>
                <a:schemeClr val="accent6">
                  <a:lumMod val="50000"/>
                </a:schemeClr>
              </a:solidFill>
            </a:endParaRPr>
          </a:p>
          <a:p>
            <a:pPr marL="0" indent="0" algn="ctr">
              <a:buNone/>
            </a:pPr>
            <a:endParaRPr lang="en-US" sz="1400" dirty="0">
              <a:solidFill>
                <a:schemeClr val="accent6">
                  <a:lumMod val="50000"/>
                </a:schemeClr>
              </a:solidFill>
            </a:endParaRPr>
          </a:p>
          <a:p>
            <a:pPr marL="0" indent="0" algn="ctr">
              <a:buNone/>
            </a:pPr>
            <a:r>
              <a:rPr lang="en-US" sz="1400" b="1" dirty="0">
                <a:solidFill>
                  <a:schemeClr val="accent6">
                    <a:lumMod val="50000"/>
                  </a:schemeClr>
                </a:solidFill>
              </a:rPr>
              <a:t>Mentor:</a:t>
            </a:r>
          </a:p>
          <a:p>
            <a:pPr marL="0" indent="0" algn="ctr">
              <a:buNone/>
            </a:pPr>
            <a:r>
              <a:rPr lang="en-US" sz="1400" dirty="0">
                <a:solidFill>
                  <a:schemeClr val="accent6">
                    <a:lumMod val="50000"/>
                  </a:schemeClr>
                </a:solidFill>
              </a:rPr>
              <a:t>Seshadri </a:t>
            </a:r>
            <a:r>
              <a:rPr lang="en-US" sz="1400" dirty="0" err="1">
                <a:solidFill>
                  <a:schemeClr val="accent6">
                    <a:lumMod val="50000"/>
                  </a:schemeClr>
                </a:solidFill>
              </a:rPr>
              <a:t>Mazumder</a:t>
            </a:r>
            <a:r>
              <a:rPr lang="en-US" sz="1400" dirty="0">
                <a:solidFill>
                  <a:schemeClr val="accent6">
                    <a:lumMod val="50000"/>
                  </a:schemeClr>
                </a:solidFill>
              </a:rPr>
              <a:t> </a:t>
            </a:r>
            <a:endParaRPr lang="en-US" sz="1400" dirty="0" smtClean="0">
              <a:solidFill>
                <a:schemeClr val="accent6">
                  <a:lumMod val="50000"/>
                </a:schemeClr>
              </a:solidFill>
            </a:endParaRPr>
          </a:p>
          <a:p>
            <a:pPr marL="0" indent="0" algn="ctr">
              <a:buNone/>
            </a:pPr>
            <a:endParaRPr lang="en-US" sz="1400" dirty="0" smtClean="0">
              <a:solidFill>
                <a:schemeClr val="accent6">
                  <a:lumMod val="50000"/>
                </a:schemeClr>
              </a:solidFill>
            </a:endParaRPr>
          </a:p>
          <a:p>
            <a:pPr marL="0" indent="0" algn="ctr">
              <a:buNone/>
            </a:pPr>
            <a:r>
              <a:rPr lang="en-US" sz="1400" b="1" dirty="0" smtClean="0">
                <a:solidFill>
                  <a:schemeClr val="accent6">
                    <a:lumMod val="50000"/>
                  </a:schemeClr>
                </a:solidFill>
              </a:rPr>
              <a:t>Professor:</a:t>
            </a:r>
          </a:p>
          <a:p>
            <a:pPr marL="0" indent="0" algn="ctr">
              <a:buNone/>
            </a:pPr>
            <a:r>
              <a:rPr lang="en-US" sz="1400" dirty="0" smtClean="0">
                <a:solidFill>
                  <a:schemeClr val="accent6">
                    <a:lumMod val="50000"/>
                  </a:schemeClr>
                </a:solidFill>
              </a:rPr>
              <a:t>Dr</a:t>
            </a:r>
            <a:r>
              <a:rPr lang="en-US" sz="1400" dirty="0">
                <a:solidFill>
                  <a:schemeClr val="accent6">
                    <a:lumMod val="50000"/>
                  </a:schemeClr>
                </a:solidFill>
              </a:rPr>
              <a:t>. </a:t>
            </a:r>
            <a:r>
              <a:rPr lang="en-US" sz="1400" dirty="0" err="1">
                <a:solidFill>
                  <a:schemeClr val="accent6">
                    <a:lumMod val="50000"/>
                  </a:schemeClr>
                </a:solidFill>
              </a:rPr>
              <a:t>Vineet</a:t>
            </a:r>
            <a:r>
              <a:rPr lang="en-US" sz="1400" dirty="0">
                <a:solidFill>
                  <a:schemeClr val="accent6">
                    <a:lumMod val="50000"/>
                  </a:schemeClr>
                </a:solidFill>
              </a:rPr>
              <a:t> Gandhi</a:t>
            </a:r>
            <a:endParaRPr lang="en-IN" sz="1400" dirty="0">
              <a:solidFill>
                <a:schemeClr val="accent6">
                  <a:lumMod val="50000"/>
                </a:schemeClr>
              </a:solidFill>
            </a:endParaRPr>
          </a:p>
          <a:p>
            <a:endParaRPr lang="en-US" sz="1400" dirty="0">
              <a:solidFill>
                <a:schemeClr val="accent6">
                  <a:lumMod val="50000"/>
                </a:schemeClr>
              </a:solidFill>
            </a:endParaRPr>
          </a:p>
          <a:p>
            <a:endParaRPr lang="en-IN" sz="1400" dirty="0"/>
          </a:p>
        </p:txBody>
      </p:sp>
    </p:spTree>
    <p:extLst>
      <p:ext uri="{BB962C8B-B14F-4D97-AF65-F5344CB8AC3E}">
        <p14:creationId xmlns:p14="http://schemas.microsoft.com/office/powerpoint/2010/main" val="14651524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88F0BA7-7B30-0EEE-A379-03D27CD5CBB1}"/>
              </a:ext>
            </a:extLst>
          </p:cNvPr>
          <p:cNvSpPr txBox="1"/>
          <p:nvPr/>
        </p:nvSpPr>
        <p:spPr>
          <a:xfrm>
            <a:off x="426851" y="1343414"/>
            <a:ext cx="5448551" cy="400110"/>
          </a:xfrm>
          <a:prstGeom prst="rect">
            <a:avLst/>
          </a:prstGeom>
          <a:noFill/>
        </p:spPr>
        <p:txBody>
          <a:bodyPr wrap="square">
            <a:spAutoFit/>
          </a:bodyPr>
          <a:lstStyle/>
          <a:p>
            <a:pPr algn="ctr"/>
            <a:r>
              <a:rPr lang="en-IN" sz="2000" b="1" dirty="0">
                <a:solidFill>
                  <a:schemeClr val="accent6">
                    <a:lumMod val="50000"/>
                  </a:schemeClr>
                </a:solidFill>
              </a:rPr>
              <a:t>8K Model</a:t>
            </a:r>
          </a:p>
        </p:txBody>
      </p:sp>
      <p:sp>
        <p:nvSpPr>
          <p:cNvPr id="6" name="Title 1"/>
          <p:cNvSpPr txBox="1">
            <a:spLocks/>
          </p:cNvSpPr>
          <p:nvPr/>
        </p:nvSpPr>
        <p:spPr>
          <a:xfrm>
            <a:off x="196947" y="141801"/>
            <a:ext cx="10788210" cy="6243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3600" b="1" dirty="0">
              <a:solidFill>
                <a:schemeClr val="accent6">
                  <a:lumMod val="50000"/>
                </a:schemeClr>
              </a:solidFill>
            </a:endParaRPr>
          </a:p>
        </p:txBody>
      </p:sp>
      <p:sp>
        <p:nvSpPr>
          <p:cNvPr id="8" name="TextBox 7">
            <a:extLst>
              <a:ext uri="{FF2B5EF4-FFF2-40B4-BE49-F238E27FC236}">
                <a16:creationId xmlns:a16="http://schemas.microsoft.com/office/drawing/2014/main" id="{D88F0BA7-7B30-0EEE-A379-03D27CD5CBB1}"/>
              </a:ext>
            </a:extLst>
          </p:cNvPr>
          <p:cNvSpPr txBox="1"/>
          <p:nvPr/>
        </p:nvSpPr>
        <p:spPr>
          <a:xfrm>
            <a:off x="6316598" y="1343165"/>
            <a:ext cx="5448551" cy="400110"/>
          </a:xfrm>
          <a:prstGeom prst="rect">
            <a:avLst/>
          </a:prstGeom>
          <a:noFill/>
        </p:spPr>
        <p:txBody>
          <a:bodyPr wrap="square">
            <a:spAutoFit/>
          </a:bodyPr>
          <a:lstStyle/>
          <a:p>
            <a:pPr algn="ctr"/>
            <a:r>
              <a:rPr lang="en-IN" sz="2000" b="1" dirty="0">
                <a:solidFill>
                  <a:schemeClr val="accent6">
                    <a:lumMod val="50000"/>
                  </a:schemeClr>
                </a:solidFill>
              </a:rPr>
              <a:t>30K Model</a:t>
            </a:r>
          </a:p>
        </p:txBody>
      </p:sp>
      <p:pic>
        <p:nvPicPr>
          <p:cNvPr id="2" name="Picture 1"/>
          <p:cNvPicPr>
            <a:picLocks noChangeAspect="1"/>
          </p:cNvPicPr>
          <p:nvPr/>
        </p:nvPicPr>
        <p:blipFill>
          <a:blip r:embed="rId2"/>
          <a:stretch>
            <a:fillRect/>
          </a:stretch>
        </p:blipFill>
        <p:spPr>
          <a:xfrm>
            <a:off x="744409" y="1905183"/>
            <a:ext cx="5351591" cy="4100901"/>
          </a:xfrm>
          <a:prstGeom prst="rect">
            <a:avLst/>
          </a:prstGeom>
          <a:noFill/>
          <a:ln>
            <a:solidFill>
              <a:schemeClr val="accent1"/>
            </a:solidFill>
          </a:ln>
          <a:scene3d>
            <a:camera prst="orthographicFront"/>
            <a:lightRig rig="threePt" dir="t"/>
          </a:scene3d>
          <a:sp3d prstMaterial="metal">
            <a:bevelT/>
          </a:sp3d>
        </p:spPr>
      </p:pic>
      <p:pic>
        <p:nvPicPr>
          <p:cNvPr id="11" name="Picture 10">
            <a:extLst>
              <a:ext uri="{FF2B5EF4-FFF2-40B4-BE49-F238E27FC236}">
                <a16:creationId xmlns:a16="http://schemas.microsoft.com/office/drawing/2014/main" id="{9F7E2828-65A4-1269-68E8-74240671ADB8}"/>
              </a:ext>
            </a:extLst>
          </p:cNvPr>
          <p:cNvPicPr>
            <a:picLocks noChangeAspect="1"/>
          </p:cNvPicPr>
          <p:nvPr/>
        </p:nvPicPr>
        <p:blipFill>
          <a:blip r:embed="rId3"/>
          <a:stretch>
            <a:fillRect/>
          </a:stretch>
        </p:blipFill>
        <p:spPr>
          <a:xfrm>
            <a:off x="6466794" y="1905183"/>
            <a:ext cx="5443544" cy="4100901"/>
          </a:xfrm>
          <a:prstGeom prst="rect">
            <a:avLst/>
          </a:prstGeom>
          <a:noFill/>
          <a:ln>
            <a:solidFill>
              <a:schemeClr val="accent1"/>
            </a:solidFill>
          </a:ln>
          <a:scene3d>
            <a:camera prst="orthographicFront"/>
            <a:lightRig rig="threePt" dir="t"/>
          </a:scene3d>
          <a:sp3d prstMaterial="metal">
            <a:bevelT/>
          </a:sp3d>
        </p:spPr>
      </p:pic>
      <p:sp>
        <p:nvSpPr>
          <p:cNvPr id="13" name="Title 1">
            <a:extLst>
              <a:ext uri="{FF2B5EF4-FFF2-40B4-BE49-F238E27FC236}">
                <a16:creationId xmlns:a16="http://schemas.microsoft.com/office/drawing/2014/main" id="{D4435A3B-E115-996E-B259-7F3C49373A60}"/>
              </a:ext>
            </a:extLst>
          </p:cNvPr>
          <p:cNvSpPr txBox="1">
            <a:spLocks/>
          </p:cNvSpPr>
          <p:nvPr/>
        </p:nvSpPr>
        <p:spPr>
          <a:xfrm>
            <a:off x="377530" y="95957"/>
            <a:ext cx="8911687" cy="595745"/>
          </a:xfrm>
          <a:prstGeom prst="rect">
            <a:avLst/>
          </a:prstGeom>
        </p:spPr>
        <p:txBody>
          <a:bodyPr>
            <a:normAutofit fontScale="975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chemeClr val="accent6">
                    <a:lumMod val="50000"/>
                  </a:schemeClr>
                </a:solidFill>
              </a:rPr>
              <a:t>Model Testing</a:t>
            </a:r>
          </a:p>
        </p:txBody>
      </p:sp>
      <p:sp>
        <p:nvSpPr>
          <p:cNvPr id="3" name="TextBox 2">
            <a:extLst>
              <a:ext uri="{FF2B5EF4-FFF2-40B4-BE49-F238E27FC236}">
                <a16:creationId xmlns:a16="http://schemas.microsoft.com/office/drawing/2014/main" id="{08349145-7051-29A8-0A75-214BB2D3E2B4}"/>
              </a:ext>
            </a:extLst>
          </p:cNvPr>
          <p:cNvSpPr txBox="1"/>
          <p:nvPr/>
        </p:nvSpPr>
        <p:spPr>
          <a:xfrm>
            <a:off x="647449" y="6006084"/>
            <a:ext cx="5448551" cy="338554"/>
          </a:xfrm>
          <a:prstGeom prst="rect">
            <a:avLst/>
          </a:prstGeom>
          <a:noFill/>
        </p:spPr>
        <p:txBody>
          <a:bodyPr wrap="square">
            <a:spAutoFit/>
          </a:bodyPr>
          <a:lstStyle/>
          <a:p>
            <a:pPr algn="ctr"/>
            <a:r>
              <a:rPr lang="en-IN" sz="1600" dirty="0">
                <a:solidFill>
                  <a:schemeClr val="accent6">
                    <a:lumMod val="50000"/>
                  </a:schemeClr>
                </a:solidFill>
              </a:rPr>
              <a:t>8K Dataset Test Scores</a:t>
            </a:r>
          </a:p>
        </p:txBody>
      </p:sp>
      <p:sp>
        <p:nvSpPr>
          <p:cNvPr id="4" name="TextBox 3">
            <a:extLst>
              <a:ext uri="{FF2B5EF4-FFF2-40B4-BE49-F238E27FC236}">
                <a16:creationId xmlns:a16="http://schemas.microsoft.com/office/drawing/2014/main" id="{E4422D6A-A063-B376-C637-4548A5062AA4}"/>
              </a:ext>
            </a:extLst>
          </p:cNvPr>
          <p:cNvSpPr txBox="1"/>
          <p:nvPr/>
        </p:nvSpPr>
        <p:spPr>
          <a:xfrm>
            <a:off x="6316597" y="6008554"/>
            <a:ext cx="5448551" cy="338554"/>
          </a:xfrm>
          <a:prstGeom prst="rect">
            <a:avLst/>
          </a:prstGeom>
          <a:noFill/>
        </p:spPr>
        <p:txBody>
          <a:bodyPr wrap="square">
            <a:spAutoFit/>
          </a:bodyPr>
          <a:lstStyle/>
          <a:p>
            <a:pPr algn="ctr"/>
            <a:r>
              <a:rPr lang="en-IN" sz="1600" dirty="0">
                <a:solidFill>
                  <a:schemeClr val="accent6">
                    <a:lumMod val="50000"/>
                  </a:schemeClr>
                </a:solidFill>
              </a:rPr>
              <a:t>30K Dataset Test Scores</a:t>
            </a:r>
          </a:p>
        </p:txBody>
      </p:sp>
    </p:spTree>
    <p:extLst>
      <p:ext uri="{BB962C8B-B14F-4D97-AF65-F5344CB8AC3E}">
        <p14:creationId xmlns:p14="http://schemas.microsoft.com/office/powerpoint/2010/main" val="37063979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FE0DD-504B-9956-73D2-AE8E22F42BBA}"/>
              </a:ext>
            </a:extLst>
          </p:cNvPr>
          <p:cNvSpPr>
            <a:spLocks noGrp="1"/>
          </p:cNvSpPr>
          <p:nvPr>
            <p:ph type="ctrTitle"/>
          </p:nvPr>
        </p:nvSpPr>
        <p:spPr/>
        <p:txBody>
          <a:bodyPr/>
          <a:lstStyle/>
          <a:p>
            <a:r>
              <a:rPr lang="en-IN" b="1" dirty="0" smtClean="0">
                <a:solidFill>
                  <a:schemeClr val="accent6">
                    <a:lumMod val="50000"/>
                  </a:schemeClr>
                </a:solidFill>
              </a:rPr>
              <a:t>CLIP-LSTM</a:t>
            </a:r>
            <a:endParaRPr lang="en-IN" b="1" dirty="0">
              <a:solidFill>
                <a:schemeClr val="accent6">
                  <a:lumMod val="50000"/>
                </a:schemeClr>
              </a:solidFill>
            </a:endParaRPr>
          </a:p>
        </p:txBody>
      </p:sp>
      <p:sp>
        <p:nvSpPr>
          <p:cNvPr id="3" name="Subtitle 2">
            <a:extLst>
              <a:ext uri="{FF2B5EF4-FFF2-40B4-BE49-F238E27FC236}">
                <a16:creationId xmlns:a16="http://schemas.microsoft.com/office/drawing/2014/main" id="{B7B0CC6B-EACB-C870-0DE4-529B7E18CFBB}"/>
              </a:ext>
            </a:extLst>
          </p:cNvPr>
          <p:cNvSpPr>
            <a:spLocks noGrp="1"/>
          </p:cNvSpPr>
          <p:nvPr>
            <p:ph type="subTitle" idx="1"/>
          </p:nvPr>
        </p:nvSpPr>
        <p:spPr>
          <a:xfrm>
            <a:off x="2700049" y="4774944"/>
            <a:ext cx="8915399" cy="1126283"/>
          </a:xfrm>
        </p:spPr>
        <p:txBody>
          <a:bodyPr>
            <a:normAutofit/>
          </a:bodyPr>
          <a:lstStyle/>
          <a:p>
            <a:r>
              <a:rPr lang="en-IN" b="1" dirty="0">
                <a:solidFill>
                  <a:schemeClr val="accent6">
                    <a:lumMod val="50000"/>
                  </a:schemeClr>
                </a:solidFill>
                <a:latin typeface="+mj-lt"/>
                <a:ea typeface="+mj-ea"/>
                <a:cs typeface="+mj-cs"/>
              </a:rPr>
              <a:t>Model: 2</a:t>
            </a:r>
          </a:p>
        </p:txBody>
      </p:sp>
    </p:spTree>
    <p:extLst>
      <p:ext uri="{BB962C8B-B14F-4D97-AF65-F5344CB8AC3E}">
        <p14:creationId xmlns:p14="http://schemas.microsoft.com/office/powerpoint/2010/main" val="11625151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7853703-313B-CC92-C869-2563E123A89B}"/>
              </a:ext>
            </a:extLst>
          </p:cNvPr>
          <p:cNvGraphicFramePr>
            <a:graphicFrameLocks noGrp="1"/>
          </p:cNvGraphicFramePr>
          <p:nvPr>
            <p:extLst>
              <p:ext uri="{D42A27DB-BD31-4B8C-83A1-F6EECF244321}">
                <p14:modId xmlns:p14="http://schemas.microsoft.com/office/powerpoint/2010/main" val="3793307943"/>
              </p:ext>
            </p:extLst>
          </p:nvPr>
        </p:nvGraphicFramePr>
        <p:xfrm>
          <a:off x="193964" y="1177637"/>
          <a:ext cx="11998035" cy="5680364"/>
        </p:xfrm>
        <a:graphic>
          <a:graphicData uri="http://schemas.openxmlformats.org/drawingml/2006/table">
            <a:tbl>
              <a:tblPr firstRow="1" bandRow="1">
                <a:tableStyleId>{5C22544A-7EE6-4342-B048-85BDC9FD1C3A}</a:tableStyleId>
              </a:tblPr>
              <a:tblGrid>
                <a:gridCol w="3999345">
                  <a:extLst>
                    <a:ext uri="{9D8B030D-6E8A-4147-A177-3AD203B41FA5}">
                      <a16:colId xmlns:a16="http://schemas.microsoft.com/office/drawing/2014/main" val="1478528284"/>
                    </a:ext>
                  </a:extLst>
                </a:gridCol>
                <a:gridCol w="3868262">
                  <a:extLst>
                    <a:ext uri="{9D8B030D-6E8A-4147-A177-3AD203B41FA5}">
                      <a16:colId xmlns:a16="http://schemas.microsoft.com/office/drawing/2014/main" val="3423982594"/>
                    </a:ext>
                  </a:extLst>
                </a:gridCol>
                <a:gridCol w="4130428">
                  <a:extLst>
                    <a:ext uri="{9D8B030D-6E8A-4147-A177-3AD203B41FA5}">
                      <a16:colId xmlns:a16="http://schemas.microsoft.com/office/drawing/2014/main" val="2262541887"/>
                    </a:ext>
                  </a:extLst>
                </a:gridCol>
              </a:tblGrid>
              <a:tr h="5680364">
                <a:tc>
                  <a:txBody>
                    <a:bodyPr/>
                    <a:lstStyle/>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r>
                        <a:rPr lang="en-US" sz="1400" b="0" kern="1200" dirty="0" smtClean="0">
                          <a:solidFill>
                            <a:schemeClr val="accent6">
                              <a:lumMod val="50000"/>
                            </a:schemeClr>
                          </a:solidFill>
                          <a:latin typeface="+mn-lt"/>
                          <a:ea typeface="+mn-ea"/>
                          <a:cs typeface="+mn-cs"/>
                        </a:rPr>
                        <a:t>CLIP(</a:t>
                      </a:r>
                      <a:r>
                        <a:rPr lang="en-IN" sz="1400" b="0" kern="1200" dirty="0" err="1" smtClean="0">
                          <a:solidFill>
                            <a:schemeClr val="accent6">
                              <a:lumMod val="50000"/>
                            </a:schemeClr>
                          </a:solidFill>
                          <a:latin typeface="+mn-lt"/>
                          <a:ea typeface="+mn-ea"/>
                          <a:cs typeface="+mn-cs"/>
                        </a:rPr>
                        <a:t>ViT</a:t>
                      </a:r>
                      <a:r>
                        <a:rPr lang="en-IN" sz="1400" b="0" kern="1200" dirty="0" smtClean="0">
                          <a:solidFill>
                            <a:schemeClr val="accent6">
                              <a:lumMod val="50000"/>
                            </a:schemeClr>
                          </a:solidFill>
                          <a:latin typeface="+mn-lt"/>
                          <a:ea typeface="+mn-ea"/>
                          <a:cs typeface="+mn-cs"/>
                        </a:rPr>
                        <a:t>-B/32)</a:t>
                      </a:r>
                      <a:r>
                        <a:rPr lang="en-US" sz="1400" b="0" kern="1200" dirty="0" smtClean="0">
                          <a:solidFill>
                            <a:schemeClr val="accent6">
                              <a:lumMod val="50000"/>
                            </a:schemeClr>
                          </a:solidFill>
                          <a:latin typeface="+mn-lt"/>
                          <a:ea typeface="+mn-ea"/>
                          <a:cs typeface="+mn-cs"/>
                        </a:rPr>
                        <a:t> </a:t>
                      </a:r>
                      <a:r>
                        <a:rPr lang="en-US" sz="1400" b="0" kern="1200" dirty="0">
                          <a:solidFill>
                            <a:schemeClr val="accent6">
                              <a:lumMod val="50000"/>
                            </a:schemeClr>
                          </a:solidFill>
                          <a:latin typeface="+mn-lt"/>
                          <a:ea typeface="+mn-ea"/>
                          <a:cs typeface="+mn-cs"/>
                        </a:rPr>
                        <a:t>feature vector size 512</a:t>
                      </a:r>
                    </a:p>
                    <a:p>
                      <a:pPr marL="342900" indent="-342900" algn="l" defTabSz="457200" rtl="0" eaLnBrk="1" latinLnBrk="0" hangingPunct="1">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LSTM Hidden Size 512</a:t>
                      </a:r>
                    </a:p>
                    <a:p>
                      <a:pPr marL="342900" indent="-342900" algn="l" defTabSz="457200" rtl="0" eaLnBrk="1" latinLnBrk="0" hangingPunct="1">
                        <a:spcBef>
                          <a:spcPts val="1000"/>
                        </a:spcBef>
                        <a:spcAft>
                          <a:spcPts val="0"/>
                        </a:spcAft>
                        <a:buClr>
                          <a:schemeClr val="accent1"/>
                        </a:buClr>
                        <a:buFont typeface="Wingdings 3" charset="2"/>
                        <a:buChar char=""/>
                      </a:pPr>
                      <a:r>
                        <a:rPr lang="en-US" sz="1400" b="0" kern="1200" dirty="0" smtClean="0">
                          <a:solidFill>
                            <a:schemeClr val="accent6">
                              <a:lumMod val="50000"/>
                            </a:schemeClr>
                          </a:solidFill>
                          <a:latin typeface="+mn-lt"/>
                          <a:ea typeface="+mn-ea"/>
                          <a:cs typeface="+mn-cs"/>
                        </a:rPr>
                        <a:t>Number of LSTM Layers 3</a:t>
                      </a:r>
                      <a:endParaRPr lang="en-US" sz="1400" b="0" kern="1200" dirty="0">
                        <a:solidFill>
                          <a:schemeClr val="accent6">
                            <a:lumMod val="50000"/>
                          </a:schemeClr>
                        </a:solidFill>
                        <a:latin typeface="+mn-lt"/>
                        <a:ea typeface="+mn-ea"/>
                        <a:cs typeface="+mn-cs"/>
                      </a:endParaRPr>
                    </a:p>
                    <a:p>
                      <a:pPr marL="342900" indent="-342900" algn="l" defTabSz="457200" rtl="0" eaLnBrk="1" latinLnBrk="0" hangingPunct="1">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Optimizer Adam</a:t>
                      </a:r>
                    </a:p>
                    <a:p>
                      <a:pPr marL="342900" indent="-342900" algn="l" defTabSz="457200" rtl="0" eaLnBrk="1" latinLnBrk="0" hangingPunct="1">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Learning Rate 0.0001</a:t>
                      </a:r>
                    </a:p>
                    <a:p>
                      <a:pPr marL="342900" indent="-342900" algn="l" defTabSz="457200" rtl="0" eaLnBrk="1" latinLnBrk="0" hangingPunct="1">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Loss Function </a:t>
                      </a:r>
                      <a:r>
                        <a:rPr lang="en-IN" sz="1400" b="0" kern="1200" dirty="0">
                          <a:solidFill>
                            <a:schemeClr val="accent6">
                              <a:lumMod val="50000"/>
                            </a:schemeClr>
                          </a:solidFill>
                          <a:latin typeface="+mn-lt"/>
                          <a:ea typeface="+mn-ea"/>
                          <a:cs typeface="+mn-cs"/>
                        </a:rPr>
                        <a:t>Cross-entropy</a:t>
                      </a:r>
                      <a:endParaRPr lang="en-GB" sz="1400" b="0" kern="1200" dirty="0">
                        <a:solidFill>
                          <a:schemeClr val="accent6">
                            <a:lumMod val="50000"/>
                          </a:schemeClr>
                        </a:solidFill>
                        <a:latin typeface="+mn-lt"/>
                        <a:ea typeface="+mn-ea"/>
                        <a:cs typeface="+mn-cs"/>
                      </a:endParaRPr>
                    </a:p>
                    <a:p>
                      <a:pPr marL="285750" lvl="1" indent="-285750" algn="l" defTabSz="457200" rtl="0" eaLnBrk="1" latinLnBrk="0" hangingPunct="1">
                        <a:lnSpc>
                          <a:spcPct val="100000"/>
                        </a:lnSpc>
                        <a:spcBef>
                          <a:spcPts val="1000"/>
                        </a:spcBef>
                        <a:spcAft>
                          <a:spcPts val="0"/>
                        </a:spcAft>
                        <a:buClr>
                          <a:schemeClr val="accent1"/>
                        </a:buClr>
                        <a:buFont typeface="Wingdings 3" charset="2"/>
                        <a:buChar char=""/>
                      </a:pPr>
                      <a:r>
                        <a:rPr lang="en-IN" sz="1400" b="0" kern="1200" dirty="0">
                          <a:solidFill>
                            <a:schemeClr val="accent6">
                              <a:lumMod val="50000"/>
                            </a:schemeClr>
                          </a:solidFill>
                          <a:latin typeface="+mn-lt"/>
                          <a:ea typeface="+mn-ea"/>
                          <a:cs typeface="+mn-cs"/>
                        </a:rPr>
                        <a:t>Training Results after 25 epochs for 8K model:</a:t>
                      </a:r>
                    </a:p>
                    <a:p>
                      <a:pPr marL="742950" lvl="1" indent="-285750" algn="l" defTabSz="457200" rtl="0" eaLnBrk="1" latinLnBrk="0" hangingPunct="1">
                        <a:lnSpc>
                          <a:spcPct val="100000"/>
                        </a:lnSpc>
                        <a:spcBef>
                          <a:spcPts val="1000"/>
                        </a:spcBef>
                        <a:spcAft>
                          <a:spcPts val="0"/>
                        </a:spcAft>
                        <a:buClr>
                          <a:schemeClr val="accent1"/>
                        </a:buClr>
                        <a:buFont typeface="Wingdings 3" charset="2"/>
                        <a:buChar char=""/>
                      </a:pPr>
                      <a:r>
                        <a:rPr lang="en-IN" sz="1400" b="0" kern="1200" dirty="0">
                          <a:solidFill>
                            <a:schemeClr val="accent6">
                              <a:lumMod val="50000"/>
                            </a:schemeClr>
                          </a:solidFill>
                          <a:latin typeface="+mn-lt"/>
                          <a:ea typeface="+mn-ea"/>
                          <a:cs typeface="+mn-cs"/>
                        </a:rPr>
                        <a:t>Evaluation metric: BLEU2 score 0.38, BLEU3 score 0.20 &amp; BLEU4 score 0.1</a:t>
                      </a:r>
                    </a:p>
                    <a:p>
                      <a:pPr marL="742950" lvl="1" indent="-285750" algn="l" defTabSz="457200" rtl="0" eaLnBrk="1" latinLnBrk="0" hangingPunct="1">
                        <a:lnSpc>
                          <a:spcPct val="100000"/>
                        </a:lnSpc>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Similarity Score is 0.66</a:t>
                      </a:r>
                    </a:p>
                    <a:p>
                      <a:pPr lvl="1" indent="-285750" algn="l" defTabSz="457200" rtl="0" eaLnBrk="1" latinLnBrk="0" hangingPunct="1">
                        <a:lnSpc>
                          <a:spcPct val="100000"/>
                        </a:lnSpc>
                        <a:spcBef>
                          <a:spcPts val="1000"/>
                        </a:spcBef>
                        <a:spcAft>
                          <a:spcPts val="0"/>
                        </a:spcAft>
                        <a:buClr>
                          <a:schemeClr val="accent1"/>
                        </a:buClr>
                        <a:buFont typeface="Wingdings 3" charset="2"/>
                        <a:buChar char=""/>
                      </a:pPr>
                      <a:r>
                        <a:rPr lang="en-IN" sz="1400" b="0" kern="1200" dirty="0">
                          <a:solidFill>
                            <a:schemeClr val="accent6">
                              <a:lumMod val="50000"/>
                            </a:schemeClr>
                          </a:solidFill>
                          <a:latin typeface="+mn-lt"/>
                          <a:ea typeface="+mn-ea"/>
                          <a:cs typeface="+mn-cs"/>
                        </a:rPr>
                        <a:t>Training Results after 25 epochs for 30K model:</a:t>
                      </a:r>
                    </a:p>
                    <a:p>
                      <a:pPr marL="742950" lvl="1" indent="-285750" algn="l" defTabSz="457200" rtl="0" eaLnBrk="1" latinLnBrk="0" hangingPunct="1">
                        <a:lnSpc>
                          <a:spcPct val="100000"/>
                        </a:lnSpc>
                        <a:spcBef>
                          <a:spcPts val="1000"/>
                        </a:spcBef>
                        <a:spcAft>
                          <a:spcPts val="0"/>
                        </a:spcAft>
                        <a:buClr>
                          <a:schemeClr val="accent1"/>
                        </a:buClr>
                        <a:buFont typeface="Wingdings 3" charset="2"/>
                        <a:buChar char=""/>
                      </a:pPr>
                      <a:r>
                        <a:rPr lang="en-IN" sz="1400" b="0" kern="1200" dirty="0">
                          <a:solidFill>
                            <a:schemeClr val="accent6">
                              <a:lumMod val="50000"/>
                            </a:schemeClr>
                          </a:solidFill>
                          <a:latin typeface="+mn-lt"/>
                          <a:ea typeface="+mn-ea"/>
                          <a:cs typeface="+mn-cs"/>
                        </a:rPr>
                        <a:t>Evaluation metric: BLEU2 score </a:t>
                      </a:r>
                      <a:r>
                        <a:rPr lang="en-IN" sz="1400" b="0" kern="1200" dirty="0" smtClean="0">
                          <a:solidFill>
                            <a:schemeClr val="accent6">
                              <a:lumMod val="50000"/>
                            </a:schemeClr>
                          </a:solidFill>
                          <a:latin typeface="+mn-lt"/>
                          <a:ea typeface="+mn-ea"/>
                          <a:cs typeface="+mn-cs"/>
                        </a:rPr>
                        <a:t>0.42, </a:t>
                      </a:r>
                      <a:r>
                        <a:rPr lang="en-IN" sz="1400" b="0" kern="1200" dirty="0">
                          <a:solidFill>
                            <a:schemeClr val="accent6">
                              <a:lumMod val="50000"/>
                            </a:schemeClr>
                          </a:solidFill>
                          <a:latin typeface="+mn-lt"/>
                          <a:ea typeface="+mn-ea"/>
                          <a:cs typeface="+mn-cs"/>
                        </a:rPr>
                        <a:t>BLEU3 score 0.24 &amp; BLEU4 score 0.12</a:t>
                      </a:r>
                    </a:p>
                    <a:p>
                      <a:pPr marL="742950" lvl="1" indent="-285750" algn="l" defTabSz="457200" rtl="0" eaLnBrk="1" latinLnBrk="0" hangingPunct="1">
                        <a:lnSpc>
                          <a:spcPct val="100000"/>
                        </a:lnSpc>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Similarity Score is </a:t>
                      </a:r>
                      <a:r>
                        <a:rPr lang="en-US" sz="1400" b="0" kern="1200" dirty="0" smtClean="0">
                          <a:solidFill>
                            <a:schemeClr val="accent6">
                              <a:lumMod val="50000"/>
                            </a:schemeClr>
                          </a:solidFill>
                          <a:latin typeface="+mn-lt"/>
                          <a:ea typeface="+mn-ea"/>
                          <a:cs typeface="+mn-cs"/>
                        </a:rPr>
                        <a:t>0.70</a:t>
                      </a:r>
                    </a:p>
                    <a:p>
                      <a:pPr marL="457200" lvl="1" indent="0" algn="l" defTabSz="457200" rtl="0" eaLnBrk="1" latinLnBrk="0" hangingPunct="1">
                        <a:lnSpc>
                          <a:spcPct val="100000"/>
                        </a:lnSpc>
                        <a:spcBef>
                          <a:spcPts val="1000"/>
                        </a:spcBef>
                        <a:spcAft>
                          <a:spcPts val="0"/>
                        </a:spcAft>
                        <a:buClr>
                          <a:schemeClr val="accent1"/>
                        </a:buClr>
                        <a:buFont typeface="Wingdings 3" charset="2"/>
                        <a:buNone/>
                      </a:pPr>
                      <a:endParaRPr lang="en-US" sz="1400" b="0" kern="1200" dirty="0">
                        <a:solidFill>
                          <a:schemeClr val="accent6">
                            <a:lumMod val="50000"/>
                          </a:schemeClr>
                        </a:solidFill>
                        <a:latin typeface="+mn-lt"/>
                        <a:ea typeface="+mn-ea"/>
                        <a:cs typeface="+mn-cs"/>
                      </a:endParaRPr>
                    </a:p>
                    <a:p>
                      <a:pPr marL="742950" lvl="1" indent="-285750" algn="l" defTabSz="457200" rtl="0" eaLnBrk="1" latinLnBrk="0" hangingPunct="1">
                        <a:lnSpc>
                          <a:spcPct val="100000"/>
                        </a:lnSpc>
                        <a:spcBef>
                          <a:spcPts val="1000"/>
                        </a:spcBef>
                        <a:spcAft>
                          <a:spcPts val="0"/>
                        </a:spcAft>
                        <a:buClr>
                          <a:schemeClr val="accent1"/>
                        </a:buClr>
                        <a:buFont typeface="Wingdings 3" charset="2"/>
                        <a:buChar char=""/>
                      </a:pPr>
                      <a:endParaRPr lang="en-US" sz="1600" b="0" kern="1200" dirty="0">
                        <a:solidFill>
                          <a:schemeClr val="accent6">
                            <a:lumMod val="50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solidFill>
                            <a:schemeClr val="accent6">
                              <a:lumMod val="50000"/>
                            </a:schemeClr>
                          </a:solidFill>
                        </a:rPr>
                        <a:t>                   8K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r>
                        <a:rPr lang="en-US" dirty="0"/>
                        <a:t>                  </a:t>
                      </a:r>
                      <a:r>
                        <a:rPr lang="en-US" sz="1800" b="1" kern="1200" dirty="0">
                          <a:solidFill>
                            <a:schemeClr val="accent6">
                              <a:lumMod val="50000"/>
                            </a:schemeClr>
                          </a:solidFill>
                          <a:latin typeface="+mj-lt"/>
                          <a:ea typeface="+mj-ea"/>
                          <a:cs typeface="+mj-cs"/>
                        </a:rPr>
                        <a:t>30K Model</a:t>
                      </a:r>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07781800"/>
                  </a:ext>
                </a:extLst>
              </a:tr>
            </a:tbl>
          </a:graphicData>
        </a:graphic>
      </p:graphicFrame>
      <p:sp>
        <p:nvSpPr>
          <p:cNvPr id="7" name="Title 1">
            <a:extLst>
              <a:ext uri="{FF2B5EF4-FFF2-40B4-BE49-F238E27FC236}">
                <a16:creationId xmlns:a16="http://schemas.microsoft.com/office/drawing/2014/main" id="{885ABC7C-0460-3360-615A-EDDF492749A6}"/>
              </a:ext>
            </a:extLst>
          </p:cNvPr>
          <p:cNvSpPr txBox="1">
            <a:spLocks/>
          </p:cNvSpPr>
          <p:nvPr/>
        </p:nvSpPr>
        <p:spPr>
          <a:xfrm>
            <a:off x="4665371" y="1609516"/>
            <a:ext cx="1708049" cy="3776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6">
                    <a:lumMod val="50000"/>
                  </a:schemeClr>
                </a:solidFill>
              </a:rPr>
              <a:t>Train Scores</a:t>
            </a:r>
            <a:endParaRPr lang="en-IN" sz="1800" dirty="0">
              <a:solidFill>
                <a:schemeClr val="accent6">
                  <a:lumMod val="50000"/>
                </a:schemeClr>
              </a:solidFill>
            </a:endParaRPr>
          </a:p>
        </p:txBody>
      </p:sp>
      <p:sp>
        <p:nvSpPr>
          <p:cNvPr id="8" name="Title 1">
            <a:extLst>
              <a:ext uri="{FF2B5EF4-FFF2-40B4-BE49-F238E27FC236}">
                <a16:creationId xmlns:a16="http://schemas.microsoft.com/office/drawing/2014/main" id="{1F6DABF6-CE26-807D-DBD9-B8DFC146D632}"/>
              </a:ext>
            </a:extLst>
          </p:cNvPr>
          <p:cNvSpPr txBox="1">
            <a:spLocks/>
          </p:cNvSpPr>
          <p:nvPr/>
        </p:nvSpPr>
        <p:spPr>
          <a:xfrm>
            <a:off x="8560213" y="1601222"/>
            <a:ext cx="1708049" cy="38597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6">
                    <a:lumMod val="50000"/>
                  </a:schemeClr>
                </a:solidFill>
              </a:rPr>
              <a:t>Train Scores</a:t>
            </a:r>
            <a:endParaRPr lang="en-IN" sz="1800" dirty="0">
              <a:solidFill>
                <a:schemeClr val="accent6">
                  <a:lumMod val="50000"/>
                </a:schemeClr>
              </a:solidFill>
            </a:endParaRPr>
          </a:p>
        </p:txBody>
      </p:sp>
      <p:sp>
        <p:nvSpPr>
          <p:cNvPr id="9" name="Title 1">
            <a:extLst>
              <a:ext uri="{FF2B5EF4-FFF2-40B4-BE49-F238E27FC236}">
                <a16:creationId xmlns:a16="http://schemas.microsoft.com/office/drawing/2014/main" id="{FD346D38-EDFD-9CB1-EA45-355625792E4B}"/>
              </a:ext>
            </a:extLst>
          </p:cNvPr>
          <p:cNvSpPr txBox="1">
            <a:spLocks/>
          </p:cNvSpPr>
          <p:nvPr/>
        </p:nvSpPr>
        <p:spPr>
          <a:xfrm>
            <a:off x="4665370" y="4223396"/>
            <a:ext cx="1708049" cy="3776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6">
                    <a:lumMod val="50000"/>
                  </a:schemeClr>
                </a:solidFill>
              </a:rPr>
              <a:t>Train Loss</a:t>
            </a:r>
            <a:endParaRPr lang="en-IN" sz="1800" dirty="0">
              <a:solidFill>
                <a:schemeClr val="accent6">
                  <a:lumMod val="50000"/>
                </a:schemeClr>
              </a:solidFill>
            </a:endParaRPr>
          </a:p>
        </p:txBody>
      </p:sp>
      <p:sp>
        <p:nvSpPr>
          <p:cNvPr id="10" name="Title 1">
            <a:extLst>
              <a:ext uri="{FF2B5EF4-FFF2-40B4-BE49-F238E27FC236}">
                <a16:creationId xmlns:a16="http://schemas.microsoft.com/office/drawing/2014/main" id="{524BD7F0-A9B5-6B61-A6C8-14E617AC3BB0}"/>
              </a:ext>
            </a:extLst>
          </p:cNvPr>
          <p:cNvSpPr txBox="1">
            <a:spLocks/>
          </p:cNvSpPr>
          <p:nvPr/>
        </p:nvSpPr>
        <p:spPr>
          <a:xfrm>
            <a:off x="8560213" y="4210212"/>
            <a:ext cx="1708049" cy="38597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6">
                    <a:lumMod val="50000"/>
                  </a:schemeClr>
                </a:solidFill>
              </a:rPr>
              <a:t>Train Loss</a:t>
            </a:r>
            <a:endParaRPr lang="en-IN" sz="1800" dirty="0">
              <a:solidFill>
                <a:schemeClr val="accent6">
                  <a:lumMod val="50000"/>
                </a:schemeClr>
              </a:solidFill>
            </a:endParaRPr>
          </a:p>
        </p:txBody>
      </p:sp>
      <p:sp>
        <p:nvSpPr>
          <p:cNvPr id="11" name="Title 1">
            <a:extLst>
              <a:ext uri="{FF2B5EF4-FFF2-40B4-BE49-F238E27FC236}">
                <a16:creationId xmlns:a16="http://schemas.microsoft.com/office/drawing/2014/main" id="{7AFE8C67-E924-BF79-CE89-7A559CC8D4B9}"/>
              </a:ext>
            </a:extLst>
          </p:cNvPr>
          <p:cNvSpPr txBox="1">
            <a:spLocks/>
          </p:cNvSpPr>
          <p:nvPr/>
        </p:nvSpPr>
        <p:spPr>
          <a:xfrm>
            <a:off x="267023" y="95957"/>
            <a:ext cx="8911687" cy="595745"/>
          </a:xfrm>
          <a:prstGeom prst="rect">
            <a:avLst/>
          </a:prstGeom>
        </p:spPr>
        <p:txBody>
          <a:bodyPr>
            <a:normAutofit fontScale="975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chemeClr val="accent6">
                    <a:lumMod val="50000"/>
                  </a:schemeClr>
                </a:solidFill>
              </a:rPr>
              <a:t>Model Training</a:t>
            </a:r>
          </a:p>
        </p:txBody>
      </p:sp>
      <p:pic>
        <p:nvPicPr>
          <p:cNvPr id="12" name="Picture 11">
            <a:extLst>
              <a:ext uri="{FF2B5EF4-FFF2-40B4-BE49-F238E27FC236}">
                <a16:creationId xmlns:a16="http://schemas.microsoft.com/office/drawing/2014/main" id="{3AF672EF-53CB-C070-C03F-D449C0994BD8}"/>
              </a:ext>
            </a:extLst>
          </p:cNvPr>
          <p:cNvPicPr>
            <a:picLocks noChangeAspect="1"/>
          </p:cNvPicPr>
          <p:nvPr/>
        </p:nvPicPr>
        <p:blipFill>
          <a:blip r:embed="rId2"/>
          <a:stretch>
            <a:fillRect/>
          </a:stretch>
        </p:blipFill>
        <p:spPr>
          <a:xfrm>
            <a:off x="4766508" y="1899226"/>
            <a:ext cx="2649280" cy="2153465"/>
          </a:xfrm>
          <a:prstGeom prst="rect">
            <a:avLst/>
          </a:prstGeom>
          <a:noFill/>
          <a:ln>
            <a:solidFill>
              <a:schemeClr val="accent1"/>
            </a:solidFill>
          </a:ln>
          <a:scene3d>
            <a:camera prst="orthographicFront"/>
            <a:lightRig rig="threePt" dir="t"/>
          </a:scene3d>
          <a:sp3d prstMaterial="metal">
            <a:bevelT/>
          </a:sp3d>
        </p:spPr>
      </p:pic>
      <p:pic>
        <p:nvPicPr>
          <p:cNvPr id="13" name="Picture 12">
            <a:extLst>
              <a:ext uri="{FF2B5EF4-FFF2-40B4-BE49-F238E27FC236}">
                <a16:creationId xmlns:a16="http://schemas.microsoft.com/office/drawing/2014/main" id="{01DBA5A6-55E0-D975-B0DB-BDE26839F70A}"/>
              </a:ext>
            </a:extLst>
          </p:cNvPr>
          <p:cNvPicPr>
            <a:picLocks noChangeAspect="1"/>
          </p:cNvPicPr>
          <p:nvPr/>
        </p:nvPicPr>
        <p:blipFill>
          <a:blip r:embed="rId3"/>
          <a:stretch>
            <a:fillRect/>
          </a:stretch>
        </p:blipFill>
        <p:spPr>
          <a:xfrm>
            <a:off x="4773857" y="4538626"/>
            <a:ext cx="2638325" cy="2199822"/>
          </a:xfrm>
          <a:prstGeom prst="rect">
            <a:avLst/>
          </a:prstGeom>
          <a:noFill/>
          <a:ln>
            <a:solidFill>
              <a:schemeClr val="accent1"/>
            </a:solidFill>
          </a:ln>
          <a:scene3d>
            <a:camera prst="orthographicFront"/>
            <a:lightRig rig="threePt" dir="t"/>
          </a:scene3d>
          <a:sp3d prstMaterial="metal">
            <a:bevelT/>
          </a:sp3d>
        </p:spPr>
      </p:pic>
      <p:pic>
        <p:nvPicPr>
          <p:cNvPr id="14" name="Picture 13">
            <a:extLst>
              <a:ext uri="{FF2B5EF4-FFF2-40B4-BE49-F238E27FC236}">
                <a16:creationId xmlns:a16="http://schemas.microsoft.com/office/drawing/2014/main" id="{7E0B2E39-6C08-6CA2-2E7E-09EE4F62A3CF}"/>
              </a:ext>
            </a:extLst>
          </p:cNvPr>
          <p:cNvPicPr>
            <a:picLocks noChangeAspect="1"/>
          </p:cNvPicPr>
          <p:nvPr/>
        </p:nvPicPr>
        <p:blipFill>
          <a:blip r:embed="rId4"/>
          <a:stretch>
            <a:fillRect/>
          </a:stretch>
        </p:blipFill>
        <p:spPr>
          <a:xfrm>
            <a:off x="8650341" y="1899226"/>
            <a:ext cx="2649281" cy="2158945"/>
          </a:xfrm>
          <a:prstGeom prst="rect">
            <a:avLst/>
          </a:prstGeom>
          <a:noFill/>
          <a:ln>
            <a:solidFill>
              <a:schemeClr val="accent1"/>
            </a:solidFill>
          </a:ln>
          <a:scene3d>
            <a:camera prst="orthographicFront"/>
            <a:lightRig rig="threePt" dir="t"/>
          </a:scene3d>
          <a:sp3d prstMaterial="metal">
            <a:bevelT/>
          </a:sp3d>
        </p:spPr>
      </p:pic>
      <p:pic>
        <p:nvPicPr>
          <p:cNvPr id="15" name="Picture 14">
            <a:extLst>
              <a:ext uri="{FF2B5EF4-FFF2-40B4-BE49-F238E27FC236}">
                <a16:creationId xmlns:a16="http://schemas.microsoft.com/office/drawing/2014/main" id="{49C4E92D-7AE8-4B45-694B-4B88D87A174F}"/>
              </a:ext>
            </a:extLst>
          </p:cNvPr>
          <p:cNvPicPr>
            <a:picLocks noChangeAspect="1"/>
          </p:cNvPicPr>
          <p:nvPr/>
        </p:nvPicPr>
        <p:blipFill>
          <a:blip r:embed="rId5"/>
          <a:stretch>
            <a:fillRect/>
          </a:stretch>
        </p:blipFill>
        <p:spPr>
          <a:xfrm>
            <a:off x="8650341" y="4538626"/>
            <a:ext cx="2638326" cy="2183947"/>
          </a:xfrm>
          <a:prstGeom prst="rect">
            <a:avLst/>
          </a:prstGeom>
          <a:noFill/>
          <a:ln>
            <a:solidFill>
              <a:schemeClr val="accent1"/>
            </a:solidFill>
          </a:ln>
          <a:scene3d>
            <a:camera prst="orthographicFront"/>
            <a:lightRig rig="threePt" dir="t"/>
          </a:scene3d>
          <a:sp3d prstMaterial="metal">
            <a:bevelT/>
          </a:sp3d>
        </p:spPr>
      </p:pic>
    </p:spTree>
    <p:extLst>
      <p:ext uri="{BB962C8B-B14F-4D97-AF65-F5344CB8AC3E}">
        <p14:creationId xmlns:p14="http://schemas.microsoft.com/office/powerpoint/2010/main" val="33662863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88F0BA7-7B30-0EEE-A379-03D27CD5CBB1}"/>
              </a:ext>
            </a:extLst>
          </p:cNvPr>
          <p:cNvSpPr txBox="1"/>
          <p:nvPr/>
        </p:nvSpPr>
        <p:spPr>
          <a:xfrm>
            <a:off x="591284" y="1275794"/>
            <a:ext cx="5448551" cy="400110"/>
          </a:xfrm>
          <a:prstGeom prst="rect">
            <a:avLst/>
          </a:prstGeom>
          <a:noFill/>
        </p:spPr>
        <p:txBody>
          <a:bodyPr wrap="square">
            <a:spAutoFit/>
          </a:bodyPr>
          <a:lstStyle/>
          <a:p>
            <a:pPr algn="ctr"/>
            <a:r>
              <a:rPr lang="en-IN" sz="2000" b="1" dirty="0">
                <a:solidFill>
                  <a:schemeClr val="accent6">
                    <a:lumMod val="50000"/>
                  </a:schemeClr>
                </a:solidFill>
              </a:rPr>
              <a:t>8K Model</a:t>
            </a:r>
          </a:p>
        </p:txBody>
      </p:sp>
      <p:sp>
        <p:nvSpPr>
          <p:cNvPr id="6" name="Title 1"/>
          <p:cNvSpPr txBox="1">
            <a:spLocks/>
          </p:cNvSpPr>
          <p:nvPr/>
        </p:nvSpPr>
        <p:spPr>
          <a:xfrm>
            <a:off x="418620" y="127947"/>
            <a:ext cx="10788210" cy="6243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b="1" dirty="0">
              <a:solidFill>
                <a:schemeClr val="accent6">
                  <a:lumMod val="50000"/>
                </a:schemeClr>
              </a:solidFill>
            </a:endParaRPr>
          </a:p>
        </p:txBody>
      </p:sp>
      <p:sp>
        <p:nvSpPr>
          <p:cNvPr id="8" name="TextBox 7">
            <a:extLst>
              <a:ext uri="{FF2B5EF4-FFF2-40B4-BE49-F238E27FC236}">
                <a16:creationId xmlns:a16="http://schemas.microsoft.com/office/drawing/2014/main" id="{D88F0BA7-7B30-0EEE-A379-03D27CD5CBB1}"/>
              </a:ext>
            </a:extLst>
          </p:cNvPr>
          <p:cNvSpPr txBox="1"/>
          <p:nvPr/>
        </p:nvSpPr>
        <p:spPr>
          <a:xfrm>
            <a:off x="6152166" y="1275794"/>
            <a:ext cx="5448551" cy="400110"/>
          </a:xfrm>
          <a:prstGeom prst="rect">
            <a:avLst/>
          </a:prstGeom>
          <a:noFill/>
        </p:spPr>
        <p:txBody>
          <a:bodyPr wrap="square">
            <a:spAutoFit/>
          </a:bodyPr>
          <a:lstStyle/>
          <a:p>
            <a:pPr algn="ctr"/>
            <a:r>
              <a:rPr lang="en-IN" sz="2000" b="1" dirty="0">
                <a:solidFill>
                  <a:schemeClr val="accent6">
                    <a:lumMod val="50000"/>
                  </a:schemeClr>
                </a:solidFill>
              </a:rPr>
              <a:t>30K Model</a:t>
            </a:r>
          </a:p>
        </p:txBody>
      </p:sp>
      <p:pic>
        <p:nvPicPr>
          <p:cNvPr id="4" name="Picture 3">
            <a:extLst>
              <a:ext uri="{FF2B5EF4-FFF2-40B4-BE49-F238E27FC236}">
                <a16:creationId xmlns:a16="http://schemas.microsoft.com/office/drawing/2014/main" id="{4BD003B3-49C1-25F3-4583-7EE521FB2B45}"/>
              </a:ext>
            </a:extLst>
          </p:cNvPr>
          <p:cNvPicPr>
            <a:picLocks noChangeAspect="1"/>
          </p:cNvPicPr>
          <p:nvPr/>
        </p:nvPicPr>
        <p:blipFill>
          <a:blip r:embed="rId2"/>
          <a:stretch>
            <a:fillRect/>
          </a:stretch>
        </p:blipFill>
        <p:spPr>
          <a:xfrm>
            <a:off x="6558595" y="1779459"/>
            <a:ext cx="5237579" cy="3900904"/>
          </a:xfrm>
          <a:prstGeom prst="rect">
            <a:avLst/>
          </a:prstGeom>
          <a:noFill/>
          <a:ln>
            <a:solidFill>
              <a:schemeClr val="accent1"/>
            </a:solidFill>
          </a:ln>
          <a:scene3d>
            <a:camera prst="orthographicFront"/>
            <a:lightRig rig="threePt" dir="t"/>
          </a:scene3d>
          <a:sp3d prstMaterial="metal">
            <a:bevelT/>
          </a:sp3d>
        </p:spPr>
      </p:pic>
      <p:pic>
        <p:nvPicPr>
          <p:cNvPr id="10" name="Picture 9">
            <a:extLst>
              <a:ext uri="{FF2B5EF4-FFF2-40B4-BE49-F238E27FC236}">
                <a16:creationId xmlns:a16="http://schemas.microsoft.com/office/drawing/2014/main" id="{39E48BF7-818F-0A58-475A-352BDC15D327}"/>
              </a:ext>
            </a:extLst>
          </p:cNvPr>
          <p:cNvPicPr>
            <a:picLocks noChangeAspect="1"/>
          </p:cNvPicPr>
          <p:nvPr/>
        </p:nvPicPr>
        <p:blipFill>
          <a:blip r:embed="rId3"/>
          <a:stretch>
            <a:fillRect/>
          </a:stretch>
        </p:blipFill>
        <p:spPr>
          <a:xfrm>
            <a:off x="832757" y="1779458"/>
            <a:ext cx="5091705" cy="3900903"/>
          </a:xfrm>
          <a:prstGeom prst="rect">
            <a:avLst/>
          </a:prstGeom>
          <a:noFill/>
          <a:ln>
            <a:solidFill>
              <a:schemeClr val="accent1"/>
            </a:solidFill>
          </a:ln>
          <a:scene3d>
            <a:camera prst="orthographicFront"/>
            <a:lightRig rig="threePt" dir="t"/>
          </a:scene3d>
          <a:sp3d prstMaterial="metal">
            <a:bevelT/>
          </a:sp3d>
        </p:spPr>
      </p:pic>
      <p:sp>
        <p:nvSpPr>
          <p:cNvPr id="11" name="Title 1">
            <a:extLst>
              <a:ext uri="{FF2B5EF4-FFF2-40B4-BE49-F238E27FC236}">
                <a16:creationId xmlns:a16="http://schemas.microsoft.com/office/drawing/2014/main" id="{7EE8AF80-0205-AAA2-9FFC-BDF1D503333F}"/>
              </a:ext>
            </a:extLst>
          </p:cNvPr>
          <p:cNvSpPr txBox="1">
            <a:spLocks/>
          </p:cNvSpPr>
          <p:nvPr/>
        </p:nvSpPr>
        <p:spPr>
          <a:xfrm>
            <a:off x="377530" y="95957"/>
            <a:ext cx="8911687" cy="595745"/>
          </a:xfrm>
          <a:prstGeom prst="rect">
            <a:avLst/>
          </a:prstGeom>
        </p:spPr>
        <p:txBody>
          <a:bodyPr>
            <a:normAutofit fontScale="975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chemeClr val="accent6">
                    <a:lumMod val="50000"/>
                  </a:schemeClr>
                </a:solidFill>
              </a:rPr>
              <a:t>Model Testing</a:t>
            </a:r>
          </a:p>
        </p:txBody>
      </p:sp>
      <p:sp>
        <p:nvSpPr>
          <p:cNvPr id="2" name="TextBox 1">
            <a:extLst>
              <a:ext uri="{FF2B5EF4-FFF2-40B4-BE49-F238E27FC236}">
                <a16:creationId xmlns:a16="http://schemas.microsoft.com/office/drawing/2014/main" id="{188752EE-273A-1572-9D42-52C676EE19E9}"/>
              </a:ext>
            </a:extLst>
          </p:cNvPr>
          <p:cNvSpPr txBox="1"/>
          <p:nvPr/>
        </p:nvSpPr>
        <p:spPr>
          <a:xfrm>
            <a:off x="591284" y="5781445"/>
            <a:ext cx="5448551" cy="338554"/>
          </a:xfrm>
          <a:prstGeom prst="rect">
            <a:avLst/>
          </a:prstGeom>
          <a:noFill/>
        </p:spPr>
        <p:txBody>
          <a:bodyPr wrap="square">
            <a:spAutoFit/>
          </a:bodyPr>
          <a:lstStyle/>
          <a:p>
            <a:pPr algn="ctr"/>
            <a:r>
              <a:rPr lang="en-IN" sz="1600" dirty="0">
                <a:solidFill>
                  <a:schemeClr val="accent6">
                    <a:lumMod val="50000"/>
                  </a:schemeClr>
                </a:solidFill>
              </a:rPr>
              <a:t>8K Dataset Test Scores</a:t>
            </a:r>
          </a:p>
        </p:txBody>
      </p:sp>
      <p:sp>
        <p:nvSpPr>
          <p:cNvPr id="3" name="TextBox 2">
            <a:extLst>
              <a:ext uri="{FF2B5EF4-FFF2-40B4-BE49-F238E27FC236}">
                <a16:creationId xmlns:a16="http://schemas.microsoft.com/office/drawing/2014/main" id="{DA863497-F97C-4557-3F93-B3F9892C96C0}"/>
              </a:ext>
            </a:extLst>
          </p:cNvPr>
          <p:cNvSpPr txBox="1"/>
          <p:nvPr/>
        </p:nvSpPr>
        <p:spPr>
          <a:xfrm>
            <a:off x="6260432" y="5783915"/>
            <a:ext cx="5448551" cy="338554"/>
          </a:xfrm>
          <a:prstGeom prst="rect">
            <a:avLst/>
          </a:prstGeom>
          <a:noFill/>
        </p:spPr>
        <p:txBody>
          <a:bodyPr wrap="square">
            <a:spAutoFit/>
          </a:bodyPr>
          <a:lstStyle/>
          <a:p>
            <a:pPr algn="ctr"/>
            <a:r>
              <a:rPr lang="en-IN" sz="1600" dirty="0">
                <a:solidFill>
                  <a:schemeClr val="accent6">
                    <a:lumMod val="50000"/>
                  </a:schemeClr>
                </a:solidFill>
              </a:rPr>
              <a:t>30K Dataset Test Scores</a:t>
            </a:r>
          </a:p>
        </p:txBody>
      </p:sp>
    </p:spTree>
    <p:extLst>
      <p:ext uri="{BB962C8B-B14F-4D97-AF65-F5344CB8AC3E}">
        <p14:creationId xmlns:p14="http://schemas.microsoft.com/office/powerpoint/2010/main" val="13971059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1C7A4-D918-EF61-FF3D-D4994F68D94F}"/>
              </a:ext>
            </a:extLst>
          </p:cNvPr>
          <p:cNvSpPr>
            <a:spLocks noGrp="1"/>
          </p:cNvSpPr>
          <p:nvPr>
            <p:ph type="ctrTitle"/>
          </p:nvPr>
        </p:nvSpPr>
        <p:spPr/>
        <p:txBody>
          <a:bodyPr/>
          <a:lstStyle/>
          <a:p>
            <a:r>
              <a:rPr lang="en-IN" b="1" dirty="0" smtClean="0">
                <a:solidFill>
                  <a:schemeClr val="accent6">
                    <a:lumMod val="50000"/>
                  </a:schemeClr>
                </a:solidFill>
              </a:rPr>
              <a:t>CLIP-LSTM Attention</a:t>
            </a:r>
            <a:endParaRPr lang="en-IN" b="1" dirty="0">
              <a:solidFill>
                <a:schemeClr val="accent6">
                  <a:lumMod val="50000"/>
                </a:schemeClr>
              </a:solidFill>
            </a:endParaRPr>
          </a:p>
        </p:txBody>
      </p:sp>
      <p:sp>
        <p:nvSpPr>
          <p:cNvPr id="3" name="Subtitle 2">
            <a:extLst>
              <a:ext uri="{FF2B5EF4-FFF2-40B4-BE49-F238E27FC236}">
                <a16:creationId xmlns:a16="http://schemas.microsoft.com/office/drawing/2014/main" id="{9A3D0BCF-92E4-62CD-4316-DD61915980BD}"/>
              </a:ext>
            </a:extLst>
          </p:cNvPr>
          <p:cNvSpPr>
            <a:spLocks noGrp="1"/>
          </p:cNvSpPr>
          <p:nvPr>
            <p:ph type="subTitle" idx="1"/>
          </p:nvPr>
        </p:nvSpPr>
        <p:spPr/>
        <p:txBody>
          <a:bodyPr/>
          <a:lstStyle/>
          <a:p>
            <a:r>
              <a:rPr lang="en-IN" b="1" dirty="0"/>
              <a:t> </a:t>
            </a:r>
            <a:r>
              <a:rPr lang="en-IN" b="1" dirty="0">
                <a:solidFill>
                  <a:schemeClr val="accent6">
                    <a:lumMod val="50000"/>
                  </a:schemeClr>
                </a:solidFill>
                <a:latin typeface="+mj-lt"/>
                <a:ea typeface="+mj-ea"/>
                <a:cs typeface="+mj-cs"/>
              </a:rPr>
              <a:t>Model: 3</a:t>
            </a:r>
          </a:p>
        </p:txBody>
      </p:sp>
    </p:spTree>
    <p:extLst>
      <p:ext uri="{BB962C8B-B14F-4D97-AF65-F5344CB8AC3E}">
        <p14:creationId xmlns:p14="http://schemas.microsoft.com/office/powerpoint/2010/main" val="38229369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82D2A65-4C58-2152-4EE6-67431DEBD2DB}"/>
              </a:ext>
            </a:extLst>
          </p:cNvPr>
          <p:cNvGraphicFramePr>
            <a:graphicFrameLocks noGrp="1"/>
          </p:cNvGraphicFramePr>
          <p:nvPr>
            <p:extLst>
              <p:ext uri="{D42A27DB-BD31-4B8C-83A1-F6EECF244321}">
                <p14:modId xmlns:p14="http://schemas.microsoft.com/office/powerpoint/2010/main" val="1895504696"/>
              </p:ext>
            </p:extLst>
          </p:nvPr>
        </p:nvGraphicFramePr>
        <p:xfrm>
          <a:off x="193964" y="1177637"/>
          <a:ext cx="11998035" cy="5953760"/>
        </p:xfrm>
        <a:graphic>
          <a:graphicData uri="http://schemas.openxmlformats.org/drawingml/2006/table">
            <a:tbl>
              <a:tblPr firstRow="1" bandRow="1">
                <a:tableStyleId>{5C22544A-7EE6-4342-B048-85BDC9FD1C3A}</a:tableStyleId>
              </a:tblPr>
              <a:tblGrid>
                <a:gridCol w="3999345">
                  <a:extLst>
                    <a:ext uri="{9D8B030D-6E8A-4147-A177-3AD203B41FA5}">
                      <a16:colId xmlns:a16="http://schemas.microsoft.com/office/drawing/2014/main" val="1478528284"/>
                    </a:ext>
                  </a:extLst>
                </a:gridCol>
                <a:gridCol w="3868262">
                  <a:extLst>
                    <a:ext uri="{9D8B030D-6E8A-4147-A177-3AD203B41FA5}">
                      <a16:colId xmlns:a16="http://schemas.microsoft.com/office/drawing/2014/main" val="3423982594"/>
                    </a:ext>
                  </a:extLst>
                </a:gridCol>
                <a:gridCol w="4130428">
                  <a:extLst>
                    <a:ext uri="{9D8B030D-6E8A-4147-A177-3AD203B41FA5}">
                      <a16:colId xmlns:a16="http://schemas.microsoft.com/office/drawing/2014/main" val="2262541887"/>
                    </a:ext>
                  </a:extLst>
                </a:gridCol>
              </a:tblGrid>
              <a:tr h="4646693">
                <a:tc>
                  <a:txBody>
                    <a:bodyPr/>
                    <a:lstStyle/>
                    <a:p>
                      <a:pPr marL="285750" lvl="1" indent="-285750" algn="l" defTabSz="457200" rtl="0" eaLnBrk="1" latinLnBrk="0" hangingPunct="1">
                        <a:lnSpc>
                          <a:spcPct val="100000"/>
                        </a:lnSpc>
                        <a:spcBef>
                          <a:spcPts val="1000"/>
                        </a:spcBef>
                        <a:spcAft>
                          <a:spcPts val="0"/>
                        </a:spcAft>
                        <a:buClr>
                          <a:schemeClr val="accent1"/>
                        </a:buClr>
                        <a:buFont typeface="Wingdings 3" charset="2"/>
                        <a:buChar char=""/>
                      </a:pPr>
                      <a:r>
                        <a:rPr lang="en-US" sz="1400" b="0" kern="1200" dirty="0" smtClean="0">
                          <a:solidFill>
                            <a:schemeClr val="accent6">
                              <a:lumMod val="50000"/>
                            </a:schemeClr>
                          </a:solidFill>
                          <a:latin typeface="+mn-lt"/>
                          <a:ea typeface="+mn-ea"/>
                          <a:cs typeface="+mn-cs"/>
                        </a:rPr>
                        <a:t>CLIP(</a:t>
                      </a:r>
                      <a:r>
                        <a:rPr lang="en-IN" sz="1400" b="0" kern="1200" dirty="0" err="1" smtClean="0">
                          <a:solidFill>
                            <a:schemeClr val="accent6">
                              <a:lumMod val="50000"/>
                            </a:schemeClr>
                          </a:solidFill>
                          <a:latin typeface="+mn-lt"/>
                          <a:ea typeface="+mn-ea"/>
                          <a:cs typeface="+mn-cs"/>
                        </a:rPr>
                        <a:t>ViT</a:t>
                      </a:r>
                      <a:r>
                        <a:rPr lang="en-IN" sz="1400" b="0" kern="1200" dirty="0" smtClean="0">
                          <a:solidFill>
                            <a:schemeClr val="accent6">
                              <a:lumMod val="50000"/>
                            </a:schemeClr>
                          </a:solidFill>
                          <a:latin typeface="+mn-lt"/>
                          <a:ea typeface="+mn-ea"/>
                          <a:cs typeface="+mn-cs"/>
                        </a:rPr>
                        <a:t>-B/32)</a:t>
                      </a:r>
                      <a:r>
                        <a:rPr lang="en-US" sz="1400" b="0" kern="1200" dirty="0" smtClean="0">
                          <a:solidFill>
                            <a:schemeClr val="accent6">
                              <a:lumMod val="50000"/>
                            </a:schemeClr>
                          </a:solidFill>
                          <a:latin typeface="+mn-lt"/>
                          <a:ea typeface="+mn-ea"/>
                          <a:cs typeface="+mn-cs"/>
                        </a:rPr>
                        <a:t> </a:t>
                      </a:r>
                      <a:r>
                        <a:rPr lang="en-US" sz="1400" b="0" kern="1200" dirty="0">
                          <a:solidFill>
                            <a:schemeClr val="accent6">
                              <a:lumMod val="50000"/>
                            </a:schemeClr>
                          </a:solidFill>
                          <a:latin typeface="+mn-lt"/>
                          <a:ea typeface="+mn-ea"/>
                          <a:cs typeface="+mn-cs"/>
                        </a:rPr>
                        <a:t>feature vector size 512</a:t>
                      </a:r>
                    </a:p>
                    <a:p>
                      <a:pPr marL="285750" lvl="1" indent="-285750" algn="l" defTabSz="457200" rtl="0" eaLnBrk="1" latinLnBrk="0" hangingPunct="1">
                        <a:lnSpc>
                          <a:spcPct val="100000"/>
                        </a:lnSpc>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LSTM Hidden Size </a:t>
                      </a:r>
                      <a:r>
                        <a:rPr lang="en-US" sz="1400" b="0" kern="1200" dirty="0" smtClean="0">
                          <a:solidFill>
                            <a:schemeClr val="accent6">
                              <a:lumMod val="50000"/>
                            </a:schemeClr>
                          </a:solidFill>
                          <a:latin typeface="+mn-lt"/>
                          <a:ea typeface="+mn-ea"/>
                          <a:cs typeface="+mn-cs"/>
                        </a:rPr>
                        <a:t>512</a:t>
                      </a:r>
                    </a:p>
                    <a:p>
                      <a:pPr marL="285750" lvl="1" indent="-285750" algn="l" defTabSz="457200" rtl="0" eaLnBrk="1" latinLnBrk="0" hangingPunct="1">
                        <a:lnSpc>
                          <a:spcPct val="100000"/>
                        </a:lnSpc>
                        <a:spcBef>
                          <a:spcPts val="1000"/>
                        </a:spcBef>
                        <a:spcAft>
                          <a:spcPts val="0"/>
                        </a:spcAft>
                        <a:buClr>
                          <a:schemeClr val="accent1"/>
                        </a:buClr>
                        <a:buFont typeface="Wingdings 3" charset="2"/>
                        <a:buChar char=""/>
                      </a:pPr>
                      <a:r>
                        <a:rPr lang="en-US" sz="1400" b="0" kern="1200" dirty="0" smtClean="0">
                          <a:solidFill>
                            <a:schemeClr val="accent6">
                              <a:lumMod val="50000"/>
                            </a:schemeClr>
                          </a:solidFill>
                          <a:latin typeface="+mn-lt"/>
                          <a:ea typeface="+mn-ea"/>
                          <a:cs typeface="+mn-cs"/>
                        </a:rPr>
                        <a:t>Number</a:t>
                      </a:r>
                      <a:r>
                        <a:rPr lang="en-US" sz="1400" b="0" kern="1200" baseline="0" dirty="0" smtClean="0">
                          <a:solidFill>
                            <a:schemeClr val="accent6">
                              <a:lumMod val="50000"/>
                            </a:schemeClr>
                          </a:solidFill>
                          <a:latin typeface="+mn-lt"/>
                          <a:ea typeface="+mn-ea"/>
                          <a:cs typeface="+mn-cs"/>
                        </a:rPr>
                        <a:t> of Multi-Heads 8</a:t>
                      </a:r>
                      <a:endParaRPr lang="en-US" sz="1400" b="0" kern="1200" dirty="0">
                        <a:solidFill>
                          <a:schemeClr val="accent6">
                            <a:lumMod val="50000"/>
                          </a:schemeClr>
                        </a:solidFill>
                        <a:latin typeface="+mn-lt"/>
                        <a:ea typeface="+mn-ea"/>
                        <a:cs typeface="+mn-cs"/>
                      </a:endParaRPr>
                    </a:p>
                    <a:p>
                      <a:pPr marL="285750" lvl="1" indent="-285750" algn="l" defTabSz="457200" rtl="0" eaLnBrk="1" latinLnBrk="0" hangingPunct="1">
                        <a:lnSpc>
                          <a:spcPct val="100000"/>
                        </a:lnSpc>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Number of </a:t>
                      </a:r>
                      <a:r>
                        <a:rPr lang="en-US" sz="1400" b="0" kern="1200" dirty="0" smtClean="0">
                          <a:solidFill>
                            <a:schemeClr val="accent6">
                              <a:lumMod val="50000"/>
                            </a:schemeClr>
                          </a:solidFill>
                          <a:latin typeface="+mn-lt"/>
                          <a:ea typeface="+mn-ea"/>
                          <a:cs typeface="+mn-cs"/>
                        </a:rPr>
                        <a:t>LSTM Layers </a:t>
                      </a:r>
                      <a:r>
                        <a:rPr lang="en-US" sz="1400" b="0" kern="1200" dirty="0">
                          <a:solidFill>
                            <a:schemeClr val="accent6">
                              <a:lumMod val="50000"/>
                            </a:schemeClr>
                          </a:solidFill>
                          <a:latin typeface="+mn-lt"/>
                          <a:ea typeface="+mn-ea"/>
                          <a:cs typeface="+mn-cs"/>
                        </a:rPr>
                        <a:t>3</a:t>
                      </a:r>
                    </a:p>
                    <a:p>
                      <a:pPr marL="285750" lvl="1" indent="-285750" algn="l" defTabSz="457200" rtl="0" eaLnBrk="1" latinLnBrk="0" hangingPunct="1">
                        <a:lnSpc>
                          <a:spcPct val="100000"/>
                        </a:lnSpc>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Optimizer Adam</a:t>
                      </a:r>
                    </a:p>
                    <a:p>
                      <a:pPr marL="285750" lvl="1" indent="-285750" algn="l" defTabSz="457200" rtl="0" eaLnBrk="1" latinLnBrk="0" hangingPunct="1">
                        <a:lnSpc>
                          <a:spcPct val="100000"/>
                        </a:lnSpc>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Learning Rate 0.0001</a:t>
                      </a:r>
                    </a:p>
                    <a:p>
                      <a:pPr marL="285750" lvl="1" indent="-285750" algn="l" defTabSz="457200" rtl="0" eaLnBrk="1" latinLnBrk="0" hangingPunct="1">
                        <a:lnSpc>
                          <a:spcPct val="100000"/>
                        </a:lnSpc>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Loss Function </a:t>
                      </a:r>
                      <a:r>
                        <a:rPr lang="en-IN" sz="1400" b="0" kern="1200" dirty="0">
                          <a:solidFill>
                            <a:schemeClr val="accent6">
                              <a:lumMod val="50000"/>
                            </a:schemeClr>
                          </a:solidFill>
                          <a:latin typeface="+mn-lt"/>
                          <a:ea typeface="+mn-ea"/>
                          <a:cs typeface="+mn-cs"/>
                        </a:rPr>
                        <a:t>Cross-entropy</a:t>
                      </a:r>
                    </a:p>
                    <a:p>
                      <a:pPr marL="285750" indent="-285750" algn="l" defTabSz="457200" rtl="0" eaLnBrk="1" latinLnBrk="0" hangingPunct="1">
                        <a:spcBef>
                          <a:spcPts val="1000"/>
                        </a:spcBef>
                        <a:spcAft>
                          <a:spcPts val="0"/>
                        </a:spcAft>
                        <a:buClr>
                          <a:schemeClr val="accent1"/>
                        </a:buClr>
                        <a:buFont typeface="Wingdings 3" charset="2"/>
                        <a:buChar char=""/>
                      </a:pPr>
                      <a:r>
                        <a:rPr lang="en-IN" sz="1400" b="0" kern="1200" dirty="0">
                          <a:solidFill>
                            <a:schemeClr val="accent6">
                              <a:lumMod val="50000"/>
                            </a:schemeClr>
                          </a:solidFill>
                          <a:latin typeface="+mn-lt"/>
                          <a:ea typeface="+mn-ea"/>
                          <a:cs typeface="+mn-cs"/>
                        </a:rPr>
                        <a:t>Training Results after 25 epochs for 8K model:</a:t>
                      </a:r>
                    </a:p>
                    <a:p>
                      <a:pPr marL="742950" lvl="1" indent="-285750" algn="l" defTabSz="457200" rtl="0" eaLnBrk="1" latinLnBrk="0" hangingPunct="1">
                        <a:spcBef>
                          <a:spcPts val="1000"/>
                        </a:spcBef>
                        <a:spcAft>
                          <a:spcPts val="0"/>
                        </a:spcAft>
                        <a:buClr>
                          <a:schemeClr val="accent1"/>
                        </a:buClr>
                        <a:buFont typeface="Wingdings 3" charset="2"/>
                        <a:buChar char=""/>
                      </a:pPr>
                      <a:r>
                        <a:rPr lang="en-IN" sz="1400" b="0" kern="1200" dirty="0">
                          <a:solidFill>
                            <a:schemeClr val="accent6">
                              <a:lumMod val="50000"/>
                            </a:schemeClr>
                          </a:solidFill>
                          <a:latin typeface="+mn-lt"/>
                          <a:ea typeface="+mn-ea"/>
                          <a:cs typeface="+mn-cs"/>
                        </a:rPr>
                        <a:t>Evaluation metric: BLEU2 score 0.37, BLEU3 score 0.19 &amp; BLEU4 score 0.09</a:t>
                      </a:r>
                    </a:p>
                    <a:p>
                      <a:pPr marL="742950" lvl="1" indent="-285750" algn="l" defTabSz="457200" rtl="0" eaLnBrk="1" latinLnBrk="0" hangingPunct="1">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Similarity Score is 0.71</a:t>
                      </a:r>
                    </a:p>
                    <a:p>
                      <a:pPr marL="285750" indent="-285750" algn="l" defTabSz="457200" rtl="0" eaLnBrk="1" latinLnBrk="0" hangingPunct="1">
                        <a:spcBef>
                          <a:spcPts val="1000"/>
                        </a:spcBef>
                        <a:spcAft>
                          <a:spcPts val="0"/>
                        </a:spcAft>
                        <a:buClr>
                          <a:schemeClr val="accent1"/>
                        </a:buClr>
                        <a:buFont typeface="Wingdings 3" charset="2"/>
                        <a:buChar char=""/>
                      </a:pPr>
                      <a:r>
                        <a:rPr lang="en-IN" sz="1400" b="0" kern="1200" dirty="0">
                          <a:solidFill>
                            <a:schemeClr val="accent6">
                              <a:lumMod val="50000"/>
                            </a:schemeClr>
                          </a:solidFill>
                          <a:latin typeface="+mn-lt"/>
                          <a:ea typeface="+mn-ea"/>
                          <a:cs typeface="+mn-cs"/>
                        </a:rPr>
                        <a:t>Training Results after 60 epochs for 30K model:</a:t>
                      </a:r>
                    </a:p>
                    <a:p>
                      <a:pPr marL="742950" lvl="1" indent="-285750" algn="l" defTabSz="457200" rtl="0" eaLnBrk="1" latinLnBrk="0" hangingPunct="1">
                        <a:spcBef>
                          <a:spcPts val="1000"/>
                        </a:spcBef>
                        <a:spcAft>
                          <a:spcPts val="0"/>
                        </a:spcAft>
                        <a:buClr>
                          <a:schemeClr val="accent1"/>
                        </a:buClr>
                        <a:buFont typeface="Wingdings 3" charset="2"/>
                        <a:buChar char=""/>
                      </a:pPr>
                      <a:r>
                        <a:rPr lang="en-IN" sz="1400" b="0" kern="1200" dirty="0">
                          <a:solidFill>
                            <a:schemeClr val="accent6">
                              <a:lumMod val="50000"/>
                            </a:schemeClr>
                          </a:solidFill>
                          <a:latin typeface="+mn-lt"/>
                          <a:ea typeface="+mn-ea"/>
                          <a:cs typeface="+mn-cs"/>
                        </a:rPr>
                        <a:t>Evaluation metric: BLEU2 score 0.42, BLEU3 score 0.24 &amp; BLEU4 score 0.12</a:t>
                      </a:r>
                    </a:p>
                    <a:p>
                      <a:pPr marL="742950" lvl="1" indent="-285750" algn="l" defTabSz="457200" rtl="0" eaLnBrk="1" latinLnBrk="0" hangingPunct="1">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Similarity Score is </a:t>
                      </a:r>
                      <a:r>
                        <a:rPr lang="en-US" sz="1400" b="0" kern="1200" dirty="0" smtClean="0">
                          <a:solidFill>
                            <a:schemeClr val="accent6">
                              <a:lumMod val="50000"/>
                            </a:schemeClr>
                          </a:solidFill>
                          <a:latin typeface="+mn-lt"/>
                          <a:ea typeface="+mn-ea"/>
                          <a:cs typeface="+mn-cs"/>
                        </a:rPr>
                        <a:t>0.69</a:t>
                      </a:r>
                    </a:p>
                    <a:p>
                      <a:pPr marL="457200" lvl="1" indent="0" algn="l" defTabSz="457200" rtl="0" eaLnBrk="1" latinLnBrk="0" hangingPunct="1">
                        <a:spcBef>
                          <a:spcPts val="1000"/>
                        </a:spcBef>
                        <a:spcAft>
                          <a:spcPts val="0"/>
                        </a:spcAft>
                        <a:buClr>
                          <a:schemeClr val="accent1"/>
                        </a:buClr>
                        <a:buFont typeface="Wingdings 3" charset="2"/>
                        <a:buNone/>
                      </a:pPr>
                      <a:endParaRPr lang="en-US" sz="1400" b="0" kern="1200" dirty="0">
                        <a:solidFill>
                          <a:schemeClr val="accent6">
                            <a:lumMod val="50000"/>
                          </a:schemeClr>
                        </a:solidFill>
                        <a:latin typeface="+mn-lt"/>
                        <a:ea typeface="+mn-ea"/>
                        <a:cs typeface="+mn-cs"/>
                      </a:endParaRPr>
                    </a:p>
                    <a:p>
                      <a:pPr marL="742950" lvl="1" indent="-285750" algn="l" defTabSz="457200" rtl="0" eaLnBrk="1" latinLnBrk="0" hangingPunct="1">
                        <a:lnSpc>
                          <a:spcPct val="100000"/>
                        </a:lnSpc>
                        <a:spcBef>
                          <a:spcPts val="1000"/>
                        </a:spcBef>
                        <a:spcAft>
                          <a:spcPts val="0"/>
                        </a:spcAft>
                        <a:buClr>
                          <a:schemeClr val="accent1"/>
                        </a:buClr>
                        <a:buFont typeface="Wingdings 3" charset="2"/>
                        <a:buChar char=""/>
                      </a:pPr>
                      <a:endParaRPr lang="en-US" sz="1600" b="0" kern="1200" dirty="0">
                        <a:solidFill>
                          <a:schemeClr val="accent6">
                            <a:lumMod val="50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solidFill>
                            <a:schemeClr val="accent6">
                              <a:lumMod val="50000"/>
                            </a:schemeClr>
                          </a:solidFill>
                        </a:rPr>
                        <a:t>                   8K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r>
                        <a:rPr lang="en-US" dirty="0"/>
                        <a:t>                  </a:t>
                      </a:r>
                      <a:r>
                        <a:rPr lang="en-US" sz="1800" b="1" kern="1200" dirty="0">
                          <a:solidFill>
                            <a:schemeClr val="accent6">
                              <a:lumMod val="50000"/>
                            </a:schemeClr>
                          </a:solidFill>
                          <a:latin typeface="+mj-lt"/>
                          <a:ea typeface="+mj-ea"/>
                          <a:cs typeface="+mj-cs"/>
                        </a:rPr>
                        <a:t>30K Model</a:t>
                      </a:r>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07781800"/>
                  </a:ext>
                </a:extLst>
              </a:tr>
            </a:tbl>
          </a:graphicData>
        </a:graphic>
      </p:graphicFrame>
      <p:sp>
        <p:nvSpPr>
          <p:cNvPr id="3" name="Title 1">
            <a:extLst>
              <a:ext uri="{FF2B5EF4-FFF2-40B4-BE49-F238E27FC236}">
                <a16:creationId xmlns:a16="http://schemas.microsoft.com/office/drawing/2014/main" id="{3CF22254-C33E-75BE-6DAB-C7A74554D89A}"/>
              </a:ext>
            </a:extLst>
          </p:cNvPr>
          <p:cNvSpPr txBox="1">
            <a:spLocks/>
          </p:cNvSpPr>
          <p:nvPr/>
        </p:nvSpPr>
        <p:spPr>
          <a:xfrm>
            <a:off x="4665371" y="1609516"/>
            <a:ext cx="1708049" cy="3776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6">
                    <a:lumMod val="50000"/>
                  </a:schemeClr>
                </a:solidFill>
              </a:rPr>
              <a:t>Train Scores</a:t>
            </a:r>
            <a:endParaRPr lang="en-IN" sz="1800" dirty="0">
              <a:solidFill>
                <a:schemeClr val="accent6">
                  <a:lumMod val="50000"/>
                </a:schemeClr>
              </a:solidFill>
            </a:endParaRPr>
          </a:p>
        </p:txBody>
      </p:sp>
      <p:sp>
        <p:nvSpPr>
          <p:cNvPr id="4" name="Title 1">
            <a:extLst>
              <a:ext uri="{FF2B5EF4-FFF2-40B4-BE49-F238E27FC236}">
                <a16:creationId xmlns:a16="http://schemas.microsoft.com/office/drawing/2014/main" id="{3BE4F8B3-A64A-0D95-EF2A-00A5CE14F6C4}"/>
              </a:ext>
            </a:extLst>
          </p:cNvPr>
          <p:cNvSpPr txBox="1">
            <a:spLocks/>
          </p:cNvSpPr>
          <p:nvPr/>
        </p:nvSpPr>
        <p:spPr>
          <a:xfrm>
            <a:off x="8560213" y="1601222"/>
            <a:ext cx="1708049" cy="38597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6">
                    <a:lumMod val="50000"/>
                  </a:schemeClr>
                </a:solidFill>
              </a:rPr>
              <a:t>Train Scores</a:t>
            </a:r>
            <a:endParaRPr lang="en-IN" sz="1800" dirty="0">
              <a:solidFill>
                <a:schemeClr val="accent6">
                  <a:lumMod val="50000"/>
                </a:schemeClr>
              </a:solidFill>
            </a:endParaRPr>
          </a:p>
        </p:txBody>
      </p:sp>
      <p:sp>
        <p:nvSpPr>
          <p:cNvPr id="5" name="Title 1">
            <a:extLst>
              <a:ext uri="{FF2B5EF4-FFF2-40B4-BE49-F238E27FC236}">
                <a16:creationId xmlns:a16="http://schemas.microsoft.com/office/drawing/2014/main" id="{DC67CE63-7811-1A27-DD38-084A856BD037}"/>
              </a:ext>
            </a:extLst>
          </p:cNvPr>
          <p:cNvSpPr txBox="1">
            <a:spLocks/>
          </p:cNvSpPr>
          <p:nvPr/>
        </p:nvSpPr>
        <p:spPr>
          <a:xfrm>
            <a:off x="4665370" y="4223396"/>
            <a:ext cx="1708049" cy="3776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6">
                    <a:lumMod val="50000"/>
                  </a:schemeClr>
                </a:solidFill>
              </a:rPr>
              <a:t>Train Loss</a:t>
            </a:r>
            <a:endParaRPr lang="en-IN" sz="1800" dirty="0">
              <a:solidFill>
                <a:schemeClr val="accent6">
                  <a:lumMod val="50000"/>
                </a:schemeClr>
              </a:solidFill>
            </a:endParaRPr>
          </a:p>
        </p:txBody>
      </p:sp>
      <p:sp>
        <p:nvSpPr>
          <p:cNvPr id="6" name="Title 1">
            <a:extLst>
              <a:ext uri="{FF2B5EF4-FFF2-40B4-BE49-F238E27FC236}">
                <a16:creationId xmlns:a16="http://schemas.microsoft.com/office/drawing/2014/main" id="{F57027B8-9D68-62DA-CE72-60CFA0C1E3FB}"/>
              </a:ext>
            </a:extLst>
          </p:cNvPr>
          <p:cNvSpPr txBox="1">
            <a:spLocks/>
          </p:cNvSpPr>
          <p:nvPr/>
        </p:nvSpPr>
        <p:spPr>
          <a:xfrm>
            <a:off x="8560213" y="4210212"/>
            <a:ext cx="1708049" cy="38597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6">
                    <a:lumMod val="50000"/>
                  </a:schemeClr>
                </a:solidFill>
              </a:rPr>
              <a:t>Train Loss</a:t>
            </a:r>
            <a:endParaRPr lang="en-IN" sz="1800" dirty="0">
              <a:solidFill>
                <a:schemeClr val="accent6">
                  <a:lumMod val="50000"/>
                </a:schemeClr>
              </a:solidFill>
            </a:endParaRPr>
          </a:p>
        </p:txBody>
      </p:sp>
      <p:sp>
        <p:nvSpPr>
          <p:cNvPr id="7" name="Title 1">
            <a:extLst>
              <a:ext uri="{FF2B5EF4-FFF2-40B4-BE49-F238E27FC236}">
                <a16:creationId xmlns:a16="http://schemas.microsoft.com/office/drawing/2014/main" id="{7B33BDFA-5E4D-2697-5F17-7C3BD2B6D1CD}"/>
              </a:ext>
            </a:extLst>
          </p:cNvPr>
          <p:cNvSpPr txBox="1">
            <a:spLocks/>
          </p:cNvSpPr>
          <p:nvPr/>
        </p:nvSpPr>
        <p:spPr>
          <a:xfrm>
            <a:off x="267023" y="95957"/>
            <a:ext cx="8911687" cy="595745"/>
          </a:xfrm>
          <a:prstGeom prst="rect">
            <a:avLst/>
          </a:prstGeom>
        </p:spPr>
        <p:txBody>
          <a:bodyPr>
            <a:normAutofit fontScale="975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chemeClr val="accent6">
                    <a:lumMod val="50000"/>
                  </a:schemeClr>
                </a:solidFill>
              </a:rPr>
              <a:t>Model Training</a:t>
            </a:r>
          </a:p>
        </p:txBody>
      </p:sp>
      <p:pic>
        <p:nvPicPr>
          <p:cNvPr id="12" name="Picture 11">
            <a:extLst>
              <a:ext uri="{FF2B5EF4-FFF2-40B4-BE49-F238E27FC236}">
                <a16:creationId xmlns:a16="http://schemas.microsoft.com/office/drawing/2014/main" id="{8559FBEC-0676-B3CC-053B-03FEAF378733}"/>
              </a:ext>
            </a:extLst>
          </p:cNvPr>
          <p:cNvPicPr>
            <a:picLocks noChangeAspect="1"/>
          </p:cNvPicPr>
          <p:nvPr/>
        </p:nvPicPr>
        <p:blipFill>
          <a:blip r:embed="rId2"/>
          <a:stretch>
            <a:fillRect/>
          </a:stretch>
        </p:blipFill>
        <p:spPr>
          <a:xfrm>
            <a:off x="4791241" y="1899226"/>
            <a:ext cx="2680946" cy="2216649"/>
          </a:xfrm>
          <a:prstGeom prst="rect">
            <a:avLst/>
          </a:prstGeom>
          <a:noFill/>
          <a:ln>
            <a:solidFill>
              <a:schemeClr val="accent1"/>
            </a:solidFill>
          </a:ln>
          <a:scene3d>
            <a:camera prst="orthographicFront"/>
            <a:lightRig rig="threePt" dir="t"/>
          </a:scene3d>
          <a:sp3d prstMaterial="metal">
            <a:bevelT/>
          </a:sp3d>
        </p:spPr>
      </p:pic>
      <p:pic>
        <p:nvPicPr>
          <p:cNvPr id="13" name="Picture 12">
            <a:extLst>
              <a:ext uri="{FF2B5EF4-FFF2-40B4-BE49-F238E27FC236}">
                <a16:creationId xmlns:a16="http://schemas.microsoft.com/office/drawing/2014/main" id="{BCC1C694-6D8A-D8A4-66F9-AE0F8B66A033}"/>
              </a:ext>
            </a:extLst>
          </p:cNvPr>
          <p:cNvPicPr>
            <a:picLocks noChangeAspect="1"/>
          </p:cNvPicPr>
          <p:nvPr/>
        </p:nvPicPr>
        <p:blipFill>
          <a:blip r:embed="rId3"/>
          <a:stretch>
            <a:fillRect/>
          </a:stretch>
        </p:blipFill>
        <p:spPr>
          <a:xfrm>
            <a:off x="4791242" y="4508743"/>
            <a:ext cx="2680946" cy="2204822"/>
          </a:xfrm>
          <a:prstGeom prst="rect">
            <a:avLst/>
          </a:prstGeom>
          <a:noFill/>
          <a:ln>
            <a:solidFill>
              <a:schemeClr val="accent1"/>
            </a:solidFill>
          </a:ln>
          <a:scene3d>
            <a:camera prst="orthographicFront"/>
            <a:lightRig rig="threePt" dir="t"/>
          </a:scene3d>
          <a:sp3d prstMaterial="metal">
            <a:bevelT/>
          </a:sp3d>
        </p:spPr>
      </p:pic>
      <p:pic>
        <p:nvPicPr>
          <p:cNvPr id="14" name="Picture 13">
            <a:extLst>
              <a:ext uri="{FF2B5EF4-FFF2-40B4-BE49-F238E27FC236}">
                <a16:creationId xmlns:a16="http://schemas.microsoft.com/office/drawing/2014/main" id="{E26E6D49-634F-1DFB-3ACB-D00C7EA422B4}"/>
              </a:ext>
            </a:extLst>
          </p:cNvPr>
          <p:cNvPicPr>
            <a:picLocks noChangeAspect="1"/>
          </p:cNvPicPr>
          <p:nvPr/>
        </p:nvPicPr>
        <p:blipFill>
          <a:blip r:embed="rId4"/>
          <a:stretch>
            <a:fillRect/>
          </a:stretch>
        </p:blipFill>
        <p:spPr>
          <a:xfrm>
            <a:off x="8682627" y="1950700"/>
            <a:ext cx="2684224" cy="2165175"/>
          </a:xfrm>
          <a:prstGeom prst="rect">
            <a:avLst/>
          </a:prstGeom>
          <a:noFill/>
          <a:ln>
            <a:solidFill>
              <a:schemeClr val="accent1"/>
            </a:solidFill>
          </a:ln>
          <a:scene3d>
            <a:camera prst="orthographicFront"/>
            <a:lightRig rig="threePt" dir="t"/>
          </a:scene3d>
          <a:sp3d prstMaterial="metal">
            <a:bevelT/>
          </a:sp3d>
        </p:spPr>
      </p:pic>
      <p:pic>
        <p:nvPicPr>
          <p:cNvPr id="15" name="Picture 14">
            <a:extLst>
              <a:ext uri="{FF2B5EF4-FFF2-40B4-BE49-F238E27FC236}">
                <a16:creationId xmlns:a16="http://schemas.microsoft.com/office/drawing/2014/main" id="{9D669D71-8A19-AA93-E55E-D29EF9E139B6}"/>
              </a:ext>
            </a:extLst>
          </p:cNvPr>
          <p:cNvPicPr>
            <a:picLocks noChangeAspect="1"/>
          </p:cNvPicPr>
          <p:nvPr/>
        </p:nvPicPr>
        <p:blipFill>
          <a:blip r:embed="rId5"/>
          <a:stretch>
            <a:fillRect/>
          </a:stretch>
        </p:blipFill>
        <p:spPr>
          <a:xfrm>
            <a:off x="8711820" y="4496071"/>
            <a:ext cx="2662707" cy="2265972"/>
          </a:xfrm>
          <a:prstGeom prst="rect">
            <a:avLst/>
          </a:prstGeom>
          <a:noFill/>
          <a:ln>
            <a:solidFill>
              <a:schemeClr val="accent1"/>
            </a:solidFill>
          </a:ln>
          <a:scene3d>
            <a:camera prst="orthographicFront"/>
            <a:lightRig rig="threePt" dir="t"/>
          </a:scene3d>
          <a:sp3d prstMaterial="metal">
            <a:bevelT/>
          </a:sp3d>
        </p:spPr>
      </p:pic>
    </p:spTree>
    <p:extLst>
      <p:ext uri="{BB962C8B-B14F-4D97-AF65-F5344CB8AC3E}">
        <p14:creationId xmlns:p14="http://schemas.microsoft.com/office/powerpoint/2010/main" val="10793622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88F0BA7-7B30-0EEE-A379-03D27CD5CBB1}"/>
              </a:ext>
            </a:extLst>
          </p:cNvPr>
          <p:cNvSpPr txBox="1"/>
          <p:nvPr/>
        </p:nvSpPr>
        <p:spPr>
          <a:xfrm>
            <a:off x="591285" y="1279346"/>
            <a:ext cx="5448551" cy="400110"/>
          </a:xfrm>
          <a:prstGeom prst="rect">
            <a:avLst/>
          </a:prstGeom>
          <a:noFill/>
        </p:spPr>
        <p:txBody>
          <a:bodyPr wrap="square">
            <a:spAutoFit/>
          </a:bodyPr>
          <a:lstStyle/>
          <a:p>
            <a:pPr algn="ctr"/>
            <a:r>
              <a:rPr lang="en-IN" sz="2000" b="1" dirty="0">
                <a:solidFill>
                  <a:schemeClr val="accent6">
                    <a:lumMod val="50000"/>
                  </a:schemeClr>
                </a:solidFill>
              </a:rPr>
              <a:t>8K Model</a:t>
            </a:r>
          </a:p>
        </p:txBody>
      </p:sp>
      <p:sp>
        <p:nvSpPr>
          <p:cNvPr id="6" name="Title 1"/>
          <p:cNvSpPr txBox="1">
            <a:spLocks/>
          </p:cNvSpPr>
          <p:nvPr/>
        </p:nvSpPr>
        <p:spPr>
          <a:xfrm>
            <a:off x="196947" y="141801"/>
            <a:ext cx="10788210" cy="6243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3600" b="1" dirty="0">
              <a:solidFill>
                <a:schemeClr val="accent6">
                  <a:lumMod val="50000"/>
                </a:schemeClr>
              </a:solidFill>
            </a:endParaRPr>
          </a:p>
        </p:txBody>
      </p:sp>
      <p:sp>
        <p:nvSpPr>
          <p:cNvPr id="8" name="TextBox 7">
            <a:extLst>
              <a:ext uri="{FF2B5EF4-FFF2-40B4-BE49-F238E27FC236}">
                <a16:creationId xmlns:a16="http://schemas.microsoft.com/office/drawing/2014/main" id="{D88F0BA7-7B30-0EEE-A379-03D27CD5CBB1}"/>
              </a:ext>
            </a:extLst>
          </p:cNvPr>
          <p:cNvSpPr txBox="1"/>
          <p:nvPr/>
        </p:nvSpPr>
        <p:spPr>
          <a:xfrm>
            <a:off x="6316598" y="1283462"/>
            <a:ext cx="5448551" cy="400110"/>
          </a:xfrm>
          <a:prstGeom prst="rect">
            <a:avLst/>
          </a:prstGeom>
          <a:noFill/>
        </p:spPr>
        <p:txBody>
          <a:bodyPr wrap="square">
            <a:spAutoFit/>
          </a:bodyPr>
          <a:lstStyle/>
          <a:p>
            <a:pPr algn="ctr"/>
            <a:r>
              <a:rPr lang="en-IN" sz="2000" b="1" dirty="0">
                <a:solidFill>
                  <a:schemeClr val="accent6">
                    <a:lumMod val="50000"/>
                  </a:schemeClr>
                </a:solidFill>
              </a:rPr>
              <a:t>30K Model</a:t>
            </a:r>
          </a:p>
        </p:txBody>
      </p:sp>
      <p:sp>
        <p:nvSpPr>
          <p:cNvPr id="3" name="Title 1">
            <a:extLst>
              <a:ext uri="{FF2B5EF4-FFF2-40B4-BE49-F238E27FC236}">
                <a16:creationId xmlns:a16="http://schemas.microsoft.com/office/drawing/2014/main" id="{75D35DB2-5C55-AFBA-B3A9-8143D33A6CEF}"/>
              </a:ext>
            </a:extLst>
          </p:cNvPr>
          <p:cNvSpPr txBox="1">
            <a:spLocks/>
          </p:cNvSpPr>
          <p:nvPr/>
        </p:nvSpPr>
        <p:spPr>
          <a:xfrm>
            <a:off x="280988" y="0"/>
            <a:ext cx="10394950" cy="747713"/>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chemeClr val="accent6">
                    <a:lumMod val="50000"/>
                  </a:schemeClr>
                </a:solidFill>
              </a:rPr>
              <a:t>Model Testing</a:t>
            </a:r>
          </a:p>
        </p:txBody>
      </p:sp>
      <p:pic>
        <p:nvPicPr>
          <p:cNvPr id="9" name="Picture 8">
            <a:extLst>
              <a:ext uri="{FF2B5EF4-FFF2-40B4-BE49-F238E27FC236}">
                <a16:creationId xmlns:a16="http://schemas.microsoft.com/office/drawing/2014/main" id="{DA8B2240-8F39-87D9-7DB2-3B884A3FBD4C}"/>
              </a:ext>
            </a:extLst>
          </p:cNvPr>
          <p:cNvPicPr>
            <a:picLocks noChangeAspect="1"/>
          </p:cNvPicPr>
          <p:nvPr/>
        </p:nvPicPr>
        <p:blipFill>
          <a:blip r:embed="rId2"/>
          <a:stretch>
            <a:fillRect/>
          </a:stretch>
        </p:blipFill>
        <p:spPr>
          <a:xfrm>
            <a:off x="742932" y="1854154"/>
            <a:ext cx="5296904" cy="4131010"/>
          </a:xfrm>
          <a:prstGeom prst="rect">
            <a:avLst/>
          </a:prstGeom>
          <a:noFill/>
          <a:ln>
            <a:solidFill>
              <a:schemeClr val="accent1"/>
            </a:solidFill>
          </a:ln>
          <a:scene3d>
            <a:camera prst="orthographicFront"/>
            <a:lightRig rig="threePt" dir="t"/>
          </a:scene3d>
          <a:sp3d prstMaterial="metal">
            <a:bevelT/>
          </a:sp3d>
        </p:spPr>
      </p:pic>
      <p:pic>
        <p:nvPicPr>
          <p:cNvPr id="11" name="Picture 10">
            <a:extLst>
              <a:ext uri="{FF2B5EF4-FFF2-40B4-BE49-F238E27FC236}">
                <a16:creationId xmlns:a16="http://schemas.microsoft.com/office/drawing/2014/main" id="{6BF6B19B-0A6B-BD96-42AC-7097B9DB8B47}"/>
              </a:ext>
            </a:extLst>
          </p:cNvPr>
          <p:cNvPicPr>
            <a:picLocks noChangeAspect="1"/>
          </p:cNvPicPr>
          <p:nvPr/>
        </p:nvPicPr>
        <p:blipFill>
          <a:blip r:embed="rId3"/>
          <a:stretch>
            <a:fillRect/>
          </a:stretch>
        </p:blipFill>
        <p:spPr>
          <a:xfrm>
            <a:off x="6517883" y="1854154"/>
            <a:ext cx="5340085" cy="4131010"/>
          </a:xfrm>
          <a:prstGeom prst="rect">
            <a:avLst/>
          </a:prstGeom>
          <a:noFill/>
          <a:ln>
            <a:solidFill>
              <a:schemeClr val="accent1"/>
            </a:solidFill>
          </a:ln>
          <a:scene3d>
            <a:camera prst="orthographicFront"/>
            <a:lightRig rig="threePt" dir="t"/>
          </a:scene3d>
          <a:sp3d prstMaterial="metal">
            <a:bevelT/>
          </a:sp3d>
        </p:spPr>
      </p:pic>
      <p:sp>
        <p:nvSpPr>
          <p:cNvPr id="2" name="TextBox 1">
            <a:extLst>
              <a:ext uri="{FF2B5EF4-FFF2-40B4-BE49-F238E27FC236}">
                <a16:creationId xmlns:a16="http://schemas.microsoft.com/office/drawing/2014/main" id="{E03CE875-3088-E4A9-3F08-1F1FFF7F4A91}"/>
              </a:ext>
            </a:extLst>
          </p:cNvPr>
          <p:cNvSpPr txBox="1"/>
          <p:nvPr/>
        </p:nvSpPr>
        <p:spPr>
          <a:xfrm>
            <a:off x="647450" y="5985164"/>
            <a:ext cx="5448551" cy="338554"/>
          </a:xfrm>
          <a:prstGeom prst="rect">
            <a:avLst/>
          </a:prstGeom>
          <a:noFill/>
        </p:spPr>
        <p:txBody>
          <a:bodyPr wrap="square">
            <a:spAutoFit/>
          </a:bodyPr>
          <a:lstStyle/>
          <a:p>
            <a:pPr algn="ctr"/>
            <a:r>
              <a:rPr lang="en-IN" sz="1600" dirty="0">
                <a:solidFill>
                  <a:schemeClr val="accent6">
                    <a:lumMod val="50000"/>
                  </a:schemeClr>
                </a:solidFill>
              </a:rPr>
              <a:t>8K Dataset Test Scores</a:t>
            </a:r>
          </a:p>
        </p:txBody>
      </p:sp>
      <p:sp>
        <p:nvSpPr>
          <p:cNvPr id="4" name="TextBox 3">
            <a:extLst>
              <a:ext uri="{FF2B5EF4-FFF2-40B4-BE49-F238E27FC236}">
                <a16:creationId xmlns:a16="http://schemas.microsoft.com/office/drawing/2014/main" id="{8F095557-0EBC-9E0B-3206-7D0FB13E13A6}"/>
              </a:ext>
            </a:extLst>
          </p:cNvPr>
          <p:cNvSpPr txBox="1"/>
          <p:nvPr/>
        </p:nvSpPr>
        <p:spPr>
          <a:xfrm>
            <a:off x="6316598" y="5987634"/>
            <a:ext cx="5448551" cy="338554"/>
          </a:xfrm>
          <a:prstGeom prst="rect">
            <a:avLst/>
          </a:prstGeom>
          <a:noFill/>
        </p:spPr>
        <p:txBody>
          <a:bodyPr wrap="square">
            <a:spAutoFit/>
          </a:bodyPr>
          <a:lstStyle/>
          <a:p>
            <a:pPr algn="ctr"/>
            <a:r>
              <a:rPr lang="en-IN" sz="1600" dirty="0">
                <a:solidFill>
                  <a:schemeClr val="accent6">
                    <a:lumMod val="50000"/>
                  </a:schemeClr>
                </a:solidFill>
              </a:rPr>
              <a:t>30K Dataset Test Scores</a:t>
            </a:r>
          </a:p>
        </p:txBody>
      </p:sp>
    </p:spTree>
    <p:extLst>
      <p:ext uri="{BB962C8B-B14F-4D97-AF65-F5344CB8AC3E}">
        <p14:creationId xmlns:p14="http://schemas.microsoft.com/office/powerpoint/2010/main" val="32647705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Chart 17"/>
          <p:cNvGraphicFramePr/>
          <p:nvPr>
            <p:extLst>
              <p:ext uri="{D42A27DB-BD31-4B8C-83A1-F6EECF244321}">
                <p14:modId xmlns:p14="http://schemas.microsoft.com/office/powerpoint/2010/main" val="3303207580"/>
              </p:ext>
            </p:extLst>
          </p:nvPr>
        </p:nvGraphicFramePr>
        <p:xfrm>
          <a:off x="6179127" y="1089122"/>
          <a:ext cx="4941455" cy="28917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Chart 21"/>
          <p:cNvGraphicFramePr/>
          <p:nvPr>
            <p:extLst>
              <p:ext uri="{D42A27DB-BD31-4B8C-83A1-F6EECF244321}">
                <p14:modId xmlns:p14="http://schemas.microsoft.com/office/powerpoint/2010/main" val="1307056348"/>
              </p:ext>
            </p:extLst>
          </p:nvPr>
        </p:nvGraphicFramePr>
        <p:xfrm>
          <a:off x="771237" y="4202545"/>
          <a:ext cx="4983019" cy="26646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Chart 25"/>
          <p:cNvGraphicFramePr/>
          <p:nvPr>
            <p:extLst>
              <p:ext uri="{D42A27DB-BD31-4B8C-83A1-F6EECF244321}">
                <p14:modId xmlns:p14="http://schemas.microsoft.com/office/powerpoint/2010/main" val="1123787037"/>
              </p:ext>
            </p:extLst>
          </p:nvPr>
        </p:nvGraphicFramePr>
        <p:xfrm>
          <a:off x="6179127" y="4202545"/>
          <a:ext cx="4941455" cy="2655455"/>
        </p:xfrm>
        <a:graphic>
          <a:graphicData uri="http://schemas.openxmlformats.org/drawingml/2006/chart">
            <c:chart xmlns:c="http://schemas.openxmlformats.org/drawingml/2006/chart" xmlns:r="http://schemas.openxmlformats.org/officeDocument/2006/relationships" r:id="rId4"/>
          </a:graphicData>
        </a:graphic>
      </p:graphicFrame>
      <p:sp>
        <p:nvSpPr>
          <p:cNvPr id="30" name="Title 1">
            <a:extLst>
              <a:ext uri="{FF2B5EF4-FFF2-40B4-BE49-F238E27FC236}">
                <a16:creationId xmlns:a16="http://schemas.microsoft.com/office/drawing/2014/main" id="{5725ABAE-40D3-A701-D415-2824ABB55D84}"/>
              </a:ext>
            </a:extLst>
          </p:cNvPr>
          <p:cNvSpPr txBox="1">
            <a:spLocks/>
          </p:cNvSpPr>
          <p:nvPr/>
        </p:nvSpPr>
        <p:spPr>
          <a:xfrm>
            <a:off x="377530" y="77485"/>
            <a:ext cx="8911687" cy="595745"/>
          </a:xfrm>
          <a:prstGeom prst="rect">
            <a:avLst/>
          </a:prstGeom>
        </p:spPr>
        <p:txBody>
          <a:bodyPr>
            <a:normAutofit fontScale="975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smtClean="0">
                <a:solidFill>
                  <a:schemeClr val="accent6">
                    <a:lumMod val="50000"/>
                  </a:schemeClr>
                </a:solidFill>
              </a:rPr>
              <a:t>Results</a:t>
            </a:r>
            <a:endParaRPr lang="en-IN" b="1" dirty="0">
              <a:solidFill>
                <a:schemeClr val="accent6">
                  <a:lumMod val="50000"/>
                </a:schemeClr>
              </a:solidFill>
            </a:endParaRPr>
          </a:p>
        </p:txBody>
      </p:sp>
      <p:graphicFrame>
        <p:nvGraphicFramePr>
          <p:cNvPr id="14" name="Chart 13"/>
          <p:cNvGraphicFramePr/>
          <p:nvPr>
            <p:extLst>
              <p:ext uri="{D42A27DB-BD31-4B8C-83A1-F6EECF244321}">
                <p14:modId xmlns:p14="http://schemas.microsoft.com/office/powerpoint/2010/main" val="707569182"/>
              </p:ext>
            </p:extLst>
          </p:nvPr>
        </p:nvGraphicFramePr>
        <p:xfrm>
          <a:off x="554182" y="1199959"/>
          <a:ext cx="5200074" cy="278091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9453474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625" y="0"/>
            <a:ext cx="8911687" cy="659567"/>
          </a:xfrm>
        </p:spPr>
        <p:txBody>
          <a:bodyPr/>
          <a:lstStyle/>
          <a:p>
            <a:r>
              <a:rPr lang="en-GB" b="1" dirty="0" smtClean="0">
                <a:solidFill>
                  <a:schemeClr val="accent6">
                    <a:lumMod val="50000"/>
                  </a:schemeClr>
                </a:solidFill>
              </a:rPr>
              <a:t>Discussions and Model Baselining</a:t>
            </a:r>
            <a:endParaRPr lang="en-GB" b="1" dirty="0">
              <a:solidFill>
                <a:schemeClr val="accent6">
                  <a:lumMod val="50000"/>
                </a:schemeClr>
              </a:solidFill>
            </a:endParaRPr>
          </a:p>
        </p:txBody>
      </p:sp>
      <p:sp>
        <p:nvSpPr>
          <p:cNvPr id="6" name="Content Placeholder 2"/>
          <p:cNvSpPr txBox="1">
            <a:spLocks/>
          </p:cNvSpPr>
          <p:nvPr/>
        </p:nvSpPr>
        <p:spPr>
          <a:xfrm>
            <a:off x="439615" y="1246909"/>
            <a:ext cx="11650785" cy="5320945"/>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R="0" lvl="0" algn="just" fontAlgn="base">
              <a:lnSpc>
                <a:spcPct val="90000"/>
              </a:lnSpc>
              <a:buSzTx/>
              <a:tabLst/>
            </a:pPr>
            <a:r>
              <a:rPr lang="en-US" altLang="en-US" b="1" dirty="0">
                <a:solidFill>
                  <a:schemeClr val="accent6">
                    <a:lumMod val="50000"/>
                  </a:schemeClr>
                </a:solidFill>
              </a:rPr>
              <a:t>Richer Features with CLIP: </a:t>
            </a:r>
            <a:r>
              <a:rPr lang="en-US" altLang="en-US" dirty="0">
                <a:solidFill>
                  <a:schemeClr val="accent6">
                    <a:lumMod val="50000"/>
                  </a:schemeClr>
                </a:solidFill>
              </a:rPr>
              <a:t>The CLIP model provided richer features compared to </a:t>
            </a:r>
            <a:r>
              <a:rPr lang="en-US" altLang="en-US" dirty="0" err="1">
                <a:solidFill>
                  <a:schemeClr val="accent6">
                    <a:lumMod val="50000"/>
                  </a:schemeClr>
                </a:solidFill>
              </a:rPr>
              <a:t>ResNet</a:t>
            </a:r>
            <a:r>
              <a:rPr lang="en-US" altLang="en-US" dirty="0">
                <a:solidFill>
                  <a:schemeClr val="accent6">
                    <a:lumMod val="50000"/>
                  </a:schemeClr>
                </a:solidFill>
              </a:rPr>
              <a:t>, leading to better captioning inferences with the same decoder model.</a:t>
            </a:r>
          </a:p>
          <a:p>
            <a:pPr marR="0" lvl="0" algn="just" fontAlgn="base">
              <a:lnSpc>
                <a:spcPct val="90000"/>
              </a:lnSpc>
              <a:buSzTx/>
              <a:tabLst/>
            </a:pPr>
            <a:r>
              <a:rPr lang="en-US" altLang="en-US" b="1" dirty="0">
                <a:solidFill>
                  <a:schemeClr val="accent6">
                    <a:lumMod val="50000"/>
                  </a:schemeClr>
                </a:solidFill>
              </a:rPr>
              <a:t>Improvement with Multi-head Attention: </a:t>
            </a:r>
            <a:r>
              <a:rPr lang="en-US" altLang="en-US" dirty="0">
                <a:solidFill>
                  <a:schemeClr val="accent6">
                    <a:lumMod val="50000"/>
                  </a:schemeClr>
                </a:solidFill>
              </a:rPr>
              <a:t>Adding a multi-head attention layer in the decoder improved grammatical correctness and increased BERT similarity scores for captions.</a:t>
            </a:r>
          </a:p>
          <a:p>
            <a:pPr marR="0" lvl="0" algn="just" fontAlgn="base">
              <a:lnSpc>
                <a:spcPct val="90000"/>
              </a:lnSpc>
              <a:buSzTx/>
              <a:tabLst/>
            </a:pPr>
            <a:r>
              <a:rPr lang="en-US" altLang="en-US" b="1" dirty="0">
                <a:solidFill>
                  <a:schemeClr val="accent6">
                    <a:lumMod val="50000"/>
                  </a:schemeClr>
                </a:solidFill>
              </a:rPr>
              <a:t>Impact of Batch Size: </a:t>
            </a:r>
            <a:r>
              <a:rPr lang="en-US" altLang="en-US" dirty="0">
                <a:solidFill>
                  <a:schemeClr val="accent6">
                    <a:lumMod val="50000"/>
                  </a:schemeClr>
                </a:solidFill>
              </a:rPr>
              <a:t>Model accuracy was sensitive to batch size. Larger batch sizes required more epochs for improved accuracy, while smaller batch sizes increased training time per epoch but resulted in better accuracy by the end of training.</a:t>
            </a:r>
          </a:p>
          <a:p>
            <a:pPr marR="0" lvl="0" algn="just" fontAlgn="base">
              <a:lnSpc>
                <a:spcPct val="90000"/>
              </a:lnSpc>
              <a:buSzTx/>
              <a:tabLst/>
            </a:pPr>
            <a:r>
              <a:rPr lang="en-US" altLang="en-US" b="1" dirty="0">
                <a:solidFill>
                  <a:schemeClr val="accent6">
                    <a:lumMod val="50000"/>
                  </a:schemeClr>
                </a:solidFill>
              </a:rPr>
              <a:t>Compute Intensity and GPU Costs: </a:t>
            </a:r>
            <a:r>
              <a:rPr lang="en-US" altLang="en-US" dirty="0">
                <a:solidFill>
                  <a:schemeClr val="accent6">
                    <a:lumMod val="50000"/>
                  </a:schemeClr>
                </a:solidFill>
              </a:rPr>
              <a:t>Training image captioning models is compute-intensive, raising GPU costs. To mitigate this, image </a:t>
            </a:r>
            <a:r>
              <a:rPr lang="en-US" altLang="en-US" dirty="0" smtClean="0">
                <a:solidFill>
                  <a:schemeClr val="accent6">
                    <a:lumMod val="50000"/>
                  </a:schemeClr>
                </a:solidFill>
              </a:rPr>
              <a:t>embedding </a:t>
            </a:r>
            <a:r>
              <a:rPr lang="en-US" altLang="en-US" dirty="0">
                <a:solidFill>
                  <a:schemeClr val="accent6">
                    <a:lumMod val="50000"/>
                  </a:schemeClr>
                </a:solidFill>
              </a:rPr>
              <a:t>were pre-processed and stored in a pickle file for faster training and validation.</a:t>
            </a:r>
          </a:p>
          <a:p>
            <a:pPr marR="0" lvl="0" algn="just" fontAlgn="base">
              <a:lnSpc>
                <a:spcPct val="90000"/>
              </a:lnSpc>
              <a:buSzTx/>
              <a:tabLst/>
            </a:pPr>
            <a:r>
              <a:rPr lang="en-US" altLang="en-US" b="1" dirty="0" smtClean="0">
                <a:solidFill>
                  <a:schemeClr val="accent6">
                    <a:lumMod val="50000"/>
                  </a:schemeClr>
                </a:solidFill>
              </a:rPr>
              <a:t>BLEU </a:t>
            </a:r>
            <a:r>
              <a:rPr lang="en-US" altLang="en-US" b="1" dirty="0">
                <a:solidFill>
                  <a:schemeClr val="accent6">
                    <a:lumMod val="50000"/>
                  </a:schemeClr>
                </a:solidFill>
              </a:rPr>
              <a:t>Score Observations : </a:t>
            </a:r>
            <a:r>
              <a:rPr lang="en-US" altLang="en-US" dirty="0">
                <a:solidFill>
                  <a:schemeClr val="accent6">
                    <a:lumMod val="50000"/>
                  </a:schemeClr>
                </a:solidFill>
              </a:rPr>
              <a:t>BLEU-3 and BLEU-4 scores were lower due to exact word sequence mismatches in some captions, which led to zero scores. However, BERT scores were higher, indicating that many captions were still of high quality.</a:t>
            </a:r>
          </a:p>
          <a:p>
            <a:pPr lvl="1" algn="just" fontAlgn="base">
              <a:lnSpc>
                <a:spcPct val="90000"/>
              </a:lnSpc>
            </a:pPr>
            <a:r>
              <a:rPr lang="en-US" altLang="en-US" dirty="0" smtClean="0">
                <a:solidFill>
                  <a:schemeClr val="accent6">
                    <a:lumMod val="50000"/>
                  </a:schemeClr>
                </a:solidFill>
              </a:rPr>
              <a:t>Out </a:t>
            </a:r>
            <a:r>
              <a:rPr lang="en-US" altLang="en-US" dirty="0">
                <a:solidFill>
                  <a:schemeClr val="accent6">
                    <a:lumMod val="50000"/>
                  </a:schemeClr>
                </a:solidFill>
              </a:rPr>
              <a:t>of 1618 observations, 1121 had BLEU4 scores of zero, but the average similarity score was 0.73, with 720 observations achieving a similarity score above 0.70.</a:t>
            </a:r>
          </a:p>
          <a:p>
            <a:pPr lvl="1" algn="just" fontAlgn="base">
              <a:lnSpc>
                <a:spcPct val="90000"/>
              </a:lnSpc>
            </a:pPr>
            <a:r>
              <a:rPr lang="en-US" altLang="en-US" dirty="0" smtClean="0">
                <a:solidFill>
                  <a:schemeClr val="accent6">
                    <a:lumMod val="50000"/>
                  </a:schemeClr>
                </a:solidFill>
              </a:rPr>
              <a:t>An </a:t>
            </a:r>
            <a:r>
              <a:rPr lang="en-US" altLang="en-US" dirty="0">
                <a:solidFill>
                  <a:schemeClr val="accent6">
                    <a:lumMod val="50000"/>
                  </a:schemeClr>
                </a:solidFill>
              </a:rPr>
              <a:t>example mismatch includes the predicted caption "a group of dogs are running in a field" and actual captions like "A man with four running dogs in nature" and others, reflecting context but not exact word matches. </a:t>
            </a:r>
            <a:endParaRPr lang="en-US" altLang="en-US" dirty="0" smtClean="0">
              <a:solidFill>
                <a:schemeClr val="accent6">
                  <a:lumMod val="50000"/>
                </a:schemeClr>
              </a:solidFill>
            </a:endParaRPr>
          </a:p>
        </p:txBody>
      </p:sp>
    </p:spTree>
    <p:extLst>
      <p:ext uri="{BB962C8B-B14F-4D97-AF65-F5344CB8AC3E}">
        <p14:creationId xmlns:p14="http://schemas.microsoft.com/office/powerpoint/2010/main" val="20236754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625" y="0"/>
            <a:ext cx="8911687" cy="659567"/>
          </a:xfrm>
        </p:spPr>
        <p:txBody>
          <a:bodyPr/>
          <a:lstStyle/>
          <a:p>
            <a:r>
              <a:rPr lang="en-GB" b="1" dirty="0" smtClean="0">
                <a:solidFill>
                  <a:schemeClr val="accent6">
                    <a:lumMod val="50000"/>
                  </a:schemeClr>
                </a:solidFill>
              </a:rPr>
              <a:t>Discussions and Model Baselining</a:t>
            </a:r>
            <a:endParaRPr lang="en-GB" b="1" dirty="0">
              <a:solidFill>
                <a:schemeClr val="accent6">
                  <a:lumMod val="50000"/>
                </a:schemeClr>
              </a:solidFill>
            </a:endParaRPr>
          </a:p>
        </p:txBody>
      </p:sp>
      <p:sp>
        <p:nvSpPr>
          <p:cNvPr id="6" name="Content Placeholder 2"/>
          <p:cNvSpPr txBox="1">
            <a:spLocks/>
          </p:cNvSpPr>
          <p:nvPr/>
        </p:nvSpPr>
        <p:spPr>
          <a:xfrm>
            <a:off x="785090" y="1246909"/>
            <a:ext cx="11305310" cy="5611091"/>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R="0" lvl="0" algn="just" fontAlgn="base">
              <a:lnSpc>
                <a:spcPct val="90000"/>
              </a:lnSpc>
              <a:buSzTx/>
              <a:tabLst/>
            </a:pPr>
            <a:r>
              <a:rPr lang="en-US" altLang="en-US" b="1" dirty="0" smtClean="0">
                <a:solidFill>
                  <a:schemeClr val="accent6">
                    <a:lumMod val="50000"/>
                  </a:schemeClr>
                </a:solidFill>
              </a:rPr>
              <a:t>Ambiguity </a:t>
            </a:r>
            <a:r>
              <a:rPr lang="en-US" altLang="en-US" b="1" dirty="0">
                <a:solidFill>
                  <a:schemeClr val="accent6">
                    <a:lumMod val="50000"/>
                  </a:schemeClr>
                </a:solidFill>
              </a:rPr>
              <a:t>in Actions or Context</a:t>
            </a:r>
            <a:r>
              <a:rPr lang="en-US" altLang="en-US" dirty="0">
                <a:solidFill>
                  <a:schemeClr val="accent6">
                    <a:lumMod val="50000"/>
                  </a:schemeClr>
                </a:solidFill>
              </a:rPr>
              <a:t>: The model struggles when it comes to capturing the finer details of what’s happening in a scene. For example, if someone is riding a specific type of motorcycle, the model might just say “someone is riding through mud,” missing important context like the type of motorcycle or the precise action. It tends to generalize when the action is more detailed or nuanced</a:t>
            </a:r>
            <a:r>
              <a:rPr lang="en-US" altLang="en-US" dirty="0" smtClean="0">
                <a:solidFill>
                  <a:schemeClr val="accent6">
                    <a:lumMod val="50000"/>
                  </a:schemeClr>
                </a:solidFill>
              </a:rPr>
              <a:t>.</a:t>
            </a:r>
          </a:p>
          <a:p>
            <a:pPr marR="0" lvl="0" algn="just" fontAlgn="base">
              <a:lnSpc>
                <a:spcPct val="90000"/>
              </a:lnSpc>
              <a:buSzTx/>
              <a:tabLst/>
            </a:pPr>
            <a:r>
              <a:rPr lang="en-US" altLang="en-US" b="1" dirty="0" smtClean="0">
                <a:solidFill>
                  <a:schemeClr val="accent6">
                    <a:lumMod val="50000"/>
                  </a:schemeClr>
                </a:solidFill>
              </a:rPr>
              <a:t>Object Recognition </a:t>
            </a:r>
            <a:r>
              <a:rPr lang="en-US" altLang="en-US" b="1" dirty="0">
                <a:solidFill>
                  <a:schemeClr val="accent6">
                    <a:lumMod val="50000"/>
                  </a:schemeClr>
                </a:solidFill>
              </a:rPr>
              <a:t>Errors</a:t>
            </a:r>
            <a:r>
              <a:rPr lang="en-US" altLang="en-US" dirty="0">
                <a:solidFill>
                  <a:schemeClr val="accent6">
                    <a:lumMod val="50000"/>
                  </a:schemeClr>
                </a:solidFill>
              </a:rPr>
              <a:t>: The model sometimes gets confused when there are multiple or less common objects in the image. For instance, it might describe a camel as a horse or forget to mention something important like a dog carrying a stick. It can miss or misidentify key objects, which makes the caption less accurate</a:t>
            </a:r>
            <a:r>
              <a:rPr lang="en-US" altLang="en-US" dirty="0" smtClean="0">
                <a:solidFill>
                  <a:schemeClr val="accent6">
                    <a:lumMod val="50000"/>
                  </a:schemeClr>
                </a:solidFill>
              </a:rPr>
              <a:t>.</a:t>
            </a:r>
          </a:p>
          <a:p>
            <a:pPr marR="0" lvl="0" algn="just" fontAlgn="base">
              <a:lnSpc>
                <a:spcPct val="90000"/>
              </a:lnSpc>
              <a:buSzTx/>
              <a:tabLst/>
            </a:pPr>
            <a:r>
              <a:rPr lang="en-US" altLang="en-US" b="1" dirty="0" smtClean="0">
                <a:solidFill>
                  <a:schemeClr val="accent6">
                    <a:lumMod val="50000"/>
                  </a:schemeClr>
                </a:solidFill>
              </a:rPr>
              <a:t>Simplified </a:t>
            </a:r>
            <a:r>
              <a:rPr lang="en-US" altLang="en-US" b="1" dirty="0">
                <a:solidFill>
                  <a:schemeClr val="accent6">
                    <a:lumMod val="50000"/>
                  </a:schemeClr>
                </a:solidFill>
              </a:rPr>
              <a:t>Descriptions</a:t>
            </a:r>
            <a:r>
              <a:rPr lang="en-US" altLang="en-US" dirty="0">
                <a:solidFill>
                  <a:schemeClr val="accent6">
                    <a:lumMod val="50000"/>
                  </a:schemeClr>
                </a:solidFill>
              </a:rPr>
              <a:t>: When there’s a lot happening in a </a:t>
            </a:r>
            <a:r>
              <a:rPr lang="en-US" altLang="en-US" dirty="0" smtClean="0">
                <a:solidFill>
                  <a:schemeClr val="accent6">
                    <a:lumMod val="50000"/>
                  </a:schemeClr>
                </a:solidFill>
              </a:rPr>
              <a:t>scene </a:t>
            </a:r>
            <a:r>
              <a:rPr lang="en-US" altLang="en-US" dirty="0">
                <a:solidFill>
                  <a:schemeClr val="accent6">
                    <a:lumMod val="50000"/>
                  </a:schemeClr>
                </a:solidFill>
              </a:rPr>
              <a:t>or multiple subjects in the frame</a:t>
            </a:r>
            <a:r>
              <a:rPr lang="en-US" altLang="en-US" dirty="0" smtClean="0">
                <a:solidFill>
                  <a:schemeClr val="accent6">
                    <a:lumMod val="50000"/>
                  </a:schemeClr>
                </a:solidFill>
              </a:rPr>
              <a:t>, </a:t>
            </a:r>
            <a:r>
              <a:rPr lang="en-US" altLang="en-US" dirty="0">
                <a:solidFill>
                  <a:schemeClr val="accent6">
                    <a:lumMod val="50000"/>
                  </a:schemeClr>
                </a:solidFill>
              </a:rPr>
              <a:t>the model often picks up on only the most obvious thing and ignores the rest. It might describe a person standing without mentioning the interaction with other objects or people, making the caption feel incomplete or overly simple</a:t>
            </a:r>
            <a:r>
              <a:rPr lang="en-US" altLang="en-US" dirty="0" smtClean="0">
                <a:solidFill>
                  <a:schemeClr val="accent6">
                    <a:lumMod val="50000"/>
                  </a:schemeClr>
                </a:solidFill>
              </a:rPr>
              <a:t>.</a:t>
            </a:r>
          </a:p>
          <a:p>
            <a:pPr marR="0" lvl="0" algn="just" fontAlgn="base">
              <a:lnSpc>
                <a:spcPct val="90000"/>
              </a:lnSpc>
              <a:buSzTx/>
              <a:tabLst/>
            </a:pPr>
            <a:r>
              <a:rPr lang="en-US" altLang="en-US" b="1" dirty="0" smtClean="0">
                <a:solidFill>
                  <a:schemeClr val="accent6">
                    <a:lumMod val="50000"/>
                  </a:schemeClr>
                </a:solidFill>
              </a:rPr>
              <a:t>Incorrect </a:t>
            </a:r>
            <a:r>
              <a:rPr lang="en-US" altLang="en-US" b="1" dirty="0">
                <a:solidFill>
                  <a:schemeClr val="accent6">
                    <a:lumMod val="50000"/>
                  </a:schemeClr>
                </a:solidFill>
              </a:rPr>
              <a:t>Identifications of Animals or People</a:t>
            </a:r>
            <a:r>
              <a:rPr lang="en-US" altLang="en-US" dirty="0">
                <a:solidFill>
                  <a:schemeClr val="accent6">
                    <a:lumMod val="50000"/>
                  </a:schemeClr>
                </a:solidFill>
              </a:rPr>
              <a:t>: Sometimes, the model just gets it wrong when describing animals or people. For instance, it might call a “blonde dog digging a hole” a “white dog standing up,” which changes the scene completely. These errors can make the caption feel out of touch with what’s actually happening</a:t>
            </a:r>
            <a:r>
              <a:rPr lang="en-US" altLang="en-US" dirty="0" smtClean="0">
                <a:solidFill>
                  <a:schemeClr val="accent6">
                    <a:lumMod val="50000"/>
                  </a:schemeClr>
                </a:solidFill>
              </a:rPr>
              <a:t>.</a:t>
            </a:r>
          </a:p>
          <a:p>
            <a:pPr algn="just" fontAlgn="base">
              <a:lnSpc>
                <a:spcPct val="90000"/>
              </a:lnSpc>
            </a:pPr>
            <a:r>
              <a:rPr lang="en-GB" altLang="en-US" b="1" dirty="0" smtClean="0">
                <a:solidFill>
                  <a:schemeClr val="accent6">
                    <a:lumMod val="50000"/>
                  </a:schemeClr>
                </a:solidFill>
              </a:rPr>
              <a:t>Baselining</a:t>
            </a:r>
            <a:r>
              <a:rPr lang="en-GB" altLang="en-US" b="1" dirty="0">
                <a:solidFill>
                  <a:schemeClr val="accent6">
                    <a:lumMod val="50000"/>
                  </a:schemeClr>
                </a:solidFill>
              </a:rPr>
              <a:t>:</a:t>
            </a:r>
            <a:r>
              <a:rPr lang="en-GB" altLang="en-US" dirty="0">
                <a:solidFill>
                  <a:schemeClr val="accent6">
                    <a:lumMod val="50000"/>
                  </a:schemeClr>
                </a:solidFill>
              </a:rPr>
              <a:t> Based on above results both 8K and 30K CLIP-LSTM with Attention network model performing better. This can be used for further improvements.</a:t>
            </a:r>
          </a:p>
          <a:p>
            <a:pPr marR="0" lvl="0" algn="just" fontAlgn="base">
              <a:lnSpc>
                <a:spcPct val="90000"/>
              </a:lnSpc>
              <a:buSzTx/>
              <a:tabLst/>
            </a:pPr>
            <a:endParaRPr lang="en-US" altLang="en-US" dirty="0">
              <a:solidFill>
                <a:schemeClr val="accent6">
                  <a:lumMod val="50000"/>
                </a:schemeClr>
              </a:solidFill>
            </a:endParaRPr>
          </a:p>
        </p:txBody>
      </p:sp>
    </p:spTree>
    <p:extLst>
      <p:ext uri="{BB962C8B-B14F-4D97-AF65-F5344CB8AC3E}">
        <p14:creationId xmlns:p14="http://schemas.microsoft.com/office/powerpoint/2010/main" val="28200745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777" y="0"/>
            <a:ext cx="10515600" cy="698744"/>
          </a:xfrm>
        </p:spPr>
        <p:txBody>
          <a:bodyPr/>
          <a:lstStyle/>
          <a:p>
            <a:r>
              <a:rPr lang="en-IN" b="1" dirty="0">
                <a:solidFill>
                  <a:schemeClr val="accent6">
                    <a:lumMod val="50000"/>
                  </a:schemeClr>
                </a:solidFill>
              </a:rPr>
              <a:t>Agenda</a:t>
            </a:r>
          </a:p>
        </p:txBody>
      </p:sp>
      <p:sp>
        <p:nvSpPr>
          <p:cNvPr id="3" name="Content Placeholder 2"/>
          <p:cNvSpPr>
            <a:spLocks noGrp="1"/>
          </p:cNvSpPr>
          <p:nvPr>
            <p:ph idx="1"/>
          </p:nvPr>
        </p:nvSpPr>
        <p:spPr>
          <a:xfrm>
            <a:off x="838200" y="1487055"/>
            <a:ext cx="10515600" cy="4689908"/>
          </a:xfrm>
        </p:spPr>
        <p:txBody>
          <a:bodyPr>
            <a:normAutofit/>
          </a:bodyPr>
          <a:lstStyle/>
          <a:p>
            <a:pPr>
              <a:lnSpc>
                <a:spcPct val="150000"/>
              </a:lnSpc>
            </a:pPr>
            <a:r>
              <a:rPr lang="en-IN" dirty="0" smtClean="0">
                <a:solidFill>
                  <a:schemeClr val="accent6">
                    <a:lumMod val="50000"/>
                  </a:schemeClr>
                </a:solidFill>
              </a:rPr>
              <a:t>Problem </a:t>
            </a:r>
            <a:r>
              <a:rPr lang="en-IN" dirty="0">
                <a:solidFill>
                  <a:schemeClr val="accent6">
                    <a:lumMod val="50000"/>
                  </a:schemeClr>
                </a:solidFill>
              </a:rPr>
              <a:t>Statement</a:t>
            </a:r>
            <a:endParaRPr lang="en-GB" dirty="0">
              <a:solidFill>
                <a:schemeClr val="accent6">
                  <a:lumMod val="50000"/>
                </a:schemeClr>
              </a:solidFill>
            </a:endParaRPr>
          </a:p>
          <a:p>
            <a:pPr>
              <a:lnSpc>
                <a:spcPct val="150000"/>
              </a:lnSpc>
            </a:pPr>
            <a:r>
              <a:rPr lang="en-GB" dirty="0" smtClean="0">
                <a:solidFill>
                  <a:schemeClr val="accent6">
                    <a:lumMod val="50000"/>
                  </a:schemeClr>
                </a:solidFill>
              </a:rPr>
              <a:t>Data </a:t>
            </a:r>
            <a:r>
              <a:rPr lang="en-GB" dirty="0">
                <a:solidFill>
                  <a:schemeClr val="accent6">
                    <a:lumMod val="50000"/>
                  </a:schemeClr>
                </a:solidFill>
              </a:rPr>
              <a:t>and Pre-processing</a:t>
            </a:r>
          </a:p>
          <a:p>
            <a:pPr>
              <a:lnSpc>
                <a:spcPct val="150000"/>
              </a:lnSpc>
            </a:pPr>
            <a:r>
              <a:rPr lang="en-GB" dirty="0" smtClean="0">
                <a:solidFill>
                  <a:schemeClr val="accent6">
                    <a:lumMod val="50000"/>
                  </a:schemeClr>
                </a:solidFill>
              </a:rPr>
              <a:t>Model </a:t>
            </a:r>
            <a:r>
              <a:rPr lang="en-GB" dirty="0">
                <a:solidFill>
                  <a:schemeClr val="accent6">
                    <a:lumMod val="50000"/>
                  </a:schemeClr>
                </a:solidFill>
              </a:rPr>
              <a:t>Architecture</a:t>
            </a:r>
          </a:p>
          <a:p>
            <a:pPr>
              <a:lnSpc>
                <a:spcPct val="150000"/>
              </a:lnSpc>
            </a:pPr>
            <a:r>
              <a:rPr lang="en-GB" dirty="0" smtClean="0">
                <a:solidFill>
                  <a:schemeClr val="accent6">
                    <a:lumMod val="50000"/>
                  </a:schemeClr>
                </a:solidFill>
              </a:rPr>
              <a:t>Training </a:t>
            </a:r>
            <a:r>
              <a:rPr lang="en-GB" dirty="0">
                <a:solidFill>
                  <a:schemeClr val="accent6">
                    <a:lumMod val="50000"/>
                  </a:schemeClr>
                </a:solidFill>
              </a:rPr>
              <a:t>and Test Results</a:t>
            </a:r>
          </a:p>
          <a:p>
            <a:pPr>
              <a:lnSpc>
                <a:spcPct val="150000"/>
              </a:lnSpc>
            </a:pPr>
            <a:r>
              <a:rPr lang="en-GB" dirty="0" smtClean="0">
                <a:solidFill>
                  <a:schemeClr val="accent6">
                    <a:lumMod val="50000"/>
                  </a:schemeClr>
                </a:solidFill>
              </a:rPr>
              <a:t>Discussions </a:t>
            </a:r>
            <a:r>
              <a:rPr lang="en-GB" dirty="0">
                <a:solidFill>
                  <a:schemeClr val="accent6">
                    <a:lumMod val="50000"/>
                  </a:schemeClr>
                </a:solidFill>
              </a:rPr>
              <a:t>and Model Baselining</a:t>
            </a:r>
          </a:p>
          <a:p>
            <a:pPr>
              <a:lnSpc>
                <a:spcPct val="150000"/>
              </a:lnSpc>
            </a:pPr>
            <a:r>
              <a:rPr lang="en-GB" dirty="0" smtClean="0">
                <a:solidFill>
                  <a:schemeClr val="accent6">
                    <a:lumMod val="50000"/>
                  </a:schemeClr>
                </a:solidFill>
              </a:rPr>
              <a:t>Model </a:t>
            </a:r>
            <a:r>
              <a:rPr lang="en-GB" dirty="0">
                <a:solidFill>
                  <a:schemeClr val="accent6">
                    <a:lumMod val="50000"/>
                  </a:schemeClr>
                </a:solidFill>
              </a:rPr>
              <a:t>Deployment</a:t>
            </a:r>
          </a:p>
        </p:txBody>
      </p:sp>
    </p:spTree>
    <p:extLst>
      <p:ext uri="{BB962C8B-B14F-4D97-AF65-F5344CB8AC3E}">
        <p14:creationId xmlns:p14="http://schemas.microsoft.com/office/powerpoint/2010/main" val="42490722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5A092-7A25-B35A-C235-796CF812831D}"/>
              </a:ext>
            </a:extLst>
          </p:cNvPr>
          <p:cNvSpPr txBox="1">
            <a:spLocks/>
          </p:cNvSpPr>
          <p:nvPr/>
        </p:nvSpPr>
        <p:spPr>
          <a:xfrm>
            <a:off x="377530" y="95957"/>
            <a:ext cx="8911687" cy="595745"/>
          </a:xfrm>
          <a:prstGeom prst="rect">
            <a:avLst/>
          </a:prstGeom>
        </p:spPr>
        <p:txBody>
          <a:bodyPr>
            <a:normAutofit fontScale="975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chemeClr val="accent6">
                    <a:lumMod val="50000"/>
                  </a:schemeClr>
                </a:solidFill>
              </a:rPr>
              <a:t>Model Deployment</a:t>
            </a:r>
          </a:p>
        </p:txBody>
      </p:sp>
      <p:sp>
        <p:nvSpPr>
          <p:cNvPr id="4" name="Content Placeholder 2">
            <a:extLst>
              <a:ext uri="{FF2B5EF4-FFF2-40B4-BE49-F238E27FC236}">
                <a16:creationId xmlns:a16="http://schemas.microsoft.com/office/drawing/2014/main" id="{C818015B-3DF4-5BD8-0083-6A4024E31563}"/>
              </a:ext>
            </a:extLst>
          </p:cNvPr>
          <p:cNvSpPr txBox="1">
            <a:spLocks/>
          </p:cNvSpPr>
          <p:nvPr/>
        </p:nvSpPr>
        <p:spPr>
          <a:xfrm>
            <a:off x="838200" y="1334531"/>
            <a:ext cx="10619509" cy="5192218"/>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smtClean="0">
                <a:solidFill>
                  <a:schemeClr val="accent6">
                    <a:lumMod val="50000"/>
                  </a:schemeClr>
                </a:solidFill>
              </a:rPr>
              <a:t>We made the </a:t>
            </a:r>
            <a:r>
              <a:rPr lang="en-US" dirty="0">
                <a:solidFill>
                  <a:schemeClr val="accent6">
                    <a:lumMod val="50000"/>
                  </a:schemeClr>
                </a:solidFill>
              </a:rPr>
              <a:t>image captioning model accessible to users via a simple and interactive web </a:t>
            </a:r>
            <a:r>
              <a:rPr lang="en-US" dirty="0" smtClean="0">
                <a:solidFill>
                  <a:schemeClr val="accent6">
                    <a:lumMod val="50000"/>
                  </a:schemeClr>
                </a:solidFill>
              </a:rPr>
              <a:t>interface by using following using </a:t>
            </a:r>
            <a:r>
              <a:rPr lang="en-US" dirty="0" err="1" smtClean="0">
                <a:solidFill>
                  <a:schemeClr val="accent6">
                    <a:lumMod val="50000"/>
                  </a:schemeClr>
                </a:solidFill>
              </a:rPr>
              <a:t>StreamLit</a:t>
            </a:r>
            <a:r>
              <a:rPr lang="en-US" dirty="0" smtClean="0">
                <a:solidFill>
                  <a:schemeClr val="accent6">
                    <a:lumMod val="50000"/>
                  </a:schemeClr>
                </a:solidFill>
              </a:rPr>
              <a:t> and </a:t>
            </a:r>
            <a:r>
              <a:rPr lang="en-US" dirty="0" err="1" smtClean="0">
                <a:solidFill>
                  <a:schemeClr val="accent6">
                    <a:lumMod val="50000"/>
                  </a:schemeClr>
                </a:solidFill>
              </a:rPr>
              <a:t>Ngrok</a:t>
            </a:r>
            <a:r>
              <a:rPr lang="en-US" dirty="0" smtClean="0">
                <a:solidFill>
                  <a:schemeClr val="accent6">
                    <a:lumMod val="50000"/>
                  </a:schemeClr>
                </a:solidFill>
              </a:rPr>
              <a:t>.</a:t>
            </a:r>
            <a:endParaRPr lang="en-US" dirty="0">
              <a:solidFill>
                <a:schemeClr val="accent6">
                  <a:lumMod val="50000"/>
                </a:schemeClr>
              </a:solidFill>
            </a:endParaRPr>
          </a:p>
          <a:p>
            <a:pPr marL="0" indent="0">
              <a:buNone/>
            </a:pPr>
            <a:endParaRPr lang="en-US" dirty="0">
              <a:solidFill>
                <a:schemeClr val="accent6">
                  <a:lumMod val="50000"/>
                </a:schemeClr>
              </a:solidFill>
              <a:hlinkClick r:id="rId2"/>
            </a:endParaRPr>
          </a:p>
          <a:p>
            <a:endParaRPr lang="en-US" dirty="0" smtClean="0">
              <a:solidFill>
                <a:schemeClr val="accent6">
                  <a:lumMod val="50000"/>
                </a:schemeClr>
              </a:solidFill>
            </a:endParaRPr>
          </a:p>
          <a:p>
            <a:endParaRPr lang="en-US" dirty="0">
              <a:solidFill>
                <a:schemeClr val="accent6">
                  <a:lumMod val="50000"/>
                </a:schemeClr>
              </a:solidFill>
            </a:endParaRPr>
          </a:p>
        </p:txBody>
      </p:sp>
      <p:sp>
        <p:nvSpPr>
          <p:cNvPr id="3" name="AutoShape 2" descr="blob:https://web.whatsapp.com/b360d5cc-5c18-4af3-ad14-4c15fc19382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182" y="2157557"/>
            <a:ext cx="4879109" cy="4065924"/>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3840" y="2157557"/>
            <a:ext cx="5958669" cy="4065924"/>
          </a:xfrm>
          <a:prstGeom prst="rect">
            <a:avLst/>
          </a:prstGeom>
          <a:ln>
            <a:noFill/>
          </a:ln>
          <a:effectLst>
            <a:outerShdw blurRad="292100" dist="139700" dir="2700000" algn="tl" rotWithShape="0">
              <a:srgbClr val="333333">
                <a:alpha val="65000"/>
              </a:srgbClr>
            </a:outerShdw>
          </a:effectLst>
        </p:spPr>
      </p:pic>
      <p:sp>
        <p:nvSpPr>
          <p:cNvPr id="11" name="Rectangle 10"/>
          <p:cNvSpPr/>
          <p:nvPr/>
        </p:nvSpPr>
        <p:spPr>
          <a:xfrm>
            <a:off x="3139209" y="6478323"/>
            <a:ext cx="7342909" cy="369332"/>
          </a:xfrm>
          <a:prstGeom prst="rect">
            <a:avLst/>
          </a:prstGeom>
        </p:spPr>
        <p:txBody>
          <a:bodyPr wrap="square">
            <a:spAutoFit/>
          </a:bodyPr>
          <a:lstStyle/>
          <a:p>
            <a:r>
              <a:rPr lang="en-GB" dirty="0">
                <a:solidFill>
                  <a:schemeClr val="accent6">
                    <a:lumMod val="50000"/>
                  </a:schemeClr>
                </a:solidFill>
                <a:hlinkClick r:id="rId5"/>
              </a:rPr>
              <a:t>https://github.com/RRKBHUVANA/ImageCaptioningIIIT</a:t>
            </a:r>
            <a:endParaRPr lang="en-GB" dirty="0">
              <a:solidFill>
                <a:schemeClr val="accent6">
                  <a:lumMod val="50000"/>
                </a:schemeClr>
              </a:solidFill>
            </a:endParaRPr>
          </a:p>
        </p:txBody>
      </p:sp>
    </p:spTree>
    <p:extLst>
      <p:ext uri="{BB962C8B-B14F-4D97-AF65-F5344CB8AC3E}">
        <p14:creationId xmlns:p14="http://schemas.microsoft.com/office/powerpoint/2010/main" val="1100964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39000" b="-39000"/>
          </a:stretch>
        </a:blipFill>
        <a:effectLst/>
      </p:bgPr>
    </p:bg>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1038E8F-F90D-5F45-CB9F-FBA2E7B31BCC}"/>
              </a:ext>
            </a:extLst>
          </p:cNvPr>
          <p:cNvSpPr txBox="1">
            <a:spLocks/>
          </p:cNvSpPr>
          <p:nvPr/>
        </p:nvSpPr>
        <p:spPr>
          <a:xfrm>
            <a:off x="237390" y="70338"/>
            <a:ext cx="2664071" cy="483577"/>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spcBef>
                <a:spcPct val="0"/>
              </a:spcBef>
              <a:buFont typeface="Wingdings 3" charset="2"/>
              <a:buNone/>
            </a:pPr>
            <a:r>
              <a:rPr lang="en-GB" sz="3600" b="1">
                <a:solidFill>
                  <a:schemeClr val="accent6">
                    <a:lumMod val="50000"/>
                  </a:schemeClr>
                </a:solidFill>
                <a:latin typeface="+mj-lt"/>
                <a:ea typeface="+mj-ea"/>
                <a:cs typeface="+mj-cs"/>
              </a:rPr>
              <a:t>Q&amp;A</a:t>
            </a:r>
            <a:endParaRPr lang="en-GB" sz="3600" b="1" dirty="0">
              <a:solidFill>
                <a:schemeClr val="accent6">
                  <a:lumMod val="50000"/>
                </a:schemeClr>
              </a:solidFill>
              <a:latin typeface="+mj-lt"/>
              <a:ea typeface="+mj-ea"/>
              <a:cs typeface="+mj-cs"/>
            </a:endParaRPr>
          </a:p>
        </p:txBody>
      </p:sp>
      <p:sp>
        <p:nvSpPr>
          <p:cNvPr id="3" name="Title 1">
            <a:extLst>
              <a:ext uri="{FF2B5EF4-FFF2-40B4-BE49-F238E27FC236}">
                <a16:creationId xmlns:a16="http://schemas.microsoft.com/office/drawing/2014/main" id="{DED27152-F9F2-3883-DF4E-D421DA8CC9C1}"/>
              </a:ext>
            </a:extLst>
          </p:cNvPr>
          <p:cNvSpPr txBox="1">
            <a:spLocks/>
          </p:cNvSpPr>
          <p:nvPr/>
        </p:nvSpPr>
        <p:spPr>
          <a:xfrm>
            <a:off x="0" y="2608263"/>
            <a:ext cx="12192000" cy="811945"/>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b="1" dirty="0">
                <a:solidFill>
                  <a:schemeClr val="accent6">
                    <a:lumMod val="50000"/>
                  </a:schemeClr>
                </a:solidFill>
              </a:rPr>
              <a:t>Thanks</a:t>
            </a:r>
            <a:endParaRPr lang="en-IN" b="1" dirty="0">
              <a:solidFill>
                <a:schemeClr val="accent6">
                  <a:lumMod val="50000"/>
                </a:schemeClr>
              </a:solidFill>
            </a:endParaRPr>
          </a:p>
        </p:txBody>
      </p:sp>
    </p:spTree>
    <p:extLst>
      <p:ext uri="{BB962C8B-B14F-4D97-AF65-F5344CB8AC3E}">
        <p14:creationId xmlns:p14="http://schemas.microsoft.com/office/powerpoint/2010/main" val="42634962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 y="0"/>
            <a:ext cx="10515600" cy="909493"/>
          </a:xfrm>
        </p:spPr>
        <p:txBody>
          <a:bodyPr/>
          <a:lstStyle/>
          <a:p>
            <a:r>
              <a:rPr lang="en-IN" b="1" dirty="0">
                <a:solidFill>
                  <a:schemeClr val="accent6">
                    <a:lumMod val="50000"/>
                  </a:schemeClr>
                </a:solidFill>
              </a:rPr>
              <a:t>Problem Statement</a:t>
            </a:r>
          </a:p>
        </p:txBody>
      </p:sp>
      <p:sp>
        <p:nvSpPr>
          <p:cNvPr id="3" name="Content Placeholder 2"/>
          <p:cNvSpPr>
            <a:spLocks noGrp="1"/>
          </p:cNvSpPr>
          <p:nvPr>
            <p:ph idx="1"/>
          </p:nvPr>
        </p:nvSpPr>
        <p:spPr>
          <a:xfrm>
            <a:off x="838200" y="1477108"/>
            <a:ext cx="10515600" cy="2329961"/>
          </a:xfrm>
        </p:spPr>
        <p:txBody>
          <a:bodyPr>
            <a:normAutofit/>
          </a:bodyPr>
          <a:lstStyle/>
          <a:p>
            <a:r>
              <a:rPr lang="en-US" dirty="0">
                <a:solidFill>
                  <a:schemeClr val="accent6">
                    <a:lumMod val="50000"/>
                  </a:schemeClr>
                </a:solidFill>
              </a:rPr>
              <a:t>Image Caption Generator is used to recognize the context of an image and to generate natural sentence description for given image. </a:t>
            </a:r>
          </a:p>
          <a:p>
            <a:r>
              <a:rPr lang="en-US" dirty="0">
                <a:solidFill>
                  <a:schemeClr val="accent6">
                    <a:lumMod val="50000"/>
                  </a:schemeClr>
                </a:solidFill>
              </a:rPr>
              <a:t>This innovative solution integrates computer vision and natural language processing (NLP) that unlocks exciting possibilities across various domains.</a:t>
            </a:r>
          </a:p>
          <a:p>
            <a:r>
              <a:rPr lang="en-IN" dirty="0">
                <a:solidFill>
                  <a:schemeClr val="accent6">
                    <a:lumMod val="50000"/>
                  </a:schemeClr>
                </a:solidFill>
              </a:rPr>
              <a:t>Potential applications for this solution are like </a:t>
            </a:r>
            <a:r>
              <a:rPr lang="en-US" dirty="0">
                <a:solidFill>
                  <a:schemeClr val="accent6">
                    <a:lumMod val="50000"/>
                  </a:schemeClr>
                </a:solidFill>
              </a:rPr>
              <a:t>Accessibility for the Visually Impaired, </a:t>
            </a:r>
            <a:r>
              <a:rPr lang="en-IN" dirty="0">
                <a:solidFill>
                  <a:schemeClr val="accent6">
                    <a:lumMod val="50000"/>
                  </a:schemeClr>
                </a:solidFill>
              </a:rPr>
              <a:t>Enhanced User Experiences in Social Media, E-Commerce sites.</a:t>
            </a:r>
            <a:endParaRPr lang="en-GB" dirty="0">
              <a:solidFill>
                <a:schemeClr val="accent6">
                  <a:lumMod val="50000"/>
                </a:schemeClr>
              </a:solidFill>
            </a:endParaRPr>
          </a:p>
        </p:txBody>
      </p:sp>
      <p:pic>
        <p:nvPicPr>
          <p:cNvPr id="4" name="Picture 3"/>
          <p:cNvPicPr>
            <a:picLocks noChangeAspect="1"/>
          </p:cNvPicPr>
          <p:nvPr/>
        </p:nvPicPr>
        <p:blipFill>
          <a:blip r:embed="rId2"/>
          <a:stretch>
            <a:fillRect/>
          </a:stretch>
        </p:blipFill>
        <p:spPr>
          <a:xfrm>
            <a:off x="1615440" y="3807069"/>
            <a:ext cx="8961120" cy="2309622"/>
          </a:xfrm>
          <a:prstGeom prst="rect">
            <a:avLst/>
          </a:prstGeom>
          <a:noFill/>
          <a:ln>
            <a:solidFill>
              <a:schemeClr val="accent1"/>
            </a:solidFill>
          </a:ln>
          <a:scene3d>
            <a:camera prst="orthographicFront"/>
            <a:lightRig rig="threePt" dir="t"/>
          </a:scene3d>
          <a:sp3d prstMaterial="metal">
            <a:bevelT/>
          </a:sp3d>
        </p:spPr>
      </p:pic>
    </p:spTree>
    <p:extLst>
      <p:ext uri="{BB962C8B-B14F-4D97-AF65-F5344CB8AC3E}">
        <p14:creationId xmlns:p14="http://schemas.microsoft.com/office/powerpoint/2010/main" val="2184388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887" y="80933"/>
            <a:ext cx="10515600" cy="666414"/>
          </a:xfrm>
        </p:spPr>
        <p:txBody>
          <a:bodyPr/>
          <a:lstStyle/>
          <a:p>
            <a:r>
              <a:rPr lang="en-IN" b="1" dirty="0">
                <a:solidFill>
                  <a:schemeClr val="accent6">
                    <a:lumMod val="50000"/>
                  </a:schemeClr>
                </a:solidFill>
              </a:rPr>
              <a:t>Dataset and Pre-processing</a:t>
            </a:r>
            <a:endParaRPr lang="en-IN" dirty="0">
              <a:solidFill>
                <a:schemeClr val="accent6">
                  <a:lumMod val="50000"/>
                </a:schemeClr>
              </a:solidFill>
            </a:endParaRPr>
          </a:p>
        </p:txBody>
      </p:sp>
      <p:pic>
        <p:nvPicPr>
          <p:cNvPr id="5" name="Content Placeholder 4"/>
          <p:cNvPicPr>
            <a:picLocks noGrp="1" noChangeAspect="1"/>
          </p:cNvPicPr>
          <p:nvPr>
            <p:ph sz="half" idx="1"/>
          </p:nvPr>
        </p:nvPicPr>
        <p:blipFill>
          <a:blip r:embed="rId2"/>
          <a:stretch>
            <a:fillRect/>
          </a:stretch>
        </p:blipFill>
        <p:spPr>
          <a:xfrm>
            <a:off x="2589213" y="3048306"/>
            <a:ext cx="4313237" cy="1948837"/>
          </a:xfrm>
          <a:prstGeom prst="rect">
            <a:avLst/>
          </a:prstGeom>
          <a:noFill/>
          <a:ln>
            <a:solidFill>
              <a:schemeClr val="accent1"/>
            </a:solidFill>
          </a:ln>
          <a:scene3d>
            <a:camera prst="orthographicFront"/>
            <a:lightRig rig="threePt" dir="t"/>
          </a:scene3d>
          <a:sp3d prstMaterial="metal">
            <a:bevelT/>
          </a:sp3d>
        </p:spPr>
      </p:pic>
      <p:sp>
        <p:nvSpPr>
          <p:cNvPr id="4" name="Content Placeholder 3"/>
          <p:cNvSpPr>
            <a:spLocks noGrp="1"/>
          </p:cNvSpPr>
          <p:nvPr>
            <p:ph sz="half" idx="2"/>
          </p:nvPr>
        </p:nvSpPr>
        <p:spPr>
          <a:xfrm>
            <a:off x="5210176" y="3019594"/>
            <a:ext cx="6181724" cy="2915214"/>
          </a:xfrm>
        </p:spPr>
        <p:txBody>
          <a:bodyPr>
            <a:normAutofit fontScale="92500" lnSpcReduction="10000"/>
          </a:bodyPr>
          <a:lstStyle/>
          <a:p>
            <a:pPr marL="0" lvl="0" indent="0" eaLnBrk="0" fontAlgn="base" hangingPunct="0">
              <a:lnSpc>
                <a:spcPct val="100000"/>
              </a:lnSpc>
              <a:spcBef>
                <a:spcPct val="0"/>
              </a:spcBef>
              <a:spcAft>
                <a:spcPct val="0"/>
              </a:spcAft>
              <a:buNone/>
            </a:pPr>
            <a:r>
              <a:rPr lang="en-GB" dirty="0">
                <a:solidFill>
                  <a:schemeClr val="accent6">
                    <a:lumMod val="50000"/>
                  </a:schemeClr>
                </a:solidFill>
              </a:rPr>
              <a:t>Data Pre-processing:</a:t>
            </a:r>
          </a:p>
          <a:p>
            <a:pPr lvl="1" eaLnBrk="0" fontAlgn="base" hangingPunct="0">
              <a:lnSpc>
                <a:spcPct val="150000"/>
              </a:lnSpc>
              <a:spcBef>
                <a:spcPct val="0"/>
              </a:spcBef>
              <a:spcAft>
                <a:spcPct val="0"/>
              </a:spcAft>
            </a:pPr>
            <a:r>
              <a:rPr lang="en-GB" dirty="0">
                <a:solidFill>
                  <a:schemeClr val="accent6">
                    <a:lumMod val="50000"/>
                  </a:schemeClr>
                </a:solidFill>
              </a:rPr>
              <a:t>Images are resize as coloured at 224 x 224 x 3 dimension</a:t>
            </a:r>
          </a:p>
          <a:p>
            <a:pPr lvl="1" eaLnBrk="0" fontAlgn="base" hangingPunct="0">
              <a:lnSpc>
                <a:spcPct val="150000"/>
              </a:lnSpc>
              <a:spcBef>
                <a:spcPct val="0"/>
              </a:spcBef>
              <a:spcAft>
                <a:spcPct val="0"/>
              </a:spcAft>
            </a:pPr>
            <a:r>
              <a:rPr lang="en-GB" dirty="0">
                <a:solidFill>
                  <a:schemeClr val="accent6">
                    <a:lumMod val="50000"/>
                  </a:schemeClr>
                </a:solidFill>
              </a:rPr>
              <a:t>Captions curated to bring into same format between Datasets for loading and processing</a:t>
            </a:r>
          </a:p>
          <a:p>
            <a:pPr lvl="1" eaLnBrk="0" fontAlgn="base" hangingPunct="0">
              <a:lnSpc>
                <a:spcPct val="150000"/>
              </a:lnSpc>
              <a:spcBef>
                <a:spcPct val="0"/>
              </a:spcBef>
              <a:spcAft>
                <a:spcPct val="0"/>
              </a:spcAft>
            </a:pPr>
            <a:r>
              <a:rPr lang="en-GB" dirty="0">
                <a:solidFill>
                  <a:schemeClr val="accent6">
                    <a:lumMod val="50000"/>
                  </a:schemeClr>
                </a:solidFill>
              </a:rPr>
              <a:t>Tokenization of captions</a:t>
            </a:r>
          </a:p>
          <a:p>
            <a:pPr lvl="1" eaLnBrk="0" fontAlgn="base" hangingPunct="0">
              <a:lnSpc>
                <a:spcPct val="150000"/>
              </a:lnSpc>
              <a:spcBef>
                <a:spcPct val="0"/>
              </a:spcBef>
              <a:spcAft>
                <a:spcPct val="0"/>
              </a:spcAft>
            </a:pPr>
            <a:r>
              <a:rPr lang="en-GB" dirty="0">
                <a:solidFill>
                  <a:schemeClr val="accent6">
                    <a:lumMod val="50000"/>
                  </a:schemeClr>
                </a:solidFill>
              </a:rPr>
              <a:t>Building </a:t>
            </a:r>
            <a:r>
              <a:rPr lang="en-IN" dirty="0">
                <a:solidFill>
                  <a:schemeClr val="accent6">
                    <a:lumMod val="50000"/>
                  </a:schemeClr>
                </a:solidFill>
              </a:rPr>
              <a:t>Vocabulary</a:t>
            </a:r>
          </a:p>
          <a:p>
            <a:pPr lvl="1" eaLnBrk="0" fontAlgn="base" hangingPunct="0">
              <a:lnSpc>
                <a:spcPct val="150000"/>
              </a:lnSpc>
              <a:spcBef>
                <a:spcPct val="0"/>
              </a:spcBef>
              <a:spcAft>
                <a:spcPct val="0"/>
              </a:spcAft>
            </a:pPr>
            <a:r>
              <a:rPr lang="en-GB" dirty="0">
                <a:solidFill>
                  <a:schemeClr val="accent6">
                    <a:lumMod val="50000"/>
                  </a:schemeClr>
                </a:solidFill>
              </a:rPr>
              <a:t>Example of tokenized caption: ["&lt;SOS&gt;", "a", "dog", "is", "running", "in", "a", "field", "&lt;EOS&gt;"]</a:t>
            </a:r>
          </a:p>
          <a:p>
            <a:pPr lvl="1" eaLnBrk="0" fontAlgn="base" hangingPunct="0">
              <a:lnSpc>
                <a:spcPct val="150000"/>
              </a:lnSpc>
              <a:spcBef>
                <a:spcPct val="0"/>
              </a:spcBef>
              <a:spcAft>
                <a:spcPct val="0"/>
              </a:spcAft>
            </a:pPr>
            <a:r>
              <a:rPr lang="en-GB" dirty="0">
                <a:solidFill>
                  <a:schemeClr val="accent6">
                    <a:lumMod val="50000"/>
                  </a:schemeClr>
                </a:solidFill>
              </a:rPr>
              <a:t>Conversion of captions to numeric and vice versa</a:t>
            </a:r>
          </a:p>
          <a:p>
            <a:endParaRPr lang="en-IN" dirty="0">
              <a:solidFill>
                <a:schemeClr val="accent6">
                  <a:lumMod val="50000"/>
                </a:schemeClr>
              </a:solidFill>
            </a:endParaRPr>
          </a:p>
        </p:txBody>
      </p:sp>
      <p:sp>
        <p:nvSpPr>
          <p:cNvPr id="6" name="Content Placeholder 3"/>
          <p:cNvSpPr txBox="1">
            <a:spLocks/>
          </p:cNvSpPr>
          <p:nvPr/>
        </p:nvSpPr>
        <p:spPr>
          <a:xfrm>
            <a:off x="627062" y="1440469"/>
            <a:ext cx="11307762" cy="12851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eaLnBrk="0" fontAlgn="base" hangingPunct="0">
              <a:lnSpc>
                <a:spcPct val="100000"/>
              </a:lnSpc>
              <a:spcBef>
                <a:spcPct val="0"/>
              </a:spcBef>
              <a:spcAft>
                <a:spcPct val="0"/>
              </a:spcAft>
              <a:buNone/>
            </a:pPr>
            <a:r>
              <a:rPr lang="en-GB" sz="2000" dirty="0">
                <a:solidFill>
                  <a:schemeClr val="accent6">
                    <a:lumMod val="50000"/>
                  </a:schemeClr>
                </a:solidFill>
              </a:rPr>
              <a:t>Dataset Flickr8k: </a:t>
            </a:r>
            <a:r>
              <a:rPr lang="en-GB" sz="1800" dirty="0">
                <a:solidFill>
                  <a:schemeClr val="accent6">
                    <a:lumMod val="50000"/>
                  </a:schemeClr>
                </a:solidFill>
              </a:rPr>
              <a:t>Contains 8,000+ images with 5 captions </a:t>
            </a:r>
            <a:r>
              <a:rPr lang="en-GB" sz="1800" dirty="0" smtClean="0">
                <a:solidFill>
                  <a:schemeClr val="accent6">
                    <a:lumMod val="50000"/>
                  </a:schemeClr>
                </a:solidFill>
              </a:rPr>
              <a:t>each and Token size 8787.</a:t>
            </a:r>
            <a:endParaRPr lang="en-GB" sz="1800" dirty="0">
              <a:solidFill>
                <a:schemeClr val="accent6">
                  <a:lumMod val="50000"/>
                </a:schemeClr>
              </a:solidFill>
            </a:endParaRPr>
          </a:p>
          <a:p>
            <a:pPr marL="0" indent="0">
              <a:buNone/>
            </a:pPr>
            <a:r>
              <a:rPr lang="en-GB" sz="2000" dirty="0">
                <a:solidFill>
                  <a:schemeClr val="accent6">
                    <a:lumMod val="50000"/>
                  </a:schemeClr>
                </a:solidFill>
              </a:rPr>
              <a:t>Dataset Flickr30k: </a:t>
            </a:r>
            <a:r>
              <a:rPr lang="en-GB" sz="1800" dirty="0">
                <a:solidFill>
                  <a:schemeClr val="accent6">
                    <a:lumMod val="50000"/>
                  </a:schemeClr>
                </a:solidFill>
              </a:rPr>
              <a:t>Contains 30,000+ images with 5 captions </a:t>
            </a:r>
            <a:r>
              <a:rPr lang="en-GB" sz="1800" dirty="0" smtClean="0">
                <a:solidFill>
                  <a:schemeClr val="accent6">
                    <a:lumMod val="50000"/>
                  </a:schemeClr>
                </a:solidFill>
              </a:rPr>
              <a:t>each and Token size of 19775.</a:t>
            </a:r>
            <a:endParaRPr lang="en-US" sz="1800" dirty="0">
              <a:solidFill>
                <a:schemeClr val="accent6">
                  <a:lumMod val="50000"/>
                </a:schemeClr>
              </a:solidFill>
            </a:endParaRPr>
          </a:p>
          <a:p>
            <a:pPr marL="0" indent="0">
              <a:buNone/>
            </a:pPr>
            <a:r>
              <a:rPr lang="en-US" sz="1800" dirty="0" smtClean="0">
                <a:solidFill>
                  <a:schemeClr val="accent6">
                    <a:lumMod val="50000"/>
                  </a:schemeClr>
                </a:solidFill>
              </a:rPr>
              <a:t>Both 8K and 30K Datasets </a:t>
            </a:r>
            <a:r>
              <a:rPr lang="en-US" sz="1800" dirty="0">
                <a:solidFill>
                  <a:schemeClr val="accent6">
                    <a:lumMod val="50000"/>
                  </a:schemeClr>
                </a:solidFill>
              </a:rPr>
              <a:t>split as Train-70%, Test-20% &amp; Validation-10%</a:t>
            </a:r>
            <a:endParaRPr lang="en-IN" sz="1800" dirty="0">
              <a:solidFill>
                <a:schemeClr val="accent6">
                  <a:lumMod val="50000"/>
                </a:schemeClr>
              </a:solidFill>
            </a:endParaRPr>
          </a:p>
        </p:txBody>
      </p:sp>
    </p:spTree>
    <p:extLst>
      <p:ext uri="{BB962C8B-B14F-4D97-AF65-F5344CB8AC3E}">
        <p14:creationId xmlns:p14="http://schemas.microsoft.com/office/powerpoint/2010/main" val="12917142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5635" y="17584"/>
            <a:ext cx="11030243" cy="682920"/>
          </a:xfrm>
        </p:spPr>
        <p:txBody>
          <a:bodyPr/>
          <a:lstStyle/>
          <a:p>
            <a:r>
              <a:rPr lang="en-IN" b="1" dirty="0" smtClean="0">
                <a:solidFill>
                  <a:schemeClr val="accent6">
                    <a:lumMod val="50000"/>
                  </a:schemeClr>
                </a:solidFill>
              </a:rPr>
              <a:t>Model </a:t>
            </a:r>
            <a:r>
              <a:rPr lang="en-IN" b="1" dirty="0">
                <a:solidFill>
                  <a:schemeClr val="accent6">
                    <a:lumMod val="50000"/>
                  </a:schemeClr>
                </a:solidFill>
              </a:rPr>
              <a:t>Architecture</a:t>
            </a:r>
          </a:p>
        </p:txBody>
      </p:sp>
      <p:sp>
        <p:nvSpPr>
          <p:cNvPr id="3" name="Content Placeholder 2"/>
          <p:cNvSpPr>
            <a:spLocks noGrp="1"/>
          </p:cNvSpPr>
          <p:nvPr>
            <p:ph idx="1"/>
          </p:nvPr>
        </p:nvSpPr>
        <p:spPr>
          <a:xfrm>
            <a:off x="1879600" y="1623815"/>
            <a:ext cx="4168262" cy="2115064"/>
          </a:xfrm>
          <a:gradFill flip="none" rotWithShape="1">
            <a:gsLst>
              <a:gs pos="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solidFill>
              <a:schemeClr val="accent1"/>
            </a:solidFill>
          </a:ln>
        </p:spPr>
        <p:txBody>
          <a:bodyPr vert="horz" lIns="91440" tIns="45720" rIns="91440" bIns="45720" rtlCol="0">
            <a:normAutofit/>
          </a:bodyPr>
          <a:lstStyle/>
          <a:p>
            <a:pPr marL="0" indent="0" algn="just" defTabSz="914400" eaLnBrk="0" fontAlgn="base" hangingPunct="0">
              <a:spcBef>
                <a:spcPct val="0"/>
              </a:spcBef>
              <a:spcAft>
                <a:spcPct val="0"/>
              </a:spcAft>
              <a:buFont typeface="Arial" panose="020B0604020202020204" pitchFamily="34" charset="0"/>
              <a:buNone/>
            </a:pPr>
            <a:r>
              <a:rPr lang="en-IN" sz="2000" b="1" dirty="0">
                <a:solidFill>
                  <a:schemeClr val="accent6">
                    <a:lumMod val="50000"/>
                  </a:schemeClr>
                </a:solidFill>
              </a:rPr>
              <a:t>Encoder</a:t>
            </a:r>
          </a:p>
          <a:p>
            <a:pPr marL="0" indent="0" algn="just" defTabSz="914400" eaLnBrk="0" fontAlgn="base" hangingPunct="0">
              <a:spcBef>
                <a:spcPct val="0"/>
              </a:spcBef>
              <a:spcAft>
                <a:spcPct val="0"/>
              </a:spcAft>
              <a:buFont typeface="Arial" panose="020B0604020202020204" pitchFamily="34" charset="0"/>
              <a:buNone/>
            </a:pPr>
            <a:endParaRPr lang="en-IN" sz="2000" b="1" dirty="0">
              <a:solidFill>
                <a:schemeClr val="accent6">
                  <a:lumMod val="50000"/>
                </a:schemeClr>
              </a:solidFill>
            </a:endParaRPr>
          </a:p>
          <a:p>
            <a:pPr marL="0" indent="0" algn="just" defTabSz="914400" eaLnBrk="0" fontAlgn="base" hangingPunct="0">
              <a:spcBef>
                <a:spcPct val="0"/>
              </a:spcBef>
              <a:spcAft>
                <a:spcPct val="0"/>
              </a:spcAft>
              <a:buNone/>
            </a:pPr>
            <a:r>
              <a:rPr lang="en-IN" sz="2000" dirty="0">
                <a:solidFill>
                  <a:schemeClr val="accent6">
                    <a:lumMod val="50000"/>
                  </a:schemeClr>
                </a:solidFill>
              </a:rPr>
              <a:t>Convolutional Neural Networks (CNN) - </a:t>
            </a:r>
            <a:r>
              <a:rPr lang="en-IN" sz="2000" dirty="0" smtClean="0">
                <a:solidFill>
                  <a:schemeClr val="accent6">
                    <a:lumMod val="50000"/>
                  </a:schemeClr>
                </a:solidFill>
              </a:rPr>
              <a:t>ResNet50/CLIP </a:t>
            </a:r>
            <a:r>
              <a:rPr lang="en-IN" sz="2000" dirty="0">
                <a:solidFill>
                  <a:schemeClr val="accent6">
                    <a:lumMod val="50000"/>
                  </a:schemeClr>
                </a:solidFill>
              </a:rPr>
              <a:t>(pre-trained) </a:t>
            </a:r>
            <a:r>
              <a:rPr lang="en-IN" sz="2000" dirty="0" smtClean="0">
                <a:solidFill>
                  <a:schemeClr val="accent6">
                    <a:lumMod val="50000"/>
                  </a:schemeClr>
                </a:solidFill>
              </a:rPr>
              <a:t>was </a:t>
            </a:r>
            <a:r>
              <a:rPr lang="en-IN" sz="2000" dirty="0">
                <a:solidFill>
                  <a:schemeClr val="accent6">
                    <a:lumMod val="50000"/>
                  </a:schemeClr>
                </a:solidFill>
              </a:rPr>
              <a:t>used to extract the features from the image</a:t>
            </a:r>
          </a:p>
        </p:txBody>
      </p:sp>
      <p:sp>
        <p:nvSpPr>
          <p:cNvPr id="5" name="Content Placeholder 2"/>
          <p:cNvSpPr txBox="1">
            <a:spLocks/>
          </p:cNvSpPr>
          <p:nvPr/>
        </p:nvSpPr>
        <p:spPr>
          <a:xfrm>
            <a:off x="6238241" y="1623816"/>
            <a:ext cx="4358639" cy="2115064"/>
          </a:xfrm>
          <a:prstGeom prst="rect">
            <a:avLst/>
          </a:prstGeom>
          <a:gradFill flip="none" rotWithShape="1">
            <a:gsLst>
              <a:gs pos="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solidFill>
              <a:schemeClr val="accent1"/>
            </a:solidFill>
          </a:ln>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defTabSz="914400" eaLnBrk="0" fontAlgn="base" hangingPunct="0">
              <a:spcBef>
                <a:spcPct val="0"/>
              </a:spcBef>
              <a:spcAft>
                <a:spcPct val="0"/>
              </a:spcAft>
              <a:buFont typeface="Arial" panose="020B0604020202020204" pitchFamily="34" charset="0"/>
              <a:buNone/>
            </a:pPr>
            <a:r>
              <a:rPr lang="en-IN" sz="2000" b="1" dirty="0">
                <a:solidFill>
                  <a:schemeClr val="accent6">
                    <a:lumMod val="50000"/>
                  </a:schemeClr>
                </a:solidFill>
              </a:rPr>
              <a:t>Decoder</a:t>
            </a:r>
          </a:p>
          <a:p>
            <a:pPr marL="0" indent="0" algn="just" defTabSz="914400" eaLnBrk="0" fontAlgn="base" hangingPunct="0">
              <a:spcBef>
                <a:spcPct val="0"/>
              </a:spcBef>
              <a:spcAft>
                <a:spcPct val="0"/>
              </a:spcAft>
              <a:buFont typeface="Arial" panose="020B0604020202020204" pitchFamily="34" charset="0"/>
              <a:buNone/>
            </a:pPr>
            <a:endParaRPr lang="en-IN" sz="2000" dirty="0">
              <a:solidFill>
                <a:schemeClr val="accent6">
                  <a:lumMod val="50000"/>
                </a:schemeClr>
              </a:solidFill>
            </a:endParaRPr>
          </a:p>
          <a:p>
            <a:pPr marL="0" indent="0" algn="just" defTabSz="914400" eaLnBrk="0" fontAlgn="base" hangingPunct="0">
              <a:spcBef>
                <a:spcPct val="0"/>
              </a:spcBef>
              <a:spcAft>
                <a:spcPct val="0"/>
              </a:spcAft>
              <a:buFont typeface="Arial" panose="020B0604020202020204" pitchFamily="34" charset="0"/>
              <a:buNone/>
            </a:pPr>
            <a:r>
              <a:rPr lang="en-IN" sz="2000" dirty="0">
                <a:solidFill>
                  <a:schemeClr val="accent6">
                    <a:lumMod val="50000"/>
                  </a:schemeClr>
                </a:solidFill>
              </a:rPr>
              <a:t>Long short-term memory (LSTM</a:t>
            </a:r>
            <a:r>
              <a:rPr lang="en-IN" sz="2000" dirty="0" smtClean="0">
                <a:solidFill>
                  <a:schemeClr val="accent6">
                    <a:lumMod val="50000"/>
                  </a:schemeClr>
                </a:solidFill>
              </a:rPr>
              <a:t>) with multi-head attention model used to caption the </a:t>
            </a:r>
            <a:r>
              <a:rPr lang="en-US" sz="2000" dirty="0" smtClean="0">
                <a:solidFill>
                  <a:schemeClr val="accent6">
                    <a:lumMod val="50000"/>
                  </a:schemeClr>
                </a:solidFill>
              </a:rPr>
              <a:t>image based on features </a:t>
            </a:r>
            <a:r>
              <a:rPr lang="en-US" sz="2000" dirty="0">
                <a:solidFill>
                  <a:schemeClr val="accent6">
                    <a:lumMod val="50000"/>
                  </a:schemeClr>
                </a:solidFill>
              </a:rPr>
              <a:t>extracted from </a:t>
            </a:r>
            <a:r>
              <a:rPr lang="en-US" sz="2000" dirty="0" smtClean="0">
                <a:solidFill>
                  <a:schemeClr val="accent6">
                    <a:lumMod val="50000"/>
                  </a:schemeClr>
                </a:solidFill>
              </a:rPr>
              <a:t>the encoder</a:t>
            </a:r>
            <a:endParaRPr lang="en-IN" sz="2000" dirty="0">
              <a:solidFill>
                <a:schemeClr val="accent6">
                  <a:lumMod val="50000"/>
                </a:schemeClr>
              </a:solidFill>
            </a:endParaRPr>
          </a:p>
        </p:txBody>
      </p:sp>
      <p:sp>
        <p:nvSpPr>
          <p:cNvPr id="7" name="Rectangle 6"/>
          <p:cNvSpPr/>
          <p:nvPr/>
        </p:nvSpPr>
        <p:spPr>
          <a:xfrm>
            <a:off x="1879599" y="852854"/>
            <a:ext cx="8717281" cy="584775"/>
          </a:xfrm>
          <a:prstGeom prst="rect">
            <a:avLst/>
          </a:prstGeom>
        </p:spPr>
        <p:txBody>
          <a:bodyPr wrap="square">
            <a:spAutoFit/>
          </a:bodyPr>
          <a:lstStyle/>
          <a:p>
            <a:pPr algn="ctr" defTabSz="914400" eaLnBrk="0" fontAlgn="base" hangingPunct="0">
              <a:spcBef>
                <a:spcPct val="0"/>
              </a:spcBef>
              <a:spcAft>
                <a:spcPct val="0"/>
              </a:spcAft>
            </a:pPr>
            <a:r>
              <a:rPr lang="en-IN" sz="3200" b="1" dirty="0">
                <a:solidFill>
                  <a:schemeClr val="accent6">
                    <a:lumMod val="50000"/>
                  </a:schemeClr>
                </a:solidFill>
              </a:rPr>
              <a:t>Encoder-Decoder Framework</a:t>
            </a:r>
          </a:p>
        </p:txBody>
      </p:sp>
      <p:pic>
        <p:nvPicPr>
          <p:cNvPr id="6" name="Picture 5">
            <a:extLst>
              <a:ext uri="{FF2B5EF4-FFF2-40B4-BE49-F238E27FC236}">
                <a16:creationId xmlns:a16="http://schemas.microsoft.com/office/drawing/2014/main" id="{68F0B61A-F791-2188-110D-2A4EA7561D90}"/>
              </a:ext>
            </a:extLst>
          </p:cNvPr>
          <p:cNvPicPr>
            <a:picLocks noChangeAspect="1"/>
          </p:cNvPicPr>
          <p:nvPr/>
        </p:nvPicPr>
        <p:blipFill>
          <a:blip r:embed="rId2"/>
          <a:stretch>
            <a:fillRect/>
          </a:stretch>
        </p:blipFill>
        <p:spPr>
          <a:xfrm>
            <a:off x="1879600" y="3982330"/>
            <a:ext cx="8717280" cy="2601350"/>
          </a:xfrm>
          <a:prstGeom prst="rect">
            <a:avLst/>
          </a:prstGeom>
          <a:noFill/>
          <a:ln>
            <a:solidFill>
              <a:schemeClr val="accent1"/>
            </a:solidFill>
          </a:ln>
          <a:scene3d>
            <a:camera prst="orthographicFront"/>
            <a:lightRig rig="threePt" dir="t"/>
          </a:scene3d>
          <a:sp3d prstMaterial="metal">
            <a:bevelT/>
          </a:sp3d>
        </p:spPr>
      </p:pic>
    </p:spTree>
    <p:extLst>
      <p:ext uri="{BB962C8B-B14F-4D97-AF65-F5344CB8AC3E}">
        <p14:creationId xmlns:p14="http://schemas.microsoft.com/office/powerpoint/2010/main" val="26865676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35635" y="17584"/>
            <a:ext cx="11030243" cy="68292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smtClean="0">
                <a:solidFill>
                  <a:schemeClr val="accent6">
                    <a:lumMod val="50000"/>
                  </a:schemeClr>
                </a:solidFill>
              </a:rPr>
              <a:t>Experiments</a:t>
            </a:r>
            <a:endParaRPr lang="en-IN" b="1" dirty="0">
              <a:solidFill>
                <a:schemeClr val="accent6">
                  <a:lumMod val="50000"/>
                </a:schemeClr>
              </a:solidFill>
            </a:endParaRPr>
          </a:p>
        </p:txBody>
      </p:sp>
      <p:sp>
        <p:nvSpPr>
          <p:cNvPr id="3" name="Content Placeholder 3"/>
          <p:cNvSpPr txBox="1">
            <a:spLocks/>
          </p:cNvSpPr>
          <p:nvPr/>
        </p:nvSpPr>
        <p:spPr>
          <a:xfrm>
            <a:off x="627062" y="1265382"/>
            <a:ext cx="11307762" cy="50459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defTabSz="457200" fontAlgn="base">
              <a:lnSpc>
                <a:spcPct val="110000"/>
              </a:lnSpc>
              <a:buClr>
                <a:schemeClr val="accent1"/>
              </a:buClr>
              <a:buFont typeface="Wingdings 3" charset="2"/>
              <a:buChar char=""/>
            </a:pPr>
            <a:r>
              <a:rPr lang="en-GB" sz="1800" dirty="0">
                <a:solidFill>
                  <a:schemeClr val="accent6">
                    <a:lumMod val="50000"/>
                  </a:schemeClr>
                </a:solidFill>
              </a:rPr>
              <a:t>We evaluated the performance of three different image captioning models on the Flickr8k and Flickr30k datasets. Each model was tested for its ability to generate accurate captions based on BLEU scores and similarity metrics</a:t>
            </a:r>
            <a:r>
              <a:rPr lang="en-GB" sz="1800" dirty="0" smtClean="0">
                <a:solidFill>
                  <a:schemeClr val="accent6">
                    <a:lumMod val="50000"/>
                  </a:schemeClr>
                </a:solidFill>
              </a:rPr>
              <a:t>.</a:t>
            </a:r>
          </a:p>
          <a:p>
            <a:pPr lvl="0" defTabSz="457200" fontAlgn="base">
              <a:lnSpc>
                <a:spcPct val="110000"/>
              </a:lnSpc>
              <a:buClr>
                <a:schemeClr val="accent1"/>
              </a:buClr>
              <a:buFont typeface="Wingdings 3" charset="2"/>
              <a:buChar char=""/>
            </a:pPr>
            <a:r>
              <a:rPr lang="en-GB" sz="1700" b="1" dirty="0">
                <a:solidFill>
                  <a:schemeClr val="accent6">
                    <a:lumMod val="50000"/>
                  </a:schemeClr>
                </a:solidFill>
              </a:rPr>
              <a:t>Models Evaluated</a:t>
            </a:r>
            <a:r>
              <a:rPr lang="en-GB" sz="1600" b="1" dirty="0">
                <a:solidFill>
                  <a:schemeClr val="accent6">
                    <a:lumMod val="50000"/>
                  </a:schemeClr>
                </a:solidFill>
              </a:rPr>
              <a:t>:</a:t>
            </a:r>
          </a:p>
          <a:p>
            <a:pPr lvl="1" defTabSz="457200" fontAlgn="base">
              <a:lnSpc>
                <a:spcPct val="110000"/>
              </a:lnSpc>
              <a:buClr>
                <a:schemeClr val="accent1"/>
              </a:buClr>
              <a:buFont typeface="Wingdings 3" charset="2"/>
              <a:buChar char=""/>
            </a:pPr>
            <a:r>
              <a:rPr lang="en-GB" sz="1700" b="1" dirty="0" err="1" smtClean="0">
                <a:solidFill>
                  <a:schemeClr val="accent6">
                    <a:lumMod val="50000"/>
                  </a:schemeClr>
                </a:solidFill>
              </a:rPr>
              <a:t>ResNet</a:t>
            </a:r>
            <a:r>
              <a:rPr lang="en-GB" sz="1700" b="1" dirty="0" smtClean="0">
                <a:solidFill>
                  <a:schemeClr val="accent6">
                    <a:lumMod val="50000"/>
                  </a:schemeClr>
                </a:solidFill>
              </a:rPr>
              <a:t>-LSTM: </a:t>
            </a:r>
          </a:p>
          <a:p>
            <a:pPr lvl="2" defTabSz="457200" fontAlgn="base">
              <a:lnSpc>
                <a:spcPct val="110000"/>
              </a:lnSpc>
              <a:buClr>
                <a:schemeClr val="accent1"/>
              </a:buClr>
              <a:buFont typeface="Wingdings 3" charset="2"/>
              <a:buChar char=""/>
            </a:pPr>
            <a:r>
              <a:rPr lang="en-GB" sz="1500" dirty="0">
                <a:solidFill>
                  <a:schemeClr val="accent6">
                    <a:lumMod val="50000"/>
                  </a:schemeClr>
                </a:solidFill>
              </a:rPr>
              <a:t>Image features extracted using a pre-trained RESNET model.</a:t>
            </a:r>
          </a:p>
          <a:p>
            <a:pPr lvl="2" defTabSz="457200" fontAlgn="base">
              <a:lnSpc>
                <a:spcPct val="110000"/>
              </a:lnSpc>
              <a:buClr>
                <a:schemeClr val="accent1"/>
              </a:buClr>
              <a:buFont typeface="Wingdings 3" charset="2"/>
              <a:buChar char=""/>
            </a:pPr>
            <a:r>
              <a:rPr lang="en-GB" sz="1500" dirty="0" smtClean="0">
                <a:solidFill>
                  <a:schemeClr val="accent6">
                    <a:lumMod val="50000"/>
                  </a:schemeClr>
                </a:solidFill>
              </a:rPr>
              <a:t>Captions </a:t>
            </a:r>
            <a:r>
              <a:rPr lang="en-GB" sz="1500" dirty="0">
                <a:solidFill>
                  <a:schemeClr val="accent6">
                    <a:lumMod val="50000"/>
                  </a:schemeClr>
                </a:solidFill>
              </a:rPr>
              <a:t>generated using an LSTM decoder.</a:t>
            </a:r>
          </a:p>
          <a:p>
            <a:pPr lvl="1" defTabSz="457200" fontAlgn="base">
              <a:lnSpc>
                <a:spcPct val="110000"/>
              </a:lnSpc>
              <a:buClr>
                <a:schemeClr val="accent1"/>
              </a:buClr>
              <a:buFont typeface="Wingdings 3" charset="2"/>
              <a:buChar char=""/>
            </a:pPr>
            <a:r>
              <a:rPr lang="en-GB" sz="1700" b="1" dirty="0" smtClean="0">
                <a:solidFill>
                  <a:schemeClr val="accent6">
                    <a:lumMod val="50000"/>
                  </a:schemeClr>
                </a:solidFill>
              </a:rPr>
              <a:t>CLIP-LSTM:</a:t>
            </a:r>
          </a:p>
          <a:p>
            <a:pPr lvl="2" defTabSz="457200" fontAlgn="base">
              <a:lnSpc>
                <a:spcPct val="110000"/>
              </a:lnSpc>
              <a:buClr>
                <a:schemeClr val="accent1"/>
              </a:buClr>
              <a:buFont typeface="Wingdings 3" charset="2"/>
              <a:buChar char=""/>
            </a:pPr>
            <a:r>
              <a:rPr lang="en-GB" sz="1700" dirty="0">
                <a:solidFill>
                  <a:schemeClr val="accent6">
                    <a:lumMod val="50000"/>
                  </a:schemeClr>
                </a:solidFill>
              </a:rPr>
              <a:t>Features extracted using the CLIP (</a:t>
            </a:r>
            <a:r>
              <a:rPr lang="en-GB" sz="1700" dirty="0" err="1">
                <a:solidFill>
                  <a:schemeClr val="accent6">
                    <a:lumMod val="50000"/>
                  </a:schemeClr>
                </a:solidFill>
              </a:rPr>
              <a:t>ViT</a:t>
            </a:r>
            <a:r>
              <a:rPr lang="en-GB" sz="1700" dirty="0">
                <a:solidFill>
                  <a:schemeClr val="accent6">
                    <a:lumMod val="50000"/>
                  </a:schemeClr>
                </a:solidFill>
              </a:rPr>
              <a:t>-B/32) model.</a:t>
            </a:r>
          </a:p>
          <a:p>
            <a:pPr lvl="2" defTabSz="457200" fontAlgn="base">
              <a:lnSpc>
                <a:spcPct val="110000"/>
              </a:lnSpc>
              <a:buClr>
                <a:schemeClr val="accent1"/>
              </a:buClr>
              <a:buFont typeface="Wingdings 3" charset="2"/>
              <a:buChar char=""/>
            </a:pPr>
            <a:r>
              <a:rPr lang="en-GB" sz="1700" dirty="0" smtClean="0">
                <a:solidFill>
                  <a:schemeClr val="accent6">
                    <a:lumMod val="50000"/>
                  </a:schemeClr>
                </a:solidFill>
              </a:rPr>
              <a:t>Captions </a:t>
            </a:r>
            <a:r>
              <a:rPr lang="en-GB" sz="1700" dirty="0">
                <a:solidFill>
                  <a:schemeClr val="accent6">
                    <a:lumMod val="50000"/>
                  </a:schemeClr>
                </a:solidFill>
              </a:rPr>
              <a:t>generated using an LSTM decoder.</a:t>
            </a:r>
            <a:endParaRPr lang="en-GB" sz="1700" dirty="0" smtClean="0">
              <a:solidFill>
                <a:schemeClr val="accent6">
                  <a:lumMod val="50000"/>
                </a:schemeClr>
              </a:solidFill>
            </a:endParaRPr>
          </a:p>
          <a:p>
            <a:pPr lvl="1" defTabSz="457200" fontAlgn="base">
              <a:lnSpc>
                <a:spcPct val="110000"/>
              </a:lnSpc>
              <a:buClr>
                <a:schemeClr val="accent1"/>
              </a:buClr>
              <a:buFont typeface="Wingdings 3" charset="2"/>
              <a:buChar char=""/>
            </a:pPr>
            <a:r>
              <a:rPr lang="en-GB" sz="1700" b="1" dirty="0" smtClean="0">
                <a:solidFill>
                  <a:schemeClr val="accent6">
                    <a:lumMod val="50000"/>
                  </a:schemeClr>
                </a:solidFill>
              </a:rPr>
              <a:t>CLIP-LSTM with Attention: </a:t>
            </a:r>
          </a:p>
          <a:p>
            <a:pPr lvl="2" defTabSz="457200" fontAlgn="base">
              <a:lnSpc>
                <a:spcPct val="110000"/>
              </a:lnSpc>
              <a:buClr>
                <a:schemeClr val="accent1"/>
              </a:buClr>
              <a:buFont typeface="Wingdings 3" charset="2"/>
              <a:buChar char=""/>
            </a:pPr>
            <a:r>
              <a:rPr lang="en-GB" sz="1700" dirty="0">
                <a:solidFill>
                  <a:schemeClr val="accent6">
                    <a:lumMod val="50000"/>
                  </a:schemeClr>
                </a:solidFill>
              </a:rPr>
              <a:t>Features extracted using the CLIP (</a:t>
            </a:r>
            <a:r>
              <a:rPr lang="en-GB" sz="1700" dirty="0" err="1">
                <a:solidFill>
                  <a:schemeClr val="accent6">
                    <a:lumMod val="50000"/>
                  </a:schemeClr>
                </a:solidFill>
              </a:rPr>
              <a:t>ViT</a:t>
            </a:r>
            <a:r>
              <a:rPr lang="en-GB" sz="1700" dirty="0">
                <a:solidFill>
                  <a:schemeClr val="accent6">
                    <a:lumMod val="50000"/>
                  </a:schemeClr>
                </a:solidFill>
              </a:rPr>
              <a:t>-B/32) model.</a:t>
            </a:r>
          </a:p>
          <a:p>
            <a:pPr lvl="2" defTabSz="457200" fontAlgn="base">
              <a:lnSpc>
                <a:spcPct val="110000"/>
              </a:lnSpc>
              <a:buClr>
                <a:schemeClr val="accent1"/>
              </a:buClr>
              <a:buFont typeface="Wingdings 3" charset="2"/>
              <a:buChar char=""/>
            </a:pPr>
            <a:r>
              <a:rPr lang="en-GB" sz="1700" dirty="0" smtClean="0">
                <a:solidFill>
                  <a:schemeClr val="accent6">
                    <a:lumMod val="50000"/>
                  </a:schemeClr>
                </a:solidFill>
              </a:rPr>
              <a:t>Captions </a:t>
            </a:r>
            <a:r>
              <a:rPr lang="en-GB" sz="1700" dirty="0">
                <a:solidFill>
                  <a:schemeClr val="accent6">
                    <a:lumMod val="50000"/>
                  </a:schemeClr>
                </a:solidFill>
              </a:rPr>
              <a:t>generated using an LSTM decoder with additional multi head attention </a:t>
            </a:r>
            <a:r>
              <a:rPr lang="en-GB" sz="1700" dirty="0" smtClean="0">
                <a:solidFill>
                  <a:schemeClr val="accent6">
                    <a:lumMod val="50000"/>
                  </a:schemeClr>
                </a:solidFill>
              </a:rPr>
              <a:t>layer</a:t>
            </a:r>
          </a:p>
        </p:txBody>
      </p:sp>
    </p:spTree>
    <p:extLst>
      <p:ext uri="{BB962C8B-B14F-4D97-AF65-F5344CB8AC3E}">
        <p14:creationId xmlns:p14="http://schemas.microsoft.com/office/powerpoint/2010/main" val="16759123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1128" y="1384457"/>
            <a:ext cx="11231418" cy="1847365"/>
          </a:xfrm>
          <a:prstGeom prst="rect">
            <a:avLst/>
          </a:prstGeom>
        </p:spPr>
        <p:txBody>
          <a:bodyPr wrap="square">
            <a:spAutoFit/>
          </a:bodyPr>
          <a:lstStyle/>
          <a:p>
            <a:pPr marL="342900" indent="-342900" fontAlgn="base">
              <a:lnSpc>
                <a:spcPct val="110000"/>
              </a:lnSpc>
              <a:spcBef>
                <a:spcPts val="1000"/>
              </a:spcBef>
              <a:buClr>
                <a:schemeClr val="accent1"/>
              </a:buClr>
              <a:buFont typeface="Wingdings 3" charset="2"/>
              <a:buChar char=""/>
            </a:pPr>
            <a:r>
              <a:rPr lang="en-GB" dirty="0">
                <a:solidFill>
                  <a:schemeClr val="accent6">
                    <a:lumMod val="50000"/>
                  </a:schemeClr>
                </a:solidFill>
              </a:rPr>
              <a:t>BLEU2, BLEU3 and BLEU4 scores calculated to assess the model performance after each training epoch on validation data, also calculated on test data after completion of training.</a:t>
            </a:r>
          </a:p>
          <a:p>
            <a:pPr marL="342900" indent="-342900" fontAlgn="base">
              <a:lnSpc>
                <a:spcPct val="110000"/>
              </a:lnSpc>
              <a:spcBef>
                <a:spcPts val="1000"/>
              </a:spcBef>
              <a:buClr>
                <a:schemeClr val="accent1"/>
              </a:buClr>
              <a:buFont typeface="Wingdings 3" charset="2"/>
              <a:buChar char=""/>
            </a:pPr>
            <a:r>
              <a:rPr lang="en-GB" dirty="0">
                <a:solidFill>
                  <a:schemeClr val="accent6">
                    <a:lumMod val="50000"/>
                  </a:schemeClr>
                </a:solidFill>
              </a:rPr>
              <a:t>Sentence similarity scores calculated between actual and predicted caption after each training epoch on validation data, and on test data after completion of training. </a:t>
            </a:r>
          </a:p>
          <a:p>
            <a:pPr marL="342900" indent="-342900" fontAlgn="base">
              <a:lnSpc>
                <a:spcPct val="110000"/>
              </a:lnSpc>
              <a:spcBef>
                <a:spcPts val="1000"/>
              </a:spcBef>
              <a:buClr>
                <a:schemeClr val="accent1"/>
              </a:buClr>
              <a:buFont typeface="Wingdings 3" charset="2"/>
              <a:buChar char=""/>
            </a:pPr>
            <a:r>
              <a:rPr lang="en-GB" dirty="0" err="1">
                <a:solidFill>
                  <a:schemeClr val="accent6">
                    <a:lumMod val="50000"/>
                  </a:schemeClr>
                </a:solidFill>
              </a:rPr>
              <a:t>bert</a:t>
            </a:r>
            <a:r>
              <a:rPr lang="en-GB" dirty="0">
                <a:solidFill>
                  <a:schemeClr val="accent6">
                    <a:lumMod val="50000"/>
                  </a:schemeClr>
                </a:solidFill>
              </a:rPr>
              <a:t>-base-</a:t>
            </a:r>
            <a:r>
              <a:rPr lang="en-GB" dirty="0" err="1">
                <a:solidFill>
                  <a:schemeClr val="accent6">
                    <a:lumMod val="50000"/>
                  </a:schemeClr>
                </a:solidFill>
              </a:rPr>
              <a:t>nli</a:t>
            </a:r>
            <a:r>
              <a:rPr lang="en-GB" dirty="0">
                <a:solidFill>
                  <a:schemeClr val="accent6">
                    <a:lumMod val="50000"/>
                  </a:schemeClr>
                </a:solidFill>
              </a:rPr>
              <a:t>-mean-tokens model was used to calculate similarity scores.</a:t>
            </a:r>
          </a:p>
        </p:txBody>
      </p:sp>
      <p:sp>
        <p:nvSpPr>
          <p:cNvPr id="4" name="Title 1"/>
          <p:cNvSpPr txBox="1">
            <a:spLocks/>
          </p:cNvSpPr>
          <p:nvPr/>
        </p:nvSpPr>
        <p:spPr>
          <a:xfrm>
            <a:off x="235635" y="17584"/>
            <a:ext cx="11030243" cy="682920"/>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base">
              <a:lnSpc>
                <a:spcPct val="110000"/>
              </a:lnSpc>
              <a:buClr>
                <a:schemeClr val="accent1"/>
              </a:buClr>
            </a:pPr>
            <a:r>
              <a:rPr lang="en-GB" b="1" dirty="0">
                <a:solidFill>
                  <a:schemeClr val="accent6">
                    <a:lumMod val="50000"/>
                  </a:schemeClr>
                </a:solidFill>
              </a:rPr>
              <a:t>Evaluation </a:t>
            </a:r>
            <a:r>
              <a:rPr lang="en-GB" b="1" dirty="0" smtClean="0">
                <a:solidFill>
                  <a:schemeClr val="accent6">
                    <a:lumMod val="50000"/>
                  </a:schemeClr>
                </a:solidFill>
              </a:rPr>
              <a:t>Metrics</a:t>
            </a:r>
            <a:endParaRPr lang="en-GB" b="1" dirty="0">
              <a:solidFill>
                <a:schemeClr val="accent6">
                  <a:lumMod val="50000"/>
                </a:schemeClr>
              </a:solidFill>
            </a:endParaRPr>
          </a:p>
        </p:txBody>
      </p:sp>
    </p:spTree>
    <p:extLst>
      <p:ext uri="{BB962C8B-B14F-4D97-AF65-F5344CB8AC3E}">
        <p14:creationId xmlns:p14="http://schemas.microsoft.com/office/powerpoint/2010/main" val="25377698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C6615-A863-47A8-31CF-677818391DA5}"/>
              </a:ext>
            </a:extLst>
          </p:cNvPr>
          <p:cNvSpPr>
            <a:spLocks noGrp="1"/>
          </p:cNvSpPr>
          <p:nvPr>
            <p:ph type="ctrTitle"/>
          </p:nvPr>
        </p:nvSpPr>
        <p:spPr/>
        <p:txBody>
          <a:bodyPr/>
          <a:lstStyle/>
          <a:p>
            <a:r>
              <a:rPr lang="en-IN" b="1" dirty="0" err="1" smtClean="0">
                <a:solidFill>
                  <a:schemeClr val="accent6">
                    <a:lumMod val="50000"/>
                  </a:schemeClr>
                </a:solidFill>
              </a:rPr>
              <a:t>ResNet</a:t>
            </a:r>
            <a:r>
              <a:rPr lang="en-IN" b="1" dirty="0" smtClean="0">
                <a:solidFill>
                  <a:schemeClr val="accent6">
                    <a:lumMod val="50000"/>
                  </a:schemeClr>
                </a:solidFill>
              </a:rPr>
              <a:t>-LSTM</a:t>
            </a:r>
            <a:endParaRPr lang="en-IN" dirty="0"/>
          </a:p>
        </p:txBody>
      </p:sp>
      <p:sp>
        <p:nvSpPr>
          <p:cNvPr id="3" name="Subtitle 2">
            <a:extLst>
              <a:ext uri="{FF2B5EF4-FFF2-40B4-BE49-F238E27FC236}">
                <a16:creationId xmlns:a16="http://schemas.microsoft.com/office/drawing/2014/main" id="{17ECCB29-D02C-257A-3824-7C425237225E}"/>
              </a:ext>
            </a:extLst>
          </p:cNvPr>
          <p:cNvSpPr>
            <a:spLocks noGrp="1"/>
          </p:cNvSpPr>
          <p:nvPr>
            <p:ph type="subTitle" idx="1"/>
          </p:nvPr>
        </p:nvSpPr>
        <p:spPr/>
        <p:txBody>
          <a:bodyPr/>
          <a:lstStyle/>
          <a:p>
            <a:r>
              <a:rPr lang="en-IN" b="1" dirty="0"/>
              <a:t> </a:t>
            </a:r>
            <a:r>
              <a:rPr lang="en-IN" b="1" dirty="0">
                <a:solidFill>
                  <a:schemeClr val="accent6">
                    <a:lumMod val="50000"/>
                  </a:schemeClr>
                </a:solidFill>
                <a:latin typeface="+mj-lt"/>
                <a:ea typeface="+mj-ea"/>
                <a:cs typeface="+mj-cs"/>
              </a:rPr>
              <a:t>Model: 1</a:t>
            </a:r>
          </a:p>
        </p:txBody>
      </p:sp>
    </p:spTree>
    <p:extLst>
      <p:ext uri="{BB962C8B-B14F-4D97-AF65-F5344CB8AC3E}">
        <p14:creationId xmlns:p14="http://schemas.microsoft.com/office/powerpoint/2010/main" val="8910833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a:extLst>
              <a:ext uri="{FF2B5EF4-FFF2-40B4-BE49-F238E27FC236}">
                <a16:creationId xmlns:a16="http://schemas.microsoft.com/office/drawing/2014/main" id="{F83478A9-D417-DDE1-82FE-67BB0B605C76}"/>
              </a:ext>
            </a:extLst>
          </p:cNvPr>
          <p:cNvGraphicFramePr>
            <a:graphicFrameLocks noGrp="1"/>
          </p:cNvGraphicFramePr>
          <p:nvPr>
            <p:extLst>
              <p:ext uri="{D42A27DB-BD31-4B8C-83A1-F6EECF244321}">
                <p14:modId xmlns:p14="http://schemas.microsoft.com/office/powerpoint/2010/main" val="2545679263"/>
              </p:ext>
            </p:extLst>
          </p:nvPr>
        </p:nvGraphicFramePr>
        <p:xfrm>
          <a:off x="193964" y="1177637"/>
          <a:ext cx="11998035" cy="5826760"/>
        </p:xfrm>
        <a:graphic>
          <a:graphicData uri="http://schemas.openxmlformats.org/drawingml/2006/table">
            <a:tbl>
              <a:tblPr firstRow="1" bandRow="1">
                <a:tableStyleId>{5C22544A-7EE6-4342-B048-85BDC9FD1C3A}</a:tableStyleId>
              </a:tblPr>
              <a:tblGrid>
                <a:gridCol w="3999345">
                  <a:extLst>
                    <a:ext uri="{9D8B030D-6E8A-4147-A177-3AD203B41FA5}">
                      <a16:colId xmlns:a16="http://schemas.microsoft.com/office/drawing/2014/main" val="1478528284"/>
                    </a:ext>
                  </a:extLst>
                </a:gridCol>
                <a:gridCol w="3868262">
                  <a:extLst>
                    <a:ext uri="{9D8B030D-6E8A-4147-A177-3AD203B41FA5}">
                      <a16:colId xmlns:a16="http://schemas.microsoft.com/office/drawing/2014/main" val="3423982594"/>
                    </a:ext>
                  </a:extLst>
                </a:gridCol>
                <a:gridCol w="4130428">
                  <a:extLst>
                    <a:ext uri="{9D8B030D-6E8A-4147-A177-3AD203B41FA5}">
                      <a16:colId xmlns:a16="http://schemas.microsoft.com/office/drawing/2014/main" val="2262541887"/>
                    </a:ext>
                  </a:extLst>
                </a:gridCol>
              </a:tblGrid>
              <a:tr h="5680364">
                <a:tc>
                  <a:txBody>
                    <a:bodyPr/>
                    <a:lstStyle/>
                    <a:p>
                      <a:pPr marL="342900" indent="-342900" algn="l" defTabSz="457200" rtl="0" eaLnBrk="1" latinLnBrk="0" hangingPunct="1">
                        <a:spcBef>
                          <a:spcPts val="1000"/>
                        </a:spcBef>
                        <a:spcAft>
                          <a:spcPts val="0"/>
                        </a:spcAft>
                        <a:buClr>
                          <a:schemeClr val="accent1"/>
                        </a:buClr>
                        <a:buFont typeface="Wingdings 3" charset="2"/>
                        <a:buChar char=""/>
                      </a:pPr>
                      <a:r>
                        <a:rPr lang="en-US" sz="1400" b="0" kern="1200" dirty="0" err="1">
                          <a:solidFill>
                            <a:schemeClr val="accent6">
                              <a:lumMod val="50000"/>
                            </a:schemeClr>
                          </a:solidFill>
                          <a:latin typeface="+mn-lt"/>
                          <a:ea typeface="+mn-ea"/>
                          <a:cs typeface="+mn-cs"/>
                        </a:rPr>
                        <a:t>ResNet</a:t>
                      </a:r>
                      <a:r>
                        <a:rPr lang="en-US" sz="1400" b="0" kern="1200" dirty="0">
                          <a:solidFill>
                            <a:schemeClr val="accent6">
                              <a:lumMod val="50000"/>
                            </a:schemeClr>
                          </a:solidFill>
                          <a:latin typeface="+mn-lt"/>
                          <a:ea typeface="+mn-ea"/>
                          <a:cs typeface="+mn-cs"/>
                        </a:rPr>
                        <a:t> feature vector size 512</a:t>
                      </a:r>
                    </a:p>
                    <a:p>
                      <a:pPr marL="342900" indent="-342900" algn="l" defTabSz="457200" rtl="0" eaLnBrk="1" latinLnBrk="0" hangingPunct="1">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LSTM Hidden Size 512</a:t>
                      </a:r>
                    </a:p>
                    <a:p>
                      <a:pPr marL="342900" indent="-342900" algn="l" defTabSz="457200" rtl="0" eaLnBrk="1" latinLnBrk="0" hangingPunct="1">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Number of </a:t>
                      </a:r>
                      <a:r>
                        <a:rPr lang="en-US" sz="1400" b="0" kern="1200" dirty="0" smtClean="0">
                          <a:solidFill>
                            <a:schemeClr val="accent6">
                              <a:lumMod val="50000"/>
                            </a:schemeClr>
                          </a:solidFill>
                          <a:latin typeface="+mn-lt"/>
                          <a:ea typeface="+mn-ea"/>
                          <a:cs typeface="+mn-cs"/>
                        </a:rPr>
                        <a:t>LSTM</a:t>
                      </a:r>
                      <a:r>
                        <a:rPr lang="en-US" sz="1400" b="0" kern="1200" baseline="0" dirty="0" smtClean="0">
                          <a:solidFill>
                            <a:schemeClr val="accent6">
                              <a:lumMod val="50000"/>
                            </a:schemeClr>
                          </a:solidFill>
                          <a:latin typeface="+mn-lt"/>
                          <a:ea typeface="+mn-ea"/>
                          <a:cs typeface="+mn-cs"/>
                        </a:rPr>
                        <a:t> </a:t>
                      </a:r>
                      <a:r>
                        <a:rPr lang="en-US" sz="1400" b="0" kern="1200" dirty="0" smtClean="0">
                          <a:solidFill>
                            <a:schemeClr val="accent6">
                              <a:lumMod val="50000"/>
                            </a:schemeClr>
                          </a:solidFill>
                          <a:latin typeface="+mn-lt"/>
                          <a:ea typeface="+mn-ea"/>
                          <a:cs typeface="+mn-cs"/>
                        </a:rPr>
                        <a:t>Layers </a:t>
                      </a:r>
                      <a:r>
                        <a:rPr lang="en-US" sz="1400" b="0" kern="1200" dirty="0">
                          <a:solidFill>
                            <a:schemeClr val="accent6">
                              <a:lumMod val="50000"/>
                            </a:schemeClr>
                          </a:solidFill>
                          <a:latin typeface="+mn-lt"/>
                          <a:ea typeface="+mn-ea"/>
                          <a:cs typeface="+mn-cs"/>
                        </a:rPr>
                        <a:t>3</a:t>
                      </a:r>
                    </a:p>
                    <a:p>
                      <a:pPr marL="342900" indent="-342900" algn="l" defTabSz="457200" rtl="0" eaLnBrk="1" latinLnBrk="0" hangingPunct="1">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Optimizer Adam</a:t>
                      </a:r>
                    </a:p>
                    <a:p>
                      <a:pPr marL="342900" indent="-342900" algn="l" defTabSz="457200" rtl="0" eaLnBrk="1" latinLnBrk="0" hangingPunct="1">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Learning Rate 0.0001</a:t>
                      </a:r>
                    </a:p>
                    <a:p>
                      <a:pPr marL="342900" indent="-342900" algn="l" defTabSz="457200" rtl="0" eaLnBrk="1" latinLnBrk="0" hangingPunct="1">
                        <a:spcBef>
                          <a:spcPts val="1000"/>
                        </a:spcBef>
                        <a:spcAft>
                          <a:spcPts val="0"/>
                        </a:spcAft>
                        <a:buClr>
                          <a:schemeClr val="accent1"/>
                        </a:buClr>
                        <a:buFont typeface="Wingdings 3" charset="2"/>
                        <a:buChar char=""/>
                      </a:pPr>
                      <a:r>
                        <a:rPr lang="en-US" sz="1400" b="0" dirty="0">
                          <a:solidFill>
                            <a:schemeClr val="accent6">
                              <a:lumMod val="50000"/>
                            </a:schemeClr>
                          </a:solidFill>
                        </a:rPr>
                        <a:t>Loss Function </a:t>
                      </a:r>
                      <a:r>
                        <a:rPr lang="en-IN" sz="1400" b="0" dirty="0">
                          <a:solidFill>
                            <a:schemeClr val="accent6">
                              <a:lumMod val="50000"/>
                            </a:schemeClr>
                          </a:solidFill>
                        </a:rPr>
                        <a:t>Cross-entropy</a:t>
                      </a:r>
                      <a:endParaRPr lang="en-GB" sz="1400" b="0" dirty="0">
                        <a:solidFill>
                          <a:schemeClr val="accent6">
                            <a:lumMod val="50000"/>
                          </a:schemeClr>
                        </a:solidFill>
                      </a:endParaRPr>
                    </a:p>
                    <a:p>
                      <a:pPr marL="342900" indent="-342900" algn="l" defTabSz="457200" rtl="0" eaLnBrk="1" latinLnBrk="0" hangingPunct="1">
                        <a:spcBef>
                          <a:spcPts val="1000"/>
                        </a:spcBef>
                        <a:spcAft>
                          <a:spcPts val="0"/>
                        </a:spcAft>
                        <a:buClr>
                          <a:schemeClr val="accent1"/>
                        </a:buClr>
                        <a:buFont typeface="Wingdings 3" charset="2"/>
                        <a:buChar char=""/>
                      </a:pPr>
                      <a:r>
                        <a:rPr lang="en-IN" sz="1400" b="0" dirty="0">
                          <a:solidFill>
                            <a:schemeClr val="accent6">
                              <a:lumMod val="50000"/>
                            </a:schemeClr>
                          </a:solidFill>
                        </a:rPr>
                        <a:t>Training Results after 25 epochs for 8k Model:</a:t>
                      </a:r>
                    </a:p>
                    <a:p>
                      <a:pPr marL="742950" lvl="1" indent="-285750" algn="l" defTabSz="457200" rtl="0" eaLnBrk="1" latinLnBrk="0" hangingPunct="1">
                        <a:lnSpc>
                          <a:spcPct val="100000"/>
                        </a:lnSpc>
                        <a:spcBef>
                          <a:spcPts val="1000"/>
                        </a:spcBef>
                        <a:spcAft>
                          <a:spcPts val="0"/>
                        </a:spcAft>
                        <a:buClr>
                          <a:schemeClr val="accent1"/>
                        </a:buClr>
                        <a:buFont typeface="Wingdings 3" charset="2"/>
                        <a:buChar char=""/>
                      </a:pPr>
                      <a:r>
                        <a:rPr lang="en-IN" sz="1400" b="0" kern="1200" dirty="0">
                          <a:solidFill>
                            <a:schemeClr val="accent6">
                              <a:lumMod val="50000"/>
                            </a:schemeClr>
                          </a:solidFill>
                          <a:latin typeface="+mn-lt"/>
                          <a:ea typeface="+mn-ea"/>
                          <a:cs typeface="+mn-cs"/>
                        </a:rPr>
                        <a:t>Evaluation metric : BLEU2 score 0.35, BLEU3 score 0.18 &amp; BLEU4 score 0.08</a:t>
                      </a:r>
                    </a:p>
                    <a:p>
                      <a:pPr marL="742950" lvl="1" indent="-285750" algn="l" defTabSz="457200" rtl="0" eaLnBrk="1" latinLnBrk="0" hangingPunct="1">
                        <a:lnSpc>
                          <a:spcPct val="100000"/>
                        </a:lnSpc>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Similarity Score is 0.61</a:t>
                      </a:r>
                    </a:p>
                    <a:p>
                      <a:pPr marL="342900" lvl="1" indent="-342900" algn="l" defTabSz="457200" rtl="0" eaLnBrk="1" latinLnBrk="0" hangingPunct="1">
                        <a:lnSpc>
                          <a:spcPct val="100000"/>
                        </a:lnSpc>
                        <a:spcBef>
                          <a:spcPts val="1000"/>
                        </a:spcBef>
                        <a:spcAft>
                          <a:spcPts val="0"/>
                        </a:spcAft>
                        <a:buClr>
                          <a:schemeClr val="accent1"/>
                        </a:buClr>
                        <a:buFont typeface="Wingdings 3" charset="2"/>
                        <a:buChar char=""/>
                      </a:pPr>
                      <a:r>
                        <a:rPr lang="en-IN" sz="1400" b="0" kern="1200" dirty="0">
                          <a:solidFill>
                            <a:schemeClr val="accent6">
                              <a:lumMod val="50000"/>
                            </a:schemeClr>
                          </a:solidFill>
                          <a:latin typeface="+mn-lt"/>
                          <a:ea typeface="+mn-ea"/>
                          <a:cs typeface="+mn-cs"/>
                        </a:rPr>
                        <a:t>Training Results after 20 epochs for 30K Model:</a:t>
                      </a:r>
                    </a:p>
                    <a:p>
                      <a:pPr marL="742950" lvl="1" indent="-285750" algn="l" defTabSz="457200" rtl="0" eaLnBrk="1" latinLnBrk="0" hangingPunct="1">
                        <a:lnSpc>
                          <a:spcPct val="100000"/>
                        </a:lnSpc>
                        <a:spcBef>
                          <a:spcPts val="1000"/>
                        </a:spcBef>
                        <a:spcAft>
                          <a:spcPts val="0"/>
                        </a:spcAft>
                        <a:buClr>
                          <a:schemeClr val="accent1"/>
                        </a:buClr>
                        <a:buFont typeface="Wingdings 3" charset="2"/>
                        <a:buChar char=""/>
                      </a:pPr>
                      <a:r>
                        <a:rPr lang="en-IN" sz="1400" b="0" kern="1200" dirty="0">
                          <a:solidFill>
                            <a:schemeClr val="accent6">
                              <a:lumMod val="50000"/>
                            </a:schemeClr>
                          </a:solidFill>
                          <a:latin typeface="+mn-lt"/>
                          <a:ea typeface="+mn-ea"/>
                          <a:cs typeface="+mn-cs"/>
                        </a:rPr>
                        <a:t>Evaluation metric: BLEU2 score </a:t>
                      </a:r>
                      <a:r>
                        <a:rPr lang="en-IN" sz="1400" b="0" kern="1200" dirty="0" smtClean="0">
                          <a:solidFill>
                            <a:schemeClr val="accent6">
                              <a:lumMod val="50000"/>
                            </a:schemeClr>
                          </a:solidFill>
                          <a:latin typeface="+mn-lt"/>
                          <a:ea typeface="+mn-ea"/>
                          <a:cs typeface="+mn-cs"/>
                        </a:rPr>
                        <a:t>0.34, </a:t>
                      </a:r>
                      <a:r>
                        <a:rPr lang="en-IN" sz="1400" b="0" kern="1200" dirty="0">
                          <a:solidFill>
                            <a:schemeClr val="accent6">
                              <a:lumMod val="50000"/>
                            </a:schemeClr>
                          </a:solidFill>
                          <a:latin typeface="+mn-lt"/>
                          <a:ea typeface="+mn-ea"/>
                          <a:cs typeface="+mn-cs"/>
                        </a:rPr>
                        <a:t>BLEU3 score </a:t>
                      </a:r>
                      <a:r>
                        <a:rPr lang="en-IN" sz="1400" b="0" kern="1200" dirty="0" smtClean="0">
                          <a:solidFill>
                            <a:schemeClr val="accent6">
                              <a:lumMod val="50000"/>
                            </a:schemeClr>
                          </a:solidFill>
                          <a:latin typeface="+mn-lt"/>
                          <a:ea typeface="+mn-ea"/>
                          <a:cs typeface="+mn-cs"/>
                        </a:rPr>
                        <a:t>0.17 </a:t>
                      </a:r>
                      <a:r>
                        <a:rPr lang="en-IN" sz="1400" b="0" kern="1200" dirty="0">
                          <a:solidFill>
                            <a:schemeClr val="accent6">
                              <a:lumMod val="50000"/>
                            </a:schemeClr>
                          </a:solidFill>
                          <a:latin typeface="+mn-lt"/>
                          <a:ea typeface="+mn-ea"/>
                          <a:cs typeface="+mn-cs"/>
                        </a:rPr>
                        <a:t>&amp; BLEU4 score </a:t>
                      </a:r>
                      <a:r>
                        <a:rPr lang="en-IN" sz="1400" b="0" kern="1200" dirty="0" smtClean="0">
                          <a:solidFill>
                            <a:schemeClr val="accent6">
                              <a:lumMod val="50000"/>
                            </a:schemeClr>
                          </a:solidFill>
                          <a:latin typeface="+mn-lt"/>
                          <a:ea typeface="+mn-ea"/>
                          <a:cs typeface="+mn-cs"/>
                        </a:rPr>
                        <a:t>0.08</a:t>
                      </a:r>
                      <a:endParaRPr lang="en-IN" sz="1400" b="0" kern="1200" dirty="0">
                        <a:solidFill>
                          <a:schemeClr val="accent6">
                            <a:lumMod val="50000"/>
                          </a:schemeClr>
                        </a:solidFill>
                        <a:latin typeface="+mn-lt"/>
                        <a:ea typeface="+mn-ea"/>
                        <a:cs typeface="+mn-cs"/>
                      </a:endParaRPr>
                    </a:p>
                    <a:p>
                      <a:pPr marL="742950" lvl="1" indent="-285750" algn="l" defTabSz="457200" rtl="0" eaLnBrk="1" latinLnBrk="0" hangingPunct="1">
                        <a:lnSpc>
                          <a:spcPct val="100000"/>
                        </a:lnSpc>
                        <a:spcBef>
                          <a:spcPts val="1000"/>
                        </a:spcBef>
                        <a:spcAft>
                          <a:spcPts val="0"/>
                        </a:spcAft>
                        <a:buClr>
                          <a:schemeClr val="accent1"/>
                        </a:buClr>
                        <a:buFont typeface="Wingdings 3" charset="2"/>
                        <a:buChar char=""/>
                      </a:pPr>
                      <a:r>
                        <a:rPr lang="en-US" sz="1400" b="0" kern="1200" dirty="0">
                          <a:solidFill>
                            <a:schemeClr val="accent6">
                              <a:lumMod val="50000"/>
                            </a:schemeClr>
                          </a:solidFill>
                          <a:latin typeface="+mn-lt"/>
                          <a:ea typeface="+mn-ea"/>
                          <a:cs typeface="+mn-cs"/>
                        </a:rPr>
                        <a:t>Similarity Score is </a:t>
                      </a:r>
                      <a:r>
                        <a:rPr lang="en-US" sz="1400" b="0" kern="1200" dirty="0" smtClean="0">
                          <a:solidFill>
                            <a:schemeClr val="accent6">
                              <a:lumMod val="50000"/>
                            </a:schemeClr>
                          </a:solidFill>
                          <a:latin typeface="+mn-lt"/>
                          <a:ea typeface="+mn-ea"/>
                          <a:cs typeface="+mn-cs"/>
                        </a:rPr>
                        <a:t>0.59</a:t>
                      </a:r>
                    </a:p>
                    <a:p>
                      <a:pPr marL="457200" lvl="1" indent="0" algn="l" defTabSz="457200" rtl="0" eaLnBrk="1" latinLnBrk="0" hangingPunct="1">
                        <a:lnSpc>
                          <a:spcPct val="100000"/>
                        </a:lnSpc>
                        <a:spcBef>
                          <a:spcPts val="1000"/>
                        </a:spcBef>
                        <a:spcAft>
                          <a:spcPts val="0"/>
                        </a:spcAft>
                        <a:buClr>
                          <a:schemeClr val="accent1"/>
                        </a:buClr>
                        <a:buFont typeface="Wingdings 3" charset="2"/>
                        <a:buNone/>
                      </a:pPr>
                      <a:endParaRPr lang="en-US" sz="1400" b="0" kern="1200" dirty="0">
                        <a:solidFill>
                          <a:schemeClr val="accent6">
                            <a:lumMod val="50000"/>
                          </a:schemeClr>
                        </a:solidFill>
                        <a:latin typeface="+mn-lt"/>
                        <a:ea typeface="+mn-ea"/>
                        <a:cs typeface="+mn-cs"/>
                      </a:endParaRPr>
                    </a:p>
                    <a:p>
                      <a:pPr marL="742950" lvl="1" indent="-285750" algn="l" defTabSz="457200" rtl="0" eaLnBrk="1" latinLnBrk="0" hangingPunct="1">
                        <a:lnSpc>
                          <a:spcPct val="100000"/>
                        </a:lnSpc>
                        <a:spcBef>
                          <a:spcPts val="1000"/>
                        </a:spcBef>
                        <a:spcAft>
                          <a:spcPts val="0"/>
                        </a:spcAft>
                        <a:buClr>
                          <a:schemeClr val="accent1"/>
                        </a:buClr>
                        <a:buFont typeface="Wingdings 3" charset="2"/>
                        <a:buChar char=""/>
                      </a:pPr>
                      <a:endParaRPr lang="en-US" sz="1600" b="0" kern="1200" dirty="0">
                        <a:solidFill>
                          <a:schemeClr val="accent6">
                            <a:lumMod val="50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solidFill>
                            <a:schemeClr val="accent6">
                              <a:lumMod val="50000"/>
                            </a:schemeClr>
                          </a:solidFill>
                        </a:rPr>
                        <a:t>                   8K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r>
                        <a:rPr lang="en-US" dirty="0"/>
                        <a:t>                  </a:t>
                      </a:r>
                      <a:r>
                        <a:rPr lang="en-US" sz="1800" b="1" kern="1200" dirty="0">
                          <a:solidFill>
                            <a:schemeClr val="accent6">
                              <a:lumMod val="50000"/>
                            </a:schemeClr>
                          </a:solidFill>
                          <a:latin typeface="+mj-lt"/>
                          <a:ea typeface="+mj-ea"/>
                          <a:cs typeface="+mj-cs"/>
                        </a:rPr>
                        <a:t>30K Model</a:t>
                      </a:r>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07781800"/>
                  </a:ext>
                </a:extLst>
              </a:tr>
            </a:tbl>
          </a:graphicData>
        </a:graphic>
      </p:graphicFrame>
      <p:pic>
        <p:nvPicPr>
          <p:cNvPr id="16" name="Picture 15">
            <a:extLst>
              <a:ext uri="{FF2B5EF4-FFF2-40B4-BE49-F238E27FC236}">
                <a16:creationId xmlns:a16="http://schemas.microsoft.com/office/drawing/2014/main" id="{2824784F-60B8-8108-2296-8A3AD9A0A892}"/>
              </a:ext>
            </a:extLst>
          </p:cNvPr>
          <p:cNvPicPr>
            <a:picLocks noChangeAspect="1"/>
          </p:cNvPicPr>
          <p:nvPr/>
        </p:nvPicPr>
        <p:blipFill>
          <a:blip r:embed="rId2"/>
          <a:stretch>
            <a:fillRect/>
          </a:stretch>
        </p:blipFill>
        <p:spPr>
          <a:xfrm>
            <a:off x="4767512" y="1910914"/>
            <a:ext cx="2751604" cy="2225675"/>
          </a:xfrm>
          <a:prstGeom prst="rect">
            <a:avLst/>
          </a:prstGeom>
          <a:noFill/>
          <a:ln>
            <a:solidFill>
              <a:schemeClr val="accent1"/>
            </a:solidFill>
          </a:ln>
          <a:scene3d>
            <a:camera prst="orthographicFront"/>
            <a:lightRig rig="threePt" dir="t"/>
          </a:scene3d>
          <a:sp3d prstMaterial="metal">
            <a:bevelT/>
          </a:sp3d>
        </p:spPr>
      </p:pic>
      <p:pic>
        <p:nvPicPr>
          <p:cNvPr id="17" name="Picture 16">
            <a:extLst>
              <a:ext uri="{FF2B5EF4-FFF2-40B4-BE49-F238E27FC236}">
                <a16:creationId xmlns:a16="http://schemas.microsoft.com/office/drawing/2014/main" id="{310DFEDC-DC39-6A30-71A3-D5BE35EB45A3}"/>
              </a:ext>
            </a:extLst>
          </p:cNvPr>
          <p:cNvPicPr>
            <a:picLocks noChangeAspect="1"/>
          </p:cNvPicPr>
          <p:nvPr/>
        </p:nvPicPr>
        <p:blipFill>
          <a:blip r:embed="rId3"/>
          <a:stretch>
            <a:fillRect/>
          </a:stretch>
        </p:blipFill>
        <p:spPr>
          <a:xfrm>
            <a:off x="4767512" y="4434096"/>
            <a:ext cx="2751604" cy="2152174"/>
          </a:xfrm>
          <a:prstGeom prst="rect">
            <a:avLst/>
          </a:prstGeom>
          <a:noFill/>
          <a:ln>
            <a:solidFill>
              <a:schemeClr val="accent1"/>
            </a:solidFill>
          </a:ln>
          <a:scene3d>
            <a:camera prst="orthographicFront"/>
            <a:lightRig rig="threePt" dir="t"/>
          </a:scene3d>
          <a:sp3d prstMaterial="metal">
            <a:bevelT/>
          </a:sp3d>
        </p:spPr>
      </p:pic>
      <p:pic>
        <p:nvPicPr>
          <p:cNvPr id="18" name="Picture 17">
            <a:extLst>
              <a:ext uri="{FF2B5EF4-FFF2-40B4-BE49-F238E27FC236}">
                <a16:creationId xmlns:a16="http://schemas.microsoft.com/office/drawing/2014/main" id="{0DC4DAD8-D94F-F538-14E0-AE9B81B6A821}"/>
              </a:ext>
            </a:extLst>
          </p:cNvPr>
          <p:cNvPicPr>
            <a:picLocks noChangeAspect="1"/>
          </p:cNvPicPr>
          <p:nvPr/>
        </p:nvPicPr>
        <p:blipFill>
          <a:blip r:embed="rId4"/>
          <a:stretch>
            <a:fillRect/>
          </a:stretch>
        </p:blipFill>
        <p:spPr>
          <a:xfrm>
            <a:off x="8679286" y="1899933"/>
            <a:ext cx="2764289" cy="2225675"/>
          </a:xfrm>
          <a:prstGeom prst="rect">
            <a:avLst/>
          </a:prstGeom>
          <a:noFill/>
          <a:ln>
            <a:solidFill>
              <a:schemeClr val="accent1"/>
            </a:solidFill>
          </a:ln>
          <a:scene3d>
            <a:camera prst="orthographicFront"/>
            <a:lightRig rig="threePt" dir="t"/>
          </a:scene3d>
          <a:sp3d prstMaterial="metal">
            <a:bevelT/>
          </a:sp3d>
        </p:spPr>
      </p:pic>
      <p:pic>
        <p:nvPicPr>
          <p:cNvPr id="19" name="Picture 18">
            <a:extLst>
              <a:ext uri="{FF2B5EF4-FFF2-40B4-BE49-F238E27FC236}">
                <a16:creationId xmlns:a16="http://schemas.microsoft.com/office/drawing/2014/main" id="{EE3CFD0A-73A7-3882-0F0F-5AFD3DF8B8A1}"/>
              </a:ext>
            </a:extLst>
          </p:cNvPr>
          <p:cNvPicPr>
            <a:picLocks noChangeAspect="1"/>
          </p:cNvPicPr>
          <p:nvPr/>
        </p:nvPicPr>
        <p:blipFill>
          <a:blip r:embed="rId5"/>
          <a:stretch>
            <a:fillRect/>
          </a:stretch>
        </p:blipFill>
        <p:spPr>
          <a:xfrm>
            <a:off x="8679286" y="4434096"/>
            <a:ext cx="2764288" cy="2152174"/>
          </a:xfrm>
          <a:prstGeom prst="rect">
            <a:avLst/>
          </a:prstGeom>
          <a:noFill/>
          <a:ln>
            <a:solidFill>
              <a:schemeClr val="accent1"/>
            </a:solidFill>
          </a:ln>
          <a:scene3d>
            <a:camera prst="orthographicFront"/>
            <a:lightRig rig="threePt" dir="t"/>
          </a:scene3d>
          <a:sp3d prstMaterial="metal">
            <a:bevelT/>
          </a:sp3d>
        </p:spPr>
      </p:pic>
      <p:sp>
        <p:nvSpPr>
          <p:cNvPr id="20" name="Title 1">
            <a:extLst>
              <a:ext uri="{FF2B5EF4-FFF2-40B4-BE49-F238E27FC236}">
                <a16:creationId xmlns:a16="http://schemas.microsoft.com/office/drawing/2014/main" id="{C28C4876-CAFC-B67E-2F1A-C9B18E81B2F5}"/>
              </a:ext>
            </a:extLst>
          </p:cNvPr>
          <p:cNvSpPr txBox="1">
            <a:spLocks/>
          </p:cNvSpPr>
          <p:nvPr/>
        </p:nvSpPr>
        <p:spPr>
          <a:xfrm>
            <a:off x="4665371" y="1609516"/>
            <a:ext cx="1708049" cy="3776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solidFill>
                  <a:schemeClr val="accent6">
                    <a:lumMod val="50000"/>
                  </a:schemeClr>
                </a:solidFill>
              </a:rPr>
              <a:t>Train Scores</a:t>
            </a:r>
            <a:endParaRPr lang="en-IN" sz="1600" dirty="0">
              <a:solidFill>
                <a:schemeClr val="accent6">
                  <a:lumMod val="50000"/>
                </a:schemeClr>
              </a:solidFill>
            </a:endParaRPr>
          </a:p>
        </p:txBody>
      </p:sp>
      <p:sp>
        <p:nvSpPr>
          <p:cNvPr id="21" name="Title 1">
            <a:extLst>
              <a:ext uri="{FF2B5EF4-FFF2-40B4-BE49-F238E27FC236}">
                <a16:creationId xmlns:a16="http://schemas.microsoft.com/office/drawing/2014/main" id="{0FBED09A-139A-ED6D-39A8-C7022607782C}"/>
              </a:ext>
            </a:extLst>
          </p:cNvPr>
          <p:cNvSpPr txBox="1">
            <a:spLocks/>
          </p:cNvSpPr>
          <p:nvPr/>
        </p:nvSpPr>
        <p:spPr>
          <a:xfrm>
            <a:off x="8560213" y="1601222"/>
            <a:ext cx="1708049" cy="38597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solidFill>
                  <a:schemeClr val="accent6">
                    <a:lumMod val="50000"/>
                  </a:schemeClr>
                </a:solidFill>
              </a:rPr>
              <a:t>Train Scores</a:t>
            </a:r>
            <a:endParaRPr lang="en-IN" sz="1600" dirty="0">
              <a:solidFill>
                <a:schemeClr val="accent6">
                  <a:lumMod val="50000"/>
                </a:schemeClr>
              </a:solidFill>
            </a:endParaRPr>
          </a:p>
        </p:txBody>
      </p:sp>
      <p:sp>
        <p:nvSpPr>
          <p:cNvPr id="22" name="Title 1">
            <a:extLst>
              <a:ext uri="{FF2B5EF4-FFF2-40B4-BE49-F238E27FC236}">
                <a16:creationId xmlns:a16="http://schemas.microsoft.com/office/drawing/2014/main" id="{678DDE49-8CD0-B734-DF46-38B0B261B694}"/>
              </a:ext>
            </a:extLst>
          </p:cNvPr>
          <p:cNvSpPr txBox="1">
            <a:spLocks/>
          </p:cNvSpPr>
          <p:nvPr/>
        </p:nvSpPr>
        <p:spPr>
          <a:xfrm>
            <a:off x="4665370" y="4136589"/>
            <a:ext cx="1708049" cy="3776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solidFill>
                  <a:schemeClr val="accent6">
                    <a:lumMod val="50000"/>
                  </a:schemeClr>
                </a:solidFill>
              </a:rPr>
              <a:t>Train Loss</a:t>
            </a:r>
            <a:endParaRPr lang="en-IN" sz="1600" dirty="0">
              <a:solidFill>
                <a:schemeClr val="accent6">
                  <a:lumMod val="50000"/>
                </a:schemeClr>
              </a:solidFill>
            </a:endParaRPr>
          </a:p>
        </p:txBody>
      </p:sp>
      <p:sp>
        <p:nvSpPr>
          <p:cNvPr id="23" name="Title 1">
            <a:extLst>
              <a:ext uri="{FF2B5EF4-FFF2-40B4-BE49-F238E27FC236}">
                <a16:creationId xmlns:a16="http://schemas.microsoft.com/office/drawing/2014/main" id="{BB5EE582-AC68-1A0D-8C02-9AE38207340F}"/>
              </a:ext>
            </a:extLst>
          </p:cNvPr>
          <p:cNvSpPr txBox="1">
            <a:spLocks/>
          </p:cNvSpPr>
          <p:nvPr/>
        </p:nvSpPr>
        <p:spPr>
          <a:xfrm>
            <a:off x="8560213" y="4125608"/>
            <a:ext cx="1708049" cy="38597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solidFill>
                  <a:schemeClr val="accent6">
                    <a:lumMod val="50000"/>
                  </a:schemeClr>
                </a:solidFill>
              </a:rPr>
              <a:t>Train Loss</a:t>
            </a:r>
            <a:endParaRPr lang="en-IN" sz="1600" dirty="0">
              <a:solidFill>
                <a:schemeClr val="accent6">
                  <a:lumMod val="50000"/>
                </a:schemeClr>
              </a:solidFill>
            </a:endParaRPr>
          </a:p>
        </p:txBody>
      </p:sp>
      <p:sp>
        <p:nvSpPr>
          <p:cNvPr id="24" name="Title 1">
            <a:extLst>
              <a:ext uri="{FF2B5EF4-FFF2-40B4-BE49-F238E27FC236}">
                <a16:creationId xmlns:a16="http://schemas.microsoft.com/office/drawing/2014/main" id="{E0FD9951-58F4-F710-A49A-E654180DA4FE}"/>
              </a:ext>
            </a:extLst>
          </p:cNvPr>
          <p:cNvSpPr txBox="1">
            <a:spLocks/>
          </p:cNvSpPr>
          <p:nvPr/>
        </p:nvSpPr>
        <p:spPr>
          <a:xfrm>
            <a:off x="267023" y="86720"/>
            <a:ext cx="8911687" cy="595745"/>
          </a:xfrm>
          <a:prstGeom prst="rect">
            <a:avLst/>
          </a:prstGeom>
        </p:spPr>
        <p:txBody>
          <a:bodyPr>
            <a:normAutofit fontScale="975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chemeClr val="accent6">
                    <a:lumMod val="50000"/>
                  </a:schemeClr>
                </a:solidFill>
              </a:rPr>
              <a:t>Model Training</a:t>
            </a:r>
          </a:p>
        </p:txBody>
      </p:sp>
    </p:spTree>
    <p:extLst>
      <p:ext uri="{BB962C8B-B14F-4D97-AF65-F5344CB8AC3E}">
        <p14:creationId xmlns:p14="http://schemas.microsoft.com/office/powerpoint/2010/main" val="67459193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2963</TotalTime>
  <Words>1389</Words>
  <Application>Microsoft Office PowerPoint</Application>
  <PresentationFormat>Widescreen</PresentationFormat>
  <Paragraphs>163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Wisp</vt:lpstr>
      <vt:lpstr>Automatic Image Captioning Generating Descriptive Captions for Images</vt:lpstr>
      <vt:lpstr>Agenda</vt:lpstr>
      <vt:lpstr>Problem Statement</vt:lpstr>
      <vt:lpstr>Dataset and Pre-processing</vt:lpstr>
      <vt:lpstr>Model Architecture</vt:lpstr>
      <vt:lpstr>PowerPoint Presentation</vt:lpstr>
      <vt:lpstr>PowerPoint Presentation</vt:lpstr>
      <vt:lpstr>ResNet-LSTM</vt:lpstr>
      <vt:lpstr>PowerPoint Presentation</vt:lpstr>
      <vt:lpstr>PowerPoint Presentation</vt:lpstr>
      <vt:lpstr>CLIP-LSTM</vt:lpstr>
      <vt:lpstr>PowerPoint Presentation</vt:lpstr>
      <vt:lpstr>PowerPoint Presentation</vt:lpstr>
      <vt:lpstr>CLIP-LSTM Attention</vt:lpstr>
      <vt:lpstr>PowerPoint Presentation</vt:lpstr>
      <vt:lpstr>PowerPoint Presentation</vt:lpstr>
      <vt:lpstr>PowerPoint Presentation</vt:lpstr>
      <vt:lpstr>Discussions and Model Baselining</vt:lpstr>
      <vt:lpstr>Discussions and Model Baselining</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Image Captioning</dc:title>
  <dc:creator>Microsoft account</dc:creator>
  <cp:lastModifiedBy>Raja Rama Krishna Bhuvanagiri</cp:lastModifiedBy>
  <cp:revision>176</cp:revision>
  <dcterms:created xsi:type="dcterms:W3CDTF">2024-06-22T07:47:20Z</dcterms:created>
  <dcterms:modified xsi:type="dcterms:W3CDTF">2024-09-29T01:19:59Z</dcterms:modified>
</cp:coreProperties>
</file>