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B134-E1BF-EA92-F4EE-FDD98542A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CREDIT CARD DEFAULT PREDICTION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8B841-3C9C-1D32-17A2-751B38C21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By:-</a:t>
            </a:r>
          </a:p>
          <a:p>
            <a:r>
              <a:rPr lang="en-US" b="1" dirty="0">
                <a:solidFill>
                  <a:schemeClr val="bg1"/>
                </a:solidFill>
              </a:rPr>
              <a:t>RITHIK RANJAN MISHRA</a:t>
            </a:r>
          </a:p>
          <a:p>
            <a:r>
              <a:rPr lang="en-US" b="1" dirty="0">
                <a:solidFill>
                  <a:schemeClr val="bg1"/>
                </a:solidFill>
              </a:rPr>
              <a:t>MANIPAL INSTITUTE OF TECHNOLOGY(DEPTT. OF ICE)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50F55E-2A89-8F06-8D82-F8CD38580A1C}"/>
              </a:ext>
            </a:extLst>
          </p:cNvPr>
          <p:cNvSpPr/>
          <p:nvPr/>
        </p:nvSpPr>
        <p:spPr>
          <a:xfrm>
            <a:off x="2573954" y="1152495"/>
            <a:ext cx="6591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22177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4F70-20F5-9886-BEF3-54ABB473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OUTLINE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F569-65D2-FEDE-C18B-366CFA2D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Problem Statement </a:t>
            </a:r>
          </a:p>
          <a:p>
            <a:r>
              <a:rPr lang="en-IN" dirty="0"/>
              <a:t> Proposed System/Solution</a:t>
            </a:r>
          </a:p>
          <a:p>
            <a:r>
              <a:rPr lang="en-IN" dirty="0"/>
              <a:t>  System Development Approach (Technology Used) </a:t>
            </a:r>
          </a:p>
          <a:p>
            <a:r>
              <a:rPr lang="en-IN" dirty="0"/>
              <a:t>Algorithm &amp; Deployment </a:t>
            </a:r>
          </a:p>
          <a:p>
            <a:r>
              <a:rPr lang="en-IN" dirty="0"/>
              <a:t>Result</a:t>
            </a:r>
          </a:p>
          <a:p>
            <a:r>
              <a:rPr lang="en-IN" dirty="0"/>
              <a:t> Conclusion</a:t>
            </a:r>
          </a:p>
          <a:p>
            <a:r>
              <a:rPr lang="en-IN" dirty="0"/>
              <a:t> Future Scope </a:t>
            </a:r>
          </a:p>
          <a:p>
            <a:r>
              <a:rPr lang="en-IN" dirty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292674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2903-EC22-0F89-4C72-37BE1D8D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PROBLEM STATEMENT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0398-4C46-8B24-C91A-911CA092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401477" cy="420624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Credit card default prediction is a critical task in the financial industry, aiming to mitigate risks associated with lending and managing credit portfolios effectively. The problem revolves around predicting whether a credit card holder is likely to default on their payments in the future, based on various features such as demographic information, past credit behavior, and economic indicators.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7516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880F-57C9-1B5A-DADE-E334FF59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2778-2589-0486-DB5F-3CB00C38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43" y="1408364"/>
            <a:ext cx="10033831" cy="49924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Collect historical credit card transaction data from reliable sources, including customer information such as demographics, payment history, credit limit, balance,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Preprocess the data by handling missing values, outliers, and encoding categorical variables. Feature scaling may be necessary to ensure all features have the same scale.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Select appropriate machine learning algorithms for classification tasks, such as logistic regression, decision trees, random forests, gradient boosting, or neural networks.</a:t>
            </a:r>
            <a:endParaRPr lang="en-US" dirty="0">
              <a:solidFill>
                <a:srgbClr val="ECECEC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Evaluate the models using performance metrics such as accuracy, precision, recall, F1-score, ROC-AUC, or Gini coefficient.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55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7F29-A741-EFF2-C36D-4636CBEB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741E-A8C3-3A7B-F8DC-D404F250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792935"/>
            <a:ext cx="9784080" cy="49000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and Cleaning </a:t>
            </a:r>
          </a:p>
          <a:p>
            <a:pPr marL="0" indent="0">
              <a:buNone/>
            </a:pPr>
            <a:r>
              <a:rPr lang="en-US" dirty="0"/>
              <a:t>● Find information on documented columns values </a:t>
            </a:r>
          </a:p>
          <a:p>
            <a:pPr marL="0" indent="0">
              <a:buNone/>
            </a:pPr>
            <a:r>
              <a:rPr lang="en-US" dirty="0"/>
              <a:t>● Clean data to get it ready for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Graphical </a:t>
            </a:r>
          </a:p>
          <a:p>
            <a:pPr marL="0" indent="0">
              <a:buNone/>
            </a:pPr>
            <a:r>
              <a:rPr lang="en-US" dirty="0"/>
              <a:t>● Examining the data with visualization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Machine Learning </a:t>
            </a:r>
          </a:p>
          <a:p>
            <a:pPr marL="0" indent="0">
              <a:buNone/>
            </a:pPr>
            <a:r>
              <a:rPr lang="en-IN" dirty="0"/>
              <a:t>● Logistic ● SVM ● Random Forest ● XGBoost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699DFBB-BE06-945D-54DE-C969F0DD99B8}"/>
              </a:ext>
            </a:extLst>
          </p:cNvPr>
          <p:cNvSpPr/>
          <p:nvPr/>
        </p:nvSpPr>
        <p:spPr>
          <a:xfrm>
            <a:off x="5222450" y="3301696"/>
            <a:ext cx="735290" cy="6221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1CA4D82-48D2-1228-3701-C3CBE78204FF}"/>
              </a:ext>
            </a:extLst>
          </p:cNvPr>
          <p:cNvSpPr/>
          <p:nvPr/>
        </p:nvSpPr>
        <p:spPr>
          <a:xfrm>
            <a:off x="5608948" y="4996208"/>
            <a:ext cx="484632" cy="6221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08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2C4A-C5C3-C665-E58F-DE7A5CFD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&amp;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EC2C-5B4C-C48C-7F82-59D38F2B7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90" y="1792936"/>
            <a:ext cx="9784080" cy="4206240"/>
          </a:xfrm>
        </p:spPr>
        <p:txBody>
          <a:bodyPr/>
          <a:lstStyle/>
          <a:p>
            <a:pPr marL="0" indent="0" algn="l">
              <a:buNone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B220B-5BA2-73A1-98F1-C0007EF2551A}"/>
              </a:ext>
            </a:extLst>
          </p:cNvPr>
          <p:cNvSpPr txBox="1"/>
          <p:nvPr/>
        </p:nvSpPr>
        <p:spPr>
          <a:xfrm>
            <a:off x="90085" y="1941922"/>
            <a:ext cx="1200974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Data Collection and Preprocessing:</a:t>
            </a:r>
          </a:p>
          <a:p>
            <a:endParaRPr lang="en-US" sz="1600" dirty="0"/>
          </a:p>
          <a:p>
            <a:r>
              <a:rPr lang="en-US" sz="1600" dirty="0"/>
              <a:t>Collect historical data on credit card transactions and preprocess it by handling missing values, feature engineering, and normalization.</a:t>
            </a:r>
          </a:p>
          <a:p>
            <a:r>
              <a:rPr lang="en-US" sz="1600" dirty="0"/>
              <a:t>Model Selection and Training:</a:t>
            </a:r>
          </a:p>
          <a:p>
            <a:endParaRPr lang="en-US" sz="1600" dirty="0"/>
          </a:p>
          <a:p>
            <a:r>
              <a:rPr lang="en-US" sz="1600" dirty="0"/>
              <a:t>Choose a classification algorithm (e.g., Logistic Regression, Random Forest) and train it on the preprocessed data.</a:t>
            </a:r>
          </a:p>
          <a:p>
            <a:r>
              <a:rPr lang="en-US" sz="1600" dirty="0"/>
              <a:t>Evaluate the model's performance using appropriate metrics.</a:t>
            </a:r>
          </a:p>
          <a:p>
            <a:r>
              <a:rPr lang="en-US" sz="1600" dirty="0"/>
              <a:t>Model Serialization and Hosting:</a:t>
            </a:r>
          </a:p>
          <a:p>
            <a:endParaRPr lang="en-US" sz="1600" dirty="0"/>
          </a:p>
          <a:p>
            <a:r>
              <a:rPr lang="en-US" sz="1600" dirty="0"/>
              <a:t>Serialize the trained model into a deployable format (e.g., pickle) and set up a server or cloud instance to host it.</a:t>
            </a:r>
          </a:p>
          <a:p>
            <a:r>
              <a:rPr lang="en-US" sz="1600" dirty="0"/>
              <a:t>API Development and Security Implementation:</a:t>
            </a:r>
          </a:p>
          <a:p>
            <a:endParaRPr lang="en-US" sz="1600" dirty="0"/>
          </a:p>
          <a:p>
            <a:r>
              <a:rPr lang="en-US" sz="1600" dirty="0"/>
              <a:t>Develop an API or web service to expose the model's functionality for making predictions.</a:t>
            </a:r>
          </a:p>
          <a:p>
            <a:r>
              <a:rPr lang="en-US" sz="1600" dirty="0"/>
              <a:t>Implement security measures (e.g., encryption, authentication) to protect the deployed model and data.</a:t>
            </a:r>
          </a:p>
          <a:p>
            <a:r>
              <a:rPr lang="en-US" sz="1600" dirty="0"/>
              <a:t>Integration and Testing:</a:t>
            </a:r>
          </a:p>
          <a:p>
            <a:endParaRPr lang="en-US" sz="1600" dirty="0"/>
          </a:p>
          <a:p>
            <a:r>
              <a:rPr lang="en-US" sz="1600" dirty="0"/>
              <a:t>Integrate the deployed model with existing applications or systems used for credit card processing.</a:t>
            </a:r>
          </a:p>
          <a:p>
            <a:r>
              <a:rPr lang="en-US" sz="1600" dirty="0"/>
              <a:t>Thoroughly test the deployment for functionality, performance,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9201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656C-E8F5-C265-D265-994AEFE7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RESULT</a:t>
            </a:r>
            <a:endParaRPr lang="en-IN" b="1" u="sn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6BF880F-8350-AD07-49BF-020958402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52" y="1935949"/>
            <a:ext cx="5817685" cy="420687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BB65C2-5BBE-0EF4-EAFC-83F5FD3AE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702" y="2083324"/>
            <a:ext cx="5517900" cy="39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7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A3E6-5DD0-629B-386B-F3A81B72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2653-FB28-E256-C7CC-FB8D74B17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From all baseline model, Random forest classifier shows highest test accuracy and F1 score and AUC.</a:t>
            </a:r>
          </a:p>
          <a:p>
            <a:r>
              <a:rPr lang="en-US" b="0" i="0" dirty="0">
                <a:effectLst/>
                <a:latin typeface="system-ui"/>
              </a:rPr>
              <a:t>Baseline model of Random forest and decision tree shows huge difference in train and test accuracy which shows overfitting</a:t>
            </a:r>
          </a:p>
          <a:p>
            <a:r>
              <a:rPr lang="en-US" b="0" i="0" dirty="0">
                <a:effectLst/>
                <a:latin typeface="system-ui"/>
              </a:rPr>
              <a:t>After cross validation and hyperparameter tunning, XG Boost shows highest test accuracy score of 87.10% and AUC is 0.874</a:t>
            </a:r>
            <a:r>
              <a:rPr lang="en-US" dirty="0">
                <a:latin typeface="system-ui"/>
              </a:rPr>
              <a:t>.</a:t>
            </a:r>
          </a:p>
          <a:p>
            <a:r>
              <a:rPr lang="en-US" b="0" i="0" dirty="0">
                <a:effectLst/>
                <a:latin typeface="system-ui"/>
              </a:rPr>
              <a:t>Cross validation and hyperparameter tunning certainly reduces chances of overfitting and also increases performance of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33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7588-49CD-C399-AFE9-0C2521F6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D1B0-4384-9FCA-C656-FAD703215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</a:t>
            </a:r>
            <a:r>
              <a:rPr lang="en-IN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</a:t>
            </a:r>
            <a:r>
              <a:rPr lang="en-I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Home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76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147</TotalTime>
  <Words>514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Corbel</vt:lpstr>
      <vt:lpstr>Söhne</vt:lpstr>
      <vt:lpstr>system-ui</vt:lpstr>
      <vt:lpstr>Wingdings</vt:lpstr>
      <vt:lpstr>Banded</vt:lpstr>
      <vt:lpstr>CREDIT CARD DEFAULT PREDICTION</vt:lpstr>
      <vt:lpstr>OUTLINE</vt:lpstr>
      <vt:lpstr>PROBLEM STATEMENT</vt:lpstr>
      <vt:lpstr>SOLUTION</vt:lpstr>
      <vt:lpstr>APPROACH</vt:lpstr>
      <vt:lpstr>ALGORITHM &amp; DEPLOYMENT</vt:lpstr>
      <vt:lpstr>RESULT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</dc:title>
  <dc:creator>Rithik Ranjan Mishra</dc:creator>
  <cp:lastModifiedBy>Rithik Ranjan Mishra</cp:lastModifiedBy>
  <cp:revision>1</cp:revision>
  <dcterms:created xsi:type="dcterms:W3CDTF">2024-03-31T16:31:39Z</dcterms:created>
  <dcterms:modified xsi:type="dcterms:W3CDTF">2024-03-31T18:59:23Z</dcterms:modified>
</cp:coreProperties>
</file>