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James Saylor" initials="ZJS" lastIdx="18" clrIdx="0">
    <p:extLst>
      <p:ext uri="{19B8F6BF-5375-455C-9EA6-DF929625EA0E}">
        <p15:presenceInfo xmlns:p15="http://schemas.microsoft.com/office/powerpoint/2012/main" userId="Zachary James Saylor" providerId="None"/>
      </p:ext>
    </p:extLst>
  </p:cmAuthor>
  <p:cmAuthor id="2" name="Julie Lynn Stoudenmire-Saylor" initials="JLSS" lastIdx="19" clrIdx="1">
    <p:extLst>
      <p:ext uri="{19B8F6BF-5375-455C-9EA6-DF929625EA0E}">
        <p15:presenceInfo xmlns:p15="http://schemas.microsoft.com/office/powerpoint/2012/main" userId="S::jstoudenmire2@gsu.edu::e9ea326e-1bd4-4733-9946-9796eed0a6c5" providerId="AD"/>
      </p:ext>
    </p:extLst>
  </p:cmAuthor>
  <p:cmAuthor id="3" name="Ruwaida Raneem Rajna" initials="RRR" lastIdx="4" clrIdx="2">
    <p:extLst>
      <p:ext uri="{19B8F6BF-5375-455C-9EA6-DF929625EA0E}">
        <p15:presenceInfo xmlns:p15="http://schemas.microsoft.com/office/powerpoint/2012/main" userId="Ruwaida Raneem Raj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767F5-A669-C147-A9D9-69567979B371}" v="15" dt="2021-07-23T14:42:55.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92" autoAdjust="0"/>
    <p:restoredTop sz="94660"/>
  </p:normalViewPr>
  <p:slideViewPr>
    <p:cSldViewPr snapToGrid="0">
      <p:cViewPr varScale="1">
        <p:scale>
          <a:sx n="86" d="100"/>
          <a:sy n="86" d="100"/>
        </p:scale>
        <p:origin x="10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Lynn Stoudenmire-Saylor" userId="e9ea326e-1bd4-4733-9946-9796eed0a6c5" providerId="ADAL" clId="{D0A767F5-A669-C147-A9D9-69567979B371}"/>
    <pc:docChg chg="custSel modSld">
      <pc:chgData name="Julie Lynn Stoudenmire-Saylor" userId="e9ea326e-1bd4-4733-9946-9796eed0a6c5" providerId="ADAL" clId="{D0A767F5-A669-C147-A9D9-69567979B371}" dt="2021-07-23T14:45:36.975" v="34" actId="1592"/>
      <pc:docMkLst>
        <pc:docMk/>
      </pc:docMkLst>
      <pc:sldChg chg="addCm delCm modCm">
        <pc:chgData name="Julie Lynn Stoudenmire-Saylor" userId="e9ea326e-1bd4-4733-9946-9796eed0a6c5" providerId="ADAL" clId="{D0A767F5-A669-C147-A9D9-69567979B371}" dt="2021-07-23T14:45:36.975" v="34" actId="1592"/>
        <pc:sldMkLst>
          <pc:docMk/>
          <pc:sldMk cId="0"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B4246-DAF0-4A8E-944D-14AC43973948}"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100122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B4246-DAF0-4A8E-944D-14AC43973948}"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242730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B4246-DAF0-4A8E-944D-14AC43973948}"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268172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B4246-DAF0-4A8E-944D-14AC43973948}"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17190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B4246-DAF0-4A8E-944D-14AC43973948}"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17446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B4246-DAF0-4A8E-944D-14AC43973948}"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80558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B4246-DAF0-4A8E-944D-14AC43973948}"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391794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B4246-DAF0-4A8E-944D-14AC43973948}"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104483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B4246-DAF0-4A8E-944D-14AC43973948}"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129348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4246-DAF0-4A8E-944D-14AC43973948}"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273103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B4246-DAF0-4A8E-944D-14AC43973948}"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4F5F9-5B6B-4B8E-A493-7A04B0165977}" type="slidenum">
              <a:rPr lang="en-US" smtClean="0"/>
              <a:t>‹#›</a:t>
            </a:fld>
            <a:endParaRPr lang="en-US"/>
          </a:p>
        </p:txBody>
      </p:sp>
    </p:spTree>
    <p:extLst>
      <p:ext uri="{BB962C8B-B14F-4D97-AF65-F5344CB8AC3E}">
        <p14:creationId xmlns:p14="http://schemas.microsoft.com/office/powerpoint/2010/main" val="32509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B4246-DAF0-4A8E-944D-14AC43973948}" type="datetimeFigureOut">
              <a:rPr lang="en-US" smtClean="0"/>
              <a:t>7/26/2021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F5F9-5B6B-4B8E-A493-7A04B0165977}" type="slidenum">
              <a:rPr lang="en-US" smtClean="0"/>
              <a:t>‹#›</a:t>
            </a:fld>
            <a:endParaRPr lang="en-US"/>
          </a:p>
        </p:txBody>
      </p:sp>
    </p:spTree>
    <p:extLst>
      <p:ext uri="{BB962C8B-B14F-4D97-AF65-F5344CB8AC3E}">
        <p14:creationId xmlns:p14="http://schemas.microsoft.com/office/powerpoint/2010/main" val="1810610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354"/>
            <a:ext cx="12187601" cy="253955"/>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5" b="1" dirty="0">
                <a:solidFill>
                  <a:schemeClr val="bg1"/>
                </a:solidFill>
                <a:latin typeface="Arial" panose="020B0604020202020204" pitchFamily="34" charset="0"/>
                <a:cs typeface="Arial" panose="020B0604020202020204" pitchFamily="34" charset="0"/>
              </a:rPr>
              <a:t>G  E  O  R  G  I  A    S  T  A  T  E    U  N  I  V  E  R  S  I  T  Y</a:t>
            </a:r>
          </a:p>
        </p:txBody>
      </p:sp>
      <p:sp>
        <p:nvSpPr>
          <p:cNvPr id="5" name="TextBox 4"/>
          <p:cNvSpPr txBox="1"/>
          <p:nvPr/>
        </p:nvSpPr>
        <p:spPr>
          <a:xfrm>
            <a:off x="1" y="252999"/>
            <a:ext cx="12191999" cy="470129"/>
          </a:xfrm>
          <a:prstGeom prst="rect">
            <a:avLst/>
          </a:prstGeom>
          <a:solidFill>
            <a:schemeClr val="tx1"/>
          </a:solidFill>
        </p:spPr>
        <p:txBody>
          <a:bodyPr wrap="square" rtlCol="0">
            <a:spAutoFit/>
          </a:bodyPr>
          <a:lstStyle/>
          <a:p>
            <a:pPr algn="ctr"/>
            <a:r>
              <a:rPr lang="en-US" sz="1500" dirty="0">
                <a:solidFill>
                  <a:schemeClr val="bg1"/>
                </a:solidFill>
                <a:latin typeface="Arial" panose="020B0604020202020204" pitchFamily="34" charset="0"/>
                <a:cs typeface="Arial" panose="020B0604020202020204" pitchFamily="34" charset="0"/>
              </a:rPr>
              <a:t>Analysis of Fur-dependent gene regulation of the gonococcal </a:t>
            </a:r>
            <a:r>
              <a:rPr lang="en-US" sz="1500" dirty="0" err="1">
                <a:solidFill>
                  <a:schemeClr val="bg1"/>
                </a:solidFill>
                <a:latin typeface="Arial" panose="020B0604020202020204" pitchFamily="34" charset="0"/>
                <a:cs typeface="Arial" panose="020B0604020202020204" pitchFamily="34" charset="0"/>
              </a:rPr>
              <a:t>TonB</a:t>
            </a:r>
            <a:r>
              <a:rPr lang="en-US" sz="1500" dirty="0">
                <a:solidFill>
                  <a:schemeClr val="bg1"/>
                </a:solidFill>
                <a:latin typeface="Arial" panose="020B0604020202020204" pitchFamily="34" charset="0"/>
                <a:cs typeface="Arial" panose="020B0604020202020204" pitchFamily="34" charset="0"/>
              </a:rPr>
              <a:t>-dependent transport proteins involved in zinc acquisition</a:t>
            </a:r>
          </a:p>
          <a:p>
            <a:pPr algn="ctr"/>
            <a:r>
              <a:rPr lang="en-US" sz="955" dirty="0">
                <a:solidFill>
                  <a:schemeClr val="bg1"/>
                </a:solidFill>
                <a:latin typeface="Arial" panose="020B0604020202020204" pitchFamily="34" charset="0"/>
                <a:cs typeface="Arial" panose="020B0604020202020204" pitchFamily="34" charset="0"/>
              </a:rPr>
              <a:t>Ruwaida Raneem Rajna, Sandhya Padmanabhan, MS, Julie Lynn </a:t>
            </a:r>
            <a:r>
              <a:rPr lang="en-US" sz="955" dirty="0" err="1">
                <a:solidFill>
                  <a:schemeClr val="bg1"/>
                </a:solidFill>
                <a:latin typeface="Arial" panose="020B0604020202020204" pitchFamily="34" charset="0"/>
                <a:cs typeface="Arial" panose="020B0604020202020204" pitchFamily="34" charset="0"/>
              </a:rPr>
              <a:t>Stoudenmire</a:t>
            </a:r>
            <a:r>
              <a:rPr lang="en-US" sz="955" dirty="0">
                <a:solidFill>
                  <a:schemeClr val="bg1"/>
                </a:solidFill>
                <a:latin typeface="Arial" panose="020B0604020202020204" pitchFamily="34" charset="0"/>
                <a:cs typeface="Arial" panose="020B0604020202020204" pitchFamily="34" charset="0"/>
              </a:rPr>
              <a:t>-Saylor, PhD, Cynthia N. Cornelissen, PhD, Institute for Biomedical Sciences, Georgia State University </a:t>
            </a:r>
          </a:p>
        </p:txBody>
      </p:sp>
      <p:sp>
        <p:nvSpPr>
          <p:cNvPr id="6" name="Rectangle 5"/>
          <p:cNvSpPr/>
          <p:nvPr/>
        </p:nvSpPr>
        <p:spPr>
          <a:xfrm>
            <a:off x="-24499" y="733828"/>
            <a:ext cx="12207703" cy="6126883"/>
          </a:xfrm>
          <a:prstGeom prst="rect">
            <a:avLst/>
          </a:prstGeom>
          <a:solidFill>
            <a:srgbClr val="0033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79" dirty="0"/>
          </a:p>
        </p:txBody>
      </p:sp>
      <p:sp>
        <p:nvSpPr>
          <p:cNvPr id="7" name="TextBox 6"/>
          <p:cNvSpPr txBox="1"/>
          <p:nvPr/>
        </p:nvSpPr>
        <p:spPr>
          <a:xfrm>
            <a:off x="0" y="733181"/>
            <a:ext cx="4593418" cy="253916"/>
          </a:xfrm>
          <a:prstGeom prst="rect">
            <a:avLst/>
          </a:prstGeom>
          <a:solidFill>
            <a:schemeClr val="tx1"/>
          </a:solid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INTRODUCTION</a:t>
            </a:r>
          </a:p>
        </p:txBody>
      </p:sp>
      <p:sp>
        <p:nvSpPr>
          <p:cNvPr id="8" name="TextBox 7"/>
          <p:cNvSpPr txBox="1"/>
          <p:nvPr/>
        </p:nvSpPr>
        <p:spPr>
          <a:xfrm>
            <a:off x="4607995" y="738118"/>
            <a:ext cx="3453501" cy="262389"/>
          </a:xfrm>
          <a:prstGeom prst="rect">
            <a:avLst/>
          </a:prstGeom>
          <a:solidFill>
            <a:schemeClr val="tx1"/>
          </a:solid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METHODS AND RESULTS</a:t>
            </a:r>
          </a:p>
        </p:txBody>
      </p:sp>
      <p:sp>
        <p:nvSpPr>
          <p:cNvPr id="15" name="TextBox 14"/>
          <p:cNvSpPr txBox="1"/>
          <p:nvPr/>
        </p:nvSpPr>
        <p:spPr>
          <a:xfrm>
            <a:off x="3875725" y="1183969"/>
            <a:ext cx="430359" cy="155299"/>
          </a:xfrm>
          <a:prstGeom prst="rect">
            <a:avLst/>
          </a:prstGeom>
          <a:noFill/>
        </p:spPr>
        <p:txBody>
          <a:bodyPr wrap="square" rtlCol="0">
            <a:spAutoFit/>
          </a:bodyPr>
          <a:lstStyle/>
          <a:p>
            <a:pPr algn="ctr"/>
            <a:r>
              <a:rPr lang="en-US" sz="409" dirty="0">
                <a:latin typeface="Arial" panose="020B0604020202020204" pitchFamily="34" charset="0"/>
                <a:cs typeface="Arial" panose="020B0604020202020204" pitchFamily="34" charset="0"/>
              </a:rPr>
              <a:t>S100A7</a:t>
            </a:r>
          </a:p>
        </p:txBody>
      </p:sp>
      <p:sp>
        <p:nvSpPr>
          <p:cNvPr id="3" name="Rectangle 2"/>
          <p:cNvSpPr/>
          <p:nvPr/>
        </p:nvSpPr>
        <p:spPr>
          <a:xfrm>
            <a:off x="4612362" y="1013026"/>
            <a:ext cx="3438704" cy="58351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27" dirty="0">
              <a:solidFill>
                <a:schemeClr val="tx1"/>
              </a:solidFill>
            </a:endParaRPr>
          </a:p>
          <a:p>
            <a:endParaRPr lang="en-US" sz="1227" dirty="0">
              <a:solidFill>
                <a:schemeClr val="tx1"/>
              </a:solidFill>
            </a:endParaRPr>
          </a:p>
          <a:p>
            <a:endParaRPr lang="en-US" sz="1227" dirty="0">
              <a:solidFill>
                <a:schemeClr val="tx1"/>
              </a:solidFill>
            </a:endParaRPr>
          </a:p>
        </p:txBody>
      </p:sp>
      <p:sp>
        <p:nvSpPr>
          <p:cNvPr id="121" name="TextBox 41"/>
          <p:cNvSpPr txBox="1"/>
          <p:nvPr/>
        </p:nvSpPr>
        <p:spPr>
          <a:xfrm>
            <a:off x="12260088" y="2079787"/>
            <a:ext cx="139146" cy="176202"/>
          </a:xfrm>
          <a:prstGeom prst="rect">
            <a:avLst/>
          </a:prstGeom>
          <a:noFill/>
        </p:spPr>
        <p:txBody>
          <a:bodyPr wrap="square" rtlCol="0">
            <a:spAutoFit/>
          </a:bodyPr>
          <a:lstStyle>
            <a:defPPr>
              <a:defRPr lang="en-US"/>
            </a:defPPr>
            <a:lvl1pPr marL="0" algn="l" defTabSz="4301490" rtl="0" eaLnBrk="1" latinLnBrk="0" hangingPunct="1">
              <a:defRPr sz="8465" kern="1200">
                <a:solidFill>
                  <a:schemeClr val="tx1"/>
                </a:solidFill>
                <a:latin typeface="+mn-lt"/>
                <a:ea typeface="+mn-ea"/>
                <a:cs typeface="+mn-cs"/>
              </a:defRPr>
            </a:lvl1pPr>
            <a:lvl2pPr marL="2150745" algn="l" defTabSz="4301490" rtl="0" eaLnBrk="1" latinLnBrk="0" hangingPunct="1">
              <a:defRPr sz="8465" kern="1200">
                <a:solidFill>
                  <a:schemeClr val="tx1"/>
                </a:solidFill>
                <a:latin typeface="+mn-lt"/>
                <a:ea typeface="+mn-ea"/>
                <a:cs typeface="+mn-cs"/>
              </a:defRPr>
            </a:lvl2pPr>
            <a:lvl3pPr marL="4301490" algn="l" defTabSz="4301490" rtl="0" eaLnBrk="1" latinLnBrk="0" hangingPunct="1">
              <a:defRPr sz="8465" kern="1200">
                <a:solidFill>
                  <a:schemeClr val="tx1"/>
                </a:solidFill>
                <a:latin typeface="+mn-lt"/>
                <a:ea typeface="+mn-ea"/>
                <a:cs typeface="+mn-cs"/>
              </a:defRPr>
            </a:lvl3pPr>
            <a:lvl4pPr marL="6451600" algn="l" defTabSz="4301490" rtl="0" eaLnBrk="1" latinLnBrk="0" hangingPunct="1">
              <a:defRPr sz="8465" kern="1200">
                <a:solidFill>
                  <a:schemeClr val="tx1"/>
                </a:solidFill>
                <a:latin typeface="+mn-lt"/>
                <a:ea typeface="+mn-ea"/>
                <a:cs typeface="+mn-cs"/>
              </a:defRPr>
            </a:lvl4pPr>
            <a:lvl5pPr marL="8602345" algn="l" defTabSz="4301490" rtl="0" eaLnBrk="1" latinLnBrk="0" hangingPunct="1">
              <a:defRPr sz="8465" kern="1200">
                <a:solidFill>
                  <a:schemeClr val="tx1"/>
                </a:solidFill>
                <a:latin typeface="+mn-lt"/>
                <a:ea typeface="+mn-ea"/>
                <a:cs typeface="+mn-cs"/>
              </a:defRPr>
            </a:lvl5pPr>
            <a:lvl6pPr marL="10753090" algn="l" defTabSz="4301490" rtl="0" eaLnBrk="1" latinLnBrk="0" hangingPunct="1">
              <a:defRPr sz="8465" kern="1200">
                <a:solidFill>
                  <a:schemeClr val="tx1"/>
                </a:solidFill>
                <a:latin typeface="+mn-lt"/>
                <a:ea typeface="+mn-ea"/>
                <a:cs typeface="+mn-cs"/>
              </a:defRPr>
            </a:lvl6pPr>
            <a:lvl7pPr marL="12903835" algn="l" defTabSz="4301490" rtl="0" eaLnBrk="1" latinLnBrk="0" hangingPunct="1">
              <a:defRPr sz="8465" kern="1200">
                <a:solidFill>
                  <a:schemeClr val="tx1"/>
                </a:solidFill>
                <a:latin typeface="+mn-lt"/>
                <a:ea typeface="+mn-ea"/>
                <a:cs typeface="+mn-cs"/>
              </a:defRPr>
            </a:lvl7pPr>
            <a:lvl8pPr marL="15054580" algn="l" defTabSz="4301490" rtl="0" eaLnBrk="1" latinLnBrk="0" hangingPunct="1">
              <a:defRPr sz="8465" kern="1200">
                <a:solidFill>
                  <a:schemeClr val="tx1"/>
                </a:solidFill>
                <a:latin typeface="+mn-lt"/>
                <a:ea typeface="+mn-ea"/>
                <a:cs typeface="+mn-cs"/>
              </a:defRPr>
            </a:lvl8pPr>
            <a:lvl9pPr marL="17204690" algn="l" defTabSz="4301490" rtl="0" eaLnBrk="1" latinLnBrk="0" hangingPunct="1">
              <a:defRPr sz="8465" kern="1200">
                <a:solidFill>
                  <a:schemeClr val="tx1"/>
                </a:solidFill>
                <a:latin typeface="+mn-lt"/>
                <a:ea typeface="+mn-ea"/>
                <a:cs typeface="+mn-cs"/>
              </a:defRPr>
            </a:lvl9pPr>
          </a:lstStyle>
          <a:p>
            <a:pPr algn="ctr"/>
            <a:r>
              <a:rPr lang="en-US" sz="545" dirty="0">
                <a:latin typeface="Arial" panose="020B0604020202020204" pitchFamily="34" charset="0"/>
                <a:cs typeface="Arial" panose="020B0604020202020204" pitchFamily="34" charset="0"/>
              </a:rPr>
              <a:t>-</a:t>
            </a:r>
          </a:p>
        </p:txBody>
      </p:sp>
      <p:sp>
        <p:nvSpPr>
          <p:cNvPr id="135" name="Rectangle 134"/>
          <p:cNvSpPr/>
          <p:nvPr/>
        </p:nvSpPr>
        <p:spPr>
          <a:xfrm>
            <a:off x="8074449" y="5092707"/>
            <a:ext cx="4100642" cy="588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buFont typeface="+mj-lt"/>
              <a:buAutoNum type="arabicPeriod"/>
            </a:pPr>
            <a:r>
              <a:rPr lang="en-US" sz="800" b="0" i="0" u="none" strike="noStrike" dirty="0">
                <a:solidFill>
                  <a:srgbClr val="000000"/>
                </a:solidFill>
                <a:effectLst/>
                <a:latin typeface="Arial" panose="020B0604020202020204" pitchFamily="34" charset="0"/>
                <a:cs typeface="Arial" panose="020B0604020202020204" pitchFamily="34" charset="0"/>
              </a:rPr>
              <a:t>If Fur does not act as an </a:t>
            </a:r>
            <a:r>
              <a:rPr lang="en-US" sz="800" b="0" i="0" u="none" strike="noStrike" dirty="0">
                <a:solidFill>
                  <a:schemeClr val="tx1"/>
                </a:solidFill>
                <a:effectLst/>
                <a:latin typeface="Arial" panose="020B0604020202020204" pitchFamily="34" charset="0"/>
                <a:cs typeface="Arial" panose="020B0604020202020204" pitchFamily="34" charset="0"/>
              </a:rPr>
              <a:t>inducer, at the </a:t>
            </a:r>
            <a:r>
              <a:rPr lang="en-US" sz="800" b="0" i="1" u="none" strike="noStrike" dirty="0" err="1">
                <a:solidFill>
                  <a:schemeClr val="tx1"/>
                </a:solidFill>
                <a:effectLst/>
                <a:latin typeface="Arial" panose="020B0604020202020204" pitchFamily="34" charset="0"/>
                <a:cs typeface="Arial" panose="020B0604020202020204" pitchFamily="34" charset="0"/>
              </a:rPr>
              <a:t>tdfJ</a:t>
            </a:r>
            <a:r>
              <a:rPr lang="en-US" sz="800" b="0" i="0" u="none" strike="noStrike" dirty="0">
                <a:solidFill>
                  <a:schemeClr val="tx1"/>
                </a:solidFill>
                <a:effectLst/>
                <a:latin typeface="Arial" panose="020B0604020202020204" pitchFamily="34" charset="0"/>
                <a:cs typeface="Arial" panose="020B0604020202020204" pitchFamily="34" charset="0"/>
              </a:rPr>
              <a:t> locus, we use RNA sequencing</a:t>
            </a:r>
            <a:r>
              <a:rPr lang="en-US" sz="800" b="0" i="0" u="none" strike="noStrike" dirty="0">
                <a:solidFill>
                  <a:srgbClr val="000000"/>
                </a:solidFill>
                <a:effectLst/>
                <a:latin typeface="Arial" panose="020B0604020202020204" pitchFamily="34" charset="0"/>
                <a:cs typeface="Arial" panose="020B0604020202020204" pitchFamily="34" charset="0"/>
              </a:rPr>
              <a:t> to gather information on all the inducers that could possibly affect </a:t>
            </a:r>
            <a:r>
              <a:rPr lang="en-US" sz="800" b="0" i="1" u="none" strike="noStrike" dirty="0" err="1">
                <a:solidFill>
                  <a:srgbClr val="000000"/>
                </a:solidFill>
                <a:effectLst/>
                <a:latin typeface="Arial" panose="020B0604020202020204" pitchFamily="34" charset="0"/>
                <a:cs typeface="Arial" panose="020B0604020202020204" pitchFamily="34" charset="0"/>
              </a:rPr>
              <a:t>tdfJ</a:t>
            </a:r>
            <a:r>
              <a:rPr lang="en-US" sz="800" b="0" i="1" u="none" strike="noStrike" dirty="0">
                <a:solidFill>
                  <a:srgbClr val="000000"/>
                </a:solidFill>
                <a:effectLst/>
                <a:latin typeface="Arial" panose="020B0604020202020204" pitchFamily="34" charset="0"/>
                <a:cs typeface="Arial" panose="020B0604020202020204" pitchFamily="34" charset="0"/>
              </a:rPr>
              <a:t> </a:t>
            </a:r>
            <a:r>
              <a:rPr lang="en-US" sz="800" b="0" i="0" u="none" strike="noStrike" dirty="0">
                <a:solidFill>
                  <a:srgbClr val="000000"/>
                </a:solidFill>
                <a:effectLst/>
                <a:latin typeface="Arial" panose="020B0604020202020204" pitchFamily="34" charset="0"/>
                <a:cs typeface="Arial" panose="020B0604020202020204" pitchFamily="34" charset="0"/>
              </a:rPr>
              <a:t>expression. </a:t>
            </a:r>
          </a:p>
          <a:p>
            <a:pPr rtl="0" fontAlgn="base">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2. If Fur does act as an inducer, then we propose to perform DNase 1 </a:t>
            </a:r>
            <a:r>
              <a:rPr lang="en-US" sz="800" b="0" i="0" u="none" strike="noStrike" dirty="0" err="1">
                <a:solidFill>
                  <a:srgbClr val="000000"/>
                </a:solidFill>
                <a:effectLst/>
                <a:latin typeface="Arial" panose="020B0604020202020204" pitchFamily="34" charset="0"/>
                <a:cs typeface="Arial" panose="020B0604020202020204" pitchFamily="34" charset="0"/>
              </a:rPr>
              <a:t>footprinting</a:t>
            </a:r>
            <a:r>
              <a:rPr lang="en-US" sz="800" b="0" i="0" u="none" strike="noStrike" dirty="0">
                <a:solidFill>
                  <a:srgbClr val="000000"/>
                </a:solidFill>
                <a:effectLst/>
                <a:latin typeface="Arial" panose="020B0604020202020204" pitchFamily="34" charset="0"/>
                <a:cs typeface="Arial" panose="020B0604020202020204" pitchFamily="34" charset="0"/>
              </a:rPr>
              <a:t> assay to find the Fur-box sequence on the </a:t>
            </a:r>
            <a:r>
              <a:rPr lang="en-US" sz="800" b="0" i="1" u="none" strike="noStrike" dirty="0" err="1">
                <a:solidFill>
                  <a:srgbClr val="000000"/>
                </a:solidFill>
                <a:effectLst/>
                <a:latin typeface="Arial" panose="020B0604020202020204" pitchFamily="34" charset="0"/>
                <a:cs typeface="Arial" panose="020B0604020202020204" pitchFamily="34" charset="0"/>
              </a:rPr>
              <a:t>tdfJ</a:t>
            </a:r>
            <a:r>
              <a:rPr lang="en-US" sz="800" b="0" i="1" u="none" strike="noStrike" dirty="0">
                <a:solidFill>
                  <a:srgbClr val="000000"/>
                </a:solidFill>
                <a:effectLst/>
                <a:latin typeface="Arial" panose="020B0604020202020204" pitchFamily="34" charset="0"/>
                <a:cs typeface="Arial" panose="020B0604020202020204" pitchFamily="34" charset="0"/>
              </a:rPr>
              <a:t> </a:t>
            </a:r>
            <a:r>
              <a:rPr lang="en-US" sz="800" b="0" i="0" u="none" strike="noStrike" dirty="0">
                <a:solidFill>
                  <a:srgbClr val="000000"/>
                </a:solidFill>
                <a:effectLst/>
                <a:latin typeface="Arial" panose="020B0604020202020204" pitchFamily="34" charset="0"/>
                <a:cs typeface="Arial" panose="020B0604020202020204" pitchFamily="34" charset="0"/>
              </a:rPr>
              <a:t>promoter. </a:t>
            </a:r>
            <a:endParaRPr lang="en-US" sz="800" dirty="0">
              <a:solidFill>
                <a:schemeClr val="tx1"/>
              </a:solidFill>
              <a:latin typeface="Arial" panose="020B0604020202020204" pitchFamily="34" charset="0"/>
              <a:cs typeface="Arial" panose="020B0604020202020204" pitchFamily="34" charset="0"/>
            </a:endParaRPr>
          </a:p>
        </p:txBody>
      </p:sp>
      <p:sp>
        <p:nvSpPr>
          <p:cNvPr id="137" name="TextBox 136"/>
          <p:cNvSpPr txBox="1"/>
          <p:nvPr/>
        </p:nvSpPr>
        <p:spPr>
          <a:xfrm>
            <a:off x="8070052" y="5670753"/>
            <a:ext cx="4109436" cy="253916"/>
          </a:xfrm>
          <a:prstGeom prst="rect">
            <a:avLst/>
          </a:prstGeom>
          <a:solidFill>
            <a:schemeClr val="tx1"/>
          </a:solid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REFERENCES</a:t>
            </a:r>
          </a:p>
        </p:txBody>
      </p:sp>
      <p:sp>
        <p:nvSpPr>
          <p:cNvPr id="43" name="TextBox 42">
            <a:extLst>
              <a:ext uri="{FF2B5EF4-FFF2-40B4-BE49-F238E27FC236}">
                <a16:creationId xmlns:a16="http://schemas.microsoft.com/office/drawing/2014/main" id="{CFEA4461-7CBD-4D04-A7C1-6AA956889C4D}"/>
              </a:ext>
            </a:extLst>
          </p:cNvPr>
          <p:cNvSpPr txBox="1"/>
          <p:nvPr/>
        </p:nvSpPr>
        <p:spPr>
          <a:xfrm>
            <a:off x="8074449" y="4866810"/>
            <a:ext cx="4100641" cy="253916"/>
          </a:xfrm>
          <a:prstGeom prst="rect">
            <a:avLst/>
          </a:prstGeom>
          <a:solidFill>
            <a:schemeClr val="tx1"/>
          </a:solid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FUTURE DIRECTIONS</a:t>
            </a:r>
          </a:p>
        </p:txBody>
      </p:sp>
      <p:sp>
        <p:nvSpPr>
          <p:cNvPr id="66" name="TextBox 65">
            <a:extLst>
              <a:ext uri="{FF2B5EF4-FFF2-40B4-BE49-F238E27FC236}">
                <a16:creationId xmlns:a16="http://schemas.microsoft.com/office/drawing/2014/main" id="{D05D973C-020A-41EB-AD20-540E3D0472DA}"/>
              </a:ext>
            </a:extLst>
          </p:cNvPr>
          <p:cNvSpPr txBox="1"/>
          <p:nvPr/>
        </p:nvSpPr>
        <p:spPr>
          <a:xfrm>
            <a:off x="0" y="256080"/>
            <a:ext cx="850790" cy="477646"/>
          </a:xfrm>
          <a:prstGeom prst="rect">
            <a:avLst/>
          </a:prstGeom>
          <a:solidFill>
            <a:schemeClr val="bg1"/>
          </a:solidFill>
        </p:spPr>
        <p:txBody>
          <a:bodyPr wrap="square" rtlCol="0">
            <a:spAutoFit/>
          </a:bodyPr>
          <a:lstStyle/>
          <a:p>
            <a:endParaRPr lang="en-US" dirty="0"/>
          </a:p>
        </p:txBody>
      </p:sp>
      <p:pic>
        <p:nvPicPr>
          <p:cNvPr id="65" name="Picture 64" descr="Logo, company name&#10;&#10;Description automatically generated">
            <a:extLst>
              <a:ext uri="{FF2B5EF4-FFF2-40B4-BE49-F238E27FC236}">
                <a16:creationId xmlns:a16="http://schemas.microsoft.com/office/drawing/2014/main" id="{10BC1058-26E3-4EAA-A03D-6D96CC68CA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6" y="274658"/>
            <a:ext cx="847648" cy="357809"/>
          </a:xfrm>
          <a:prstGeom prst="rect">
            <a:avLst/>
          </a:prstGeom>
        </p:spPr>
      </p:pic>
      <p:pic>
        <p:nvPicPr>
          <p:cNvPr id="70" name="Picture 69">
            <a:extLst>
              <a:ext uri="{FF2B5EF4-FFF2-40B4-BE49-F238E27FC236}">
                <a16:creationId xmlns:a16="http://schemas.microsoft.com/office/drawing/2014/main" id="{143D1EBC-CC82-459B-9D91-178DCAF627B4}"/>
              </a:ext>
            </a:extLst>
          </p:cNvPr>
          <p:cNvPicPr>
            <a:picLocks noChangeAspect="1"/>
          </p:cNvPicPr>
          <p:nvPr/>
        </p:nvPicPr>
        <p:blipFill rotWithShape="1">
          <a:blip r:embed="rId3"/>
          <a:srcRect l="4152"/>
          <a:stretch/>
        </p:blipFill>
        <p:spPr>
          <a:xfrm>
            <a:off x="4666167" y="4620503"/>
            <a:ext cx="1714744" cy="1525440"/>
          </a:xfrm>
          <a:prstGeom prst="rect">
            <a:avLst/>
          </a:prstGeom>
        </p:spPr>
      </p:pic>
      <p:pic>
        <p:nvPicPr>
          <p:cNvPr id="76" name="Picture 75">
            <a:extLst>
              <a:ext uri="{FF2B5EF4-FFF2-40B4-BE49-F238E27FC236}">
                <a16:creationId xmlns:a16="http://schemas.microsoft.com/office/drawing/2014/main" id="{46FDC5B7-9CD3-4749-9188-7EDDC6066E09}"/>
              </a:ext>
            </a:extLst>
          </p:cNvPr>
          <p:cNvPicPr>
            <a:picLocks noChangeAspect="1"/>
          </p:cNvPicPr>
          <p:nvPr/>
        </p:nvPicPr>
        <p:blipFill>
          <a:blip r:embed="rId4"/>
          <a:stretch>
            <a:fillRect/>
          </a:stretch>
        </p:blipFill>
        <p:spPr>
          <a:xfrm>
            <a:off x="6396879" y="5479012"/>
            <a:ext cx="1641302" cy="1269687"/>
          </a:xfrm>
          <a:prstGeom prst="rect">
            <a:avLst/>
          </a:prstGeom>
          <a:ln>
            <a:solidFill>
              <a:schemeClr val="tx1"/>
            </a:solidFill>
          </a:ln>
        </p:spPr>
      </p:pic>
      <p:sp>
        <p:nvSpPr>
          <p:cNvPr id="48" name="Down Arrow Callout 1">
            <a:extLst>
              <a:ext uri="{FF2B5EF4-FFF2-40B4-BE49-F238E27FC236}">
                <a16:creationId xmlns:a16="http://schemas.microsoft.com/office/drawing/2014/main" id="{E61FD6FE-5C7F-4C60-B568-ABD10C2ED4F3}"/>
              </a:ext>
            </a:extLst>
          </p:cNvPr>
          <p:cNvSpPr/>
          <p:nvPr/>
        </p:nvSpPr>
        <p:spPr>
          <a:xfrm>
            <a:off x="4730905" y="2015953"/>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Make primers to amplify Ngo </a:t>
            </a:r>
            <a:r>
              <a:rPr lang="en-US" sz="800" i="1" dirty="0">
                <a:solidFill>
                  <a:schemeClr val="tx1"/>
                </a:solidFill>
                <a:latin typeface="Arial" panose="020B0604020202020204" pitchFamily="34" charset="0"/>
                <a:cs typeface="Arial" panose="020B0604020202020204" pitchFamily="34" charset="0"/>
              </a:rPr>
              <a:t>fur</a:t>
            </a:r>
          </a:p>
        </p:txBody>
      </p:sp>
      <p:sp>
        <p:nvSpPr>
          <p:cNvPr id="49" name="Down Arrow Callout 2">
            <a:extLst>
              <a:ext uri="{FF2B5EF4-FFF2-40B4-BE49-F238E27FC236}">
                <a16:creationId xmlns:a16="http://schemas.microsoft.com/office/drawing/2014/main" id="{AD57D89D-88E1-4EC9-B0F7-E0775E0F3BDC}"/>
              </a:ext>
            </a:extLst>
          </p:cNvPr>
          <p:cNvSpPr/>
          <p:nvPr/>
        </p:nvSpPr>
        <p:spPr>
          <a:xfrm>
            <a:off x="4730905" y="2448419"/>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Make plasmid map of vector + insert (pET19b+</a:t>
            </a:r>
            <a:r>
              <a:rPr lang="en-US" sz="800" i="1" dirty="0">
                <a:solidFill>
                  <a:schemeClr val="tx1"/>
                </a:solidFill>
                <a:latin typeface="Arial" panose="020B0604020202020204" pitchFamily="34" charset="0"/>
                <a:cs typeface="Arial" panose="020B0604020202020204" pitchFamily="34" charset="0"/>
              </a:rPr>
              <a:t>fur</a:t>
            </a:r>
            <a:r>
              <a:rPr lang="en-US" sz="800" dirty="0">
                <a:solidFill>
                  <a:schemeClr val="tx1"/>
                </a:solidFill>
                <a:latin typeface="Arial" panose="020B0604020202020204" pitchFamily="34" charset="0"/>
                <a:cs typeface="Arial" panose="020B0604020202020204" pitchFamily="34" charset="0"/>
              </a:rPr>
              <a:t>)</a:t>
            </a:r>
            <a:endParaRPr lang="en-US" sz="800" i="1" dirty="0">
              <a:solidFill>
                <a:schemeClr val="tx1"/>
              </a:solidFill>
              <a:latin typeface="Arial" panose="020B0604020202020204" pitchFamily="34" charset="0"/>
              <a:cs typeface="Arial" panose="020B0604020202020204" pitchFamily="34" charset="0"/>
            </a:endParaRPr>
          </a:p>
        </p:txBody>
      </p:sp>
      <p:sp>
        <p:nvSpPr>
          <p:cNvPr id="50" name="Down Arrow Callout 3">
            <a:extLst>
              <a:ext uri="{FF2B5EF4-FFF2-40B4-BE49-F238E27FC236}">
                <a16:creationId xmlns:a16="http://schemas.microsoft.com/office/drawing/2014/main" id="{3D5AADEF-3969-4D91-984F-0F3804520958}"/>
              </a:ext>
            </a:extLst>
          </p:cNvPr>
          <p:cNvSpPr/>
          <p:nvPr/>
        </p:nvSpPr>
        <p:spPr>
          <a:xfrm>
            <a:off x="4730905" y="2861937"/>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PCR amplify and purify </a:t>
            </a:r>
            <a:r>
              <a:rPr lang="en-US" sz="800" i="1" dirty="0">
                <a:solidFill>
                  <a:schemeClr val="tx1"/>
                </a:solidFill>
                <a:latin typeface="Arial" panose="020B0604020202020204" pitchFamily="34" charset="0"/>
                <a:cs typeface="Arial" panose="020B0604020202020204" pitchFamily="34" charset="0"/>
              </a:rPr>
              <a:t>fur</a:t>
            </a:r>
            <a:r>
              <a:rPr lang="en-US" sz="800" dirty="0">
                <a:solidFill>
                  <a:schemeClr val="tx1"/>
                </a:solidFill>
                <a:latin typeface="Arial" panose="020B0604020202020204" pitchFamily="34" charset="0"/>
                <a:cs typeface="Arial" panose="020B0604020202020204" pitchFamily="34" charset="0"/>
              </a:rPr>
              <a:t> product (insert DNA)</a:t>
            </a:r>
            <a:endParaRPr lang="en-US" sz="800" i="1" dirty="0">
              <a:solidFill>
                <a:schemeClr val="tx1"/>
              </a:solidFill>
              <a:latin typeface="Arial" panose="020B0604020202020204" pitchFamily="34" charset="0"/>
              <a:cs typeface="Arial" panose="020B0604020202020204" pitchFamily="34" charset="0"/>
            </a:endParaRPr>
          </a:p>
        </p:txBody>
      </p:sp>
      <p:sp>
        <p:nvSpPr>
          <p:cNvPr id="51" name="Down Arrow Callout 4">
            <a:extLst>
              <a:ext uri="{FF2B5EF4-FFF2-40B4-BE49-F238E27FC236}">
                <a16:creationId xmlns:a16="http://schemas.microsoft.com/office/drawing/2014/main" id="{9B4C636E-EBD1-4ED2-838F-1EBA755C7C1A}"/>
              </a:ext>
            </a:extLst>
          </p:cNvPr>
          <p:cNvSpPr/>
          <p:nvPr/>
        </p:nvSpPr>
        <p:spPr>
          <a:xfrm>
            <a:off x="4730905" y="3283928"/>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Plasmid mini-prep and purify vector pET19b DNA</a:t>
            </a:r>
            <a:endParaRPr lang="en-US" sz="800" i="1" dirty="0">
              <a:solidFill>
                <a:schemeClr val="tx1"/>
              </a:solidFill>
              <a:latin typeface="Arial" panose="020B0604020202020204" pitchFamily="34" charset="0"/>
              <a:cs typeface="Arial" panose="020B0604020202020204" pitchFamily="34" charset="0"/>
            </a:endParaRPr>
          </a:p>
        </p:txBody>
      </p:sp>
      <p:sp>
        <p:nvSpPr>
          <p:cNvPr id="52" name="Down Arrow Callout 5">
            <a:extLst>
              <a:ext uri="{FF2B5EF4-FFF2-40B4-BE49-F238E27FC236}">
                <a16:creationId xmlns:a16="http://schemas.microsoft.com/office/drawing/2014/main" id="{DD159C34-CC05-4A82-9A2E-6C6CD85342C5}"/>
              </a:ext>
            </a:extLst>
          </p:cNvPr>
          <p:cNvSpPr/>
          <p:nvPr/>
        </p:nvSpPr>
        <p:spPr>
          <a:xfrm>
            <a:off x="4730905" y="3672876"/>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Clone </a:t>
            </a:r>
            <a:r>
              <a:rPr lang="en-US" sz="800" i="1" dirty="0">
                <a:solidFill>
                  <a:schemeClr val="tx1"/>
                </a:solidFill>
                <a:latin typeface="Arial" panose="020B0604020202020204" pitchFamily="34" charset="0"/>
                <a:cs typeface="Arial" panose="020B0604020202020204" pitchFamily="34" charset="0"/>
              </a:rPr>
              <a:t>fur</a:t>
            </a:r>
            <a:r>
              <a:rPr lang="en-US" sz="800" dirty="0">
                <a:solidFill>
                  <a:schemeClr val="tx1"/>
                </a:solidFill>
                <a:latin typeface="Arial" panose="020B0604020202020204" pitchFamily="34" charset="0"/>
                <a:cs typeface="Arial" panose="020B0604020202020204" pitchFamily="34" charset="0"/>
              </a:rPr>
              <a:t> into pET19b (pGSU606)</a:t>
            </a:r>
            <a:endParaRPr lang="en-US" sz="800" i="1"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E4E18E51-64E2-40F9-92E2-FD8B652D0AF5}"/>
              </a:ext>
            </a:extLst>
          </p:cNvPr>
          <p:cNvSpPr/>
          <p:nvPr/>
        </p:nvSpPr>
        <p:spPr>
          <a:xfrm>
            <a:off x="4730905" y="4084353"/>
            <a:ext cx="1528734" cy="38894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Transform </a:t>
            </a:r>
            <a:r>
              <a:rPr lang="en-US" sz="800" i="1" dirty="0">
                <a:solidFill>
                  <a:schemeClr val="tx1"/>
                </a:solidFill>
                <a:latin typeface="Arial" panose="020B0604020202020204" pitchFamily="34" charset="0"/>
                <a:cs typeface="Arial" panose="020B0604020202020204" pitchFamily="34" charset="0"/>
              </a:rPr>
              <a:t>E.coli </a:t>
            </a:r>
            <a:r>
              <a:rPr lang="en-US" sz="800" dirty="0">
                <a:solidFill>
                  <a:schemeClr val="tx1"/>
                </a:solidFill>
                <a:latin typeface="Arial" panose="020B0604020202020204" pitchFamily="34" charset="0"/>
                <a:cs typeface="Arial" panose="020B0604020202020204" pitchFamily="34" charset="0"/>
              </a:rPr>
              <a:t>with pGSU606 and screen transformants by sequencing</a:t>
            </a:r>
            <a:endParaRPr lang="en-US" sz="800" i="1" dirty="0">
              <a:solidFill>
                <a:schemeClr val="tx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FE70E2F-10EF-4B83-9960-01C071CF1962}"/>
              </a:ext>
            </a:extLst>
          </p:cNvPr>
          <p:cNvSpPr txBox="1"/>
          <p:nvPr/>
        </p:nvSpPr>
        <p:spPr>
          <a:xfrm>
            <a:off x="4730905" y="1619089"/>
            <a:ext cx="1528734" cy="338554"/>
          </a:xfrm>
          <a:prstGeom prst="rect">
            <a:avLst/>
          </a:prstGeom>
          <a:noFill/>
        </p:spPr>
        <p:txBody>
          <a:bodyPr wrap="square" rtlCol="0">
            <a:spAutoFit/>
          </a:bodyPr>
          <a:lstStyle/>
          <a:p>
            <a:pPr algn="ctr"/>
            <a:r>
              <a:rPr lang="en-US" sz="800" b="1" dirty="0">
                <a:latin typeface="Arial" panose="020B0604020202020204" pitchFamily="34" charset="0"/>
                <a:cs typeface="Arial" panose="020B0604020202020204" pitchFamily="34" charset="0"/>
              </a:rPr>
              <a:t>Cloning and Transformation</a:t>
            </a:r>
          </a:p>
        </p:txBody>
      </p:sp>
      <p:sp>
        <p:nvSpPr>
          <p:cNvPr id="55" name="Down Arrow Callout 9">
            <a:extLst>
              <a:ext uri="{FF2B5EF4-FFF2-40B4-BE49-F238E27FC236}">
                <a16:creationId xmlns:a16="http://schemas.microsoft.com/office/drawing/2014/main" id="{639C121C-2B29-4650-86CC-30157A43745B}"/>
              </a:ext>
            </a:extLst>
          </p:cNvPr>
          <p:cNvSpPr/>
          <p:nvPr/>
        </p:nvSpPr>
        <p:spPr>
          <a:xfrm>
            <a:off x="6444887" y="2004852"/>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 Transform </a:t>
            </a:r>
            <a:r>
              <a:rPr lang="en-US" sz="800" i="1" dirty="0">
                <a:solidFill>
                  <a:schemeClr val="tx1"/>
                </a:solidFill>
                <a:latin typeface="Arial" panose="020B0604020202020204" pitchFamily="34" charset="0"/>
                <a:cs typeface="Arial" panose="020B0604020202020204" pitchFamily="34" charset="0"/>
              </a:rPr>
              <a:t>E. coli</a:t>
            </a:r>
            <a:r>
              <a:rPr lang="en-US" sz="800" dirty="0">
                <a:solidFill>
                  <a:schemeClr val="tx1"/>
                </a:solidFill>
                <a:latin typeface="Arial" panose="020B0604020202020204" pitchFamily="34" charset="0"/>
                <a:cs typeface="Arial" panose="020B0604020202020204" pitchFamily="34" charset="0"/>
              </a:rPr>
              <a:t> expression strain with pGSU606</a:t>
            </a:r>
            <a:endParaRPr lang="en-US" sz="800" i="1" dirty="0">
              <a:solidFill>
                <a:schemeClr val="tx1"/>
              </a:solidFill>
              <a:latin typeface="Arial" panose="020B0604020202020204" pitchFamily="34" charset="0"/>
              <a:cs typeface="Arial" panose="020B0604020202020204" pitchFamily="34" charset="0"/>
            </a:endParaRPr>
          </a:p>
        </p:txBody>
      </p:sp>
      <p:sp>
        <p:nvSpPr>
          <p:cNvPr id="56" name="Down Arrow Callout 10">
            <a:extLst>
              <a:ext uri="{FF2B5EF4-FFF2-40B4-BE49-F238E27FC236}">
                <a16:creationId xmlns:a16="http://schemas.microsoft.com/office/drawing/2014/main" id="{C5A3580A-DC6F-4C01-8C60-0B1F425C0800}"/>
              </a:ext>
            </a:extLst>
          </p:cNvPr>
          <p:cNvSpPr/>
          <p:nvPr/>
        </p:nvSpPr>
        <p:spPr>
          <a:xfrm>
            <a:off x="6444887" y="2393800"/>
            <a:ext cx="1528734" cy="474133"/>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Induce Fur protein production by growing transformants + IPTG</a:t>
            </a:r>
            <a:endParaRPr lang="en-US" sz="800" i="1" dirty="0">
              <a:solidFill>
                <a:schemeClr val="tx1"/>
              </a:solidFill>
              <a:latin typeface="Arial" panose="020B0604020202020204" pitchFamily="34" charset="0"/>
              <a:cs typeface="Arial" panose="020B0604020202020204" pitchFamily="34" charset="0"/>
            </a:endParaRPr>
          </a:p>
        </p:txBody>
      </p:sp>
      <p:sp>
        <p:nvSpPr>
          <p:cNvPr id="57" name="Down Arrow Callout 11">
            <a:extLst>
              <a:ext uri="{FF2B5EF4-FFF2-40B4-BE49-F238E27FC236}">
                <a16:creationId xmlns:a16="http://schemas.microsoft.com/office/drawing/2014/main" id="{D3CCF17E-0B9B-4FE2-9F5E-E34BE2CC417B}"/>
              </a:ext>
            </a:extLst>
          </p:cNvPr>
          <p:cNvSpPr/>
          <p:nvPr/>
        </p:nvSpPr>
        <p:spPr>
          <a:xfrm>
            <a:off x="6444887" y="2867933"/>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Purify Fur using a Nickel column</a:t>
            </a:r>
            <a:endParaRPr lang="en-US" sz="800" i="1" dirty="0">
              <a:solidFill>
                <a:schemeClr val="tx1"/>
              </a:solidFill>
              <a:latin typeface="Arial" panose="020B0604020202020204" pitchFamily="34" charset="0"/>
              <a:cs typeface="Arial" panose="020B0604020202020204" pitchFamily="34" charset="0"/>
            </a:endParaRPr>
          </a:p>
        </p:txBody>
      </p:sp>
      <p:sp>
        <p:nvSpPr>
          <p:cNvPr id="58" name="Down Arrow Callout 12">
            <a:extLst>
              <a:ext uri="{FF2B5EF4-FFF2-40B4-BE49-F238E27FC236}">
                <a16:creationId xmlns:a16="http://schemas.microsoft.com/office/drawing/2014/main" id="{D2B37F68-AF00-4C45-B66B-A8FB58185893}"/>
              </a:ext>
            </a:extLst>
          </p:cNvPr>
          <p:cNvSpPr/>
          <p:nvPr/>
        </p:nvSpPr>
        <p:spPr>
          <a:xfrm>
            <a:off x="6444887" y="3254068"/>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Label </a:t>
            </a:r>
            <a:r>
              <a:rPr lang="en-US" sz="800" i="1" dirty="0" err="1">
                <a:solidFill>
                  <a:schemeClr val="tx1"/>
                </a:solidFill>
                <a:latin typeface="Arial" panose="020B0604020202020204" pitchFamily="34" charset="0"/>
                <a:cs typeface="Arial" panose="020B0604020202020204" pitchFamily="34" charset="0"/>
              </a:rPr>
              <a:t>tdfJ</a:t>
            </a:r>
            <a:r>
              <a:rPr lang="en-US" sz="800" dirty="0">
                <a:solidFill>
                  <a:schemeClr val="tx1"/>
                </a:solidFill>
                <a:latin typeface="Arial" panose="020B0604020202020204" pitchFamily="34" charset="0"/>
                <a:cs typeface="Arial" panose="020B0604020202020204" pitchFamily="34" charset="0"/>
              </a:rPr>
              <a:t> promoter DNA fragment and perform EMSA</a:t>
            </a:r>
            <a:endParaRPr lang="en-US" sz="800" i="1" dirty="0">
              <a:solidFill>
                <a:schemeClr val="tx1"/>
              </a:solidFill>
              <a:latin typeface="Arial" panose="020B0604020202020204" pitchFamily="34" charset="0"/>
              <a:cs typeface="Arial" panose="020B0604020202020204" pitchFamily="34" charset="0"/>
            </a:endParaRPr>
          </a:p>
        </p:txBody>
      </p:sp>
      <p:sp>
        <p:nvSpPr>
          <p:cNvPr id="59" name="Down Arrow Callout 13">
            <a:extLst>
              <a:ext uri="{FF2B5EF4-FFF2-40B4-BE49-F238E27FC236}">
                <a16:creationId xmlns:a16="http://schemas.microsoft.com/office/drawing/2014/main" id="{F8703E98-84A8-4B11-954E-569FC5DA27DF}"/>
              </a:ext>
            </a:extLst>
          </p:cNvPr>
          <p:cNvSpPr/>
          <p:nvPr/>
        </p:nvSpPr>
        <p:spPr>
          <a:xfrm>
            <a:off x="6444887" y="3640203"/>
            <a:ext cx="1528734" cy="388948"/>
          </a:xfrm>
          <a:prstGeom prst="downArrowCallo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Test binding of Fur to </a:t>
            </a:r>
            <a:r>
              <a:rPr lang="en-US" sz="800" i="1" dirty="0" err="1">
                <a:solidFill>
                  <a:schemeClr val="tx1"/>
                </a:solidFill>
                <a:latin typeface="Arial" panose="020B0604020202020204" pitchFamily="34" charset="0"/>
                <a:cs typeface="Arial" panose="020B0604020202020204" pitchFamily="34" charset="0"/>
              </a:rPr>
              <a:t>tdfJ</a:t>
            </a:r>
            <a:r>
              <a:rPr lang="en-US" sz="800" i="1"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cs typeface="Arial" panose="020B0604020202020204" pitchFamily="34" charset="0"/>
              </a:rPr>
              <a:t>promoter</a:t>
            </a:r>
            <a:endParaRPr lang="en-US" sz="800" i="1" dirty="0">
              <a:solidFill>
                <a:schemeClr val="tx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80BBC924-970A-41FC-8B72-59C3215ACE18}"/>
              </a:ext>
            </a:extLst>
          </p:cNvPr>
          <p:cNvSpPr/>
          <p:nvPr/>
        </p:nvSpPr>
        <p:spPr>
          <a:xfrm>
            <a:off x="6444887" y="4083537"/>
            <a:ext cx="1528734" cy="38894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Identify Fur-binding region on </a:t>
            </a:r>
            <a:r>
              <a:rPr lang="en-US" sz="800" i="1" dirty="0" err="1">
                <a:solidFill>
                  <a:schemeClr val="tx1"/>
                </a:solidFill>
                <a:latin typeface="Arial" panose="020B0604020202020204" pitchFamily="34" charset="0"/>
                <a:cs typeface="Arial" panose="020B0604020202020204" pitchFamily="34" charset="0"/>
              </a:rPr>
              <a:t>tdfJ</a:t>
            </a:r>
            <a:r>
              <a:rPr lang="en-US" sz="800" dirty="0">
                <a:solidFill>
                  <a:schemeClr val="tx1"/>
                </a:solidFill>
                <a:latin typeface="Arial" panose="020B0604020202020204" pitchFamily="34" charset="0"/>
                <a:cs typeface="Arial" panose="020B0604020202020204" pitchFamily="34" charset="0"/>
              </a:rPr>
              <a:t> promoter for iron-dependent regulation</a:t>
            </a:r>
            <a:endParaRPr lang="en-US" sz="800" i="1" dirty="0">
              <a:solidFill>
                <a:schemeClr val="tx1"/>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846727FA-BC68-438A-A92A-23F0D1A2585D}"/>
              </a:ext>
            </a:extLst>
          </p:cNvPr>
          <p:cNvSpPr txBox="1"/>
          <p:nvPr/>
        </p:nvSpPr>
        <p:spPr>
          <a:xfrm>
            <a:off x="6334101" y="1612741"/>
            <a:ext cx="1528734" cy="338554"/>
          </a:xfrm>
          <a:prstGeom prst="rect">
            <a:avLst/>
          </a:prstGeom>
          <a:noFill/>
        </p:spPr>
        <p:txBody>
          <a:bodyPr wrap="square" rtlCol="0">
            <a:spAutoFit/>
          </a:bodyPr>
          <a:lstStyle/>
          <a:p>
            <a:pPr algn="ctr"/>
            <a:r>
              <a:rPr lang="en-US" sz="800" b="1" dirty="0">
                <a:latin typeface="Arial" panose="020B0604020202020204" pitchFamily="34" charset="0"/>
                <a:cs typeface="Arial" panose="020B0604020202020204" pitchFamily="34" charset="0"/>
              </a:rPr>
              <a:t>Protein Purification and EMSA- Future directions</a:t>
            </a:r>
          </a:p>
        </p:txBody>
      </p:sp>
      <p:sp>
        <p:nvSpPr>
          <p:cNvPr id="12" name="TextBox 11">
            <a:extLst>
              <a:ext uri="{FF2B5EF4-FFF2-40B4-BE49-F238E27FC236}">
                <a16:creationId xmlns:a16="http://schemas.microsoft.com/office/drawing/2014/main" id="{28FD18F5-E4BD-4CE8-83A0-F789357467C6}"/>
              </a:ext>
            </a:extLst>
          </p:cNvPr>
          <p:cNvSpPr txBox="1"/>
          <p:nvPr/>
        </p:nvSpPr>
        <p:spPr>
          <a:xfrm>
            <a:off x="8066969" y="5895974"/>
            <a:ext cx="4116235" cy="954107"/>
          </a:xfrm>
          <a:prstGeom prst="rect">
            <a:avLst/>
          </a:prstGeom>
          <a:solidFill>
            <a:schemeClr val="bg2"/>
          </a:solidFill>
        </p:spPr>
        <p:txBody>
          <a:bodyPr wrap="square" rtlCol="0">
            <a:spAutoFit/>
          </a:bodyPr>
          <a:lstStyle/>
          <a:p>
            <a:pPr marL="124688" indent="-124688">
              <a:buFont typeface="+mj-lt"/>
              <a:buAutoNum type="arabicPeriod"/>
            </a:pPr>
            <a:r>
              <a:rPr lang="en-US" sz="800" dirty="0" err="1">
                <a:latin typeface="Arial" panose="020B0604020202020204" pitchFamily="34" charset="0"/>
                <a:cs typeface="Arial" panose="020B0604020202020204" pitchFamily="34" charset="0"/>
              </a:rPr>
              <a:t>Maurakis</a:t>
            </a:r>
            <a:r>
              <a:rPr lang="en-US" sz="800" dirty="0">
                <a:latin typeface="Arial" panose="020B0604020202020204" pitchFamily="34" charset="0"/>
                <a:cs typeface="Arial" panose="020B0604020202020204" pitchFamily="34" charset="0"/>
              </a:rPr>
              <a:t> S, Keller K, Maxwell CN, Pereira K, </a:t>
            </a:r>
            <a:r>
              <a:rPr lang="en-US" sz="800" dirty="0" err="1">
                <a:latin typeface="Arial" panose="020B0604020202020204" pitchFamily="34" charset="0"/>
                <a:cs typeface="Arial" panose="020B0604020202020204" pitchFamily="34" charset="0"/>
              </a:rPr>
              <a:t>Chazin</a:t>
            </a:r>
            <a:r>
              <a:rPr lang="en-US" sz="800" dirty="0">
                <a:latin typeface="Arial" panose="020B0604020202020204" pitchFamily="34" charset="0"/>
                <a:cs typeface="Arial" panose="020B0604020202020204" pitchFamily="34" charset="0"/>
              </a:rPr>
              <a:t> WJ, Criss AK, &amp; Cornelissen CN: </a:t>
            </a:r>
            <a:r>
              <a:rPr lang="en-US" sz="800" b="1" dirty="0">
                <a:latin typeface="Arial" panose="020B0604020202020204" pitchFamily="34" charset="0"/>
                <a:cs typeface="Arial" panose="020B0604020202020204" pitchFamily="34" charset="0"/>
              </a:rPr>
              <a:t>The novel interaction between </a:t>
            </a:r>
            <a:r>
              <a:rPr lang="en-US" sz="800" b="1" i="1" dirty="0">
                <a:latin typeface="Arial" panose="020B0604020202020204" pitchFamily="34" charset="0"/>
                <a:cs typeface="Arial" panose="020B0604020202020204" pitchFamily="34" charset="0"/>
              </a:rPr>
              <a:t>Neisseria gonorrhoeae </a:t>
            </a:r>
            <a:r>
              <a:rPr lang="en-US" sz="800" b="1" dirty="0" err="1">
                <a:latin typeface="Arial" panose="020B0604020202020204" pitchFamily="34" charset="0"/>
                <a:cs typeface="Arial" panose="020B0604020202020204" pitchFamily="34" charset="0"/>
              </a:rPr>
              <a:t>TdfJ</a:t>
            </a:r>
            <a:r>
              <a:rPr lang="en-US" sz="800" b="1" dirty="0">
                <a:latin typeface="Arial" panose="020B0604020202020204" pitchFamily="34" charset="0"/>
                <a:cs typeface="Arial" panose="020B0604020202020204" pitchFamily="34" charset="0"/>
              </a:rPr>
              <a:t> and human S100A7 allows gonococci to subvert host zinc restriction</a:t>
            </a:r>
            <a:r>
              <a:rPr lang="en-US" sz="800" dirty="0">
                <a:latin typeface="Arial" panose="020B0604020202020204" pitchFamily="34" charset="0"/>
                <a:cs typeface="Arial" panose="020B0604020202020204" pitchFamily="34" charset="0"/>
              </a:rPr>
              <a:t>. </a:t>
            </a:r>
            <a:r>
              <a:rPr lang="en-US" sz="800" i="1" dirty="0" err="1">
                <a:latin typeface="Arial" panose="020B0604020202020204" pitchFamily="34" charset="0"/>
                <a:cs typeface="Arial" panose="020B0604020202020204" pitchFamily="34" charset="0"/>
              </a:rPr>
              <a:t>PLoS</a:t>
            </a:r>
            <a:r>
              <a:rPr lang="en-US" sz="800" i="1" dirty="0">
                <a:latin typeface="Arial" panose="020B0604020202020204" pitchFamily="34" charset="0"/>
                <a:cs typeface="Arial" panose="020B0604020202020204" pitchFamily="34" charset="0"/>
              </a:rPr>
              <a:t> pathogens </a:t>
            </a:r>
            <a:r>
              <a:rPr lang="en-US" sz="800" dirty="0">
                <a:latin typeface="Arial" panose="020B0604020202020204" pitchFamily="34" charset="0"/>
                <a:cs typeface="Arial" panose="020B0604020202020204" pitchFamily="34" charset="0"/>
              </a:rPr>
              <a:t>2019, </a:t>
            </a:r>
            <a:r>
              <a:rPr lang="en-US" sz="800" i="1" dirty="0">
                <a:latin typeface="Arial" panose="020B0604020202020204" pitchFamily="34" charset="0"/>
                <a:cs typeface="Arial" panose="020B0604020202020204" pitchFamily="34" charset="0"/>
              </a:rPr>
              <a:t>15</a:t>
            </a:r>
            <a:r>
              <a:rPr lang="en-US" sz="800" dirty="0">
                <a:latin typeface="Arial" panose="020B0604020202020204" pitchFamily="34" charset="0"/>
                <a:cs typeface="Arial" panose="020B0604020202020204" pitchFamily="34" charset="0"/>
              </a:rPr>
              <a:t>(8), e1007937.</a:t>
            </a:r>
          </a:p>
          <a:p>
            <a:pPr marL="124688" indent="-124688">
              <a:buFontTx/>
              <a:buAutoNum type="arabicPeriod"/>
            </a:pPr>
            <a:r>
              <a:rPr lang="en-US" sz="800" b="0" i="0" dirty="0">
                <a:solidFill>
                  <a:srgbClr val="201F1E"/>
                </a:solidFill>
                <a:effectLst/>
                <a:latin typeface="Arial" panose="020B0604020202020204" pitchFamily="34" charset="0"/>
              </a:rPr>
              <a:t>Yu C, Genco CA: </a:t>
            </a:r>
            <a:r>
              <a:rPr lang="en-US" sz="800" b="1" i="0" dirty="0">
                <a:solidFill>
                  <a:srgbClr val="201F1E"/>
                </a:solidFill>
                <a:effectLst/>
                <a:latin typeface="Arial" panose="020B0604020202020204" pitchFamily="34" charset="0"/>
              </a:rPr>
              <a:t>Fur-mediated global regulatory circuits in pathogenic </a:t>
            </a:r>
            <a:r>
              <a:rPr lang="en-US" sz="800" b="1" i="1" dirty="0">
                <a:solidFill>
                  <a:srgbClr val="201F1E"/>
                </a:solidFill>
                <a:effectLst/>
                <a:latin typeface="Arial" panose="020B0604020202020204" pitchFamily="34" charset="0"/>
              </a:rPr>
              <a:t>Neisseria</a:t>
            </a:r>
            <a:r>
              <a:rPr lang="en-US" sz="800" b="1" i="0" dirty="0">
                <a:solidFill>
                  <a:srgbClr val="201F1E"/>
                </a:solidFill>
                <a:effectLst/>
                <a:latin typeface="Arial" panose="020B0604020202020204" pitchFamily="34" charset="0"/>
              </a:rPr>
              <a:t> species</a:t>
            </a:r>
            <a:r>
              <a:rPr lang="en-US" sz="800" b="0" i="0" dirty="0">
                <a:solidFill>
                  <a:srgbClr val="201F1E"/>
                </a:solidFill>
                <a:effectLst/>
                <a:latin typeface="Arial" panose="020B0604020202020204" pitchFamily="34" charset="0"/>
              </a:rPr>
              <a:t>. </a:t>
            </a:r>
            <a:r>
              <a:rPr lang="en-US" sz="800" b="0" i="1" dirty="0">
                <a:solidFill>
                  <a:srgbClr val="201F1E"/>
                </a:solidFill>
                <a:effectLst/>
                <a:latin typeface="Arial" panose="020B0604020202020204" pitchFamily="34" charset="0"/>
              </a:rPr>
              <a:t>J </a:t>
            </a:r>
            <a:r>
              <a:rPr lang="en-US" sz="800" b="0" i="1" dirty="0" err="1">
                <a:solidFill>
                  <a:srgbClr val="201F1E"/>
                </a:solidFill>
                <a:effectLst/>
                <a:latin typeface="Arial" panose="020B0604020202020204" pitchFamily="34" charset="0"/>
              </a:rPr>
              <a:t>Bacteriol</a:t>
            </a:r>
            <a:r>
              <a:rPr lang="en-US" sz="800" b="0" i="1" dirty="0">
                <a:solidFill>
                  <a:srgbClr val="201F1E"/>
                </a:solidFill>
                <a:effectLst/>
                <a:latin typeface="Arial" panose="020B0604020202020204" pitchFamily="34" charset="0"/>
              </a:rPr>
              <a:t> </a:t>
            </a:r>
            <a:r>
              <a:rPr lang="en-US" sz="800" b="0" i="0" dirty="0">
                <a:solidFill>
                  <a:srgbClr val="201F1E"/>
                </a:solidFill>
                <a:effectLst/>
                <a:latin typeface="Arial" panose="020B0604020202020204" pitchFamily="34" charset="0"/>
              </a:rPr>
              <a:t>2012, </a:t>
            </a:r>
            <a:r>
              <a:rPr lang="en-US" sz="800" b="1" i="0" dirty="0">
                <a:solidFill>
                  <a:srgbClr val="201F1E"/>
                </a:solidFill>
                <a:effectLst/>
                <a:latin typeface="Arial" panose="020B0604020202020204" pitchFamily="34" charset="0"/>
              </a:rPr>
              <a:t>194</a:t>
            </a:r>
            <a:r>
              <a:rPr lang="en-US" sz="800" b="0" i="0" dirty="0">
                <a:solidFill>
                  <a:srgbClr val="201F1E"/>
                </a:solidFill>
                <a:effectLst/>
                <a:latin typeface="Arial" panose="020B0604020202020204" pitchFamily="34" charset="0"/>
              </a:rPr>
              <a:t>(23):6372-6381</a:t>
            </a:r>
            <a:endParaRPr lang="en-US" sz="800" dirty="0">
              <a:solidFill>
                <a:srgbClr val="201F1E"/>
              </a:solidFill>
              <a:latin typeface="Arial" panose="020B0604020202020204" pitchFamily="34" charset="0"/>
            </a:endParaRPr>
          </a:p>
          <a:p>
            <a:pPr marL="124688" indent="-124688">
              <a:buFontTx/>
              <a:buAutoNum type="arabicPeriod"/>
            </a:pPr>
            <a:r>
              <a:rPr lang="en-US" sz="800" dirty="0">
                <a:solidFill>
                  <a:srgbClr val="201F1E"/>
                </a:solidFill>
                <a:latin typeface="Arial" panose="020B0604020202020204" pitchFamily="34" charset="0"/>
              </a:rPr>
              <a:t>This work was funded in part by training grant to R.R.R. (NIH T34GM131939)</a:t>
            </a:r>
            <a:endParaRPr lang="en-US" sz="800" dirty="0">
              <a:latin typeface="Arial" panose="020B0604020202020204" pitchFamily="34" charset="0"/>
            </a:endParaRPr>
          </a:p>
        </p:txBody>
      </p:sp>
      <p:sp>
        <p:nvSpPr>
          <p:cNvPr id="17" name="TextBox 16">
            <a:extLst>
              <a:ext uri="{FF2B5EF4-FFF2-40B4-BE49-F238E27FC236}">
                <a16:creationId xmlns:a16="http://schemas.microsoft.com/office/drawing/2014/main" id="{9C090DD4-CD11-4B97-9D94-F9C618F4EFF5}"/>
              </a:ext>
            </a:extLst>
          </p:cNvPr>
          <p:cNvSpPr txBox="1"/>
          <p:nvPr/>
        </p:nvSpPr>
        <p:spPr>
          <a:xfrm>
            <a:off x="-1253" y="992253"/>
            <a:ext cx="4601433" cy="5878532"/>
          </a:xfrm>
          <a:prstGeom prst="rect">
            <a:avLst/>
          </a:prstGeom>
          <a:solidFill>
            <a:schemeClr val="bg2"/>
          </a:solidFill>
        </p:spPr>
        <p:txBody>
          <a:bodyPr wrap="square" rtlCol="0">
            <a:spAutoFit/>
          </a:bodyPr>
          <a:lstStyle/>
          <a:p>
            <a:endParaRPr lang="en-US" dirty="0"/>
          </a:p>
          <a:p>
            <a:endParaRPr lang="en-US" dirty="0"/>
          </a:p>
          <a:p>
            <a:endParaRPr lang="en-US" dirty="0"/>
          </a:p>
          <a:p>
            <a:endParaRPr lang="en-US" dirty="0"/>
          </a:p>
          <a:p>
            <a:endParaRPr lang="en-US" dirty="0"/>
          </a:p>
          <a:p>
            <a:pPr algn="ctr"/>
            <a:r>
              <a:rPr lang="en-US" sz="600" dirty="0">
                <a:latin typeface="Arial" panose="020B0604020202020204" pitchFamily="34" charset="0"/>
                <a:cs typeface="Arial" panose="020B0604020202020204" pitchFamily="34" charset="0"/>
              </a:rPr>
              <a:t>Adapted from: Maurakis, S., Cornelissen, C. N., </a:t>
            </a:r>
            <a:r>
              <a:rPr lang="en-US" sz="600" i="1" dirty="0">
                <a:latin typeface="Arial" panose="020B0604020202020204" pitchFamily="34" charset="0"/>
                <a:cs typeface="Arial" panose="020B0604020202020204" pitchFamily="34" charset="0"/>
              </a:rPr>
              <a:t>et al </a:t>
            </a:r>
            <a:r>
              <a:rPr lang="en-US" sz="600" dirty="0">
                <a:latin typeface="Arial" panose="020B0604020202020204" pitchFamily="34" charset="0"/>
                <a:cs typeface="Arial" panose="020B0604020202020204" pitchFamily="34" charset="0"/>
              </a:rPr>
              <a:t>(2019).</a:t>
            </a:r>
            <a:r>
              <a:rPr lang="en-US" sz="600" i="1" dirty="0">
                <a:latin typeface="Arial" panose="020B0604020202020204" pitchFamily="34" charset="0"/>
                <a:cs typeface="Arial" panose="020B0604020202020204" pitchFamily="34" charset="0"/>
              </a:rPr>
              <a:t> </a:t>
            </a:r>
            <a:r>
              <a:rPr lang="en-US" sz="600" i="1" dirty="0" err="1">
                <a:latin typeface="Arial" panose="020B0604020202020204" pitchFamily="34" charset="0"/>
                <a:cs typeface="Arial" panose="020B0604020202020204" pitchFamily="34" charset="0"/>
              </a:rPr>
              <a:t>PLoS</a:t>
            </a:r>
            <a:r>
              <a:rPr lang="en-US" sz="600" i="1" dirty="0">
                <a:latin typeface="Arial" panose="020B0604020202020204" pitchFamily="34" charset="0"/>
                <a:cs typeface="Arial" panose="020B0604020202020204" pitchFamily="34" charset="0"/>
              </a:rPr>
              <a:t> pathogens</a:t>
            </a:r>
            <a:r>
              <a:rPr lang="en-US" sz="600" dirty="0">
                <a:latin typeface="Arial" panose="020B0604020202020204" pitchFamily="34" charset="0"/>
                <a:cs typeface="Arial" panose="020B0604020202020204" pitchFamily="34" charset="0"/>
              </a:rPr>
              <a:t>, e1007937</a:t>
            </a:r>
          </a:p>
          <a:p>
            <a:endParaRPr lang="en-US" sz="700" dirty="0">
              <a:latin typeface="Arial" panose="020B0604020202020204" pitchFamily="34" charset="0"/>
              <a:cs typeface="Arial" panose="020B0604020202020204" pitchFamily="34" charset="0"/>
            </a:endParaRPr>
          </a:p>
          <a:p>
            <a:r>
              <a:rPr lang="en-US" sz="700" b="1" dirty="0">
                <a:latin typeface="Arial" panose="020B0604020202020204" pitchFamily="34" charset="0"/>
                <a:cs typeface="Arial" panose="020B0604020202020204" pitchFamily="34" charset="0"/>
              </a:rPr>
              <a:t>F</a:t>
            </a:r>
            <a:r>
              <a:rPr lang="en-US" sz="700" b="1" dirty="0">
                <a:solidFill>
                  <a:srgbClr val="000000"/>
                </a:solidFill>
                <a:latin typeface="Arial" panose="020B0604020202020204" pitchFamily="34" charset="0"/>
                <a:cs typeface="Arial" panose="020B0604020202020204" pitchFamily="34" charset="0"/>
              </a:rPr>
              <a:t>ig 1. </a:t>
            </a:r>
            <a:r>
              <a:rPr lang="en-US" sz="700" b="1" dirty="0">
                <a:latin typeface="Arial" panose="020B0604020202020204" pitchFamily="34" charset="0"/>
                <a:cs typeface="Arial" panose="020B0604020202020204" pitchFamily="34" charset="0"/>
              </a:rPr>
              <a:t>Outer membrane of </a:t>
            </a:r>
            <a:r>
              <a:rPr lang="en-US" sz="700" b="1" i="1" dirty="0">
                <a:solidFill>
                  <a:schemeClr val="tx1"/>
                </a:solidFill>
                <a:effectLst/>
                <a:latin typeface="Arial" panose="020B0604020202020204" pitchFamily="34" charset="0"/>
              </a:rPr>
              <a:t>Neisseria gonorrhoeae </a:t>
            </a:r>
            <a:r>
              <a:rPr lang="en-US" sz="700" b="1" dirty="0">
                <a:solidFill>
                  <a:schemeClr val="tx1"/>
                </a:solidFill>
                <a:effectLst/>
                <a:latin typeface="Arial" panose="020B0604020202020204" pitchFamily="34" charset="0"/>
              </a:rPr>
              <a:t>constitutes of Ton-B dependent transport proteins (</a:t>
            </a:r>
            <a:r>
              <a:rPr lang="en-US" sz="700" b="1" dirty="0" err="1">
                <a:solidFill>
                  <a:schemeClr val="tx1"/>
                </a:solidFill>
                <a:effectLst/>
                <a:latin typeface="Arial" panose="020B0604020202020204" pitchFamily="34" charset="0"/>
              </a:rPr>
              <a:t>TdTs</a:t>
            </a:r>
            <a:r>
              <a:rPr lang="en-US" sz="700" b="1" dirty="0">
                <a:solidFill>
                  <a:schemeClr val="tx1"/>
                </a:solidFill>
                <a:effectLst/>
                <a:latin typeface="Arial" panose="020B0604020202020204" pitchFamily="34" charset="0"/>
              </a:rPr>
              <a:t>) which fight against the host body’s nutritional immunity. </a:t>
            </a:r>
            <a:r>
              <a:rPr lang="en-US" sz="700" b="1" dirty="0" err="1">
                <a:solidFill>
                  <a:schemeClr val="tx1"/>
                </a:solidFill>
                <a:effectLst/>
                <a:latin typeface="Arial" panose="020B0604020202020204" pitchFamily="34" charset="0"/>
              </a:rPr>
              <a:t>TdfJ</a:t>
            </a:r>
            <a:r>
              <a:rPr lang="en-US" sz="700" b="1" dirty="0">
                <a:solidFill>
                  <a:schemeClr val="tx1"/>
                </a:solidFill>
                <a:effectLst/>
                <a:latin typeface="Arial" panose="020B0604020202020204" pitchFamily="34" charset="0"/>
              </a:rPr>
              <a:t> </a:t>
            </a:r>
            <a:r>
              <a:rPr lang="en-US" sz="700" b="1" dirty="0">
                <a:latin typeface="Arial" panose="020B0604020202020204" pitchFamily="34" charset="0"/>
              </a:rPr>
              <a:t>b</a:t>
            </a:r>
            <a:r>
              <a:rPr lang="en-US" sz="700" b="1" dirty="0">
                <a:solidFill>
                  <a:srgbClr val="000000"/>
                </a:solidFill>
                <a:latin typeface="Arial" panose="020B0604020202020204" pitchFamily="34" charset="0"/>
                <a:cs typeface="Arial" panose="020B0604020202020204" pitchFamily="34" charset="0"/>
              </a:rPr>
              <a:t>inds</a:t>
            </a:r>
            <a:r>
              <a:rPr lang="en-US" sz="700" b="1" dirty="0">
                <a:solidFill>
                  <a:schemeClr val="tx1"/>
                </a:solidFill>
                <a:effectLst/>
                <a:latin typeface="Arial" panose="020B0604020202020204" pitchFamily="34" charset="0"/>
              </a:rPr>
              <a:t> S100A7 and </a:t>
            </a:r>
            <a:r>
              <a:rPr lang="en-US" sz="700" b="1" dirty="0">
                <a:solidFill>
                  <a:srgbClr val="000000"/>
                </a:solidFill>
                <a:latin typeface="Arial" panose="020B0604020202020204" pitchFamily="34" charset="0"/>
                <a:cs typeface="Arial" panose="020B0604020202020204" pitchFamily="34" charset="0"/>
              </a:rPr>
              <a:t>im</a:t>
            </a:r>
            <a:r>
              <a:rPr lang="en-US" sz="700" b="1" dirty="0">
                <a:solidFill>
                  <a:schemeClr val="tx1"/>
                </a:solidFill>
                <a:effectLst/>
                <a:latin typeface="Arial" panose="020B0604020202020204" pitchFamily="34" charset="0"/>
              </a:rPr>
              <a:t>ports essential zinc for the bacteria to survive</a:t>
            </a:r>
            <a:r>
              <a:rPr lang="en-US" sz="700" dirty="0">
                <a:solidFill>
                  <a:schemeClr val="tx1"/>
                </a:solidFill>
                <a:effectLst/>
                <a:latin typeface="Arial" panose="020B0604020202020204" pitchFamily="34" charset="0"/>
              </a:rPr>
              <a:t> </a:t>
            </a:r>
          </a:p>
          <a:p>
            <a:pPr rtl="0">
              <a:spcBef>
                <a:spcPts val="0"/>
              </a:spcBef>
              <a:spcAft>
                <a:spcPts val="0"/>
              </a:spcAft>
            </a:pPr>
            <a:endParaRPr lang="en-US" sz="800" b="0" i="1"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r>
              <a:rPr lang="en-US" sz="800" b="0" i="1" u="none" strike="noStrike" dirty="0">
                <a:solidFill>
                  <a:srgbClr val="000000"/>
                </a:solidFill>
                <a:effectLst/>
                <a:latin typeface="Arial" panose="020B0604020202020204" pitchFamily="34" charset="0"/>
                <a:cs typeface="Arial" panose="020B0604020202020204" pitchFamily="34" charset="0"/>
              </a:rPr>
              <a:t>Neisseria gonorrhoeae</a:t>
            </a:r>
            <a:r>
              <a:rPr lang="en-US" sz="800" b="0" i="0" u="none" strike="noStrike" dirty="0">
                <a:solidFill>
                  <a:srgbClr val="000000"/>
                </a:solidFill>
                <a:effectLst/>
                <a:latin typeface="Arial" panose="020B0604020202020204" pitchFamily="34" charset="0"/>
                <a:cs typeface="Arial" panose="020B0604020202020204" pitchFamily="34" charset="0"/>
              </a:rPr>
              <a:t> (Ngo) is the causative agent of the sexually transmitted infection gonorrhea that affects men and women worldwide. Gonococcal infection can lead to serious sequelae including infertility in both men and women.</a:t>
            </a:r>
          </a:p>
          <a:p>
            <a:pPr rtl="0">
              <a:spcBef>
                <a:spcPts val="0"/>
              </a:spcBef>
              <a:spcAft>
                <a:spcPts val="0"/>
              </a:spcAft>
            </a:pPr>
            <a:endParaRPr lang="en-US" sz="800" dirty="0">
              <a:latin typeface="Arial" panose="020B0604020202020204" pitchFamily="34" charset="0"/>
              <a:cs typeface="Arial" panose="020B0604020202020204" pitchFamily="34" charset="0"/>
            </a:endParaRPr>
          </a:p>
          <a:p>
            <a:pPr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However, vaccine development has been challenging owing to the high frequency phase and</a:t>
            </a:r>
          </a:p>
          <a:p>
            <a:pPr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antigenic variation of the most common bacterial outer membrane vaccine targets.</a:t>
            </a:r>
            <a:endParaRPr lang="en-US" sz="800" b="0" dirty="0">
              <a:effectLst/>
              <a:latin typeface="Arial" panose="020B0604020202020204" pitchFamily="34" charset="0"/>
              <a:cs typeface="Arial" panose="020B0604020202020204" pitchFamily="34" charset="0"/>
            </a:endParaRPr>
          </a:p>
          <a:p>
            <a:pPr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Previous research tells us that </a:t>
            </a:r>
            <a:r>
              <a:rPr lang="en-US" sz="800" b="0" i="0" u="none" strike="noStrike" dirty="0" err="1">
                <a:solidFill>
                  <a:srgbClr val="000000"/>
                </a:solidFill>
                <a:effectLst/>
                <a:latin typeface="Arial" panose="020B0604020202020204" pitchFamily="34" charset="0"/>
                <a:cs typeface="Arial" panose="020B0604020202020204" pitchFamily="34" charset="0"/>
              </a:rPr>
              <a:t>TonB</a:t>
            </a:r>
            <a:r>
              <a:rPr lang="en-US" sz="800" b="0" i="0" u="none" strike="noStrike" dirty="0">
                <a:solidFill>
                  <a:srgbClr val="000000"/>
                </a:solidFill>
                <a:effectLst/>
                <a:latin typeface="Arial" panose="020B0604020202020204" pitchFamily="34" charset="0"/>
                <a:cs typeface="Arial" panose="020B0604020202020204" pitchFamily="34" charset="0"/>
              </a:rPr>
              <a:t>-dependent transport proteins (</a:t>
            </a:r>
            <a:r>
              <a:rPr lang="en-US" sz="800" b="0" i="0" u="none" strike="noStrike" dirty="0" err="1">
                <a:solidFill>
                  <a:srgbClr val="000000"/>
                </a:solidFill>
                <a:effectLst/>
                <a:latin typeface="Arial" panose="020B0604020202020204" pitchFamily="34" charset="0"/>
                <a:cs typeface="Arial" panose="020B0604020202020204" pitchFamily="34" charset="0"/>
              </a:rPr>
              <a:t>TdTs</a:t>
            </a:r>
            <a:r>
              <a:rPr lang="en-US" sz="800" b="0" i="0" u="none" strike="noStrike" dirty="0">
                <a:solidFill>
                  <a:srgbClr val="000000"/>
                </a:solidFill>
                <a:effectLst/>
                <a:latin typeface="Arial" panose="020B0604020202020204" pitchFamily="34" charset="0"/>
                <a:cs typeface="Arial" panose="020B0604020202020204" pitchFamily="34" charset="0"/>
              </a:rPr>
              <a:t>) are ideal vaccine candidates. </a:t>
            </a:r>
            <a:r>
              <a:rPr lang="en-US" sz="800" b="0" i="0" u="none" strike="noStrike" dirty="0" err="1">
                <a:solidFill>
                  <a:srgbClr val="000000"/>
                </a:solidFill>
                <a:effectLst/>
                <a:latin typeface="Arial" panose="020B0604020202020204" pitchFamily="34" charset="0"/>
                <a:cs typeface="Arial" panose="020B0604020202020204" pitchFamily="34" charset="0"/>
              </a:rPr>
              <a:t>TdTs</a:t>
            </a:r>
            <a:r>
              <a:rPr lang="en-US" sz="800" b="0" i="0" u="none" strike="noStrike" dirty="0">
                <a:solidFill>
                  <a:srgbClr val="000000"/>
                </a:solidFill>
                <a:effectLst/>
                <a:latin typeface="Arial" panose="020B0604020202020204" pitchFamily="34" charset="0"/>
                <a:cs typeface="Arial" panose="020B0604020202020204" pitchFamily="34" charset="0"/>
              </a:rPr>
              <a:t> on the outer membrane of the bacterium work against the body’s nutritional immunity to acquire essential metals. </a:t>
            </a:r>
            <a:r>
              <a:rPr lang="en-US" sz="800" b="0" i="0" u="none" strike="noStrike" dirty="0" err="1">
                <a:solidFill>
                  <a:srgbClr val="000000"/>
                </a:solidFill>
                <a:effectLst/>
                <a:latin typeface="Arial" panose="020B0604020202020204" pitchFamily="34" charset="0"/>
                <a:cs typeface="Arial" panose="020B0604020202020204" pitchFamily="34" charset="0"/>
              </a:rPr>
              <a:t>TdfJ</a:t>
            </a:r>
            <a:r>
              <a:rPr lang="en-US" sz="800" b="0" i="0" u="none" strike="noStrike" dirty="0">
                <a:solidFill>
                  <a:srgbClr val="000000"/>
                </a:solidFill>
                <a:effectLst/>
                <a:latin typeface="Arial" panose="020B0604020202020204" pitchFamily="34" charset="0"/>
                <a:cs typeface="Arial" panose="020B0604020202020204" pitchFamily="34" charset="0"/>
              </a:rPr>
              <a:t> is a </a:t>
            </a:r>
            <a:r>
              <a:rPr lang="en-US" sz="800" b="0" i="0" u="none" strike="noStrike" dirty="0" err="1">
                <a:solidFill>
                  <a:srgbClr val="000000"/>
                </a:solidFill>
                <a:effectLst/>
                <a:latin typeface="Arial" panose="020B0604020202020204" pitchFamily="34" charset="0"/>
                <a:cs typeface="Arial" panose="020B0604020202020204" pitchFamily="34" charset="0"/>
              </a:rPr>
              <a:t>TdT</a:t>
            </a:r>
            <a:r>
              <a:rPr lang="en-US" sz="800" b="0" i="0" u="none" strike="noStrike" dirty="0">
                <a:solidFill>
                  <a:srgbClr val="000000"/>
                </a:solidFill>
                <a:effectLst/>
                <a:latin typeface="Arial" panose="020B0604020202020204" pitchFamily="34" charset="0"/>
                <a:cs typeface="Arial" panose="020B0604020202020204" pitchFamily="34" charset="0"/>
              </a:rPr>
              <a:t> that fights against the host's S100A7 nutritional immunity.</a:t>
            </a:r>
          </a:p>
          <a:p>
            <a:pPr rtl="0">
              <a:spcBef>
                <a:spcPts val="0"/>
              </a:spcBef>
              <a:spcAft>
                <a:spcPts val="0"/>
              </a:spcAft>
            </a:pPr>
            <a:endParaRPr lang="en-US" sz="8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8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8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8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800" dirty="0">
              <a:solidFill>
                <a:srgbClr val="000000"/>
              </a:solidFill>
              <a:latin typeface="Arial" panose="020B0604020202020204" pitchFamily="34" charset="0"/>
              <a:cs typeface="Arial" panose="020B0604020202020204" pitchFamily="34" charset="0"/>
            </a:endParaRPr>
          </a:p>
          <a:p>
            <a:pPr rtl="0">
              <a:spcBef>
                <a:spcPts val="0"/>
              </a:spcBef>
              <a:spcAft>
                <a:spcPts val="0"/>
              </a:spcAft>
            </a:pPr>
            <a:endParaRPr lang="en-US" sz="800" b="0" i="0" u="none" strike="noStrike" dirty="0">
              <a:solidFill>
                <a:srgbClr val="000000"/>
              </a:solidFill>
              <a:effectLst/>
              <a:latin typeface="Arial" panose="020B0604020202020204" pitchFamily="34" charset="0"/>
              <a:cs typeface="Arial" panose="020B0604020202020204" pitchFamily="34" charset="0"/>
            </a:endParaRPr>
          </a:p>
          <a:p>
            <a:pPr rtl="0">
              <a:spcBef>
                <a:spcPts val="0"/>
              </a:spcBef>
              <a:spcAft>
                <a:spcPts val="0"/>
              </a:spcAft>
            </a:pPr>
            <a:endParaRPr lang="en-US" sz="800" dirty="0">
              <a:solidFill>
                <a:srgbClr val="000000"/>
              </a:solidFill>
              <a:latin typeface="Arial" panose="020B0604020202020204" pitchFamily="34" charset="0"/>
              <a:cs typeface="Arial" panose="020B0604020202020204" pitchFamily="34" charset="0"/>
            </a:endParaRPr>
          </a:p>
          <a:p>
            <a:pPr algn="ctr"/>
            <a:endParaRPr lang="en-US" sz="800" dirty="0">
              <a:solidFill>
                <a:srgbClr val="000000"/>
              </a:solidFill>
              <a:latin typeface="Arial" panose="020B0604020202020204" pitchFamily="34" charset="0"/>
              <a:cs typeface="Arial" panose="020B0604020202020204" pitchFamily="34" charset="0"/>
            </a:endParaRPr>
          </a:p>
          <a:p>
            <a:r>
              <a:rPr lang="en-US" sz="600" dirty="0">
                <a:solidFill>
                  <a:srgbClr val="201F1E"/>
                </a:solidFill>
                <a:latin typeface="Arial" panose="020B0604020202020204" pitchFamily="34" charset="0"/>
              </a:rPr>
              <a:t>Adapted from: Yu C, </a:t>
            </a:r>
            <a:r>
              <a:rPr lang="en-US" sz="600" dirty="0" err="1">
                <a:solidFill>
                  <a:srgbClr val="201F1E"/>
                </a:solidFill>
                <a:latin typeface="Arial" panose="020B0604020202020204" pitchFamily="34" charset="0"/>
              </a:rPr>
              <a:t>Genco</a:t>
            </a:r>
            <a:r>
              <a:rPr lang="en-US" sz="600" dirty="0">
                <a:solidFill>
                  <a:srgbClr val="201F1E"/>
                </a:solidFill>
                <a:latin typeface="Arial" panose="020B0604020202020204" pitchFamily="34" charset="0"/>
              </a:rPr>
              <a:t> CA: </a:t>
            </a:r>
            <a:r>
              <a:rPr lang="en-US" sz="600" b="1" dirty="0">
                <a:solidFill>
                  <a:srgbClr val="201F1E"/>
                </a:solidFill>
                <a:latin typeface="Arial" panose="020B0604020202020204" pitchFamily="34" charset="0"/>
              </a:rPr>
              <a:t>Fur-mediated global regulatory circuits in pathogenic </a:t>
            </a:r>
            <a:r>
              <a:rPr lang="en-US" sz="600" b="1" i="1" dirty="0">
                <a:solidFill>
                  <a:srgbClr val="201F1E"/>
                </a:solidFill>
                <a:latin typeface="Arial" panose="020B0604020202020204" pitchFamily="34" charset="0"/>
              </a:rPr>
              <a:t>Neisseria</a:t>
            </a:r>
            <a:r>
              <a:rPr lang="en-US" sz="600" b="1" dirty="0">
                <a:solidFill>
                  <a:srgbClr val="201F1E"/>
                </a:solidFill>
                <a:latin typeface="Arial" panose="020B0604020202020204" pitchFamily="34" charset="0"/>
              </a:rPr>
              <a:t> species</a:t>
            </a:r>
            <a:r>
              <a:rPr lang="en-US" sz="600" dirty="0">
                <a:solidFill>
                  <a:srgbClr val="201F1E"/>
                </a:solidFill>
                <a:latin typeface="Arial" panose="020B0604020202020204" pitchFamily="34" charset="0"/>
              </a:rPr>
              <a:t>. </a:t>
            </a:r>
            <a:r>
              <a:rPr lang="en-US" sz="600" i="1" dirty="0">
                <a:solidFill>
                  <a:srgbClr val="201F1E"/>
                </a:solidFill>
                <a:latin typeface="Arial" panose="020B0604020202020204" pitchFamily="34" charset="0"/>
              </a:rPr>
              <a:t>J </a:t>
            </a:r>
            <a:r>
              <a:rPr lang="en-US" sz="600" i="1" dirty="0" err="1">
                <a:solidFill>
                  <a:srgbClr val="201F1E"/>
                </a:solidFill>
                <a:latin typeface="Arial" panose="020B0604020202020204" pitchFamily="34" charset="0"/>
              </a:rPr>
              <a:t>Bacteriol</a:t>
            </a:r>
            <a:r>
              <a:rPr lang="en-US" sz="600" i="1" dirty="0">
                <a:solidFill>
                  <a:srgbClr val="201F1E"/>
                </a:solidFill>
                <a:latin typeface="Arial" panose="020B0604020202020204" pitchFamily="34" charset="0"/>
              </a:rPr>
              <a:t> </a:t>
            </a:r>
            <a:r>
              <a:rPr lang="en-US" sz="600" dirty="0">
                <a:solidFill>
                  <a:srgbClr val="201F1E"/>
                </a:solidFill>
                <a:latin typeface="Arial" panose="020B0604020202020204" pitchFamily="34" charset="0"/>
              </a:rPr>
              <a:t>2012, </a:t>
            </a:r>
            <a:r>
              <a:rPr lang="en-US" sz="600" b="1" dirty="0">
                <a:solidFill>
                  <a:srgbClr val="201F1E"/>
                </a:solidFill>
                <a:latin typeface="Arial" panose="020B0604020202020204" pitchFamily="34" charset="0"/>
              </a:rPr>
              <a:t>194</a:t>
            </a:r>
            <a:r>
              <a:rPr lang="en-US" sz="600" dirty="0">
                <a:solidFill>
                  <a:srgbClr val="201F1E"/>
                </a:solidFill>
                <a:latin typeface="Arial" panose="020B0604020202020204" pitchFamily="34" charset="0"/>
              </a:rPr>
              <a:t>(23):6372-6381</a:t>
            </a:r>
          </a:p>
          <a:p>
            <a:pPr algn="ctr"/>
            <a:endParaRPr lang="en-US" sz="800" dirty="0">
              <a:solidFill>
                <a:srgbClr val="000000"/>
              </a:solidFill>
              <a:latin typeface="Arial" panose="020B0604020202020204" pitchFamily="34" charset="0"/>
              <a:cs typeface="Arial" panose="020B0604020202020204" pitchFamily="34" charset="0"/>
            </a:endParaRPr>
          </a:p>
          <a:p>
            <a:r>
              <a:rPr lang="en-US" sz="800" dirty="0" err="1">
                <a:solidFill>
                  <a:srgbClr val="000000"/>
                </a:solidFill>
                <a:latin typeface="Arial" panose="020B0604020202020204" pitchFamily="34" charset="0"/>
                <a:cs typeface="Arial" panose="020B0604020202020204" pitchFamily="34" charset="0"/>
              </a:rPr>
              <a:t>TdfJ</a:t>
            </a:r>
            <a:r>
              <a:rPr lang="en-US" sz="800" dirty="0">
                <a:solidFill>
                  <a:srgbClr val="000000"/>
                </a:solidFill>
                <a:latin typeface="Arial" panose="020B0604020202020204" pitchFamily="34" charset="0"/>
                <a:cs typeface="Arial" panose="020B0604020202020204" pitchFamily="34" charset="0"/>
              </a:rPr>
              <a:t> acquires zinc within low zinc environments. </a:t>
            </a:r>
            <a:r>
              <a:rPr lang="en-US" sz="800" i="1" dirty="0" err="1">
                <a:solidFill>
                  <a:srgbClr val="000000"/>
                </a:solidFill>
                <a:latin typeface="Arial" panose="020B0604020202020204" pitchFamily="34" charset="0"/>
                <a:cs typeface="Arial" panose="020B0604020202020204" pitchFamily="34" charset="0"/>
              </a:rPr>
              <a:t>tdfJ</a:t>
            </a:r>
            <a:r>
              <a:rPr lang="en-US" sz="800" dirty="0">
                <a:solidFill>
                  <a:srgbClr val="000000"/>
                </a:solidFill>
                <a:latin typeface="Arial" panose="020B0604020202020204" pitchFamily="34" charset="0"/>
                <a:cs typeface="Arial" panose="020B0604020202020204" pitchFamily="34" charset="0"/>
              </a:rPr>
              <a:t> expression is induced in high iron and low zinc environments. </a:t>
            </a:r>
            <a:r>
              <a:rPr lang="en-US" sz="800" b="1" dirty="0">
                <a:solidFill>
                  <a:srgbClr val="000000"/>
                </a:solidFill>
                <a:latin typeface="Arial" panose="020B0604020202020204" pitchFamily="34" charset="0"/>
                <a:cs typeface="Arial" panose="020B0604020202020204" pitchFamily="34" charset="0"/>
              </a:rPr>
              <a:t>Thus, it was hypothesized that the Ferric Uptake Regulator (Fur) acts as an activator for the induction of </a:t>
            </a:r>
            <a:r>
              <a:rPr lang="en-US" sz="800" b="1" i="1" dirty="0" err="1">
                <a:solidFill>
                  <a:srgbClr val="000000"/>
                </a:solidFill>
                <a:latin typeface="Arial" panose="020B0604020202020204" pitchFamily="34" charset="0"/>
                <a:cs typeface="Arial" panose="020B0604020202020204" pitchFamily="34" charset="0"/>
              </a:rPr>
              <a:t>tdfJ</a:t>
            </a:r>
            <a:r>
              <a:rPr lang="en-US" sz="800" b="1" dirty="0">
                <a:solidFill>
                  <a:srgbClr val="000000"/>
                </a:solidFill>
                <a:latin typeface="Arial" panose="020B0604020202020204" pitchFamily="34" charset="0"/>
                <a:cs typeface="Arial" panose="020B0604020202020204" pitchFamily="34" charset="0"/>
              </a:rPr>
              <a:t> in Ngo. Fur is thought to sit on the DNA upstream of the</a:t>
            </a:r>
            <a:r>
              <a:rPr lang="en-US" sz="800" b="1" i="1" dirty="0">
                <a:solidFill>
                  <a:srgbClr val="000000"/>
                </a:solidFill>
                <a:latin typeface="Arial" panose="020B0604020202020204" pitchFamily="34" charset="0"/>
                <a:cs typeface="Arial" panose="020B0604020202020204" pitchFamily="34" charset="0"/>
              </a:rPr>
              <a:t> </a:t>
            </a:r>
            <a:r>
              <a:rPr lang="en-US" sz="800" b="1" i="1" dirty="0" err="1">
                <a:solidFill>
                  <a:srgbClr val="000000"/>
                </a:solidFill>
                <a:latin typeface="Arial" panose="020B0604020202020204" pitchFamily="34" charset="0"/>
                <a:cs typeface="Arial" panose="020B0604020202020204" pitchFamily="34" charset="0"/>
              </a:rPr>
              <a:t>tdfJ</a:t>
            </a:r>
            <a:r>
              <a:rPr lang="en-US" sz="800" b="1" dirty="0">
                <a:solidFill>
                  <a:srgbClr val="000000"/>
                </a:solidFill>
                <a:latin typeface="Arial" panose="020B0604020202020204" pitchFamily="34" charset="0"/>
                <a:cs typeface="Arial" panose="020B0604020202020204" pitchFamily="34" charset="0"/>
              </a:rPr>
              <a:t> promoter and allow the RNA polymerase to activate the expression of </a:t>
            </a:r>
            <a:r>
              <a:rPr lang="en-US" sz="800" b="1" i="1" dirty="0" err="1">
                <a:solidFill>
                  <a:srgbClr val="000000"/>
                </a:solidFill>
                <a:latin typeface="Arial" panose="020B0604020202020204" pitchFamily="34" charset="0"/>
                <a:cs typeface="Arial" panose="020B0604020202020204" pitchFamily="34" charset="0"/>
              </a:rPr>
              <a:t>tdfJ</a:t>
            </a:r>
            <a:r>
              <a:rPr lang="en-US" sz="800" b="1" dirty="0">
                <a:solidFill>
                  <a:srgbClr val="000000"/>
                </a:solidFill>
                <a:latin typeface="Arial" panose="020B0604020202020204" pitchFamily="34" charset="0"/>
                <a:cs typeface="Arial" panose="020B0604020202020204" pitchFamily="34" charset="0"/>
              </a:rPr>
              <a:t>.</a:t>
            </a:r>
          </a:p>
          <a:p>
            <a:pPr algn="ctr"/>
            <a:endParaRPr lang="en-US" sz="800" dirty="0">
              <a:solidFill>
                <a:srgbClr val="201F1E"/>
              </a:solidFill>
              <a:latin typeface="Arial" panose="020B0604020202020204" pitchFamily="34" charset="0"/>
            </a:endParaRPr>
          </a:p>
          <a:p>
            <a:r>
              <a:rPr lang="en-US" sz="800" dirty="0">
                <a:solidFill>
                  <a:srgbClr val="000000"/>
                </a:solidFill>
                <a:latin typeface="Arial" panose="020B0604020202020204" pitchFamily="34" charset="0"/>
                <a:cs typeface="Arial" panose="020B0604020202020204" pitchFamily="34" charset="0"/>
              </a:rPr>
              <a:t>The current study focuses on purification and expression of Fur to analyze this interaction. The study’s results will inform if Fur interacts with the</a:t>
            </a:r>
            <a:r>
              <a:rPr lang="en-US" sz="800" i="1" dirty="0">
                <a:solidFill>
                  <a:srgbClr val="000000"/>
                </a:solidFill>
                <a:latin typeface="Arial" panose="020B0604020202020204" pitchFamily="34" charset="0"/>
                <a:cs typeface="Arial" panose="020B0604020202020204" pitchFamily="34" charset="0"/>
              </a:rPr>
              <a:t> </a:t>
            </a:r>
            <a:r>
              <a:rPr lang="en-US" sz="800" i="1" dirty="0" err="1">
                <a:solidFill>
                  <a:srgbClr val="000000"/>
                </a:solidFill>
                <a:latin typeface="Arial" panose="020B0604020202020204" pitchFamily="34" charset="0"/>
                <a:cs typeface="Arial" panose="020B0604020202020204" pitchFamily="34" charset="0"/>
              </a:rPr>
              <a:t>tdfJ</a:t>
            </a:r>
            <a:r>
              <a:rPr lang="en-US" sz="800" dirty="0">
                <a:solidFill>
                  <a:srgbClr val="000000"/>
                </a:solidFill>
                <a:latin typeface="Arial" panose="020B0604020202020204" pitchFamily="34" charset="0"/>
                <a:cs typeface="Arial" panose="020B0604020202020204" pitchFamily="34" charset="0"/>
              </a:rPr>
              <a:t> promoter region to induce expression and aid in zinc uptake by </a:t>
            </a:r>
            <a:r>
              <a:rPr lang="en-US" sz="800" dirty="0" err="1">
                <a:solidFill>
                  <a:srgbClr val="000000"/>
                </a:solidFill>
                <a:latin typeface="Arial" panose="020B0604020202020204" pitchFamily="34" charset="0"/>
                <a:cs typeface="Arial" panose="020B0604020202020204" pitchFamily="34" charset="0"/>
              </a:rPr>
              <a:t>TdfJ</a:t>
            </a:r>
            <a:r>
              <a:rPr lang="en-US" sz="800" dirty="0">
                <a:solidFill>
                  <a:srgbClr val="000000"/>
                </a:solidFill>
                <a:latin typeface="Arial" panose="020B0604020202020204" pitchFamily="34" charset="0"/>
                <a:cs typeface="Arial" panose="020B0604020202020204" pitchFamily="34" charset="0"/>
              </a:rPr>
              <a:t>.</a:t>
            </a:r>
            <a:endParaRPr lang="en-US" sz="800" b="0" dirty="0">
              <a:effectLst/>
              <a:latin typeface="Arial" panose="020B0604020202020204" pitchFamily="34" charset="0"/>
              <a:cs typeface="Arial" panose="020B0604020202020204" pitchFamily="34" charset="0"/>
            </a:endParaRPr>
          </a:p>
          <a:p>
            <a:pPr rtl="0">
              <a:spcBef>
                <a:spcPts val="0"/>
              </a:spcBef>
              <a:spcAft>
                <a:spcPts val="0"/>
              </a:spcAft>
            </a:pPr>
            <a:endParaRPr lang="en-US" sz="800" b="0" dirty="0">
              <a:effectLst/>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599" y="1032995"/>
            <a:ext cx="2645095" cy="1391320"/>
          </a:xfrm>
          <a:prstGeom prst="rect">
            <a:avLst/>
          </a:prstGeom>
        </p:spPr>
      </p:pic>
      <p:pic>
        <p:nvPicPr>
          <p:cNvPr id="63" name="Picture 62" descr="Diagram, schematic&#10;&#10;Description automatically generated">
            <a:extLst>
              <a:ext uri="{FF2B5EF4-FFF2-40B4-BE49-F238E27FC236}">
                <a16:creationId xmlns:a16="http://schemas.microsoft.com/office/drawing/2014/main" id="{B0A4A7E0-BFB8-460D-B1E4-86663A3112A4}"/>
              </a:ext>
            </a:extLst>
          </p:cNvPr>
          <p:cNvPicPr>
            <a:picLocks noChangeAspect="1"/>
          </p:cNvPicPr>
          <p:nvPr/>
        </p:nvPicPr>
        <p:blipFill rotWithShape="1">
          <a:blip r:embed="rId6">
            <a:extLst>
              <a:ext uri="{28A0092B-C50C-407E-A947-70E740481C1C}">
                <a14:useLocalDpi xmlns:a14="http://schemas.microsoft.com/office/drawing/2010/main" val="0"/>
              </a:ext>
            </a:extLst>
          </a:blip>
          <a:srcRect l="2369" r="2966" b="18532"/>
          <a:stretch/>
        </p:blipFill>
        <p:spPr>
          <a:xfrm>
            <a:off x="95205" y="4272141"/>
            <a:ext cx="2255520" cy="952501"/>
          </a:xfrm>
          <a:prstGeom prst="rect">
            <a:avLst/>
          </a:prstGeom>
        </p:spPr>
      </p:pic>
      <p:sp>
        <p:nvSpPr>
          <p:cNvPr id="21" name="TextBox 20">
            <a:extLst>
              <a:ext uri="{FF2B5EF4-FFF2-40B4-BE49-F238E27FC236}">
                <a16:creationId xmlns:a16="http://schemas.microsoft.com/office/drawing/2014/main" id="{FCC23ACC-602D-4895-AD11-F7FE40758B4C}"/>
              </a:ext>
            </a:extLst>
          </p:cNvPr>
          <p:cNvSpPr txBox="1"/>
          <p:nvPr/>
        </p:nvSpPr>
        <p:spPr>
          <a:xfrm>
            <a:off x="6448184" y="4584555"/>
            <a:ext cx="1538690" cy="630942"/>
          </a:xfrm>
          <a:prstGeom prst="rect">
            <a:avLst/>
          </a:prstGeom>
          <a:solidFill>
            <a:schemeClr val="accent1">
              <a:lumMod val="40000"/>
              <a:lumOff val="60000"/>
            </a:schemeClr>
          </a:solidFill>
        </p:spPr>
        <p:txBody>
          <a:bodyPr wrap="square" rtlCol="0">
            <a:spAutoFit/>
          </a:bodyPr>
          <a:lstStyle/>
          <a:p>
            <a:pPr algn="ctr"/>
            <a:r>
              <a:rPr lang="en-US" sz="700" b="1" dirty="0">
                <a:latin typeface="Arial" panose="020B0604020202020204" pitchFamily="34" charset="0"/>
                <a:cs typeface="Arial" panose="020B0604020202020204" pitchFamily="34" charset="0"/>
              </a:rPr>
              <a:t>F</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g 3. Plasm</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d map of </a:t>
            </a:r>
            <a:r>
              <a:rPr lang="en-US" sz="700" b="1" i="1" dirty="0">
                <a:latin typeface="Arial" panose="020B0604020202020204" pitchFamily="34" charset="0"/>
                <a:cs typeface="Arial" panose="020B0604020202020204" pitchFamily="34" charset="0"/>
              </a:rPr>
              <a:t>fur</a:t>
            </a:r>
            <a:r>
              <a:rPr lang="en-US" sz="700" b="1" dirty="0">
                <a:latin typeface="Arial" panose="020B0604020202020204" pitchFamily="34" charset="0"/>
                <a:cs typeface="Arial" panose="020B0604020202020204" pitchFamily="34" charset="0"/>
              </a:rPr>
              <a:t> (insert) in pET-19b plasmid (vector) to check if it is in frame within the Multiple Cloning Site (MCS)</a:t>
            </a:r>
          </a:p>
        </p:txBody>
      </p:sp>
      <p:sp>
        <p:nvSpPr>
          <p:cNvPr id="24" name="TextBox 23">
            <a:extLst>
              <a:ext uri="{FF2B5EF4-FFF2-40B4-BE49-F238E27FC236}">
                <a16:creationId xmlns:a16="http://schemas.microsoft.com/office/drawing/2014/main" id="{FB42C282-8888-449F-98DF-7641ADFBC073}"/>
              </a:ext>
            </a:extLst>
          </p:cNvPr>
          <p:cNvSpPr txBox="1"/>
          <p:nvPr/>
        </p:nvSpPr>
        <p:spPr>
          <a:xfrm>
            <a:off x="4725682" y="6217309"/>
            <a:ext cx="1595714" cy="523220"/>
          </a:xfrm>
          <a:prstGeom prst="rect">
            <a:avLst/>
          </a:prstGeom>
          <a:solidFill>
            <a:srgbClr val="CCCCFF"/>
          </a:solidFill>
        </p:spPr>
        <p:txBody>
          <a:bodyPr wrap="square" rtlCol="0">
            <a:spAutoFit/>
          </a:bodyPr>
          <a:lstStyle/>
          <a:p>
            <a:pPr algn="ctr"/>
            <a:r>
              <a:rPr lang="en-US" sz="700" b="1" dirty="0">
                <a:latin typeface="Arial" panose="020B0604020202020204" pitchFamily="34" charset="0"/>
                <a:cs typeface="Arial" panose="020B0604020202020204" pitchFamily="34" charset="0"/>
              </a:rPr>
              <a:t>F</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g 4. Polymerase Chain Reaction (PCR) of amplified </a:t>
            </a:r>
            <a:r>
              <a:rPr lang="en-US" sz="700" b="1" i="1" dirty="0">
                <a:solidFill>
                  <a:schemeClr val="tx1"/>
                </a:solidFill>
                <a:latin typeface="Arial" panose="020B0604020202020204" pitchFamily="34" charset="0"/>
                <a:cs typeface="Arial" panose="020B0604020202020204" pitchFamily="34" charset="0"/>
              </a:rPr>
              <a:t>fur </a:t>
            </a:r>
            <a:r>
              <a:rPr lang="en-US" sz="700" b="1" dirty="0">
                <a:solidFill>
                  <a:schemeClr val="tx1"/>
                </a:solidFill>
                <a:latin typeface="Arial" panose="020B0604020202020204" pitchFamily="34" charset="0"/>
                <a:cs typeface="Arial" panose="020B0604020202020204" pitchFamily="34" charset="0"/>
              </a:rPr>
              <a:t>product (435 </a:t>
            </a:r>
            <a:r>
              <a:rPr lang="en-US" sz="700" b="1" dirty="0" err="1">
                <a:solidFill>
                  <a:schemeClr val="tx1"/>
                </a:solidFill>
                <a:latin typeface="Arial" panose="020B0604020202020204" pitchFamily="34" charset="0"/>
                <a:cs typeface="Arial" panose="020B0604020202020204" pitchFamily="34" charset="0"/>
              </a:rPr>
              <a:t>bp</a:t>
            </a:r>
            <a:r>
              <a:rPr lang="en-US" sz="700" b="1" dirty="0">
                <a:solidFill>
                  <a:schemeClr val="tx1"/>
                </a:solidFill>
                <a:latin typeface="Arial" panose="020B0604020202020204" pitchFamily="34" charset="0"/>
                <a:cs typeface="Arial" panose="020B0604020202020204" pitchFamily="34" charset="0"/>
              </a:rPr>
              <a:t>) and negative control</a:t>
            </a:r>
            <a:endParaRPr lang="en-US" sz="700" b="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4430C5F-22C1-4D68-92AF-4743D8BD5B45}"/>
              </a:ext>
            </a:extLst>
          </p:cNvPr>
          <p:cNvSpPr txBox="1"/>
          <p:nvPr/>
        </p:nvSpPr>
        <p:spPr>
          <a:xfrm>
            <a:off x="8082006" y="769290"/>
            <a:ext cx="4086064" cy="2364010"/>
          </a:xfrm>
          <a:prstGeom prst="rect">
            <a:avLst/>
          </a:prstGeom>
          <a:solidFill>
            <a:schemeClr val="bg2"/>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E645E683-5C68-4324-8863-1909925B5264}"/>
              </a:ext>
            </a:extLst>
          </p:cNvPr>
          <p:cNvSpPr txBox="1"/>
          <p:nvPr/>
        </p:nvSpPr>
        <p:spPr>
          <a:xfrm>
            <a:off x="7062715" y="5849236"/>
            <a:ext cx="417931" cy="215444"/>
          </a:xfrm>
          <a:prstGeom prst="rect">
            <a:avLst/>
          </a:prstGeom>
          <a:noFill/>
        </p:spPr>
        <p:txBody>
          <a:bodyPr wrap="square" rtlCol="0">
            <a:spAutoFit/>
          </a:bodyPr>
          <a:lstStyle/>
          <a:p>
            <a:r>
              <a:rPr lang="en-US" sz="800" i="1" dirty="0">
                <a:latin typeface="Arial" panose="020B0604020202020204" pitchFamily="34" charset="0"/>
                <a:cs typeface="Arial" panose="020B0604020202020204" pitchFamily="34" charset="0"/>
              </a:rPr>
              <a:t>fur</a:t>
            </a:r>
          </a:p>
        </p:txBody>
      </p:sp>
      <p:pic>
        <p:nvPicPr>
          <p:cNvPr id="1026" name="Picture 2">
            <a:extLst>
              <a:ext uri="{FF2B5EF4-FFF2-40B4-BE49-F238E27FC236}">
                <a16:creationId xmlns:a16="http://schemas.microsoft.com/office/drawing/2014/main" id="{1E36B06B-F39A-43B0-B5C5-750E18DD68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6104" y="829932"/>
            <a:ext cx="782871" cy="7860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845CEF34-3BFF-4D84-8F36-BE142294DCC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11061" y="1642786"/>
            <a:ext cx="797376" cy="800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CB1952-793F-4352-B867-C08F729A30F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59869" y="1673468"/>
            <a:ext cx="807154" cy="80067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2371FA96-CE5F-4932-BFDA-BF173ABB371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22350" y="829931"/>
            <a:ext cx="795601" cy="78601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5C0151CC-9F0C-46C4-B0E1-56E8794F8DAD}"/>
              </a:ext>
            </a:extLst>
          </p:cNvPr>
          <p:cNvPicPr>
            <a:picLocks noChangeAspect="1"/>
          </p:cNvPicPr>
          <p:nvPr/>
        </p:nvPicPr>
        <p:blipFill rotWithShape="1">
          <a:blip r:embed="rId11"/>
          <a:srcRect t="5342" r="31132" b="-1"/>
          <a:stretch/>
        </p:blipFill>
        <p:spPr>
          <a:xfrm>
            <a:off x="9792535" y="825964"/>
            <a:ext cx="2375535" cy="2307336"/>
          </a:xfrm>
          <a:prstGeom prst="rect">
            <a:avLst/>
          </a:prstGeom>
        </p:spPr>
      </p:pic>
      <p:sp>
        <p:nvSpPr>
          <p:cNvPr id="68" name="TextBox 67">
            <a:extLst>
              <a:ext uri="{FF2B5EF4-FFF2-40B4-BE49-F238E27FC236}">
                <a16:creationId xmlns:a16="http://schemas.microsoft.com/office/drawing/2014/main" id="{24475854-47DE-426C-A8B5-97E59B9DBB5B}"/>
              </a:ext>
            </a:extLst>
          </p:cNvPr>
          <p:cNvSpPr txBox="1"/>
          <p:nvPr/>
        </p:nvSpPr>
        <p:spPr>
          <a:xfrm>
            <a:off x="8095983" y="2557112"/>
            <a:ext cx="1883099" cy="415498"/>
          </a:xfrm>
          <a:prstGeom prst="rect">
            <a:avLst/>
          </a:prstGeom>
          <a:solidFill>
            <a:schemeClr val="accent2">
              <a:lumMod val="40000"/>
              <a:lumOff val="60000"/>
            </a:schemeClr>
          </a:solidFill>
        </p:spPr>
        <p:txBody>
          <a:bodyPr wrap="square" rtlCol="0">
            <a:spAutoFit/>
          </a:bodyPr>
          <a:lstStyle/>
          <a:p>
            <a:r>
              <a:rPr lang="en-US" sz="700" b="1" dirty="0">
                <a:latin typeface="Arial" panose="020B0604020202020204" pitchFamily="34" charset="0"/>
                <a:cs typeface="Arial" panose="020B0604020202020204" pitchFamily="34" charset="0"/>
              </a:rPr>
              <a:t>F</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g 5&amp;6. </a:t>
            </a:r>
            <a:r>
              <a:rPr lang="en-US" sz="700" b="1" dirty="0" err="1">
                <a:latin typeface="Arial" panose="020B0604020202020204" pitchFamily="34" charset="0"/>
                <a:cs typeface="Arial" panose="020B0604020202020204" pitchFamily="34" charset="0"/>
              </a:rPr>
              <a:t>Transformants</a:t>
            </a:r>
            <a:r>
              <a:rPr lang="en-US" sz="700" b="1" dirty="0">
                <a:latin typeface="Arial" panose="020B0604020202020204" pitchFamily="34" charset="0"/>
                <a:cs typeface="Arial" panose="020B0604020202020204" pitchFamily="34" charset="0"/>
              </a:rPr>
              <a:t> on plates were screened by colony PCR us</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ng </a:t>
            </a:r>
            <a:r>
              <a:rPr lang="en-US" sz="700" b="1" i="1" dirty="0">
                <a:latin typeface="Arial" panose="020B0604020202020204" pitchFamily="34" charset="0"/>
                <a:cs typeface="Arial" panose="020B0604020202020204" pitchFamily="34" charset="0"/>
              </a:rPr>
              <a:t>fur</a:t>
            </a:r>
            <a:r>
              <a:rPr lang="en-US" sz="700" b="1" dirty="0">
                <a:latin typeface="Arial" panose="020B0604020202020204" pitchFamily="34" charset="0"/>
                <a:cs typeface="Arial" panose="020B0604020202020204" pitchFamily="34" charset="0"/>
              </a:rPr>
              <a:t> pr</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mers</a:t>
            </a:r>
          </a:p>
        </p:txBody>
      </p:sp>
      <p:sp>
        <p:nvSpPr>
          <p:cNvPr id="134" name="TextBox 133"/>
          <p:cNvSpPr txBox="1"/>
          <p:nvPr/>
        </p:nvSpPr>
        <p:spPr>
          <a:xfrm>
            <a:off x="8067428" y="3153640"/>
            <a:ext cx="4100642" cy="253916"/>
          </a:xfrm>
          <a:prstGeom prst="rect">
            <a:avLst/>
          </a:prstGeom>
          <a:solidFill>
            <a:schemeClr val="tx1"/>
          </a:solid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CONCLUSIONS</a:t>
            </a:r>
          </a:p>
        </p:txBody>
      </p:sp>
      <p:sp>
        <p:nvSpPr>
          <p:cNvPr id="97" name="Rectangle 96"/>
          <p:cNvSpPr/>
          <p:nvPr/>
        </p:nvSpPr>
        <p:spPr>
          <a:xfrm>
            <a:off x="8073767" y="3404921"/>
            <a:ext cx="4109437" cy="145653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800" b="0" i="0" u="none" strike="noStrike" dirty="0">
                <a:solidFill>
                  <a:schemeClr val="tx1"/>
                </a:solidFill>
                <a:effectLst/>
                <a:latin typeface="Arial" panose="020B0604020202020204" pitchFamily="34" charset="0"/>
                <a:cs typeface="Arial" panose="020B0604020202020204" pitchFamily="34" charset="0"/>
              </a:rPr>
              <a:t>By </a:t>
            </a:r>
            <a:r>
              <a:rPr lang="en-US" sz="800" b="0" i="0" u="none" dirty="0">
                <a:solidFill>
                  <a:schemeClr val="tx1"/>
                </a:solidFill>
                <a:effectLst/>
                <a:latin typeface="Arial" panose="020B0604020202020204" pitchFamily="34" charset="0"/>
                <a:cs typeface="Arial" panose="020B0604020202020204" pitchFamily="34" charset="0"/>
              </a:rPr>
              <a:t>mapping</a:t>
            </a:r>
            <a:r>
              <a:rPr lang="en-US" sz="800" b="0" i="0" u="none" strike="noStrike" dirty="0">
                <a:solidFill>
                  <a:schemeClr val="tx1"/>
                </a:solidFill>
                <a:effectLst/>
                <a:latin typeface="Arial" panose="020B0604020202020204" pitchFamily="34" charset="0"/>
                <a:cs typeface="Arial" panose="020B0604020202020204" pitchFamily="34" charset="0"/>
              </a:rPr>
              <a:t> the </a:t>
            </a:r>
            <a:r>
              <a:rPr lang="en-US" sz="800" b="0" i="1" u="none" strike="noStrike" dirty="0">
                <a:solidFill>
                  <a:schemeClr val="tx1"/>
                </a:solidFill>
                <a:effectLst/>
                <a:latin typeface="Arial" panose="020B0604020202020204" pitchFamily="34" charset="0"/>
                <a:cs typeface="Arial" panose="020B0604020202020204" pitchFamily="34" charset="0"/>
              </a:rPr>
              <a:t>fur </a:t>
            </a:r>
            <a:r>
              <a:rPr lang="en-US" sz="800" b="0" i="0" u="none" strike="noStrike" dirty="0">
                <a:solidFill>
                  <a:schemeClr val="tx1"/>
                </a:solidFill>
                <a:effectLst/>
                <a:latin typeface="Arial" panose="020B0604020202020204" pitchFamily="34" charset="0"/>
                <a:cs typeface="Arial" panose="020B0604020202020204" pitchFamily="34" charset="0"/>
              </a:rPr>
              <a:t>gene within the MCS of pET-19b plasmid, we structured how the insert and vector will fit together inside the </a:t>
            </a:r>
            <a:r>
              <a:rPr lang="en-US" sz="800" b="0" i="1" u="none" strike="noStrike" dirty="0">
                <a:solidFill>
                  <a:schemeClr val="tx1"/>
                </a:solidFill>
                <a:effectLst/>
                <a:latin typeface="Arial" panose="020B0604020202020204" pitchFamily="34" charset="0"/>
                <a:cs typeface="Arial" panose="020B0604020202020204" pitchFamily="34" charset="0"/>
              </a:rPr>
              <a:t>E coli </a:t>
            </a:r>
            <a:r>
              <a:rPr lang="en-US" sz="800" b="0" i="0" u="none" strike="noStrike" dirty="0">
                <a:solidFill>
                  <a:schemeClr val="tx1"/>
                </a:solidFill>
                <a:effectLst/>
                <a:latin typeface="Arial" panose="020B0604020202020204" pitchFamily="34" charset="0"/>
                <a:cs typeface="Arial" panose="020B0604020202020204" pitchFamily="34" charset="0"/>
              </a:rPr>
              <a:t>cells. After purifying and amplifying the </a:t>
            </a:r>
            <a:r>
              <a:rPr lang="en-US" sz="800" b="0" i="1" u="none" strike="noStrike" dirty="0">
                <a:solidFill>
                  <a:schemeClr val="tx1"/>
                </a:solidFill>
                <a:effectLst/>
                <a:latin typeface="Arial" panose="020B0604020202020204" pitchFamily="34" charset="0"/>
                <a:cs typeface="Arial" panose="020B0604020202020204" pitchFamily="34" charset="0"/>
              </a:rPr>
              <a:t>fur </a:t>
            </a:r>
            <a:r>
              <a:rPr lang="en-US" sz="800" b="0" i="0" u="none" strike="noStrike" dirty="0">
                <a:solidFill>
                  <a:schemeClr val="tx1"/>
                </a:solidFill>
                <a:effectLst/>
                <a:latin typeface="Arial" panose="020B0604020202020204" pitchFamily="34" charset="0"/>
                <a:cs typeface="Arial" panose="020B0604020202020204" pitchFamily="34" charset="0"/>
              </a:rPr>
              <a:t>gene and by isolating our pET-19 vector DNA we were able to ligate them</a:t>
            </a:r>
            <a:r>
              <a:rPr lang="en-US" sz="800" b="0" i="0" u="none" dirty="0">
                <a:solidFill>
                  <a:schemeClr val="tx1"/>
                </a:solidFill>
                <a:effectLst/>
                <a:latin typeface="Arial" panose="020B0604020202020204" pitchFamily="34" charset="0"/>
                <a:cs typeface="Arial" panose="020B0604020202020204" pitchFamily="34" charset="0"/>
              </a:rPr>
              <a:t> to generate</a:t>
            </a:r>
            <a:r>
              <a:rPr lang="en-US" sz="800" b="0" i="0" u="none" strike="noStrike" dirty="0">
                <a:solidFill>
                  <a:schemeClr val="tx1"/>
                </a:solidFill>
                <a:effectLst/>
                <a:latin typeface="Arial" panose="020B0604020202020204" pitchFamily="34" charset="0"/>
                <a:cs typeface="Arial" panose="020B0604020202020204" pitchFamily="34" charset="0"/>
              </a:rPr>
              <a:t> pGSU606 (insert + vector). Then, we transformed TOP10 </a:t>
            </a:r>
            <a:r>
              <a:rPr lang="en-US" sz="800" b="0" i="1" u="none" strike="noStrike" dirty="0">
                <a:solidFill>
                  <a:schemeClr val="tx1"/>
                </a:solidFill>
                <a:effectLst/>
                <a:latin typeface="Arial" panose="020B0604020202020204" pitchFamily="34" charset="0"/>
                <a:cs typeface="Arial" panose="020B0604020202020204" pitchFamily="34" charset="0"/>
              </a:rPr>
              <a:t>E. coli </a:t>
            </a:r>
            <a:r>
              <a:rPr lang="en-US" sz="800" b="0" i="0" u="none" strike="noStrike" dirty="0">
                <a:solidFill>
                  <a:schemeClr val="tx1"/>
                </a:solidFill>
                <a:effectLst/>
                <a:latin typeface="Arial" panose="020B0604020202020204" pitchFamily="34" charset="0"/>
                <a:cs typeface="Arial" panose="020B0604020202020204" pitchFamily="34" charset="0"/>
              </a:rPr>
              <a:t>cells with pGSU606 and conducted PCR to see if the (insert + vector) number of base pairs fall within the range as according to the mapping. Now, we plan to send it for DNA sequencing to check if the sequence matches our mapped sequence. </a:t>
            </a:r>
            <a:r>
              <a:rPr lang="en-US" sz="800" b="0" i="0" u="none" dirty="0">
                <a:solidFill>
                  <a:schemeClr val="tx1"/>
                </a:solidFill>
                <a:effectLst/>
                <a:latin typeface="Arial" panose="020B0604020202020204" pitchFamily="34" charset="0"/>
                <a:cs typeface="Arial" panose="020B0604020202020204" pitchFamily="34" charset="0"/>
              </a:rPr>
              <a:t>After sequencing</a:t>
            </a:r>
            <a:r>
              <a:rPr lang="en-US" sz="800" b="0" i="0" u="none" strike="noStrike" dirty="0">
                <a:solidFill>
                  <a:schemeClr val="tx1"/>
                </a:solidFill>
                <a:effectLst/>
                <a:latin typeface="Arial" panose="020B0604020202020204" pitchFamily="34" charset="0"/>
                <a:cs typeface="Arial" panose="020B0604020202020204" pitchFamily="34" charset="0"/>
              </a:rPr>
              <a:t>, we will transform BL21 </a:t>
            </a:r>
            <a:r>
              <a:rPr lang="en-US" sz="800" b="0" i="1" u="none" strike="noStrike" dirty="0">
                <a:solidFill>
                  <a:schemeClr val="tx1"/>
                </a:solidFill>
                <a:effectLst/>
                <a:latin typeface="Arial" panose="020B0604020202020204" pitchFamily="34" charset="0"/>
                <a:cs typeface="Arial" panose="020B0604020202020204" pitchFamily="34" charset="0"/>
              </a:rPr>
              <a:t>E. coli </a:t>
            </a:r>
            <a:r>
              <a:rPr lang="en-US" sz="800" b="0" i="0" u="none" strike="noStrike" dirty="0">
                <a:solidFill>
                  <a:schemeClr val="tx1"/>
                </a:solidFill>
                <a:effectLst/>
                <a:latin typeface="Arial" panose="020B0604020202020204" pitchFamily="34" charset="0"/>
                <a:cs typeface="Arial" panose="020B0604020202020204" pitchFamily="34" charset="0"/>
              </a:rPr>
              <a:t>cells with pGSU606 to get our final transformants. These final transformants will be used to purify Fur proteins and to check for </a:t>
            </a:r>
            <a:r>
              <a:rPr lang="en-US" sz="800" dirty="0">
                <a:solidFill>
                  <a:schemeClr val="tx1"/>
                </a:solidFill>
                <a:latin typeface="Arial" panose="020B0604020202020204" pitchFamily="34" charset="0"/>
                <a:cs typeface="Arial" panose="020B0604020202020204" pitchFamily="34" charset="0"/>
              </a:rPr>
              <a:t>induction of </a:t>
            </a:r>
            <a:r>
              <a:rPr lang="en-US" sz="800" b="0" i="1" u="none" strike="noStrike" dirty="0" err="1">
                <a:solidFill>
                  <a:schemeClr val="tx1"/>
                </a:solidFill>
                <a:effectLst/>
                <a:latin typeface="Arial" panose="020B0604020202020204" pitchFamily="34" charset="0"/>
                <a:cs typeface="Arial" panose="020B0604020202020204" pitchFamily="34" charset="0"/>
              </a:rPr>
              <a:t>tdfJ</a:t>
            </a:r>
            <a:r>
              <a:rPr lang="en-US" sz="800" b="0" i="1" u="none" strike="noStrike" dirty="0">
                <a:solidFill>
                  <a:schemeClr val="tx1"/>
                </a:solidFill>
                <a:effectLst/>
                <a:latin typeface="Arial" panose="020B0604020202020204" pitchFamily="34" charset="0"/>
                <a:cs typeface="Arial" panose="020B0604020202020204" pitchFamily="34" charset="0"/>
              </a:rPr>
              <a:t> </a:t>
            </a:r>
            <a:r>
              <a:rPr lang="en-US" sz="800" b="0" i="0" u="none" strike="noStrike" dirty="0">
                <a:solidFill>
                  <a:schemeClr val="tx1"/>
                </a:solidFill>
                <a:effectLst/>
                <a:latin typeface="Arial" panose="020B0604020202020204" pitchFamily="34" charset="0"/>
                <a:cs typeface="Arial" panose="020B0604020202020204" pitchFamily="34" charset="0"/>
              </a:rPr>
              <a:t>expression. This will help us better understand </a:t>
            </a:r>
            <a:r>
              <a:rPr lang="en-US" sz="800" b="0" i="1" u="none" strike="noStrike" dirty="0" err="1">
                <a:solidFill>
                  <a:schemeClr val="tx1"/>
                </a:solidFill>
                <a:effectLst/>
                <a:latin typeface="Arial" panose="020B0604020202020204" pitchFamily="34" charset="0"/>
                <a:cs typeface="Arial" panose="020B0604020202020204" pitchFamily="34" charset="0"/>
              </a:rPr>
              <a:t>tdfJ</a:t>
            </a:r>
            <a:r>
              <a:rPr lang="en-US" sz="800" b="0" i="1" u="none" strike="noStrike" dirty="0">
                <a:solidFill>
                  <a:schemeClr val="tx1"/>
                </a:solidFill>
                <a:effectLst/>
                <a:latin typeface="Arial" panose="020B0604020202020204" pitchFamily="34" charset="0"/>
                <a:cs typeface="Arial" panose="020B0604020202020204" pitchFamily="34" charset="0"/>
              </a:rPr>
              <a:t> </a:t>
            </a:r>
            <a:r>
              <a:rPr lang="en-US" sz="800" b="0" u="none" strike="noStrike" dirty="0">
                <a:solidFill>
                  <a:schemeClr val="tx1"/>
                </a:solidFill>
                <a:effectLst/>
                <a:latin typeface="Arial" panose="020B0604020202020204" pitchFamily="34" charset="0"/>
                <a:cs typeface="Arial" panose="020B0604020202020204" pitchFamily="34" charset="0"/>
              </a:rPr>
              <a:t>how</a:t>
            </a:r>
            <a:r>
              <a:rPr lang="en-US" sz="800" b="0" i="0" u="none" strike="noStrike" dirty="0">
                <a:solidFill>
                  <a:schemeClr val="tx1"/>
                </a:solidFill>
                <a:effectLst/>
                <a:latin typeface="Arial" panose="020B0604020202020204" pitchFamily="34" charset="0"/>
                <a:cs typeface="Arial" panose="020B0604020202020204" pitchFamily="34" charset="0"/>
              </a:rPr>
              <a:t> acquires necessary zinc and how Fur promotes for its activation. </a:t>
            </a:r>
            <a:endParaRPr lang="en-US" sz="800" b="0" dirty="0">
              <a:solidFill>
                <a:schemeClr val="tx1"/>
              </a:solidFill>
              <a:effectLst/>
              <a:latin typeface="Arial" panose="020B0604020202020204" pitchFamily="34" charset="0"/>
              <a:cs typeface="Arial" panose="020B0604020202020204" pitchFamily="34" charset="0"/>
            </a:endParaRPr>
          </a:p>
        </p:txBody>
      </p:sp>
      <p:sp>
        <p:nvSpPr>
          <p:cNvPr id="9" name="Rectangle 8"/>
          <p:cNvSpPr/>
          <p:nvPr/>
        </p:nvSpPr>
        <p:spPr>
          <a:xfrm>
            <a:off x="7058902" y="6036284"/>
            <a:ext cx="317255" cy="304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19450" y="1183969"/>
            <a:ext cx="243840" cy="5831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03170" y="4466615"/>
            <a:ext cx="1802914" cy="307777"/>
          </a:xfrm>
          <a:prstGeom prst="rect">
            <a:avLst/>
          </a:prstGeom>
          <a:noFill/>
        </p:spPr>
        <p:txBody>
          <a:bodyPr wrap="square" rtlCol="0">
            <a:spAutoFit/>
          </a:bodyPr>
          <a:lstStyle/>
          <a:p>
            <a:r>
              <a:rPr lang="en-US" sz="700" b="1" dirty="0">
                <a:latin typeface="Arial" panose="020B0604020202020204" pitchFamily="34" charset="0"/>
                <a:cs typeface="Arial" panose="020B0604020202020204" pitchFamily="34" charset="0"/>
              </a:rPr>
              <a:t>F</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g 2. Hypothes</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zed mechan</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sm of Fur-med</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ated d</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rect act</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vat</a:t>
            </a:r>
            <a:r>
              <a:rPr lang="en-US" sz="700" b="1" dirty="0">
                <a:solidFill>
                  <a:srgbClr val="000000"/>
                </a:solidFill>
                <a:latin typeface="Arial" panose="020B0604020202020204" pitchFamily="34" charset="0"/>
                <a:cs typeface="Arial" panose="020B0604020202020204" pitchFamily="34" charset="0"/>
              </a:rPr>
              <a:t>i</a:t>
            </a:r>
            <a:r>
              <a:rPr lang="en-US" sz="700" b="1" dirty="0">
                <a:latin typeface="Arial" panose="020B0604020202020204" pitchFamily="34" charset="0"/>
                <a:cs typeface="Arial" panose="020B0604020202020204" pitchFamily="34" charset="0"/>
              </a:rPr>
              <a:t>on of </a:t>
            </a:r>
            <a:r>
              <a:rPr lang="en-US" sz="700" b="1" i="1" dirty="0" err="1">
                <a:latin typeface="Arial" panose="020B0604020202020204" pitchFamily="34" charset="0"/>
                <a:cs typeface="Arial" panose="020B0604020202020204" pitchFamily="34" charset="0"/>
              </a:rPr>
              <a:t>tdfJ</a:t>
            </a:r>
            <a:endParaRPr lang="en-US" sz="700" b="1" i="1" dirty="0">
              <a:latin typeface="Arial" panose="020B0604020202020204" pitchFamily="34" charset="0"/>
              <a:cs typeface="Arial" panose="020B0604020202020204" pitchFamily="34" charset="0"/>
            </a:endParaRPr>
          </a:p>
        </p:txBody>
      </p:sp>
      <p:sp>
        <p:nvSpPr>
          <p:cNvPr id="45" name="Rectangle 44"/>
          <p:cNvSpPr/>
          <p:nvPr/>
        </p:nvSpPr>
        <p:spPr>
          <a:xfrm>
            <a:off x="4735438" y="1078720"/>
            <a:ext cx="3254535" cy="428149"/>
          </a:xfrm>
          <a:prstGeom prst="rect">
            <a:avLst/>
          </a:prstGeom>
          <a:solidFill>
            <a:srgbClr val="EE7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01490" rtl="0" eaLnBrk="1" latinLnBrk="0" hangingPunct="1">
              <a:defRPr sz="8465" kern="1200">
                <a:solidFill>
                  <a:schemeClr val="lt1"/>
                </a:solidFill>
                <a:latin typeface="+mn-lt"/>
                <a:ea typeface="+mn-ea"/>
                <a:cs typeface="+mn-cs"/>
              </a:defRPr>
            </a:lvl1pPr>
            <a:lvl2pPr marL="2150745" algn="l" defTabSz="4301490" rtl="0" eaLnBrk="1" latinLnBrk="0" hangingPunct="1">
              <a:defRPr sz="8465" kern="1200">
                <a:solidFill>
                  <a:schemeClr val="lt1"/>
                </a:solidFill>
                <a:latin typeface="+mn-lt"/>
                <a:ea typeface="+mn-ea"/>
                <a:cs typeface="+mn-cs"/>
              </a:defRPr>
            </a:lvl2pPr>
            <a:lvl3pPr marL="4301490" algn="l" defTabSz="4301490" rtl="0" eaLnBrk="1" latinLnBrk="0" hangingPunct="1">
              <a:defRPr sz="8465" kern="1200">
                <a:solidFill>
                  <a:schemeClr val="lt1"/>
                </a:solidFill>
                <a:latin typeface="+mn-lt"/>
                <a:ea typeface="+mn-ea"/>
                <a:cs typeface="+mn-cs"/>
              </a:defRPr>
            </a:lvl3pPr>
            <a:lvl4pPr marL="6451600" algn="l" defTabSz="4301490" rtl="0" eaLnBrk="1" latinLnBrk="0" hangingPunct="1">
              <a:defRPr sz="8465" kern="1200">
                <a:solidFill>
                  <a:schemeClr val="lt1"/>
                </a:solidFill>
                <a:latin typeface="+mn-lt"/>
                <a:ea typeface="+mn-ea"/>
                <a:cs typeface="+mn-cs"/>
              </a:defRPr>
            </a:lvl4pPr>
            <a:lvl5pPr marL="8602345" algn="l" defTabSz="4301490" rtl="0" eaLnBrk="1" latinLnBrk="0" hangingPunct="1">
              <a:defRPr sz="8465" kern="1200">
                <a:solidFill>
                  <a:schemeClr val="lt1"/>
                </a:solidFill>
                <a:latin typeface="+mn-lt"/>
                <a:ea typeface="+mn-ea"/>
                <a:cs typeface="+mn-cs"/>
              </a:defRPr>
            </a:lvl5pPr>
            <a:lvl6pPr marL="10753090" algn="l" defTabSz="4301490" rtl="0" eaLnBrk="1" latinLnBrk="0" hangingPunct="1">
              <a:defRPr sz="8465" kern="1200">
                <a:solidFill>
                  <a:schemeClr val="lt1"/>
                </a:solidFill>
                <a:latin typeface="+mn-lt"/>
                <a:ea typeface="+mn-ea"/>
                <a:cs typeface="+mn-cs"/>
              </a:defRPr>
            </a:lvl6pPr>
            <a:lvl7pPr marL="12903835" algn="l" defTabSz="4301490" rtl="0" eaLnBrk="1" latinLnBrk="0" hangingPunct="1">
              <a:defRPr sz="8465" kern="1200">
                <a:solidFill>
                  <a:schemeClr val="lt1"/>
                </a:solidFill>
                <a:latin typeface="+mn-lt"/>
                <a:ea typeface="+mn-ea"/>
                <a:cs typeface="+mn-cs"/>
              </a:defRPr>
            </a:lvl7pPr>
            <a:lvl8pPr marL="15054580" algn="l" defTabSz="4301490" rtl="0" eaLnBrk="1" latinLnBrk="0" hangingPunct="1">
              <a:defRPr sz="8465" kern="1200">
                <a:solidFill>
                  <a:schemeClr val="lt1"/>
                </a:solidFill>
                <a:latin typeface="+mn-lt"/>
                <a:ea typeface="+mn-ea"/>
                <a:cs typeface="+mn-cs"/>
              </a:defRPr>
            </a:lvl8pPr>
            <a:lvl9pPr marL="17204690" algn="l" defTabSz="4301490" rtl="0" eaLnBrk="1" latinLnBrk="0" hangingPunct="1">
              <a:defRPr sz="8465" kern="1200">
                <a:solidFill>
                  <a:schemeClr val="lt1"/>
                </a:solidFill>
                <a:latin typeface="+mn-lt"/>
                <a:ea typeface="+mn-ea"/>
                <a:cs typeface="+mn-cs"/>
              </a:defRPr>
            </a:lvl9pPr>
          </a:lstStyle>
          <a:p>
            <a:r>
              <a:rPr lang="en-US" sz="800" b="1" dirty="0">
                <a:solidFill>
                  <a:schemeClr val="tx1"/>
                </a:solidFill>
                <a:latin typeface="Arial" panose="020B0604020202020204" pitchFamily="34" charset="0"/>
                <a:cs typeface="Arial" panose="020B0604020202020204" pitchFamily="34" charset="0"/>
              </a:rPr>
              <a:t>STRAINS USED:</a:t>
            </a:r>
          </a:p>
          <a:p>
            <a:r>
              <a:rPr lang="en-US" sz="800" dirty="0">
                <a:latin typeface="Arial" panose="020B0604020202020204" pitchFamily="34" charset="0"/>
                <a:cs typeface="Arial" panose="020B0604020202020204" pitchFamily="34" charset="0"/>
              </a:rPr>
              <a:t>FA1090 </a:t>
            </a:r>
            <a:r>
              <a:rPr lang="en-US" sz="800" i="1" dirty="0">
                <a:latin typeface="Arial" panose="020B0604020202020204" pitchFamily="34" charset="0"/>
                <a:cs typeface="Arial" panose="020B0604020202020204" pitchFamily="34" charset="0"/>
              </a:rPr>
              <a:t>N. </a:t>
            </a:r>
            <a:r>
              <a:rPr lang="en-US" sz="800" i="1" dirty="0" err="1">
                <a:latin typeface="Arial" panose="020B0604020202020204" pitchFamily="34" charset="0"/>
                <a:cs typeface="Arial" panose="020B0604020202020204" pitchFamily="34" charset="0"/>
              </a:rPr>
              <a:t>gonorrhoeae</a:t>
            </a:r>
            <a:r>
              <a:rPr lang="en-US" sz="800" dirty="0">
                <a:solidFill>
                  <a:schemeClr val="bg1"/>
                </a:solidFill>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TOP 10/</a:t>
            </a:r>
            <a:r>
              <a:rPr lang="en-US" sz="800" dirty="0">
                <a:solidFill>
                  <a:schemeClr val="bg1"/>
                </a:solidFill>
                <a:latin typeface="Arial" panose="020B0604020202020204" pitchFamily="34" charset="0"/>
                <a:cs typeface="Arial" panose="020B0604020202020204" pitchFamily="34" charset="0"/>
              </a:rPr>
              <a:t>DH5</a:t>
            </a:r>
            <a:r>
              <a:rPr lang="el-GR" sz="800" b="0" i="0" dirty="0">
                <a:solidFill>
                  <a:schemeClr val="bg1"/>
                </a:solidFill>
                <a:effectLst/>
                <a:latin typeface="Arial" panose="020B0604020202020204" pitchFamily="34" charset="0"/>
                <a:cs typeface="Arial" panose="020B0604020202020204" pitchFamily="34" charset="0"/>
              </a:rPr>
              <a:t>α</a:t>
            </a:r>
            <a:r>
              <a:rPr lang="en-US" sz="800" b="0" i="0" dirty="0">
                <a:solidFill>
                  <a:schemeClr val="bg1"/>
                </a:solidFill>
                <a:effectLst/>
                <a:latin typeface="Arial" panose="020B0604020202020204" pitchFamily="34" charset="0"/>
                <a:cs typeface="Arial" panose="020B0604020202020204" pitchFamily="34" charset="0"/>
              </a:rPr>
              <a:t> </a:t>
            </a:r>
            <a:r>
              <a:rPr lang="en-US" sz="800" b="0" i="1" dirty="0">
                <a:solidFill>
                  <a:schemeClr val="bg1"/>
                </a:solidFill>
                <a:effectLst/>
                <a:latin typeface="Arial" panose="020B0604020202020204" pitchFamily="34" charset="0"/>
                <a:cs typeface="Arial" panose="020B0604020202020204" pitchFamily="34" charset="0"/>
              </a:rPr>
              <a:t>E. coli</a:t>
            </a:r>
            <a:r>
              <a:rPr lang="en-US" sz="800" dirty="0">
                <a:solidFill>
                  <a:schemeClr val="bg1"/>
                </a:solidFill>
                <a:latin typeface="Arial" panose="020B0604020202020204" pitchFamily="34" charset="0"/>
                <a:cs typeface="Arial" panose="020B0604020202020204" pitchFamily="34" charset="0"/>
              </a:rPr>
              <a:t>, BL21 </a:t>
            </a:r>
            <a:r>
              <a:rPr lang="en-US" sz="800" i="1" dirty="0">
                <a:solidFill>
                  <a:schemeClr val="bg1"/>
                </a:solidFill>
                <a:latin typeface="Arial" panose="020B0604020202020204" pitchFamily="34" charset="0"/>
                <a:cs typeface="Arial" panose="020B0604020202020204" pitchFamily="34" charset="0"/>
              </a:rPr>
              <a:t>E. coli</a:t>
            </a:r>
          </a:p>
        </p:txBody>
      </p:sp>
      <p:sp>
        <p:nvSpPr>
          <p:cNvPr id="62" name="TextBox 61">
            <a:extLst>
              <a:ext uri="{FF2B5EF4-FFF2-40B4-BE49-F238E27FC236}">
                <a16:creationId xmlns:a16="http://schemas.microsoft.com/office/drawing/2014/main" id="{E645E683-5C68-4324-8863-1909925B5264}"/>
              </a:ext>
            </a:extLst>
          </p:cNvPr>
          <p:cNvSpPr txBox="1"/>
          <p:nvPr/>
        </p:nvSpPr>
        <p:spPr>
          <a:xfrm>
            <a:off x="7636218" y="5853680"/>
            <a:ext cx="41793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NTC</a:t>
            </a:r>
          </a:p>
        </p:txBody>
      </p:sp>
      <p:sp>
        <p:nvSpPr>
          <p:cNvPr id="67" name="TextBox 66">
            <a:extLst>
              <a:ext uri="{FF2B5EF4-FFF2-40B4-BE49-F238E27FC236}">
                <a16:creationId xmlns:a16="http://schemas.microsoft.com/office/drawing/2014/main" id="{E645E683-5C68-4324-8863-1909925B5264}"/>
              </a:ext>
            </a:extLst>
          </p:cNvPr>
          <p:cNvSpPr txBox="1"/>
          <p:nvPr/>
        </p:nvSpPr>
        <p:spPr>
          <a:xfrm>
            <a:off x="6691383" y="5448661"/>
            <a:ext cx="526146" cy="461665"/>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50bp DNA Ladder</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93BAB704667D448BED20F12370B901" ma:contentTypeVersion="7" ma:contentTypeDescription="Create a new document." ma:contentTypeScope="" ma:versionID="8b3fa187984500a35c2cb9a70dab1eea">
  <xsd:schema xmlns:xsd="http://www.w3.org/2001/XMLSchema" xmlns:xs="http://www.w3.org/2001/XMLSchema" xmlns:p="http://schemas.microsoft.com/office/2006/metadata/properties" xmlns:ns3="ab64b4c9-7dbb-451f-a699-e14318e840b8" xmlns:ns4="97caf136-bc24-4901-bea2-a73d4a0f4d52" targetNamespace="http://schemas.microsoft.com/office/2006/metadata/properties" ma:root="true" ma:fieldsID="9375369c8f01bd783a9053cff2bb7f15" ns3:_="" ns4:_="">
    <xsd:import namespace="ab64b4c9-7dbb-451f-a699-e14318e840b8"/>
    <xsd:import namespace="97caf136-bc24-4901-bea2-a73d4a0f4d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64b4c9-7dbb-451f-a699-e14318e84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caf136-bc24-4901-bea2-a73d4a0f4d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7CCCF-EBD8-45E3-8399-E5325CDEA3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64b4c9-7dbb-451f-a699-e14318e840b8"/>
    <ds:schemaRef ds:uri="97caf136-bc24-4901-bea2-a73d4a0f4d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F20372-2498-47C9-9B31-E1E37563CD45}">
  <ds:schemaRefs>
    <ds:schemaRef ds:uri="http://schemas.microsoft.com/sharepoint/v3/contenttype/forms"/>
  </ds:schemaRefs>
</ds:datastoreItem>
</file>

<file path=customXml/itemProps3.xml><?xml version="1.0" encoding="utf-8"?>
<ds:datastoreItem xmlns:ds="http://schemas.openxmlformats.org/officeDocument/2006/customXml" ds:itemID="{9B525A17-38AE-444D-A40A-2A2B5AF5E4F4}">
  <ds:schemaRefs>
    <ds:schemaRef ds:uri="97caf136-bc24-4901-bea2-a73d4a0f4d52"/>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ab64b4c9-7dbb-451f-a699-e14318e840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1992</TotalTime>
  <Words>915</Words>
  <Application>Microsoft Office PowerPoint</Application>
  <PresentationFormat>Widescreen</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Ruwaida Raneem Rajna</dc:creator>
  <cp:lastModifiedBy>Ruwaida Raneem Rajna</cp:lastModifiedBy>
  <cp:revision>63</cp:revision>
  <dcterms:created xsi:type="dcterms:W3CDTF">2021-07-22T15:45:39Z</dcterms:created>
  <dcterms:modified xsi:type="dcterms:W3CDTF">2021-07-27T02:09:55Z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0x0101003D93BAB704667D448BED20F12370B901</vt:lpwstr>
  </property>
</Properties>
</file>