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773" r:id="rId3"/>
    <p:sldId id="801" r:id="rId4"/>
    <p:sldId id="745" r:id="rId5"/>
    <p:sldId id="776" r:id="rId6"/>
    <p:sldId id="882" r:id="rId7"/>
    <p:sldId id="783" r:id="rId8"/>
    <p:sldId id="883" r:id="rId9"/>
    <p:sldId id="867" r:id="rId10"/>
    <p:sldId id="878" r:id="rId11"/>
    <p:sldId id="868" r:id="rId12"/>
    <p:sldId id="879" r:id="rId13"/>
    <p:sldId id="881" r:id="rId14"/>
    <p:sldId id="869" r:id="rId15"/>
    <p:sldId id="872" r:id="rId16"/>
    <p:sldId id="884" r:id="rId17"/>
    <p:sldId id="873" r:id="rId18"/>
    <p:sldId id="789" r:id="rId19"/>
    <p:sldId id="779" r:id="rId20"/>
    <p:sldId id="806" r:id="rId21"/>
    <p:sldId id="786" r:id="rId22"/>
    <p:sldId id="787" r:id="rId23"/>
    <p:sldId id="791" r:id="rId24"/>
    <p:sldId id="807" r:id="rId25"/>
    <p:sldId id="805" r:id="rId26"/>
    <p:sldId id="804" r:id="rId27"/>
    <p:sldId id="794" r:id="rId28"/>
    <p:sldId id="792" r:id="rId29"/>
    <p:sldId id="793" r:id="rId30"/>
    <p:sldId id="874" r:id="rId31"/>
    <p:sldId id="876" r:id="rId32"/>
    <p:sldId id="799" r:id="rId33"/>
    <p:sldId id="796" r:id="rId34"/>
    <p:sldId id="877" r:id="rId35"/>
    <p:sldId id="803" r:id="rId36"/>
  </p:sldIdLst>
  <p:sldSz cx="12196763"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BC0082"/>
    <a:srgbClr val="006BBC"/>
    <a:srgbClr val="08044E"/>
    <a:srgbClr val="004C54"/>
    <a:srgbClr val="F8F8F8"/>
    <a:srgbClr val="113E6A"/>
    <a:srgbClr val="363636"/>
    <a:srgbClr val="FAFAFA"/>
    <a:srgbClr val="0F3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4660"/>
  </p:normalViewPr>
  <p:slideViewPr>
    <p:cSldViewPr snapToObjects="1" showGuides="1">
      <p:cViewPr varScale="1">
        <p:scale>
          <a:sx n="124" d="100"/>
          <a:sy n="124" d="100"/>
        </p:scale>
        <p:origin x="302" y="96"/>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fontAlgn="base">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pPr lvl="0" algn="r" fontAlgn="base">
                <a:buChar char="•"/>
              </a:pPr>
              <a:t>‹#›</a:t>
            </a:fld>
            <a:endParaRPr lang="zh-CN" altLang="en-US" sz="1200" strike="noStrike" noProof="1"/>
          </a:p>
        </p:txBody>
      </p:sp>
    </p:spTree>
    <p:extLst>
      <p:ext uri="{BB962C8B-B14F-4D97-AF65-F5344CB8AC3E}">
        <p14:creationId xmlns:p14="http://schemas.microsoft.com/office/powerpoint/2010/main" val="33609214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13781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a:t>亮亮图文旗舰店</a:t>
            </a:r>
          </a:p>
          <a:p>
            <a:pPr lvl="0"/>
            <a:r>
              <a:rPr lang="en-US" altLang="zh-CN" dirty="0"/>
              <a:t>https://liangliangtuwen.tmall.com</a:t>
            </a:r>
          </a:p>
        </p:txBody>
      </p:sp>
    </p:spTree>
    <p:extLst>
      <p:ext uri="{BB962C8B-B14F-4D97-AF65-F5344CB8AC3E}">
        <p14:creationId xmlns:p14="http://schemas.microsoft.com/office/powerpoint/2010/main" val="179578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矩形 5"/>
          <p:cNvSpPr>
            <a:spLocks noChangeArrowheads="1"/>
          </p:cNvSpPr>
          <p:nvPr/>
        </p:nvSpPr>
        <p:spPr bwMode="auto">
          <a:xfrm>
            <a:off x="5522913" y="0"/>
            <a:ext cx="6673850"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82400" y="6381750"/>
            <a:ext cx="492125"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TextBox 4"/>
          <p:cNvSpPr txBox="1"/>
          <p:nvPr/>
        </p:nvSpPr>
        <p:spPr>
          <a:xfrm>
            <a:off x="11609388" y="6410325"/>
            <a:ext cx="436562" cy="339725"/>
          </a:xfrm>
          <a:prstGeom prst="rect">
            <a:avLst/>
          </a:prstGeom>
          <a:noFill/>
          <a:ln w="9525">
            <a:noFill/>
          </a:ln>
        </p:spPr>
        <p:txBody>
          <a:bodyPr wrap="none" anchor="t">
            <a:spAutoFit/>
          </a:bodyPr>
          <a:lstStyle/>
          <a:p>
            <a:pPr lvl="0" indent="0" algn="ctr"/>
            <a:fld id="{9A0DB2DC-4C9A-4742-B13C-FB6460FD3503}" type="slidenum">
              <a:rPr lang="zh-CN" altLang="en-US" sz="1600" dirty="0">
                <a:solidFill>
                  <a:schemeClr val="accent2"/>
                </a:solidFill>
                <a:latin typeface="Arial" panose="020B0604020202020204" pitchFamily="34" charset="0"/>
                <a:ea typeface="宋体" panose="02010600030101010101" pitchFamily="2" charset="-122"/>
              </a:rPr>
              <a:pPr lvl="0" indent="0" algn="ctr"/>
              <a:t>‹#›</a:t>
            </a:fld>
            <a:endParaRPr lang="zh-CN" altLang="en-US" sz="1600" dirty="0">
              <a:solidFill>
                <a:schemeClr val="accent2"/>
              </a:solidFill>
              <a:latin typeface="Arial" panose="020B0604020202020204" pitchFamily="34" charset="0"/>
              <a:ea typeface="宋体" panose="02010600030101010101" pitchFamily="2" charset="-122"/>
            </a:endParaRPr>
          </a:p>
        </p:txBody>
      </p:sp>
      <p:sp>
        <p:nvSpPr>
          <p:cNvPr id="2052"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2053"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
        <p:nvSpPr>
          <p:cNvPr id="2054" name="矩形 1"/>
          <p:cNvSpPr>
            <a:spLocks noChangeArrowheads="1"/>
          </p:cNvSpPr>
          <p:nvPr/>
        </p:nvSpPr>
        <p:spPr bwMode="auto">
          <a:xfrm>
            <a:off x="0" y="6713538"/>
            <a:ext cx="12196763" cy="144463"/>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9.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异构场景下的并行计算</a:t>
            </a:r>
          </a:p>
        </p:txBody>
      </p:sp>
      <p:sp>
        <p:nvSpPr>
          <p:cNvPr id="7174" name="TextBox 35"/>
          <p:cNvSpPr txBox="1"/>
          <p:nvPr/>
        </p:nvSpPr>
        <p:spPr>
          <a:xfrm>
            <a:off x="4611688" y="3898739"/>
            <a:ext cx="2871787" cy="581057"/>
          </a:xfrm>
          <a:prstGeom prst="rect">
            <a:avLst/>
          </a:prstGeom>
          <a:noFill/>
          <a:ln w="9525">
            <a:noFill/>
          </a:ln>
        </p:spPr>
        <p:txBody>
          <a:bodyPr anchor="t">
            <a:spAutoFit/>
          </a:bodyPr>
          <a:lstStyle/>
          <a:p>
            <a:pPr algn="ct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第三组</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890469"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2808946" y="4791075"/>
            <a:ext cx="4081523" cy="581057"/>
          </a:xfrm>
          <a:prstGeom prst="rect">
            <a:avLst/>
          </a:prstGeom>
          <a:noFill/>
          <a:ln w="9525">
            <a:noFill/>
          </a:ln>
        </p:spPr>
        <p:txBody>
          <a:bodyPr wrap="square"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王钧石、陈绍峰、范吴运维</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834685" y="4823602"/>
            <a:ext cx="1690688"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李云春</a:t>
            </a:r>
          </a:p>
        </p:txBody>
      </p:sp>
      <p:sp>
        <p:nvSpPr>
          <p:cNvPr id="7178" name="TextBox 45"/>
          <p:cNvSpPr txBox="1"/>
          <p:nvPr/>
        </p:nvSpPr>
        <p:spPr>
          <a:xfrm>
            <a:off x="6938094"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1407183" y="4916130"/>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1454808" y="4778017"/>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19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2400"/>
                            </p:stCondLst>
                            <p:childTnLst>
                              <p:par>
                                <p:cTn id="22" presetID="31" presetClass="entr" presetSubtype="0" fill="hold" grpId="0" nodeType="afterEffect">
                                  <p:stCondLst>
                                    <p:cond delay="0"/>
                                  </p:stCondLst>
                                  <p:childTnLst>
                                    <p:set>
                                      <p:cBhvr>
                                        <p:cTn id="23" dur="1" fill="hold">
                                          <p:stCondLst>
                                            <p:cond delay="0"/>
                                          </p:stCondLst>
                                        </p:cTn>
                                        <p:tgtEl>
                                          <p:spTgt spid="7179"/>
                                        </p:tgtEl>
                                        <p:attrNameLst>
                                          <p:attrName>style.visibility</p:attrName>
                                        </p:attrNameLst>
                                      </p:cBhvr>
                                      <p:to>
                                        <p:strVal val="visible"/>
                                      </p:to>
                                    </p:set>
                                    <p:anim calcmode="lin" valueType="num">
                                      <p:cBhvr>
                                        <p:cTn id="24" dur="500" fill="hold"/>
                                        <p:tgtEl>
                                          <p:spTgt spid="7179"/>
                                        </p:tgtEl>
                                        <p:attrNameLst>
                                          <p:attrName>ppt_w</p:attrName>
                                        </p:attrNameLst>
                                      </p:cBhvr>
                                      <p:tavLst>
                                        <p:tav tm="0">
                                          <p:val>
                                            <p:fltVal val="0"/>
                                          </p:val>
                                        </p:tav>
                                        <p:tav tm="100000">
                                          <p:val>
                                            <p:strVal val="#ppt_w"/>
                                          </p:val>
                                        </p:tav>
                                      </p:tavLst>
                                    </p:anim>
                                    <p:anim calcmode="lin" valueType="num">
                                      <p:cBhvr>
                                        <p:cTn id="25" dur="500" fill="hold"/>
                                        <p:tgtEl>
                                          <p:spTgt spid="7179"/>
                                        </p:tgtEl>
                                        <p:attrNameLst>
                                          <p:attrName>ppt_h</p:attrName>
                                        </p:attrNameLst>
                                      </p:cBhvr>
                                      <p:tavLst>
                                        <p:tav tm="0">
                                          <p:val>
                                            <p:fltVal val="0"/>
                                          </p:val>
                                        </p:tav>
                                        <p:tav tm="100000">
                                          <p:val>
                                            <p:strVal val="#ppt_h"/>
                                          </p:val>
                                        </p:tav>
                                      </p:tavLst>
                                    </p:anim>
                                    <p:anim calcmode="lin" valueType="num">
                                      <p:cBhvr>
                                        <p:cTn id="26" dur="500" fill="hold"/>
                                        <p:tgtEl>
                                          <p:spTgt spid="7179"/>
                                        </p:tgtEl>
                                        <p:attrNameLst>
                                          <p:attrName>style.rotation</p:attrName>
                                        </p:attrNameLst>
                                      </p:cBhvr>
                                      <p:tavLst>
                                        <p:tav tm="0">
                                          <p:val>
                                            <p:fltVal val="90"/>
                                          </p:val>
                                        </p:tav>
                                        <p:tav tm="100000">
                                          <p:val>
                                            <p:fltVal val="0"/>
                                          </p:val>
                                        </p:tav>
                                      </p:tavLst>
                                    </p:anim>
                                    <p:animEffect transition="in" filter="fade">
                                      <p:cBhvr>
                                        <p:cTn id="27" dur="500"/>
                                        <p:tgtEl>
                                          <p:spTgt spid="7179"/>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7180"/>
                                        </p:tgtEl>
                                        <p:attrNameLst>
                                          <p:attrName>style.visibility</p:attrName>
                                        </p:attrNameLst>
                                      </p:cBhvr>
                                      <p:to>
                                        <p:strVal val="visible"/>
                                      </p:to>
                                    </p:set>
                                    <p:anim calcmode="lin" valueType="num">
                                      <p:cBhvr>
                                        <p:cTn id="30" dur="500" fill="hold"/>
                                        <p:tgtEl>
                                          <p:spTgt spid="7180"/>
                                        </p:tgtEl>
                                        <p:attrNameLst>
                                          <p:attrName>ppt_w</p:attrName>
                                        </p:attrNameLst>
                                      </p:cBhvr>
                                      <p:tavLst>
                                        <p:tav tm="0">
                                          <p:val>
                                            <p:fltVal val="0"/>
                                          </p:val>
                                        </p:tav>
                                        <p:tav tm="100000">
                                          <p:val>
                                            <p:strVal val="#ppt_w"/>
                                          </p:val>
                                        </p:tav>
                                      </p:tavLst>
                                    </p:anim>
                                    <p:anim calcmode="lin" valueType="num">
                                      <p:cBhvr>
                                        <p:cTn id="31" dur="500" fill="hold"/>
                                        <p:tgtEl>
                                          <p:spTgt spid="7180"/>
                                        </p:tgtEl>
                                        <p:attrNameLst>
                                          <p:attrName>ppt_h</p:attrName>
                                        </p:attrNameLst>
                                      </p:cBhvr>
                                      <p:tavLst>
                                        <p:tav tm="0">
                                          <p:val>
                                            <p:fltVal val="0"/>
                                          </p:val>
                                        </p:tav>
                                        <p:tav tm="100000">
                                          <p:val>
                                            <p:strVal val="#ppt_h"/>
                                          </p:val>
                                        </p:tav>
                                      </p:tavLst>
                                    </p:anim>
                                    <p:anim calcmode="lin" valueType="num">
                                      <p:cBhvr>
                                        <p:cTn id="32" dur="500" fill="hold"/>
                                        <p:tgtEl>
                                          <p:spTgt spid="7180"/>
                                        </p:tgtEl>
                                        <p:attrNameLst>
                                          <p:attrName>style.rotation</p:attrName>
                                        </p:attrNameLst>
                                      </p:cBhvr>
                                      <p:tavLst>
                                        <p:tav tm="0">
                                          <p:val>
                                            <p:fltVal val="90"/>
                                          </p:val>
                                        </p:tav>
                                        <p:tav tm="100000">
                                          <p:val>
                                            <p:fltVal val="0"/>
                                          </p:val>
                                        </p:tav>
                                      </p:tavLst>
                                    </p:anim>
                                    <p:animEffect transition="in" filter="fade">
                                      <p:cBhvr>
                                        <p:cTn id="33" dur="500"/>
                                        <p:tgtEl>
                                          <p:spTgt spid="7180"/>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7175"/>
                                        </p:tgtEl>
                                        <p:attrNameLst>
                                          <p:attrName>style.visibility</p:attrName>
                                        </p:attrNameLst>
                                      </p:cBhvr>
                                      <p:to>
                                        <p:strVal val="visible"/>
                                      </p:to>
                                    </p:set>
                                    <p:anim calcmode="lin" valueType="num">
                                      <p:cBhvr>
                                        <p:cTn id="36" dur="500" fill="hold"/>
                                        <p:tgtEl>
                                          <p:spTgt spid="7175"/>
                                        </p:tgtEl>
                                        <p:attrNameLst>
                                          <p:attrName>ppt_w</p:attrName>
                                        </p:attrNameLst>
                                      </p:cBhvr>
                                      <p:tavLst>
                                        <p:tav tm="0">
                                          <p:val>
                                            <p:fltVal val="0"/>
                                          </p:val>
                                        </p:tav>
                                        <p:tav tm="100000">
                                          <p:val>
                                            <p:strVal val="#ppt_w"/>
                                          </p:val>
                                        </p:tav>
                                      </p:tavLst>
                                    </p:anim>
                                    <p:anim calcmode="lin" valueType="num">
                                      <p:cBhvr>
                                        <p:cTn id="37" dur="500" fill="hold"/>
                                        <p:tgtEl>
                                          <p:spTgt spid="7175"/>
                                        </p:tgtEl>
                                        <p:attrNameLst>
                                          <p:attrName>ppt_h</p:attrName>
                                        </p:attrNameLst>
                                      </p:cBhvr>
                                      <p:tavLst>
                                        <p:tav tm="0">
                                          <p:val>
                                            <p:fltVal val="0"/>
                                          </p:val>
                                        </p:tav>
                                        <p:tav tm="100000">
                                          <p:val>
                                            <p:strVal val="#ppt_h"/>
                                          </p:val>
                                        </p:tav>
                                      </p:tavLst>
                                    </p:anim>
                                    <p:anim calcmode="lin" valueType="num">
                                      <p:cBhvr>
                                        <p:cTn id="38" dur="500" fill="hold"/>
                                        <p:tgtEl>
                                          <p:spTgt spid="7175"/>
                                        </p:tgtEl>
                                        <p:attrNameLst>
                                          <p:attrName>style.rotation</p:attrName>
                                        </p:attrNameLst>
                                      </p:cBhvr>
                                      <p:tavLst>
                                        <p:tav tm="0">
                                          <p:val>
                                            <p:fltVal val="90"/>
                                          </p:val>
                                        </p:tav>
                                        <p:tav tm="100000">
                                          <p:val>
                                            <p:fltVal val="0"/>
                                          </p:val>
                                        </p:tav>
                                      </p:tavLst>
                                    </p:anim>
                                    <p:animEffect transition="in" filter="fade">
                                      <p:cBhvr>
                                        <p:cTn id="39" dur="500"/>
                                        <p:tgtEl>
                                          <p:spTgt spid="717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178"/>
                                        </p:tgtEl>
                                        <p:attrNameLst>
                                          <p:attrName>style.visibility</p:attrName>
                                        </p:attrNameLst>
                                      </p:cBhvr>
                                      <p:to>
                                        <p:strVal val="visible"/>
                                      </p:to>
                                    </p:set>
                                    <p:anim calcmode="lin" valueType="num">
                                      <p:cBhvr>
                                        <p:cTn id="42" dur="500" fill="hold"/>
                                        <p:tgtEl>
                                          <p:spTgt spid="7178"/>
                                        </p:tgtEl>
                                        <p:attrNameLst>
                                          <p:attrName>ppt_w</p:attrName>
                                        </p:attrNameLst>
                                      </p:cBhvr>
                                      <p:tavLst>
                                        <p:tav tm="0">
                                          <p:val>
                                            <p:fltVal val="0"/>
                                          </p:val>
                                        </p:tav>
                                        <p:tav tm="100000">
                                          <p:val>
                                            <p:strVal val="#ppt_w"/>
                                          </p:val>
                                        </p:tav>
                                      </p:tavLst>
                                    </p:anim>
                                    <p:anim calcmode="lin" valueType="num">
                                      <p:cBhvr>
                                        <p:cTn id="43" dur="500" fill="hold"/>
                                        <p:tgtEl>
                                          <p:spTgt spid="7178"/>
                                        </p:tgtEl>
                                        <p:attrNameLst>
                                          <p:attrName>ppt_h</p:attrName>
                                        </p:attrNameLst>
                                      </p:cBhvr>
                                      <p:tavLst>
                                        <p:tav tm="0">
                                          <p:val>
                                            <p:fltVal val="0"/>
                                          </p:val>
                                        </p:tav>
                                        <p:tav tm="100000">
                                          <p:val>
                                            <p:strVal val="#ppt_h"/>
                                          </p:val>
                                        </p:tav>
                                      </p:tavLst>
                                    </p:anim>
                                    <p:anim calcmode="lin" valueType="num">
                                      <p:cBhvr>
                                        <p:cTn id="44" dur="500" fill="hold"/>
                                        <p:tgtEl>
                                          <p:spTgt spid="7178"/>
                                        </p:tgtEl>
                                        <p:attrNameLst>
                                          <p:attrName>style.rotation</p:attrName>
                                        </p:attrNameLst>
                                      </p:cBhvr>
                                      <p:tavLst>
                                        <p:tav tm="0">
                                          <p:val>
                                            <p:fltVal val="90"/>
                                          </p:val>
                                        </p:tav>
                                        <p:tav tm="100000">
                                          <p:val>
                                            <p:fltVal val="0"/>
                                          </p:val>
                                        </p:tav>
                                      </p:tavLst>
                                    </p:anim>
                                    <p:animEffect transition="in" filter="fade">
                                      <p:cBhvr>
                                        <p:cTn id="45" dur="500"/>
                                        <p:tgtEl>
                                          <p:spTgt spid="7178"/>
                                        </p:tgtEl>
                                      </p:cBhvr>
                                    </p:animEffect>
                                  </p:childTnLst>
                                </p:cTn>
                              </p:par>
                            </p:childTnLst>
                          </p:cTn>
                        </p:par>
                        <p:par>
                          <p:cTn id="46" fill="hold">
                            <p:stCondLst>
                              <p:cond delay="2900"/>
                            </p:stCondLst>
                            <p:childTnLst>
                              <p:par>
                                <p:cTn id="47" presetID="22" presetClass="entr" presetSubtype="8" fill="hold" grpId="0" nodeType="afterEffect">
                                  <p:stCondLst>
                                    <p:cond delay="0"/>
                                  </p:stCondLst>
                                  <p:childTnLst>
                                    <p:set>
                                      <p:cBhvr>
                                        <p:cTn id="48" dur="1" fill="hold">
                                          <p:stCondLst>
                                            <p:cond delay="0"/>
                                          </p:stCondLst>
                                        </p:cTn>
                                        <p:tgtEl>
                                          <p:spTgt spid="7176"/>
                                        </p:tgtEl>
                                        <p:attrNameLst>
                                          <p:attrName>style.visibility</p:attrName>
                                        </p:attrNameLst>
                                      </p:cBhvr>
                                      <p:to>
                                        <p:strVal val="visible"/>
                                      </p:to>
                                    </p:set>
                                    <p:animEffect transition="in" filter="wipe(left)">
                                      <p:cBhvr>
                                        <p:cTn id="49" dur="500"/>
                                        <p:tgtEl>
                                          <p:spTgt spid="717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wipe(left)">
                                      <p:cBhvr>
                                        <p:cTn id="5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75" grpId="0" animBg="1"/>
      <p:bldP spid="7176" grpId="0"/>
      <p:bldP spid="7177" grpId="0"/>
      <p:bldP spid="7178" grpId="0"/>
      <p:bldP spid="7179" grpId="0" animBg="1"/>
      <p:bldP spid="7180" grpId="0"/>
      <p:bldP spid="718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2062103"/>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任务之间需要传递的数据</a:t>
            </a:r>
            <a:r>
              <a:rPr lang="en-US" altLang="zh-CN" sz="3200" dirty="0">
                <a:solidFill>
                  <a:schemeClr val="accent1"/>
                </a:solidFill>
                <a:latin typeface="微软雅黑" panose="020B0503020204020204" pitchFamily="34" charset="-122"/>
                <a:ea typeface="微软雅黑" panose="020B0503020204020204" pitchFamily="34" charset="-122"/>
              </a:rPr>
              <a:t> :   </a:t>
            </a:r>
            <a:r>
              <a:rPr lang="zh-CN" altLang="en-US" sz="3200" dirty="0">
                <a:solidFill>
                  <a:schemeClr val="accent1"/>
                </a:solidFill>
                <a:latin typeface="微软雅黑" panose="020B0503020204020204" pitchFamily="34" charset="-122"/>
                <a:ea typeface="微软雅黑" panose="020B0503020204020204" pitchFamily="34" charset="-122"/>
              </a:rPr>
              <a:t>矩阵</a:t>
            </a:r>
            <a:r>
              <a:rPr lang="en-US" altLang="zh-CN" sz="3200" dirty="0">
                <a:solidFill>
                  <a:schemeClr val="accent1"/>
                </a:solidFill>
                <a:latin typeface="微软雅黑" panose="020B0503020204020204" pitchFamily="34" charset="-122"/>
                <a:ea typeface="微软雅黑" panose="020B0503020204020204" pitchFamily="34" charset="-122"/>
              </a:rPr>
              <a:t> Data (v * v)</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2052165"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2. </a:t>
            </a:r>
            <a:r>
              <a:rPr lang="zh-CN" altLang="en-US" sz="2800" b="1" dirty="0">
                <a:solidFill>
                  <a:schemeClr val="accent1"/>
                </a:solidFill>
                <a:latin typeface="微软雅黑" panose="020B0503020204020204" pitchFamily="34" charset="-122"/>
                <a:ea typeface="微软雅黑" panose="020B0503020204020204" pitchFamily="34" charset="-122"/>
              </a:rPr>
              <a:t>核间通讯</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16838254"/>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3046988"/>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任务之间需要传递的数据</a:t>
            </a:r>
            <a:r>
              <a:rPr lang="en-US" altLang="zh-CN" sz="3200" dirty="0">
                <a:solidFill>
                  <a:schemeClr val="accent1"/>
                </a:solidFill>
                <a:latin typeface="微软雅黑" panose="020B0503020204020204" pitchFamily="34" charset="-122"/>
                <a:ea typeface="微软雅黑" panose="020B0503020204020204" pitchFamily="34" charset="-122"/>
              </a:rPr>
              <a:t> :   </a:t>
            </a:r>
            <a:r>
              <a:rPr lang="zh-CN" altLang="en-US" sz="3200" dirty="0">
                <a:solidFill>
                  <a:schemeClr val="accent1"/>
                </a:solidFill>
                <a:latin typeface="微软雅黑" panose="020B0503020204020204" pitchFamily="34" charset="-122"/>
                <a:ea typeface="微软雅黑" panose="020B0503020204020204" pitchFamily="34" charset="-122"/>
              </a:rPr>
              <a:t>矩阵</a:t>
            </a:r>
            <a:r>
              <a:rPr lang="en-US" altLang="zh-CN" sz="3200" dirty="0">
                <a:solidFill>
                  <a:schemeClr val="accent1"/>
                </a:solidFill>
                <a:latin typeface="微软雅黑" panose="020B0503020204020204" pitchFamily="34" charset="-122"/>
                <a:ea typeface="微软雅黑" panose="020B0503020204020204" pitchFamily="34" charset="-122"/>
              </a:rPr>
              <a:t> Data (v * v)</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任务在不同计算平台的计算效率 ： 矩阵 </a:t>
            </a:r>
            <a:r>
              <a:rPr lang="en-US" altLang="zh-CN" sz="3200" dirty="0">
                <a:solidFill>
                  <a:schemeClr val="accent1"/>
                </a:solidFill>
                <a:latin typeface="微软雅黑" panose="020B0503020204020204" pitchFamily="34" charset="-122"/>
                <a:ea typeface="微软雅黑" panose="020B0503020204020204" pitchFamily="34" charset="-122"/>
              </a:rPr>
              <a:t>W (v * q)</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2770310"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3. </a:t>
            </a:r>
            <a:r>
              <a:rPr lang="zh-CN" altLang="en-US" sz="2800" b="1" dirty="0">
                <a:solidFill>
                  <a:schemeClr val="accent1"/>
                </a:solidFill>
                <a:latin typeface="微软雅黑" panose="020B0503020204020204" pitchFamily="34" charset="-122"/>
                <a:ea typeface="微软雅黑" panose="020B0503020204020204" pitchFamily="34" charset="-122"/>
              </a:rPr>
              <a:t>二维计算效率</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5763448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08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4031873"/>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任务之间需要传递的数据</a:t>
            </a:r>
            <a:r>
              <a:rPr lang="en-US" altLang="zh-CN" sz="3200" dirty="0">
                <a:solidFill>
                  <a:schemeClr val="accent1"/>
                </a:solidFill>
                <a:latin typeface="微软雅黑" panose="020B0503020204020204" pitchFamily="34" charset="-122"/>
                <a:ea typeface="微软雅黑" panose="020B0503020204020204" pitchFamily="34" charset="-122"/>
              </a:rPr>
              <a:t> :   </a:t>
            </a:r>
            <a:r>
              <a:rPr lang="zh-CN" altLang="en-US" sz="3200" dirty="0">
                <a:solidFill>
                  <a:schemeClr val="accent1"/>
                </a:solidFill>
                <a:latin typeface="微软雅黑" panose="020B0503020204020204" pitchFamily="34" charset="-122"/>
                <a:ea typeface="微软雅黑" panose="020B0503020204020204" pitchFamily="34" charset="-122"/>
              </a:rPr>
              <a:t>矩阵</a:t>
            </a:r>
            <a:r>
              <a:rPr lang="en-US" altLang="zh-CN" sz="3200" dirty="0">
                <a:solidFill>
                  <a:schemeClr val="accent1"/>
                </a:solidFill>
                <a:latin typeface="微软雅黑" panose="020B0503020204020204" pitchFamily="34" charset="-122"/>
                <a:ea typeface="微软雅黑" panose="020B0503020204020204" pitchFamily="34" charset="-122"/>
              </a:rPr>
              <a:t> Data (v * v)</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任务在不同计算平台的计算效率 ： 矩阵 </a:t>
            </a:r>
            <a:r>
              <a:rPr lang="en-US" altLang="zh-CN" sz="3200" dirty="0">
                <a:solidFill>
                  <a:schemeClr val="accent1"/>
                </a:solidFill>
                <a:latin typeface="微软雅黑" panose="020B0503020204020204" pitchFamily="34" charset="-122"/>
                <a:ea typeface="微软雅黑" panose="020B0503020204020204" pitchFamily="34" charset="-122"/>
              </a:rPr>
              <a:t>W (v * q)</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数据不同计算平台的传递效率 </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矩阵 </a:t>
            </a:r>
            <a:r>
              <a:rPr lang="en-US" altLang="zh-CN" sz="3200" dirty="0">
                <a:solidFill>
                  <a:schemeClr val="accent1"/>
                </a:solidFill>
                <a:latin typeface="微软雅黑" panose="020B0503020204020204" pitchFamily="34" charset="-122"/>
                <a:ea typeface="微软雅黑" panose="020B0503020204020204" pitchFamily="34" charset="-122"/>
              </a:rPr>
              <a:t>B (q * q)</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3129383"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4. </a:t>
            </a:r>
            <a:r>
              <a:rPr lang="zh-CN" altLang="en-US" sz="2800" b="1" dirty="0">
                <a:solidFill>
                  <a:schemeClr val="accent1"/>
                </a:solidFill>
                <a:latin typeface="微软雅黑" panose="020B0503020204020204" pitchFamily="34" charset="-122"/>
                <a:ea typeface="微软雅黑" panose="020B0503020204020204" pitchFamily="34" charset="-122"/>
              </a:rPr>
              <a:t>平台间传递效率</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6971927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12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492990"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量化与降维</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553765" y="1484784"/>
            <a:ext cx="10441160" cy="3539430"/>
          </a:xfrm>
          <a:prstGeom prst="rect">
            <a:avLst/>
          </a:prstGeom>
          <a:noFill/>
          <a:ln w="9525">
            <a:noFill/>
          </a:ln>
        </p:spPr>
        <p:txBody>
          <a:bodyPr wrap="square" anchor="t">
            <a:spAutoFit/>
          </a:bodyPr>
          <a:lstStyle/>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任务</a:t>
            </a:r>
            <a:r>
              <a:rPr lang="zh-CN" altLang="en-US" sz="3200" dirty="0">
                <a:solidFill>
                  <a:schemeClr val="accent1"/>
                </a:solidFill>
                <a:latin typeface="微软雅黑" panose="020B0503020204020204" pitchFamily="34" charset="-122"/>
                <a:ea typeface="微软雅黑" panose="020B0503020204020204" pitchFamily="34" charset="-122"/>
              </a:rPr>
              <a:t>在</a:t>
            </a:r>
            <a:r>
              <a:rPr lang="zh-CN" altLang="en-US" sz="3200" dirty="0">
                <a:solidFill>
                  <a:srgbClr val="FF0000"/>
                </a:solidFill>
                <a:latin typeface="微软雅黑" panose="020B0503020204020204" pitchFamily="34" charset="-122"/>
                <a:ea typeface="微软雅黑" panose="020B0503020204020204" pitchFamily="34" charset="-122"/>
              </a:rPr>
              <a:t>平台</a:t>
            </a:r>
            <a:r>
              <a:rPr lang="zh-CN" altLang="en-US" sz="3200" dirty="0">
                <a:solidFill>
                  <a:schemeClr val="accent1"/>
                </a:solidFill>
                <a:latin typeface="微软雅黑" panose="020B0503020204020204" pitchFamily="34" charset="-122"/>
                <a:ea typeface="微软雅黑" panose="020B0503020204020204" pitchFamily="34" charset="-122"/>
              </a:rPr>
              <a:t>上的</a:t>
            </a:r>
            <a:r>
              <a:rPr lang="zh-CN" altLang="en-US" sz="3200" u="sng" dirty="0">
                <a:solidFill>
                  <a:schemeClr val="accent1"/>
                </a:solidFill>
                <a:latin typeface="微软雅黑" panose="020B0503020204020204" pitchFamily="34" charset="-122"/>
                <a:ea typeface="微软雅黑" panose="020B0503020204020204" pitchFamily="34" charset="-122"/>
              </a:rPr>
              <a:t>计算</a:t>
            </a:r>
            <a:r>
              <a:rPr lang="zh-CN" altLang="en-US" sz="3200" dirty="0">
                <a:solidFill>
                  <a:schemeClr val="accent1"/>
                </a:solidFill>
                <a:latin typeface="微软雅黑" panose="020B0503020204020204" pitchFamily="34" charset="-122"/>
                <a:ea typeface="微软雅黑" panose="020B0503020204020204" pitchFamily="34" charset="-122"/>
              </a:rPr>
              <a:t>效率平均： </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rgbClr val="FF0000"/>
                </a:solidFill>
                <a:latin typeface="微软雅黑" panose="020B0503020204020204" pitchFamily="34" charset="-122"/>
                <a:ea typeface="微软雅黑" panose="020B0503020204020204" pitchFamily="34" charset="-122"/>
              </a:rPr>
              <a:t>任务</a:t>
            </a:r>
            <a:r>
              <a:rPr lang="zh-CN" altLang="en-US" sz="3200" dirty="0">
                <a:solidFill>
                  <a:schemeClr val="accent1"/>
                </a:solidFill>
                <a:latin typeface="微软雅黑" panose="020B0503020204020204" pitchFamily="34" charset="-122"/>
                <a:ea typeface="微软雅黑" panose="020B0503020204020204" pitchFamily="34" charset="-122"/>
              </a:rPr>
              <a:t>在</a:t>
            </a:r>
            <a:r>
              <a:rPr lang="zh-CN" altLang="en-US" sz="3200" dirty="0">
                <a:solidFill>
                  <a:srgbClr val="FF0000"/>
                </a:solidFill>
                <a:latin typeface="微软雅黑" panose="020B0503020204020204" pitchFamily="34" charset="-122"/>
                <a:ea typeface="微软雅黑" panose="020B0503020204020204" pitchFamily="34" charset="-122"/>
              </a:rPr>
              <a:t>平台</a:t>
            </a:r>
            <a:r>
              <a:rPr lang="zh-CN" altLang="en-US" sz="3200" dirty="0">
                <a:solidFill>
                  <a:schemeClr val="accent1"/>
                </a:solidFill>
                <a:latin typeface="微软雅黑" panose="020B0503020204020204" pitchFamily="34" charset="-122"/>
                <a:ea typeface="微软雅黑" panose="020B0503020204020204" pitchFamily="34" charset="-122"/>
              </a:rPr>
              <a:t>之间</a:t>
            </a:r>
            <a:r>
              <a:rPr lang="zh-CN" altLang="en-US" sz="3200" u="sng" dirty="0">
                <a:solidFill>
                  <a:schemeClr val="accent1"/>
                </a:solidFill>
                <a:latin typeface="微软雅黑" panose="020B0503020204020204" pitchFamily="34" charset="-122"/>
                <a:ea typeface="微软雅黑" panose="020B0503020204020204" pitchFamily="34" charset="-122"/>
              </a:rPr>
              <a:t>传递</a:t>
            </a:r>
            <a:r>
              <a:rPr lang="zh-CN" altLang="en-US" sz="3200" dirty="0">
                <a:solidFill>
                  <a:schemeClr val="accent1"/>
                </a:solidFill>
                <a:latin typeface="微软雅黑" panose="020B0503020204020204" pitchFamily="34" charset="-122"/>
                <a:ea typeface="微软雅黑" panose="020B0503020204020204" pitchFamily="34" charset="-122"/>
              </a:rPr>
              <a:t>的效率平均：</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5525487" cy="523220"/>
          </a:xfrm>
          <a:prstGeom prst="rect">
            <a:avLst/>
          </a:prstGeom>
          <a:noFill/>
          <a:ln w="9525">
            <a:noFill/>
          </a:ln>
        </p:spPr>
        <p:txBody>
          <a:bodyPr wrap="none" anchor="t">
            <a:spAutoFit/>
          </a:bodyPr>
          <a:lstStyle/>
          <a:p>
            <a:r>
              <a:rPr lang="zh-CN" altLang="en-US" sz="2800" b="1">
                <a:solidFill>
                  <a:schemeClr val="accent1"/>
                </a:solidFill>
                <a:latin typeface="微软雅黑" panose="020B0503020204020204" pitchFamily="34" charset="-122"/>
                <a:ea typeface="微软雅黑" panose="020B0503020204020204" pitchFamily="34" charset="-122"/>
              </a:rPr>
              <a:t>给执行图 </a:t>
            </a:r>
            <a:r>
              <a:rPr lang="en-US" altLang="zh-CN" sz="2800" b="1">
                <a:solidFill>
                  <a:schemeClr val="accent1"/>
                </a:solidFill>
                <a:latin typeface="微软雅黑" panose="020B0503020204020204" pitchFamily="34" charset="-122"/>
                <a:ea typeface="微软雅黑" panose="020B0503020204020204" pitchFamily="34" charset="-122"/>
              </a:rPr>
              <a:t>DAG </a:t>
            </a:r>
            <a:r>
              <a:rPr lang="zh-CN" altLang="en-US" sz="2800" b="1">
                <a:solidFill>
                  <a:schemeClr val="accent1"/>
                </a:solidFill>
                <a:latin typeface="微软雅黑" panose="020B0503020204020204" pitchFamily="34" charset="-122"/>
                <a:ea typeface="微软雅黑" panose="020B0503020204020204" pitchFamily="34" charset="-122"/>
              </a:rPr>
              <a:t>的点、边附加语义</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D78E51A-908B-8397-8D6F-02BABE2B031A}"/>
              </a:ext>
            </a:extLst>
          </p:cNvPr>
          <p:cNvPicPr>
            <a:picLocks noChangeAspect="1"/>
          </p:cNvPicPr>
          <p:nvPr/>
        </p:nvPicPr>
        <p:blipFill>
          <a:blip r:embed="rId2"/>
          <a:stretch>
            <a:fillRect/>
          </a:stretch>
        </p:blipFill>
        <p:spPr>
          <a:xfrm>
            <a:off x="6896734" y="1361541"/>
            <a:ext cx="3939131" cy="1477902"/>
          </a:xfrm>
          <a:prstGeom prst="rect">
            <a:avLst/>
          </a:prstGeom>
        </p:spPr>
      </p:pic>
      <p:pic>
        <p:nvPicPr>
          <p:cNvPr id="6" name="图片 5">
            <a:extLst>
              <a:ext uri="{FF2B5EF4-FFF2-40B4-BE49-F238E27FC236}">
                <a16:creationId xmlns:a16="http://schemas.microsoft.com/office/drawing/2014/main" id="{66CB2645-48C7-7158-CABD-C007F83F9679}"/>
              </a:ext>
            </a:extLst>
          </p:cNvPr>
          <p:cNvPicPr>
            <a:picLocks noChangeAspect="1"/>
          </p:cNvPicPr>
          <p:nvPr/>
        </p:nvPicPr>
        <p:blipFill>
          <a:blip r:embed="rId3"/>
          <a:stretch>
            <a:fillRect/>
          </a:stretch>
        </p:blipFill>
        <p:spPr>
          <a:xfrm>
            <a:off x="1201838" y="3729641"/>
            <a:ext cx="3867123" cy="1294573"/>
          </a:xfrm>
          <a:prstGeom prst="rect">
            <a:avLst/>
          </a:prstGeom>
        </p:spPr>
      </p:pic>
      <p:pic>
        <p:nvPicPr>
          <p:cNvPr id="9" name="图片 8">
            <a:extLst>
              <a:ext uri="{FF2B5EF4-FFF2-40B4-BE49-F238E27FC236}">
                <a16:creationId xmlns:a16="http://schemas.microsoft.com/office/drawing/2014/main" id="{D50BE2D4-21F7-31DA-515F-8FFC5EF77A19}"/>
              </a:ext>
            </a:extLst>
          </p:cNvPr>
          <p:cNvPicPr>
            <a:picLocks noChangeAspect="1"/>
          </p:cNvPicPr>
          <p:nvPr/>
        </p:nvPicPr>
        <p:blipFill>
          <a:blip r:embed="rId4"/>
          <a:stretch>
            <a:fillRect/>
          </a:stretch>
        </p:blipFill>
        <p:spPr>
          <a:xfrm>
            <a:off x="1201838" y="5301208"/>
            <a:ext cx="3899506" cy="1294573"/>
          </a:xfrm>
          <a:prstGeom prst="rect">
            <a:avLst/>
          </a:prstGeom>
        </p:spPr>
      </p:pic>
      <p:sp>
        <p:nvSpPr>
          <p:cNvPr id="5" name="TextBox 11">
            <a:extLst>
              <a:ext uri="{FF2B5EF4-FFF2-40B4-BE49-F238E27FC236}">
                <a16:creationId xmlns:a16="http://schemas.microsoft.com/office/drawing/2014/main" id="{F4785022-C88A-44A7-3CBE-6ACC014AD543}"/>
              </a:ext>
            </a:extLst>
          </p:cNvPr>
          <p:cNvSpPr txBox="1"/>
          <p:nvPr/>
        </p:nvSpPr>
        <p:spPr>
          <a:xfrm>
            <a:off x="6867324" y="4149080"/>
            <a:ext cx="10441160" cy="4031873"/>
          </a:xfrm>
          <a:prstGeom prst="rect">
            <a:avLst/>
          </a:prstGeom>
          <a:noFill/>
          <a:ln w="9525">
            <a:noFill/>
          </a:ln>
        </p:spPr>
        <p:txBody>
          <a:bodyPr wrap="square" anchor="t">
            <a:spAutoFit/>
          </a:bodyPr>
          <a:lstStyle/>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C : </a:t>
            </a:r>
            <a:r>
              <a:rPr lang="zh-CN" altLang="en-US" sz="3200" dirty="0">
                <a:solidFill>
                  <a:schemeClr val="accent1"/>
                </a:solidFill>
                <a:latin typeface="微软雅黑" panose="020B0503020204020204" pitchFamily="34" charset="-122"/>
                <a:ea typeface="微软雅黑" panose="020B0503020204020204" pitchFamily="34" charset="-122"/>
              </a:rPr>
              <a:t>边权</a:t>
            </a:r>
          </a:p>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L  : </a:t>
            </a:r>
            <a:r>
              <a:rPr lang="zh-CN" altLang="en-US" sz="3200" dirty="0">
                <a:solidFill>
                  <a:schemeClr val="accent1"/>
                </a:solidFill>
                <a:latin typeface="微软雅黑" panose="020B0503020204020204" pitchFamily="34" charset="-122"/>
                <a:ea typeface="微软雅黑" panose="020B0503020204020204" pitchFamily="34" charset="-122"/>
              </a:rPr>
              <a:t>启动代价</a:t>
            </a:r>
          </a:p>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Data : </a:t>
            </a:r>
            <a:r>
              <a:rPr lang="zh-CN" altLang="en-US" sz="3200" dirty="0">
                <a:solidFill>
                  <a:schemeClr val="accent1"/>
                </a:solidFill>
                <a:latin typeface="微软雅黑" panose="020B0503020204020204" pitchFamily="34" charset="-122"/>
                <a:ea typeface="微软雅黑" panose="020B0503020204020204" pitchFamily="34" charset="-122"/>
              </a:rPr>
              <a:t>数据量</a:t>
            </a:r>
          </a:p>
          <a:p>
            <a:pPr marL="514350" indent="-514350">
              <a:buAutoNum type="arabicPeriod"/>
            </a:pPr>
            <a:r>
              <a:rPr lang="en-US" altLang="zh-CN" sz="3200" dirty="0">
                <a:solidFill>
                  <a:schemeClr val="accent1"/>
                </a:solidFill>
                <a:latin typeface="微软雅黑" panose="020B0503020204020204" pitchFamily="34" charset="-122"/>
                <a:ea typeface="微软雅黑" panose="020B0503020204020204" pitchFamily="34" charset="-122"/>
              </a:rPr>
              <a:t>B : </a:t>
            </a:r>
            <a:r>
              <a:rPr lang="zh-CN" altLang="en-US" sz="3200" dirty="0">
                <a:solidFill>
                  <a:schemeClr val="accent1"/>
                </a:solidFill>
                <a:latin typeface="微软雅黑" panose="020B0503020204020204" pitchFamily="34" charset="-122"/>
                <a:ea typeface="微软雅黑" panose="020B0503020204020204" pitchFamily="34" charset="-122"/>
              </a:rPr>
              <a:t>传输效率</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615743"/>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86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36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320"/>
                            </p:stCondLst>
                            <p:childTnLst>
                              <p:par>
                                <p:cTn id="32" presetID="22" presetClass="entr" presetSubtype="8"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1569660"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排序量</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1129829" y="2092356"/>
            <a:ext cx="10441160" cy="2062103"/>
          </a:xfrm>
          <a:prstGeom prst="rect">
            <a:avLst/>
          </a:prstGeom>
          <a:noFill/>
          <a:ln w="9525">
            <a:noFill/>
          </a:ln>
        </p:spPr>
        <p:txBody>
          <a:bodyPr wrap="square" anchor="t">
            <a:spAutoFit/>
          </a:bodyPr>
          <a:lstStyle/>
          <a:p>
            <a:r>
              <a:rPr lang="zh-CN" altLang="en-US" sz="3200" dirty="0">
                <a:solidFill>
                  <a:schemeClr val="accent1"/>
                </a:solidFill>
                <a:latin typeface="微软雅黑" panose="020B0503020204020204" pitchFamily="34" charset="-122"/>
                <a:ea typeface="微软雅黑" panose="020B0503020204020204" pitchFamily="34" charset="-122"/>
              </a:rPr>
              <a:t>基于</a:t>
            </a:r>
            <a:r>
              <a:rPr lang="en-US" altLang="zh-CN" sz="3200" dirty="0">
                <a:solidFill>
                  <a:schemeClr val="accent1"/>
                </a:solidFill>
                <a:latin typeface="微软雅黑" panose="020B0503020204020204" pitchFamily="34" charset="-122"/>
                <a:ea typeface="微软雅黑" panose="020B0503020204020204" pitchFamily="34" charset="-122"/>
              </a:rPr>
              <a:t> upward rank </a:t>
            </a:r>
            <a:r>
              <a:rPr lang="zh-CN" altLang="en-US" sz="3200" dirty="0">
                <a:solidFill>
                  <a:schemeClr val="accent1"/>
                </a:solidFill>
                <a:latin typeface="微软雅黑" panose="020B0503020204020204" pitchFamily="34" charset="-122"/>
                <a:ea typeface="微软雅黑" panose="020B0503020204020204" pitchFamily="34" charset="-122"/>
              </a:rPr>
              <a:t>降序：</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4493538" cy="52322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一种可附加任务语义的公式</a:t>
            </a:r>
          </a:p>
        </p:txBody>
      </p:sp>
      <p:sp>
        <p:nvSpPr>
          <p:cNvPr id="2" name="TextBox 11">
            <a:extLst>
              <a:ext uri="{FF2B5EF4-FFF2-40B4-BE49-F238E27FC236}">
                <a16:creationId xmlns:a16="http://schemas.microsoft.com/office/drawing/2014/main" id="{1B29B294-1188-0189-18FC-9EB49767377B}"/>
              </a:ext>
            </a:extLst>
          </p:cNvPr>
          <p:cNvSpPr txBox="1"/>
          <p:nvPr/>
        </p:nvSpPr>
        <p:spPr>
          <a:xfrm>
            <a:off x="1129829" y="1438203"/>
            <a:ext cx="10441160" cy="584775"/>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满足 </a:t>
            </a:r>
            <a:r>
              <a:rPr lang="en-US" altLang="zh-CN" sz="3200" dirty="0">
                <a:solidFill>
                  <a:schemeClr val="accent1"/>
                </a:solidFill>
                <a:latin typeface="微软雅黑" panose="020B0503020204020204" pitchFamily="34" charset="-122"/>
                <a:ea typeface="微软雅黑" panose="020B0503020204020204" pitchFamily="34" charset="-122"/>
              </a:rPr>
              <a:t>DAG </a:t>
            </a:r>
            <a:r>
              <a:rPr lang="zh-CN" altLang="en-US" sz="3200" dirty="0">
                <a:solidFill>
                  <a:schemeClr val="accent1"/>
                </a:solidFill>
                <a:latin typeface="微软雅黑" panose="020B0503020204020204" pitchFamily="34" charset="-122"/>
                <a:ea typeface="微软雅黑" panose="020B0503020204020204" pitchFamily="34" charset="-122"/>
              </a:rPr>
              <a:t>前提下的任务排序</a:t>
            </a:r>
            <a:endParaRPr lang="en-US" altLang="zh-CN" sz="3200" dirty="0">
              <a:solidFill>
                <a:schemeClr val="accent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000C6AB-79C1-B614-E69D-C988055A85C6}"/>
              </a:ext>
            </a:extLst>
          </p:cNvPr>
          <p:cNvPicPr>
            <a:picLocks noChangeAspect="1"/>
          </p:cNvPicPr>
          <p:nvPr/>
        </p:nvPicPr>
        <p:blipFill>
          <a:blip r:embed="rId2"/>
          <a:stretch>
            <a:fillRect/>
          </a:stretch>
        </p:blipFill>
        <p:spPr>
          <a:xfrm>
            <a:off x="980752" y="2950494"/>
            <a:ext cx="10370083" cy="3092609"/>
          </a:xfrm>
          <a:prstGeom prst="rect">
            <a:avLst/>
          </a:prstGeom>
        </p:spPr>
      </p:pic>
    </p:spTree>
    <p:extLst>
      <p:ext uri="{BB962C8B-B14F-4D97-AF65-F5344CB8AC3E}">
        <p14:creationId xmlns:p14="http://schemas.microsoft.com/office/powerpoint/2010/main" val="772973965"/>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78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28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12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7" name="TextBox 27">
            <a:extLst>
              <a:ext uri="{FF2B5EF4-FFF2-40B4-BE49-F238E27FC236}">
                <a16:creationId xmlns:a16="http://schemas.microsoft.com/office/drawing/2014/main" id="{5FD10F61-8101-4888-BF28-FA20917BEA12}"/>
              </a:ext>
            </a:extLst>
          </p:cNvPr>
          <p:cNvSpPr txBox="1"/>
          <p:nvPr/>
        </p:nvSpPr>
        <p:spPr>
          <a:xfrm>
            <a:off x="985813" y="209713"/>
            <a:ext cx="5525487" cy="52322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给执行图 </a:t>
            </a:r>
            <a:r>
              <a:rPr lang="en-US" altLang="zh-CN" sz="2800" b="1" dirty="0">
                <a:solidFill>
                  <a:schemeClr val="accent1"/>
                </a:solidFill>
                <a:latin typeface="微软雅黑" panose="020B0503020204020204" pitchFamily="34" charset="-122"/>
                <a:ea typeface="微软雅黑" panose="020B0503020204020204" pitchFamily="34" charset="-122"/>
              </a:rPr>
              <a:t>DAG </a:t>
            </a:r>
            <a:r>
              <a:rPr lang="zh-CN" altLang="en-US" sz="2800" b="1" dirty="0">
                <a:solidFill>
                  <a:schemeClr val="accent1"/>
                </a:solidFill>
                <a:latin typeface="微软雅黑" panose="020B0503020204020204" pitchFamily="34" charset="-122"/>
                <a:ea typeface="微软雅黑" panose="020B0503020204020204" pitchFamily="34" charset="-122"/>
              </a:rPr>
              <a:t>的点、边附加语义</a:t>
            </a:r>
          </a:p>
        </p:txBody>
      </p:sp>
      <p:pic>
        <p:nvPicPr>
          <p:cNvPr id="4" name="图片 3">
            <a:extLst>
              <a:ext uri="{FF2B5EF4-FFF2-40B4-BE49-F238E27FC236}">
                <a16:creationId xmlns:a16="http://schemas.microsoft.com/office/drawing/2014/main" id="{DD78E51A-908B-8397-8D6F-02BABE2B031A}"/>
              </a:ext>
            </a:extLst>
          </p:cNvPr>
          <p:cNvPicPr>
            <a:picLocks noChangeAspect="1"/>
          </p:cNvPicPr>
          <p:nvPr/>
        </p:nvPicPr>
        <p:blipFill>
          <a:blip r:embed="rId2"/>
          <a:stretch>
            <a:fillRect/>
          </a:stretch>
        </p:blipFill>
        <p:spPr>
          <a:xfrm>
            <a:off x="8614863" y="986271"/>
            <a:ext cx="3939131" cy="1477902"/>
          </a:xfrm>
          <a:prstGeom prst="rect">
            <a:avLst/>
          </a:prstGeom>
        </p:spPr>
      </p:pic>
      <p:pic>
        <p:nvPicPr>
          <p:cNvPr id="9" name="图片 8">
            <a:extLst>
              <a:ext uri="{FF2B5EF4-FFF2-40B4-BE49-F238E27FC236}">
                <a16:creationId xmlns:a16="http://schemas.microsoft.com/office/drawing/2014/main" id="{D50BE2D4-21F7-31DA-515F-8FFC5EF77A19}"/>
              </a:ext>
            </a:extLst>
          </p:cNvPr>
          <p:cNvPicPr>
            <a:picLocks noChangeAspect="1"/>
          </p:cNvPicPr>
          <p:nvPr/>
        </p:nvPicPr>
        <p:blipFill>
          <a:blip r:embed="rId3"/>
          <a:stretch>
            <a:fillRect/>
          </a:stretch>
        </p:blipFill>
        <p:spPr>
          <a:xfrm>
            <a:off x="8325750" y="4366675"/>
            <a:ext cx="3899506" cy="1294573"/>
          </a:xfrm>
          <a:prstGeom prst="rect">
            <a:avLst/>
          </a:prstGeom>
        </p:spPr>
      </p:pic>
      <p:pic>
        <p:nvPicPr>
          <p:cNvPr id="10" name="图片 9">
            <a:extLst>
              <a:ext uri="{FF2B5EF4-FFF2-40B4-BE49-F238E27FC236}">
                <a16:creationId xmlns:a16="http://schemas.microsoft.com/office/drawing/2014/main" id="{297B54D1-85E7-FB1D-D5E4-BD91DAD5CC43}"/>
              </a:ext>
            </a:extLst>
          </p:cNvPr>
          <p:cNvPicPr>
            <a:picLocks noChangeAspect="1"/>
          </p:cNvPicPr>
          <p:nvPr/>
        </p:nvPicPr>
        <p:blipFill>
          <a:blip r:embed="rId4"/>
          <a:stretch>
            <a:fillRect/>
          </a:stretch>
        </p:blipFill>
        <p:spPr>
          <a:xfrm>
            <a:off x="-120534" y="1196752"/>
            <a:ext cx="8735397" cy="4320480"/>
          </a:xfrm>
          <a:prstGeom prst="rect">
            <a:avLst/>
          </a:prstGeom>
        </p:spPr>
      </p:pic>
      <p:cxnSp>
        <p:nvCxnSpPr>
          <p:cNvPr id="12" name="直接箭头连接符 11">
            <a:extLst>
              <a:ext uri="{FF2B5EF4-FFF2-40B4-BE49-F238E27FC236}">
                <a16:creationId xmlns:a16="http://schemas.microsoft.com/office/drawing/2014/main" id="{04E9836F-85C4-F630-8F75-026596F7A0D1}"/>
              </a:ext>
            </a:extLst>
          </p:cNvPr>
          <p:cNvCxnSpPr>
            <a:cxnSpLocks/>
          </p:cNvCxnSpPr>
          <p:nvPr/>
        </p:nvCxnSpPr>
        <p:spPr bwMode="auto">
          <a:xfrm flipH="1">
            <a:off x="4802237" y="1725222"/>
            <a:ext cx="4608512" cy="1055706"/>
          </a:xfrm>
          <a:prstGeom prst="straightConnector1">
            <a:avLst/>
          </a:prstGeom>
          <a:solidFill>
            <a:schemeClr val="accent1"/>
          </a:solidFill>
          <a:ln w="76200" cap="flat" cmpd="sng" algn="ctr">
            <a:solidFill>
              <a:schemeClr val="bg2"/>
            </a:solidFill>
            <a:prstDash val="solid"/>
            <a:round/>
            <a:headEnd type="none" w="med" len="med"/>
            <a:tailEnd type="triangle"/>
          </a:ln>
        </p:spPr>
      </p:cxnSp>
      <p:cxnSp>
        <p:nvCxnSpPr>
          <p:cNvPr id="14" name="直接箭头连接符 13">
            <a:extLst>
              <a:ext uri="{FF2B5EF4-FFF2-40B4-BE49-F238E27FC236}">
                <a16:creationId xmlns:a16="http://schemas.microsoft.com/office/drawing/2014/main" id="{2EEBCD09-ACB8-EC83-8A65-797D9BFDD067}"/>
              </a:ext>
            </a:extLst>
          </p:cNvPr>
          <p:cNvCxnSpPr>
            <a:cxnSpLocks/>
          </p:cNvCxnSpPr>
          <p:nvPr/>
        </p:nvCxnSpPr>
        <p:spPr bwMode="auto">
          <a:xfrm flipH="1" flipV="1">
            <a:off x="3871013" y="4366675"/>
            <a:ext cx="4790605" cy="694712"/>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17" name="直接箭头连接符 16">
            <a:extLst>
              <a:ext uri="{FF2B5EF4-FFF2-40B4-BE49-F238E27FC236}">
                <a16:creationId xmlns:a16="http://schemas.microsoft.com/office/drawing/2014/main" id="{5119D0CC-D908-809B-434E-94F0D99CEC39}"/>
              </a:ext>
            </a:extLst>
          </p:cNvPr>
          <p:cNvCxnSpPr>
            <a:cxnSpLocks/>
          </p:cNvCxnSpPr>
          <p:nvPr/>
        </p:nvCxnSpPr>
        <p:spPr bwMode="auto">
          <a:xfrm flipH="1" flipV="1">
            <a:off x="3074045" y="4714031"/>
            <a:ext cx="5587573" cy="347356"/>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21" name="直接箭头连接符 20">
            <a:extLst>
              <a:ext uri="{FF2B5EF4-FFF2-40B4-BE49-F238E27FC236}">
                <a16:creationId xmlns:a16="http://schemas.microsoft.com/office/drawing/2014/main" id="{B7A1CCBF-8A92-EF1B-DC2E-24FF867625B5}"/>
              </a:ext>
            </a:extLst>
          </p:cNvPr>
          <p:cNvCxnSpPr>
            <a:cxnSpLocks/>
          </p:cNvCxnSpPr>
          <p:nvPr/>
        </p:nvCxnSpPr>
        <p:spPr bwMode="auto">
          <a:xfrm flipH="1">
            <a:off x="3871013" y="1725222"/>
            <a:ext cx="5539736" cy="1055706"/>
          </a:xfrm>
          <a:prstGeom prst="straightConnector1">
            <a:avLst/>
          </a:prstGeom>
          <a:solidFill>
            <a:schemeClr val="accent1"/>
          </a:solidFill>
          <a:ln w="76200" cap="flat" cmpd="sng" algn="ctr">
            <a:solidFill>
              <a:schemeClr val="bg2"/>
            </a:solidFill>
            <a:prstDash val="solid"/>
            <a:round/>
            <a:headEnd type="none" w="med" len="med"/>
            <a:tailEnd type="triangle"/>
          </a:ln>
        </p:spPr>
      </p:cxnSp>
    </p:spTree>
    <p:extLst>
      <p:ext uri="{BB962C8B-B14F-4D97-AF65-F5344CB8AC3E}">
        <p14:creationId xmlns:p14="http://schemas.microsoft.com/office/powerpoint/2010/main" val="252072137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p:cTn id="14"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7"/>
                                        </p:tgtEl>
                                        <p:attrNameLst>
                                          <p:attrName>ppt_y</p:attrName>
                                        </p:attrNameLst>
                                      </p:cBhvr>
                                      <p:tavLst>
                                        <p:tav tm="0">
                                          <p:val>
                                            <p:strVal val="#ppt_y"/>
                                          </p:val>
                                        </p:tav>
                                        <p:tav tm="100000">
                                          <p:val>
                                            <p:strVal val="#ppt_y"/>
                                          </p:val>
                                        </p:tav>
                                      </p:tavLst>
                                    </p:anim>
                                    <p:anim calcmode="lin" valueType="num">
                                      <p:cBhvr>
                                        <p:cTn id="16"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8494633"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基于最早完成时间和关键路径的调度算法</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7725192" cy="52322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基于建模提出的两种算法在不同节点量下的表现</a:t>
            </a:r>
          </a:p>
        </p:txBody>
      </p:sp>
      <p:pic>
        <p:nvPicPr>
          <p:cNvPr id="4" name="图片 3">
            <a:extLst>
              <a:ext uri="{FF2B5EF4-FFF2-40B4-BE49-F238E27FC236}">
                <a16:creationId xmlns:a16="http://schemas.microsoft.com/office/drawing/2014/main" id="{3F42664D-442A-9B27-1031-F50AC3585F5F}"/>
              </a:ext>
            </a:extLst>
          </p:cNvPr>
          <p:cNvPicPr>
            <a:picLocks noChangeAspect="1"/>
          </p:cNvPicPr>
          <p:nvPr/>
        </p:nvPicPr>
        <p:blipFill>
          <a:blip r:embed="rId2"/>
          <a:stretch>
            <a:fillRect/>
          </a:stretch>
        </p:blipFill>
        <p:spPr>
          <a:xfrm>
            <a:off x="920675" y="1556792"/>
            <a:ext cx="10732596" cy="4824536"/>
          </a:xfrm>
          <a:prstGeom prst="rect">
            <a:avLst/>
          </a:prstGeom>
        </p:spPr>
      </p:pic>
    </p:spTree>
    <p:extLst>
      <p:ext uri="{BB962C8B-B14F-4D97-AF65-F5344CB8AC3E}">
        <p14:creationId xmlns:p14="http://schemas.microsoft.com/office/powerpoint/2010/main" val="62454745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138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 calcmode="lin" valueType="num">
                                      <p:cBhvr>
                                        <p:cTn id="22"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7"/>
                                        </p:tgtEl>
                                        <p:attrNameLst>
                                          <p:attrName>ppt_y</p:attrName>
                                        </p:attrNameLst>
                                      </p:cBhvr>
                                      <p:tavLst>
                                        <p:tav tm="0">
                                          <p:val>
                                            <p:strVal val="#ppt_y"/>
                                          </p:val>
                                        </p:tav>
                                        <p:tav tm="100000">
                                          <p:val>
                                            <p:strVal val="#ppt_y"/>
                                          </p:val>
                                        </p:tav>
                                      </p:tavLst>
                                    </p:anim>
                                    <p:anim calcmode="lin" valueType="num">
                                      <p:cBhvr>
                                        <p:cTn id="24"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253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2532" name="TextBox 77"/>
          <p:cNvSpPr txBox="1"/>
          <p:nvPr/>
        </p:nvSpPr>
        <p:spPr>
          <a:xfrm>
            <a:off x="4602163" y="2852738"/>
            <a:ext cx="3168650" cy="144655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异构计算的内存交换</a:t>
            </a:r>
          </a:p>
        </p:txBody>
      </p:sp>
      <p:sp>
        <p:nvSpPr>
          <p:cNvPr id="2253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3</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a:xfrm>
            <a:off x="5340350" y="798513"/>
            <a:ext cx="1517650"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113E6A"/>
          </a:solidFill>
          <a:ln w="9525">
            <a:noFill/>
          </a:ln>
        </p:spPr>
        <p:txBody>
          <a:bodyPr/>
          <a:lstStyle/>
          <a:p>
            <a:endParaRPr lang="zh-CN" altLang="en-US"/>
          </a:p>
        </p:txBody>
      </p:sp>
      <p:sp>
        <p:nvSpPr>
          <p:cNvPr id="22535" name="Oval 39"/>
          <p:cNvSpPr>
            <a:spLocks noChangeAspect="1"/>
          </p:cNvSpPr>
          <p:nvPr/>
        </p:nvSpPr>
        <p:spPr>
          <a:xfrm>
            <a:off x="3252788" y="539273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6" name="Oval 40"/>
          <p:cNvSpPr>
            <a:spLocks noChangeAspect="1"/>
          </p:cNvSpPr>
          <p:nvPr/>
        </p:nvSpPr>
        <p:spPr>
          <a:xfrm>
            <a:off x="3252788" y="5829300"/>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8" name="TextBox 28"/>
          <p:cNvSpPr txBox="1"/>
          <p:nvPr/>
        </p:nvSpPr>
        <p:spPr>
          <a:xfrm>
            <a:off x="3402013" y="5240338"/>
            <a:ext cx="6368776" cy="461665"/>
          </a:xfrm>
          <a:prstGeom prst="rect">
            <a:avLst/>
          </a:prstGeom>
          <a:noFill/>
          <a:ln w="9525">
            <a:noFill/>
          </a:ln>
        </p:spPr>
        <p:txBody>
          <a:bodyPr wrap="square"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由于多任务而产生的异构内存数据放置问题</a:t>
            </a:r>
          </a:p>
        </p:txBody>
      </p:sp>
      <p:sp>
        <p:nvSpPr>
          <p:cNvPr id="22539" name="TextBox 29"/>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解决方案</a:t>
            </a: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p:stCondLst>
                              <p:cond delay="34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22538"/>
                                        </p:tgtEl>
                                        <p:attrNameLst>
                                          <p:attrName>style.visibility</p:attrName>
                                        </p:attrNameLst>
                                      </p:cBhvr>
                                      <p:to>
                                        <p:strVal val="visible"/>
                                      </p:to>
                                    </p:set>
                                    <p:animEffect transition="in" filter="wipe(left)">
                                      <p:cBhvr>
                                        <p:cTn id="38" dur="500"/>
                                        <p:tgtEl>
                                          <p:spTgt spid="22538"/>
                                        </p:tgtEl>
                                      </p:cBhvr>
                                    </p:animEffect>
                                  </p:childTnLst>
                                </p:cTn>
                              </p:par>
                              <p:par>
                                <p:cTn id="39" presetID="22" presetClass="entr" presetSubtype="8" fill="hold" grpId="0" nodeType="withEffect">
                                  <p:stCondLst>
                                    <p:cond delay="100"/>
                                  </p:stCondLst>
                                  <p:childTnLst>
                                    <p:set>
                                      <p:cBhvr>
                                        <p:cTn id="40" dur="1" fill="hold">
                                          <p:stCondLst>
                                            <p:cond delay="0"/>
                                          </p:stCondLst>
                                        </p:cTn>
                                        <p:tgtEl>
                                          <p:spTgt spid="22539"/>
                                        </p:tgtEl>
                                        <p:attrNameLst>
                                          <p:attrName>style.visibility</p:attrName>
                                        </p:attrNameLst>
                                      </p:cBhvr>
                                      <p:to>
                                        <p:strVal val="visible"/>
                                      </p:to>
                                    </p:set>
                                    <p:animEffect transition="in" filter="wipe(left)">
                                      <p:cBhvr>
                                        <p:cTn id="41"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2" grpId="0"/>
      <p:bldP spid="22533" grpId="0"/>
      <p:bldP spid="22535" grpId="0" animBg="1"/>
      <p:bldP spid="22536" grpId="0" animBg="1"/>
      <p:bldP spid="22538" grpId="0"/>
      <p:bldP spid="225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819326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由于多任务而产生的异构内存数据放置问题</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15364" name="Picture 2" descr="F:\快盘\商务图片\png\2531170_084420255000_2.png"/>
          <p:cNvPicPr>
            <a:picLocks noChangeAspect="1"/>
          </p:cNvPicPr>
          <p:nvPr/>
        </p:nvPicPr>
        <p:blipFill>
          <a:blip r:embed="rId2" cstate="print"/>
          <a:stretch>
            <a:fillRect/>
          </a:stretch>
        </p:blipFill>
        <p:spPr>
          <a:xfrm>
            <a:off x="298450" y="1682750"/>
            <a:ext cx="3575050" cy="4467225"/>
          </a:xfrm>
          <a:prstGeom prst="rect">
            <a:avLst/>
          </a:prstGeom>
          <a:noFill/>
          <a:ln w="9525">
            <a:noFill/>
          </a:ln>
        </p:spPr>
      </p:pic>
      <p:sp>
        <p:nvSpPr>
          <p:cNvPr id="15365" name="矩形 5"/>
          <p:cNvSpPr/>
          <p:nvPr/>
        </p:nvSpPr>
        <p:spPr>
          <a:xfrm>
            <a:off x="4275138" y="1444625"/>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6" name="矩形 6"/>
          <p:cNvSpPr/>
          <p:nvPr/>
        </p:nvSpPr>
        <p:spPr>
          <a:xfrm>
            <a:off x="4275138" y="3136900"/>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7" name="矩形 7"/>
          <p:cNvSpPr/>
          <p:nvPr/>
        </p:nvSpPr>
        <p:spPr>
          <a:xfrm>
            <a:off x="4275138" y="4653136"/>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8" name="TextBox 8"/>
          <p:cNvSpPr txBox="1"/>
          <p:nvPr/>
        </p:nvSpPr>
        <p:spPr>
          <a:xfrm>
            <a:off x="4275138" y="1444625"/>
            <a:ext cx="3622675"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异构内存</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a:xfrm>
            <a:off x="3843338" y="1462088"/>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0" name="Freeform 6"/>
          <p:cNvSpPr/>
          <p:nvPr/>
        </p:nvSpPr>
        <p:spPr>
          <a:xfrm>
            <a:off x="3843338" y="3154363"/>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1" name="Freeform 6"/>
          <p:cNvSpPr/>
          <p:nvPr/>
        </p:nvSpPr>
        <p:spPr>
          <a:xfrm>
            <a:off x="3843338" y="4656311"/>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2" name="TextBox 13"/>
          <p:cNvSpPr txBox="1"/>
          <p:nvPr/>
        </p:nvSpPr>
        <p:spPr>
          <a:xfrm>
            <a:off x="4275138" y="3151188"/>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单任务场景下的数据放置</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p:nvPr/>
        </p:nvSpPr>
        <p:spPr>
          <a:xfrm>
            <a:off x="4275138" y="4653136"/>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多任务并行场景下的问题</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p:nvPr/>
        </p:nvSpPr>
        <p:spPr>
          <a:xfrm>
            <a:off x="4275138" y="2000250"/>
            <a:ext cx="657701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一种趋势</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a:solidFill>
                  <a:srgbClr val="004C54"/>
                </a:solidFill>
                <a:latin typeface="微软雅黑" panose="020B0503020204020204" pitchFamily="34" charset="-122"/>
                <a:ea typeface="微软雅黑" panose="020B0503020204020204" pitchFamily="34" charset="-122"/>
              </a:rPr>
              <a:t>PM</a:t>
            </a:r>
            <a:r>
              <a:rPr lang="zh-CN" altLang="en-US" dirty="0">
                <a:solidFill>
                  <a:srgbClr val="004C54"/>
                </a:solidFill>
                <a:latin typeface="微软雅黑" panose="020B0503020204020204" pitchFamily="34" charset="-122"/>
                <a:ea typeface="微软雅黑" panose="020B0503020204020204" pitchFamily="34" charset="-122"/>
              </a:rPr>
              <a:t>（持久储存器）、</a:t>
            </a:r>
            <a:r>
              <a:rPr lang="en-US" altLang="zh-CN" dirty="0">
                <a:solidFill>
                  <a:srgbClr val="004C54"/>
                </a:solidFill>
                <a:latin typeface="微软雅黑" panose="020B0503020204020204" pitchFamily="34" charset="-122"/>
                <a:ea typeface="微软雅黑" panose="020B0503020204020204" pitchFamily="34" charset="-122"/>
              </a:rPr>
              <a:t>DRAM</a:t>
            </a:r>
            <a:r>
              <a:rPr lang="zh-CN" altLang="en-US" dirty="0">
                <a:solidFill>
                  <a:srgbClr val="004C54"/>
                </a:solidFill>
                <a:latin typeface="微软雅黑" panose="020B0503020204020204" pitchFamily="34" charset="-122"/>
                <a:ea typeface="微软雅黑" panose="020B0503020204020204" pitchFamily="34" charset="-122"/>
              </a:rPr>
              <a:t>，二者存在性能差异</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快速内存容量有限</a:t>
            </a:r>
          </a:p>
        </p:txBody>
      </p:sp>
      <p:sp>
        <p:nvSpPr>
          <p:cNvPr id="15375" name="TextBox 16"/>
          <p:cNvSpPr txBox="1"/>
          <p:nvPr/>
        </p:nvSpPr>
        <p:spPr>
          <a:xfrm>
            <a:off x="4275138" y="3724275"/>
            <a:ext cx="6577013" cy="646331"/>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将访问频率最高的页面放入快速内存</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使单个任务完成效率最高</a:t>
            </a:r>
          </a:p>
        </p:txBody>
      </p:sp>
      <p:sp>
        <p:nvSpPr>
          <p:cNvPr id="15376" name="TextBox 17"/>
          <p:cNvSpPr txBox="1"/>
          <p:nvPr/>
        </p:nvSpPr>
        <p:spPr>
          <a:xfrm>
            <a:off x="4273550" y="5182800"/>
            <a:ext cx="657701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多任务之间共享储存器</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不同处理器的性能、不同任务的特性不同</a:t>
            </a:r>
            <a:endParaRPr lang="en-US" altLang="zh-CN" dirty="0">
              <a:solidFill>
                <a:srgbClr val="004C5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004C54"/>
                </a:solidFill>
                <a:latin typeface="微软雅黑" panose="020B0503020204020204" pitchFamily="34" charset="-122"/>
                <a:ea typeface="微软雅黑" panose="020B0503020204020204" pitchFamily="34" charset="-122"/>
              </a:rPr>
              <a:t>将访问频率最高的页面放入快速内存无法达到全局最优</a:t>
            </a:r>
            <a:endParaRPr lang="en-US" altLang="zh-CN" dirty="0">
              <a:solidFill>
                <a:srgbClr val="004C54"/>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154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254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p:stCondLst>
                              <p:cond delay="3040"/>
                            </p:stCondLst>
                            <p:childTnLst>
                              <p:par>
                                <p:cTn id="39" presetID="1" presetClass="entr" presetSubtype="0" fill="hold"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nodeType="withEffect">
                                  <p:stCondLst>
                                    <p:cond delay="0"/>
                                  </p:stCondLst>
                                  <p:childTnLst>
                                    <p:animMotion origin="layout" path="M -4.58176E-6 -2.59259E-6 L 0.09003 -2.59259E-6 " pathEditMode="relative" rAng="0" ptsTypes="AA">
                                      <p:cBhvr>
                                        <p:cTn id="42" dur="500" spd="-99900" fill="hold"/>
                                        <p:tgtEl>
                                          <p:spTgt spid="15369"/>
                                        </p:tgtEl>
                                        <p:attrNameLst>
                                          <p:attrName>ppt_x</p:attrName>
                                          <p:attrName>ppt_y</p:attrName>
                                        </p:attrNameLst>
                                      </p:cBhvr>
                                      <p:rCtr x="4500" y="0"/>
                                    </p:animMotion>
                                  </p:childTnLst>
                                </p:cTn>
                              </p:par>
                              <p:par>
                                <p:cTn id="43" presetID="1" presetClass="entr" presetSubtype="0" fill="hold"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nodeType="withEffect">
                                  <p:stCondLst>
                                    <p:cond delay="0"/>
                                  </p:stCondLst>
                                  <p:childTnLst>
                                    <p:animMotion origin="layout" path="M -4.58176E-6 -2.59259E-6 L 0.09003 -2.59259E-6 " pathEditMode="relative" rAng="0" ptsTypes="AA">
                                      <p:cBhvr>
                                        <p:cTn id="46" dur="500" spd="-99900" fill="hold"/>
                                        <p:tgtEl>
                                          <p:spTgt spid="15370"/>
                                        </p:tgtEl>
                                        <p:attrNameLst>
                                          <p:attrName>ppt_x</p:attrName>
                                          <p:attrName>ppt_y</p:attrName>
                                        </p:attrNameLst>
                                      </p:cBhvr>
                                      <p:rCtr x="4500" y="0"/>
                                    </p:animMotion>
                                  </p:childTnLst>
                                </p:cTn>
                              </p:par>
                              <p:par>
                                <p:cTn id="47" presetID="1" presetClass="entr" presetSubtype="0" fill="hold"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nodeType="withEffect">
                                  <p:stCondLst>
                                    <p:cond delay="0"/>
                                  </p:stCondLst>
                                  <p:childTnLst>
                                    <p:animMotion origin="layout" path="M -4.58176E-6 -2.59259E-6 L 0.09003 -2.59259E-6 " pathEditMode="relative" rAng="0" ptsTypes="AA">
                                      <p:cBhvr>
                                        <p:cTn id="50" dur="500" spd="-99900" fill="hold"/>
                                        <p:tgtEl>
                                          <p:spTgt spid="15371"/>
                                        </p:tgtEl>
                                        <p:attrNameLst>
                                          <p:attrName>ppt_x</p:attrName>
                                          <p:attrName>ppt_y</p:attrName>
                                        </p:attrNameLst>
                                      </p:cBhvr>
                                      <p:rCtr x="4500" y="0"/>
                                    </p:animMotion>
                                  </p:childTnLst>
                                </p:cTn>
                              </p:par>
                            </p:childTnLst>
                          </p:cTn>
                        </p:par>
                        <p:par>
                          <p:cTn id="51" fill="hold">
                            <p:stCondLst>
                              <p:cond delay="354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p:stCondLst>
                              <p:cond delay="404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5" grpId="0" animBg="1"/>
      <p:bldP spid="15366" grpId="0" animBg="1"/>
      <p:bldP spid="15367" grpId="0" animBg="1"/>
      <p:bldP spid="15368" grpId="0"/>
      <p:bldP spid="15372" grpId="0"/>
      <p:bldP spid="15373" grpId="0"/>
      <p:bldP spid="15374" grpId="0"/>
      <p:bldP spid="15375" grpId="0"/>
      <p:bldP spid="153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819326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由于多任务而产生的异构内存数据放置问题</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90EBE652-2C23-68D1-9BDA-731B62A13F6C}"/>
              </a:ext>
            </a:extLst>
          </p:cNvPr>
          <p:cNvPicPr>
            <a:picLocks noChangeAspect="1"/>
          </p:cNvPicPr>
          <p:nvPr/>
        </p:nvPicPr>
        <p:blipFill>
          <a:blip r:embed="rId2"/>
          <a:stretch>
            <a:fillRect/>
          </a:stretch>
        </p:blipFill>
        <p:spPr>
          <a:xfrm>
            <a:off x="3469013" y="730211"/>
            <a:ext cx="5258735" cy="5805264"/>
          </a:xfrm>
          <a:prstGeom prst="rect">
            <a:avLst/>
          </a:prstGeom>
        </p:spPr>
      </p:pic>
      <p:sp>
        <p:nvSpPr>
          <p:cNvPr id="4" name="矩形: 圆角 3">
            <a:extLst>
              <a:ext uri="{FF2B5EF4-FFF2-40B4-BE49-F238E27FC236}">
                <a16:creationId xmlns:a16="http://schemas.microsoft.com/office/drawing/2014/main" id="{9B53049E-B777-05EC-6D77-780A911E5C51}"/>
              </a:ext>
            </a:extLst>
          </p:cNvPr>
          <p:cNvSpPr/>
          <p:nvPr/>
        </p:nvSpPr>
        <p:spPr bwMode="auto">
          <a:xfrm>
            <a:off x="3506093" y="4725144"/>
            <a:ext cx="5184576" cy="1008112"/>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 name="直接箭头连接符 5">
            <a:extLst>
              <a:ext uri="{FF2B5EF4-FFF2-40B4-BE49-F238E27FC236}">
                <a16:creationId xmlns:a16="http://schemas.microsoft.com/office/drawing/2014/main" id="{DD26938E-87AE-6FA6-F6EE-CAB8D9C67E02}"/>
              </a:ext>
            </a:extLst>
          </p:cNvPr>
          <p:cNvCxnSpPr/>
          <p:nvPr/>
        </p:nvCxnSpPr>
        <p:spPr bwMode="auto">
          <a:xfrm>
            <a:off x="6602437" y="4437112"/>
            <a:ext cx="2880320"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7" name="文本框 6">
            <a:extLst>
              <a:ext uri="{FF2B5EF4-FFF2-40B4-BE49-F238E27FC236}">
                <a16:creationId xmlns:a16="http://schemas.microsoft.com/office/drawing/2014/main" id="{CAE0CC44-F465-C816-6E84-096FE3ED90F8}"/>
              </a:ext>
            </a:extLst>
          </p:cNvPr>
          <p:cNvSpPr txBox="1"/>
          <p:nvPr/>
        </p:nvSpPr>
        <p:spPr>
          <a:xfrm>
            <a:off x="9383736" y="4113946"/>
            <a:ext cx="1800200" cy="646331"/>
          </a:xfrm>
          <a:prstGeom prst="rect">
            <a:avLst/>
          </a:prstGeom>
          <a:noFill/>
        </p:spPr>
        <p:txBody>
          <a:bodyPr wrap="square" rtlCol="0">
            <a:spAutoFit/>
          </a:bodyPr>
          <a:lstStyle/>
          <a:p>
            <a:pPr algn="ctr"/>
            <a:r>
              <a:rPr lang="en-US" altLang="zh-CN" dirty="0"/>
              <a:t>Merchandiser</a:t>
            </a:r>
          </a:p>
          <a:p>
            <a:pPr algn="ctr"/>
            <a:r>
              <a:rPr lang="zh-CN" altLang="en-US" dirty="0"/>
              <a:t>部署于此</a:t>
            </a:r>
            <a:endParaRPr lang="en-US" altLang="zh-CN" dirty="0"/>
          </a:p>
        </p:txBody>
      </p:sp>
    </p:spTree>
    <p:extLst>
      <p:ext uri="{BB962C8B-B14F-4D97-AF65-F5344CB8AC3E}">
        <p14:creationId xmlns:p14="http://schemas.microsoft.com/office/powerpoint/2010/main" val="251314438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154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04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4"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6078538" y="1198563"/>
            <a:ext cx="3636962" cy="265112"/>
          </a:xfrm>
          <a:prstGeom prst="rect">
            <a:avLst/>
          </a:prstGeom>
          <a:noFill/>
          <a:ln w="9525">
            <a:noFill/>
          </a:ln>
        </p:spPr>
        <p:txBody>
          <a:bodyPr anchor="ctr"/>
          <a:lstStyle/>
          <a:p>
            <a:r>
              <a:rPr lang="zh-CN" altLang="en-US" b="1" dirty="0">
                <a:solidFill>
                  <a:srgbClr val="113E6A"/>
                </a:solidFill>
                <a:latin typeface="微软雅黑" panose="020B0503020204020204" pitchFamily="34" charset="-122"/>
                <a:ea typeface="微软雅黑" panose="020B0503020204020204" pitchFamily="34" charset="-122"/>
              </a:rPr>
              <a:t>异构场景下的并行计算研究</a:t>
            </a:r>
          </a:p>
        </p:txBody>
      </p:sp>
      <p:cxnSp>
        <p:nvCxnSpPr>
          <p:cNvPr id="8194" name="直接连接符 3"/>
          <p:cNvCxnSpPr/>
          <p:nvPr/>
        </p:nvCxnSpPr>
        <p:spPr>
          <a:xfrm>
            <a:off x="6151563" y="1698625"/>
            <a:ext cx="3959225" cy="0"/>
          </a:xfrm>
          <a:prstGeom prst="line">
            <a:avLst/>
          </a:prstGeom>
          <a:ln w="9525" cap="flat" cmpd="sng">
            <a:solidFill>
              <a:srgbClr val="113E6A"/>
            </a:solidFill>
            <a:prstDash val="dash"/>
            <a:round/>
            <a:headEnd type="none" w="med" len="med"/>
            <a:tailEnd type="none" w="med" len="med"/>
          </a:ln>
        </p:spPr>
      </p:cxnSp>
      <p:sp>
        <p:nvSpPr>
          <p:cNvPr id="5" name="Rectangle 3"/>
          <p:cNvSpPr txBox="1"/>
          <p:nvPr/>
        </p:nvSpPr>
        <p:spPr>
          <a:xfrm>
            <a:off x="6078538" y="1473200"/>
            <a:ext cx="4321175" cy="206375"/>
          </a:xfrm>
          <a:prstGeom prst="rect">
            <a:avLst/>
          </a:prstGeom>
          <a:noFill/>
          <a:ln w="9525">
            <a:noFill/>
          </a:ln>
        </p:spPr>
        <p:txBody>
          <a:bodyPr anchor="ctr"/>
          <a:lstStyle/>
          <a:p>
            <a:r>
              <a:rPr lang="en-US" altLang="zh-CN" sz="1000" dirty="0">
                <a:solidFill>
                  <a:srgbClr val="113E6A"/>
                </a:solidFill>
                <a:latin typeface="微软雅黑" panose="020B0503020204020204" pitchFamily="34" charset="-122"/>
                <a:ea typeface="微软雅黑" panose="020B0503020204020204" pitchFamily="34" charset="-122"/>
              </a:rPr>
              <a:t>KUANGJIA WANZHENGDE LUNWEN DABIAN DONGTAI MOBAN</a:t>
            </a:r>
            <a:endParaRPr lang="zh-CN" altLang="en-US" sz="1000" dirty="0">
              <a:solidFill>
                <a:srgbClr val="113E6A"/>
              </a:solidFill>
              <a:latin typeface="微软雅黑" panose="020B0503020204020204" pitchFamily="34" charset="-122"/>
              <a:ea typeface="微软雅黑" panose="020B0503020204020204" pitchFamily="34" charset="-122"/>
            </a:endParaRPr>
          </a:p>
        </p:txBody>
      </p:sp>
      <p:sp>
        <p:nvSpPr>
          <p:cNvPr id="8" name="Rectangle 3"/>
          <p:cNvSpPr txBox="1"/>
          <p:nvPr/>
        </p:nvSpPr>
        <p:spPr>
          <a:xfrm>
            <a:off x="1927225" y="2447925"/>
            <a:ext cx="1536700" cy="601663"/>
          </a:xfrm>
          <a:prstGeom prst="rect">
            <a:avLst/>
          </a:prstGeom>
          <a:noFill/>
          <a:ln w="9525">
            <a:noFill/>
          </a:ln>
        </p:spPr>
        <p:txBody>
          <a:bodyPr anchor="ctr"/>
          <a:lstStyle/>
          <a:p>
            <a:pPr algn="dist"/>
            <a:r>
              <a:rPr lang="zh-CN" altLang="en-US" sz="3600" b="1" dirty="0">
                <a:solidFill>
                  <a:schemeClr val="accent2"/>
                </a:solidFill>
                <a:latin typeface="Arial" panose="020B0604020202020204" pitchFamily="34" charset="0"/>
                <a:ea typeface="微软雅黑" panose="020B0503020204020204" pitchFamily="34" charset="-122"/>
              </a:rPr>
              <a:t>目录</a:t>
            </a:r>
          </a:p>
        </p:txBody>
      </p:sp>
      <p:grpSp>
        <p:nvGrpSpPr>
          <p:cNvPr id="8197" name="组合 24"/>
          <p:cNvGrpSpPr/>
          <p:nvPr/>
        </p:nvGrpSpPr>
        <p:grpSpPr>
          <a:xfrm>
            <a:off x="6170613" y="4451350"/>
            <a:ext cx="576262" cy="576263"/>
            <a:chOff x="6170389" y="4955815"/>
            <a:chExt cx="576064" cy="576064"/>
          </a:xfrm>
        </p:grpSpPr>
        <p:sp>
          <p:nvSpPr>
            <p:cNvPr id="8198" name="圆角矩形 13"/>
            <p:cNvSpPr/>
            <p:nvPr/>
          </p:nvSpPr>
          <p:spPr>
            <a:xfrm>
              <a:off x="6170389" y="4955815"/>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199" name="Freeform 11"/>
            <p:cNvSpPr>
              <a:spLocks noEditPoints="1"/>
            </p:cNvSpPr>
            <p:nvPr/>
          </p:nvSpPr>
          <p:spPr>
            <a:xfrm>
              <a:off x="6298628" y="5092507"/>
              <a:ext cx="315884" cy="27338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w="9525">
              <a:noFill/>
            </a:ln>
          </p:spPr>
          <p:txBody>
            <a:bodyPr/>
            <a:lstStyle/>
            <a:p>
              <a:endParaRPr lang="zh-CN" altLang="en-US"/>
            </a:p>
          </p:txBody>
        </p:sp>
      </p:grpSp>
      <p:grpSp>
        <p:nvGrpSpPr>
          <p:cNvPr id="8200" name="组合 23"/>
          <p:cNvGrpSpPr/>
          <p:nvPr/>
        </p:nvGrpSpPr>
        <p:grpSpPr>
          <a:xfrm>
            <a:off x="6170613" y="3659188"/>
            <a:ext cx="576262" cy="576262"/>
            <a:chOff x="6170389" y="4163727"/>
            <a:chExt cx="576064" cy="576064"/>
          </a:xfrm>
        </p:grpSpPr>
        <p:sp>
          <p:nvSpPr>
            <p:cNvPr id="8201" name="圆角矩形 12"/>
            <p:cNvSpPr/>
            <p:nvPr/>
          </p:nvSpPr>
          <p:spPr>
            <a:xfrm>
              <a:off x="6170389" y="4163727"/>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2" name="Freeform 12"/>
            <p:cNvSpPr>
              <a:spLocks noEditPoints="1"/>
            </p:cNvSpPr>
            <p:nvPr/>
          </p:nvSpPr>
          <p:spPr>
            <a:xfrm>
              <a:off x="6278404" y="4253861"/>
              <a:ext cx="378197" cy="3648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ln>
          </p:spPr>
          <p:txBody>
            <a:bodyPr/>
            <a:lstStyle/>
            <a:p>
              <a:endParaRPr lang="zh-CN" altLang="en-US"/>
            </a:p>
          </p:txBody>
        </p:sp>
      </p:grpSp>
      <p:grpSp>
        <p:nvGrpSpPr>
          <p:cNvPr id="8203" name="组合 22"/>
          <p:cNvGrpSpPr/>
          <p:nvPr/>
        </p:nvGrpSpPr>
        <p:grpSpPr>
          <a:xfrm>
            <a:off x="6170613" y="2867025"/>
            <a:ext cx="576262" cy="576263"/>
            <a:chOff x="6170389" y="3371639"/>
            <a:chExt cx="576064" cy="576064"/>
          </a:xfrm>
        </p:grpSpPr>
        <p:sp>
          <p:nvSpPr>
            <p:cNvPr id="8204" name="圆角矩形 11"/>
            <p:cNvSpPr/>
            <p:nvPr/>
          </p:nvSpPr>
          <p:spPr>
            <a:xfrm>
              <a:off x="6170389" y="3371639"/>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5" name="Freeform 13"/>
            <p:cNvSpPr>
              <a:spLocks noEditPoints="1"/>
            </p:cNvSpPr>
            <p:nvPr/>
          </p:nvSpPr>
          <p:spPr>
            <a:xfrm>
              <a:off x="6293383" y="3504805"/>
              <a:ext cx="330076" cy="30973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ln>
          </p:spPr>
          <p:txBody>
            <a:bodyPr/>
            <a:lstStyle/>
            <a:p>
              <a:endParaRPr lang="zh-CN" altLang="en-US"/>
            </a:p>
          </p:txBody>
        </p:sp>
      </p:grpSp>
      <p:grpSp>
        <p:nvGrpSpPr>
          <p:cNvPr id="8206" name="组合 21"/>
          <p:cNvGrpSpPr/>
          <p:nvPr/>
        </p:nvGrpSpPr>
        <p:grpSpPr>
          <a:xfrm>
            <a:off x="6170613" y="2074863"/>
            <a:ext cx="576262" cy="576262"/>
            <a:chOff x="6170389" y="2579551"/>
            <a:chExt cx="576064" cy="576064"/>
          </a:xfrm>
        </p:grpSpPr>
        <p:sp>
          <p:nvSpPr>
            <p:cNvPr id="8207" name="圆角矩形 10"/>
            <p:cNvSpPr/>
            <p:nvPr/>
          </p:nvSpPr>
          <p:spPr>
            <a:xfrm>
              <a:off x="6170389" y="2579551"/>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8" name="Freeform 27"/>
            <p:cNvSpPr>
              <a:spLocks noEditPoints="1"/>
            </p:cNvSpPr>
            <p:nvPr/>
          </p:nvSpPr>
          <p:spPr>
            <a:xfrm>
              <a:off x="6344742" y="2711328"/>
              <a:ext cx="312142" cy="33485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w="9525">
              <a:noFill/>
            </a:ln>
          </p:spPr>
          <p:txBody>
            <a:bodyPr/>
            <a:lstStyle/>
            <a:p>
              <a:endParaRPr lang="zh-CN" altLang="en-US"/>
            </a:p>
          </p:txBody>
        </p:sp>
      </p:grpSp>
      <p:grpSp>
        <p:nvGrpSpPr>
          <p:cNvPr id="8209" name="组合 25"/>
          <p:cNvGrpSpPr/>
          <p:nvPr/>
        </p:nvGrpSpPr>
        <p:grpSpPr>
          <a:xfrm>
            <a:off x="6170613" y="5243513"/>
            <a:ext cx="576262" cy="576262"/>
            <a:chOff x="6170389" y="5747903"/>
            <a:chExt cx="576064" cy="576064"/>
          </a:xfrm>
        </p:grpSpPr>
        <p:sp>
          <p:nvSpPr>
            <p:cNvPr id="8210" name="圆角矩形 14"/>
            <p:cNvSpPr/>
            <p:nvPr/>
          </p:nvSpPr>
          <p:spPr>
            <a:xfrm>
              <a:off x="6170389" y="5747903"/>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1" name="Freeform 28"/>
            <p:cNvSpPr>
              <a:spLocks noEditPoints="1"/>
            </p:cNvSpPr>
            <p:nvPr/>
          </p:nvSpPr>
          <p:spPr>
            <a:xfrm>
              <a:off x="6293383" y="5910861"/>
              <a:ext cx="295907" cy="25014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w="9525">
              <a:noFill/>
            </a:ln>
          </p:spPr>
          <p:txBody>
            <a:bodyPr/>
            <a:lstStyle/>
            <a:p>
              <a:endParaRPr lang="zh-CN" altLang="en-US"/>
            </a:p>
          </p:txBody>
        </p:sp>
      </p:grpSp>
      <p:sp>
        <p:nvSpPr>
          <p:cNvPr id="8212" name="矩形 20"/>
          <p:cNvSpPr/>
          <p:nvPr/>
        </p:nvSpPr>
        <p:spPr>
          <a:xfrm>
            <a:off x="0" y="3155950"/>
            <a:ext cx="5522913" cy="542925"/>
          </a:xfrm>
          <a:prstGeom prst="rect">
            <a:avLst/>
          </a:prstGeom>
          <a:solidFill>
            <a:srgbClr val="F8F8F8"/>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9" name="Text Box 5"/>
          <p:cNvSpPr txBox="1"/>
          <p:nvPr/>
        </p:nvSpPr>
        <p:spPr>
          <a:xfrm>
            <a:off x="1849438" y="3197225"/>
            <a:ext cx="1692275" cy="461963"/>
          </a:xfrm>
          <a:prstGeom prst="rect">
            <a:avLst/>
          </a:prstGeom>
          <a:noFill/>
          <a:ln w="9525">
            <a:noFill/>
          </a:ln>
        </p:spPr>
        <p:txBody>
          <a:bodyPr anchor="t">
            <a:spAutoFit/>
          </a:bodyPr>
          <a:lstStyle/>
          <a:p>
            <a:pPr algn="ctr"/>
            <a:r>
              <a:rPr lang="en-US" altLang="zh-CN" sz="2400" dirty="0">
                <a:solidFill>
                  <a:srgbClr val="113E6A"/>
                </a:solidFill>
                <a:latin typeface="Arial" panose="020B0604020202020204" pitchFamily="34" charset="0"/>
                <a:ea typeface="微软雅黑" panose="020B0503020204020204" pitchFamily="34" charset="-122"/>
              </a:rPr>
              <a:t>C</a:t>
            </a:r>
            <a:r>
              <a:rPr lang="zh-CN" altLang="en-US" sz="2400" dirty="0">
                <a:solidFill>
                  <a:srgbClr val="113E6A"/>
                </a:solidFill>
                <a:latin typeface="Arial" panose="020B0604020202020204" pitchFamily="34" charset="0"/>
                <a:ea typeface="微软雅黑" panose="020B0503020204020204" pitchFamily="34" charset="-122"/>
              </a:rPr>
              <a:t>ontents</a:t>
            </a:r>
          </a:p>
        </p:txBody>
      </p:sp>
      <p:sp>
        <p:nvSpPr>
          <p:cNvPr id="8214" name="矩形 27"/>
          <p:cNvSpPr/>
          <p:nvPr/>
        </p:nvSpPr>
        <p:spPr>
          <a:xfrm>
            <a:off x="6889750" y="2074863"/>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5" name="矩形 28"/>
          <p:cNvSpPr/>
          <p:nvPr/>
        </p:nvSpPr>
        <p:spPr>
          <a:xfrm>
            <a:off x="6889750" y="2865438"/>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6" name="矩形 29"/>
          <p:cNvSpPr/>
          <p:nvPr/>
        </p:nvSpPr>
        <p:spPr>
          <a:xfrm>
            <a:off x="6889750" y="3656013"/>
            <a:ext cx="4681538" cy="574675"/>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7" name="矩形 30"/>
          <p:cNvSpPr/>
          <p:nvPr/>
        </p:nvSpPr>
        <p:spPr>
          <a:xfrm>
            <a:off x="6889750" y="4445000"/>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8" name="矩形 31"/>
          <p:cNvSpPr/>
          <p:nvPr/>
        </p:nvSpPr>
        <p:spPr>
          <a:xfrm>
            <a:off x="6889750" y="5235575"/>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nvGrpSpPr>
          <p:cNvPr id="38" name="组合 37"/>
          <p:cNvGrpSpPr/>
          <p:nvPr/>
        </p:nvGrpSpPr>
        <p:grpSpPr>
          <a:xfrm>
            <a:off x="6890469" y="2075495"/>
            <a:ext cx="949816" cy="3735824"/>
            <a:chOff x="6897317" y="2075495"/>
            <a:chExt cx="949816" cy="3735824"/>
          </a:xfrm>
          <a:solidFill>
            <a:srgbClr val="113E6A"/>
          </a:solidFill>
        </p:grpSpPr>
        <p:sp>
          <p:nvSpPr>
            <p:cNvPr id="33" name="矩形 32"/>
            <p:cNvSpPr/>
            <p:nvPr/>
          </p:nvSpPr>
          <p:spPr bwMode="auto">
            <a:xfrm>
              <a:off x="6897317" y="207549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矩形 33"/>
            <p:cNvSpPr/>
            <p:nvPr/>
          </p:nvSpPr>
          <p:spPr bwMode="auto">
            <a:xfrm>
              <a:off x="6897317" y="286543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bwMode="auto">
            <a:xfrm>
              <a:off x="6897317" y="365537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bwMode="auto">
            <a:xfrm>
              <a:off x="6897317" y="444531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矩形 36"/>
            <p:cNvSpPr/>
            <p:nvPr/>
          </p:nvSpPr>
          <p:spPr bwMode="auto">
            <a:xfrm>
              <a:off x="6897317" y="523525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220" name="Rectangle 14"/>
          <p:cNvSpPr/>
          <p:nvPr/>
        </p:nvSpPr>
        <p:spPr>
          <a:xfrm>
            <a:off x="7077075" y="22399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1</a:t>
            </a:r>
            <a:endParaRPr lang="zh-CN" altLang="en-US" dirty="0">
              <a:latin typeface="微软雅黑" panose="020B0503020204020204" pitchFamily="34" charset="-122"/>
              <a:ea typeface="微软雅黑" panose="020B0503020204020204" pitchFamily="34" charset="-122"/>
            </a:endParaRPr>
          </a:p>
        </p:txBody>
      </p:sp>
      <p:sp>
        <p:nvSpPr>
          <p:cNvPr id="8221" name="Rectangle 14"/>
          <p:cNvSpPr/>
          <p:nvPr/>
        </p:nvSpPr>
        <p:spPr>
          <a:xfrm>
            <a:off x="7077075" y="30226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8222" name="Rectangle 14"/>
          <p:cNvSpPr/>
          <p:nvPr/>
        </p:nvSpPr>
        <p:spPr>
          <a:xfrm>
            <a:off x="7077075" y="38147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8223" name="Rectangle 14"/>
          <p:cNvSpPr/>
          <p:nvPr/>
        </p:nvSpPr>
        <p:spPr>
          <a:xfrm>
            <a:off x="7077075" y="4618038"/>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224" name="Rectangle 14"/>
          <p:cNvSpPr/>
          <p:nvPr/>
        </p:nvSpPr>
        <p:spPr>
          <a:xfrm>
            <a:off x="7077075" y="54102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43" name="TextBox 59"/>
          <p:cNvSpPr txBox="1"/>
          <p:nvPr/>
        </p:nvSpPr>
        <p:spPr>
          <a:xfrm>
            <a:off x="7983538" y="2157413"/>
            <a:ext cx="1947862"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背景</a:t>
            </a:r>
          </a:p>
        </p:txBody>
      </p:sp>
      <p:sp>
        <p:nvSpPr>
          <p:cNvPr id="44" name="TextBox 59"/>
          <p:cNvSpPr txBox="1"/>
          <p:nvPr/>
        </p:nvSpPr>
        <p:spPr>
          <a:xfrm>
            <a:off x="7983538" y="2946400"/>
            <a:ext cx="2795363" cy="400110"/>
          </a:xfrm>
          <a:prstGeom prst="rect">
            <a:avLst/>
          </a:prstGeom>
          <a:noFill/>
          <a:ln w="9525">
            <a:noFill/>
          </a:ln>
        </p:spPr>
        <p:txBody>
          <a:bodyPr wrap="square"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异构计算的任务调度</a:t>
            </a:r>
          </a:p>
        </p:txBody>
      </p:sp>
      <p:sp>
        <p:nvSpPr>
          <p:cNvPr id="45" name="TextBox 59"/>
          <p:cNvSpPr txBox="1"/>
          <p:nvPr/>
        </p:nvSpPr>
        <p:spPr>
          <a:xfrm>
            <a:off x="7983538" y="3749675"/>
            <a:ext cx="3155950" cy="40011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异构计算的内存交换</a:t>
            </a:r>
          </a:p>
        </p:txBody>
      </p:sp>
      <p:sp>
        <p:nvSpPr>
          <p:cNvPr id="46" name="TextBox 59"/>
          <p:cNvSpPr txBox="1"/>
          <p:nvPr/>
        </p:nvSpPr>
        <p:spPr>
          <a:xfrm>
            <a:off x="7983537" y="4540250"/>
            <a:ext cx="2579339" cy="400110"/>
          </a:xfrm>
          <a:prstGeom prst="rect">
            <a:avLst/>
          </a:prstGeom>
          <a:noFill/>
          <a:ln w="9525">
            <a:noFill/>
          </a:ln>
        </p:spPr>
        <p:txBody>
          <a:bodyPr wrap="square"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异构计算场景及应用</a:t>
            </a:r>
          </a:p>
        </p:txBody>
      </p:sp>
      <p:sp>
        <p:nvSpPr>
          <p:cNvPr id="47" name="TextBox 59"/>
          <p:cNvSpPr txBox="1"/>
          <p:nvPr/>
        </p:nvSpPr>
        <p:spPr>
          <a:xfrm>
            <a:off x="7983538" y="5314950"/>
            <a:ext cx="2940050"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相关建议和结论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21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by="(-#ppt_w*2)" calcmode="lin" valueType="num">
                                      <p:cBhvr rctx="PPT">
                                        <p:cTn id="14" dur="500" autoRev="1" fill="hold">
                                          <p:stCondLst>
                                            <p:cond delay="0"/>
                                          </p:stCondLst>
                                        </p:cTn>
                                        <p:tgtEl>
                                          <p:spTgt spid="5"/>
                                        </p:tgtEl>
                                        <p:attrNameLst>
                                          <p:attrName>ppt_w</p:attrName>
                                        </p:attrNameLst>
                                      </p:cBhvr>
                                    </p:anim>
                                    <p:anim by="(#ppt_w*0.50)" calcmode="lin" valueType="num">
                                      <p:cBhvr>
                                        <p:cTn id="15" dur="500" decel="50000" autoRev="1" fill="hold">
                                          <p:stCondLst>
                                            <p:cond delay="0"/>
                                          </p:stCondLst>
                                        </p:cTn>
                                        <p:tgtEl>
                                          <p:spTgt spid="5"/>
                                        </p:tgtEl>
                                        <p:attrNameLst>
                                          <p:attrName>ppt_x</p:attrName>
                                        </p:attrNameLst>
                                      </p:cBhvr>
                                    </p:anim>
                                    <p:anim from="(-#ppt_h/2)" to="(#ppt_y)" calcmode="lin" valueType="num">
                                      <p:cBhvr>
                                        <p:cTn id="16" dur="1000" fill="hold">
                                          <p:stCondLst>
                                            <p:cond delay="0"/>
                                          </p:stCondLst>
                                        </p:cTn>
                                        <p:tgtEl>
                                          <p:spTgt spid="5"/>
                                        </p:tgtEl>
                                        <p:attrNameLst>
                                          <p:attrName>ppt_y</p:attrName>
                                        </p:attrNameLst>
                                      </p:cBhvr>
                                    </p:anim>
                                    <p:animRot by="21600000">
                                      <p:cBhvr>
                                        <p:cTn id="17" dur="1000" fill="hold">
                                          <p:stCondLst>
                                            <p:cond delay="0"/>
                                          </p:stCondLst>
                                        </p:cTn>
                                        <p:tgtEl>
                                          <p:spTgt spid="5"/>
                                        </p:tgtEl>
                                        <p:attrNameLst>
                                          <p:attrName>r</p:attrName>
                                        </p:attrNameLst>
                                      </p:cBhvr>
                                    </p:animRot>
                                  </p:childTnLst>
                                </p:cTn>
                              </p:par>
                            </p:childTnLst>
                          </p:cTn>
                        </p:par>
                        <p:par>
                          <p:cTn id="18" fill="hold">
                            <p:stCondLst>
                              <p:cond delay="7200"/>
                            </p:stCondLst>
                            <p:childTnLst>
                              <p:par>
                                <p:cTn id="19" presetID="3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 calcmode="lin" valueType="num">
                                      <p:cBhvr>
                                        <p:cTn id="23" dur="300" fill="hold"/>
                                        <p:tgtEl>
                                          <p:spTgt spid="8"/>
                                        </p:tgtEl>
                                        <p:attrNameLst>
                                          <p:attrName>style.rotation</p:attrName>
                                        </p:attrNameLst>
                                      </p:cBhvr>
                                      <p:tavLst>
                                        <p:tav tm="0">
                                          <p:val>
                                            <p:fltVal val="90"/>
                                          </p:val>
                                        </p:tav>
                                        <p:tav tm="100000">
                                          <p:val>
                                            <p:fltVal val="0"/>
                                          </p:val>
                                        </p:tav>
                                      </p:tavLst>
                                    </p:anim>
                                    <p:animEffect transition="in" filter="fade">
                                      <p:cBhvr>
                                        <p:cTn id="24" dur="300"/>
                                        <p:tgtEl>
                                          <p:spTgt spid="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300" fill="hold"/>
                                        <p:tgtEl>
                                          <p:spTgt spid="9"/>
                                        </p:tgtEl>
                                        <p:attrNameLst>
                                          <p:attrName>ppt_w</p:attrName>
                                        </p:attrNameLst>
                                      </p:cBhvr>
                                      <p:tavLst>
                                        <p:tav tm="0">
                                          <p:val>
                                            <p:fltVal val="0"/>
                                          </p:val>
                                        </p:tav>
                                        <p:tav tm="100000">
                                          <p:val>
                                            <p:strVal val="#ppt_w"/>
                                          </p:val>
                                        </p:tav>
                                      </p:tavLst>
                                    </p:anim>
                                    <p:anim calcmode="lin" valueType="num">
                                      <p:cBhvr>
                                        <p:cTn id="28" dur="300" fill="hold"/>
                                        <p:tgtEl>
                                          <p:spTgt spid="9"/>
                                        </p:tgtEl>
                                        <p:attrNameLst>
                                          <p:attrName>ppt_h</p:attrName>
                                        </p:attrNameLst>
                                      </p:cBhvr>
                                      <p:tavLst>
                                        <p:tav tm="0">
                                          <p:val>
                                            <p:fltVal val="0"/>
                                          </p:val>
                                        </p:tav>
                                        <p:tav tm="100000">
                                          <p:val>
                                            <p:strVal val="#ppt_h"/>
                                          </p:val>
                                        </p:tav>
                                      </p:tavLst>
                                    </p:anim>
                                    <p:anim calcmode="lin" valueType="num">
                                      <p:cBhvr>
                                        <p:cTn id="29" dur="300" fill="hold"/>
                                        <p:tgtEl>
                                          <p:spTgt spid="9"/>
                                        </p:tgtEl>
                                        <p:attrNameLst>
                                          <p:attrName>style.rotation</p:attrName>
                                        </p:attrNameLst>
                                      </p:cBhvr>
                                      <p:tavLst>
                                        <p:tav tm="0">
                                          <p:val>
                                            <p:fltVal val="90"/>
                                          </p:val>
                                        </p:tav>
                                        <p:tav tm="100000">
                                          <p:val>
                                            <p:fltVal val="0"/>
                                          </p:val>
                                        </p:tav>
                                      </p:tavLst>
                                    </p:anim>
                                    <p:animEffect transition="in" filter="fade">
                                      <p:cBhvr>
                                        <p:cTn id="30" dur="300"/>
                                        <p:tgtEl>
                                          <p:spTgt spid="9"/>
                                        </p:tgtEl>
                                      </p:cBhvr>
                                    </p:animEffect>
                                  </p:childTnLst>
                                </p:cTn>
                              </p:par>
                              <p:par>
                                <p:cTn id="31" presetID="2" presetClass="entr" presetSubtype="6" fill="hold" grpId="0" nodeType="withEffect">
                                  <p:stCondLst>
                                    <p:cond delay="1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1+#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10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1+#ppt_w/2"/>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10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1+#ppt_w/2"/>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1+#ppt_w/2"/>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0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43" grpId="0"/>
      <p:bldP spid="44" grpId="0"/>
      <p:bldP spid="45"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355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pic>
        <p:nvPicPr>
          <p:cNvPr id="5" name="图片 4">
            <a:extLst>
              <a:ext uri="{FF2B5EF4-FFF2-40B4-BE49-F238E27FC236}">
                <a16:creationId xmlns:a16="http://schemas.microsoft.com/office/drawing/2014/main" id="{E82C5885-E190-65C2-208E-10C34E494520}"/>
              </a:ext>
            </a:extLst>
          </p:cNvPr>
          <p:cNvPicPr>
            <a:picLocks noChangeAspect="1"/>
          </p:cNvPicPr>
          <p:nvPr/>
        </p:nvPicPr>
        <p:blipFill>
          <a:blip r:embed="rId2"/>
          <a:stretch>
            <a:fillRect/>
          </a:stretch>
        </p:blipFill>
        <p:spPr>
          <a:xfrm>
            <a:off x="861836" y="839068"/>
            <a:ext cx="10473089" cy="5179863"/>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p:stCondLst>
                              <p:cond delay="94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4580" name="Freeform 6"/>
          <p:cNvSpPr/>
          <p:nvPr/>
        </p:nvSpPr>
        <p:spPr>
          <a:xfrm>
            <a:off x="920750" y="2719388"/>
            <a:ext cx="2065338" cy="178752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0"/>
              </a:cxn>
              <a:cxn ang="0">
                <a:pos x="2147483647" y="0"/>
              </a:cxn>
            </a:cxnLst>
            <a:rect l="0" t="0" r="0" b="0"/>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006BBC"/>
          </a:solidFill>
          <a:ln w="9" cap="flat" cmpd="sng">
            <a:solidFill>
              <a:schemeClr val="accent1"/>
            </a:solidFill>
            <a:prstDash val="solid"/>
            <a:round/>
            <a:headEnd type="none" w="med" len="med"/>
            <a:tailEnd type="none" w="med" len="med"/>
          </a:ln>
        </p:spPr>
        <p:txBody>
          <a:bodyPr/>
          <a:lstStyle/>
          <a:p>
            <a:endParaRPr lang="zh-CN" altLang="en-US"/>
          </a:p>
        </p:txBody>
      </p:sp>
      <p:sp>
        <p:nvSpPr>
          <p:cNvPr id="24581" name="Line 7"/>
          <p:cNvSpPr/>
          <p:nvPr/>
        </p:nvSpPr>
        <p:spPr>
          <a:xfrm flipV="1">
            <a:off x="2473325" y="1884363"/>
            <a:ext cx="1055688" cy="833437"/>
          </a:xfrm>
          <a:prstGeom prst="line">
            <a:avLst/>
          </a:prstGeom>
          <a:ln w="9" cap="flat" cmpd="sng">
            <a:solidFill>
              <a:srgbClr val="2E2C2C"/>
            </a:solidFill>
            <a:prstDash val="solid"/>
            <a:round/>
            <a:headEnd type="none" w="med" len="med"/>
            <a:tailEnd type="triangle" w="med" len="med"/>
          </a:ln>
        </p:spPr>
      </p:sp>
      <p:sp>
        <p:nvSpPr>
          <p:cNvPr id="24582" name="Line 8"/>
          <p:cNvSpPr/>
          <p:nvPr/>
        </p:nvSpPr>
        <p:spPr>
          <a:xfrm flipV="1">
            <a:off x="2984500" y="3614738"/>
            <a:ext cx="549275" cy="0"/>
          </a:xfrm>
          <a:prstGeom prst="line">
            <a:avLst/>
          </a:prstGeom>
          <a:ln w="9" cap="flat" cmpd="sng">
            <a:solidFill>
              <a:srgbClr val="2E2C2C"/>
            </a:solidFill>
            <a:prstDash val="solid"/>
            <a:round/>
            <a:headEnd type="none" w="med" len="med"/>
            <a:tailEnd type="triangle" w="med" len="med"/>
          </a:ln>
        </p:spPr>
      </p:sp>
      <p:sp>
        <p:nvSpPr>
          <p:cNvPr id="24583" name="Rectangle 9"/>
          <p:cNvSpPr/>
          <p:nvPr/>
        </p:nvSpPr>
        <p:spPr>
          <a:xfrm>
            <a:off x="3533775" y="812800"/>
            <a:ext cx="6884988" cy="1527173"/>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5" name="Rectangle 11"/>
          <p:cNvSpPr/>
          <p:nvPr/>
        </p:nvSpPr>
        <p:spPr>
          <a:xfrm>
            <a:off x="3533775" y="2998788"/>
            <a:ext cx="6884988" cy="1292225"/>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6" name="Rectangle 12"/>
          <p:cNvSpPr/>
          <p:nvPr/>
        </p:nvSpPr>
        <p:spPr>
          <a:xfrm>
            <a:off x="5064125" y="27924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7" name="Line 13"/>
          <p:cNvSpPr/>
          <p:nvPr/>
        </p:nvSpPr>
        <p:spPr>
          <a:xfrm>
            <a:off x="2473325" y="4506913"/>
            <a:ext cx="1055688" cy="833437"/>
          </a:xfrm>
          <a:prstGeom prst="line">
            <a:avLst/>
          </a:prstGeom>
          <a:ln w="9" cap="flat" cmpd="sng">
            <a:solidFill>
              <a:srgbClr val="2E2C2C"/>
            </a:solidFill>
            <a:prstDash val="solid"/>
            <a:round/>
            <a:headEnd type="none" w="med" len="med"/>
            <a:tailEnd type="triangle" w="med" len="med"/>
          </a:ln>
        </p:spPr>
      </p:sp>
      <p:sp>
        <p:nvSpPr>
          <p:cNvPr id="24588" name="Rectangle 14"/>
          <p:cNvSpPr/>
          <p:nvPr/>
        </p:nvSpPr>
        <p:spPr>
          <a:xfrm>
            <a:off x="3533775" y="4582639"/>
            <a:ext cx="6884988" cy="1462561"/>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9" name="Rectangle 15"/>
          <p:cNvSpPr/>
          <p:nvPr/>
        </p:nvSpPr>
        <p:spPr>
          <a:xfrm>
            <a:off x="5064125" y="4403726"/>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91" name="TextBox 16"/>
          <p:cNvSpPr txBox="1"/>
          <p:nvPr/>
        </p:nvSpPr>
        <p:spPr>
          <a:xfrm>
            <a:off x="3721099" y="1045469"/>
            <a:ext cx="6265863" cy="1200329"/>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访问形式分类：流式、跨步、模板、随机</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通过提取与内存访问指令相关的结构信息来识别数据对象级别的内存访问模式</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内存访问估计：数据规模变化、访问形式相关</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2" name="TextBox 17"/>
          <p:cNvSpPr txBox="1"/>
          <p:nvPr/>
        </p:nvSpPr>
        <p:spPr>
          <a:xfrm>
            <a:off x="5300663" y="280035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性能预测</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p:nvPr/>
        </p:nvSpPr>
        <p:spPr>
          <a:xfrm>
            <a:off x="3721100" y="3311525"/>
            <a:ext cx="626586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相关函数构建：统计模型</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工作负载特性的选择：特征表明应用程序对</a:t>
            </a:r>
            <a:r>
              <a:rPr lang="en-US" altLang="zh-CN" dirty="0">
                <a:solidFill>
                  <a:schemeClr val="accent1"/>
                </a:solidFill>
                <a:latin typeface="微软雅黑" panose="020B0503020204020204" pitchFamily="34" charset="-122"/>
                <a:ea typeface="微软雅黑" panose="020B0503020204020204" pitchFamily="34" charset="-122"/>
              </a:rPr>
              <a:t>HM</a:t>
            </a:r>
            <a:r>
              <a:rPr lang="zh-CN" altLang="en-US" dirty="0">
                <a:solidFill>
                  <a:schemeClr val="accent1"/>
                </a:solidFill>
                <a:latin typeface="微软雅黑" panose="020B0503020204020204" pitchFamily="34" charset="-122"/>
                <a:ea typeface="微软雅黑" panose="020B0503020204020204" pitchFamily="34" charset="-122"/>
              </a:rPr>
              <a:t>上的数据放置有多敏感</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4" name="TextBox 19"/>
          <p:cNvSpPr txBox="1"/>
          <p:nvPr/>
        </p:nvSpPr>
        <p:spPr>
          <a:xfrm>
            <a:off x="5300663" y="4405313"/>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支持负载平衡的数据迁移</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p:nvPr/>
        </p:nvSpPr>
        <p:spPr>
          <a:xfrm>
            <a:off x="3721100" y="4941030"/>
            <a:ext cx="6553745" cy="923330"/>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任务需要多轮才能逐渐增加</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访问（通过页面迁移）并提高性能，直到</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空间耗尽。在每一轮中，执行时间最长的任务增加其</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访问，直到它比第二长的任务更短。</a:t>
            </a:r>
          </a:p>
        </p:txBody>
      </p:sp>
      <p:sp>
        <p:nvSpPr>
          <p:cNvPr id="24596" name="TextBox 21"/>
          <p:cNvSpPr txBox="1"/>
          <p:nvPr/>
        </p:nvSpPr>
        <p:spPr>
          <a:xfrm>
            <a:off x="1204913" y="3230563"/>
            <a:ext cx="1498600" cy="893762"/>
          </a:xfrm>
          <a:prstGeom prst="rect">
            <a:avLst/>
          </a:prstGeom>
          <a:noFill/>
          <a:ln w="9525">
            <a:noFill/>
          </a:ln>
        </p:spPr>
        <p:txBody>
          <a:bodyPr anchor="t">
            <a:spAutoFit/>
          </a:bodyPr>
          <a:lstStyle/>
          <a:p>
            <a:pPr algn="ctr"/>
            <a:r>
              <a:rPr lang="zh-CN" altLang="en-US" sz="2600" b="1" dirty="0">
                <a:solidFill>
                  <a:schemeClr val="accent2"/>
                </a:solidFill>
                <a:latin typeface="微软雅黑" panose="020B0503020204020204" pitchFamily="34" charset="-122"/>
                <a:ea typeface="微软雅黑" panose="020B0503020204020204" pitchFamily="34" charset="-122"/>
              </a:rPr>
              <a:t>解决</a:t>
            </a:r>
            <a:endParaRPr lang="en-US" altLang="zh-CN" sz="2600" b="1" dirty="0">
              <a:solidFill>
                <a:schemeClr val="accent2"/>
              </a:solidFill>
              <a:latin typeface="微软雅黑" panose="020B0503020204020204" pitchFamily="34" charset="-122"/>
              <a:ea typeface="微软雅黑" panose="020B0503020204020204" pitchFamily="34" charset="-122"/>
            </a:endParaRPr>
          </a:p>
          <a:p>
            <a:pPr algn="ctr"/>
            <a:r>
              <a:rPr lang="zh-CN" altLang="en-US" sz="2600" b="1" dirty="0">
                <a:solidFill>
                  <a:schemeClr val="accent2"/>
                </a:solidFill>
                <a:latin typeface="微软雅黑" panose="020B0503020204020204" pitchFamily="34" charset="-122"/>
                <a:ea typeface="微软雅黑" panose="020B0503020204020204" pitchFamily="34" charset="-122"/>
              </a:rPr>
              <a:t>方案</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F860F-075E-B239-8A60-868F6D514C1E}"/>
              </a:ext>
            </a:extLst>
          </p:cNvPr>
          <p:cNvPicPr>
            <a:picLocks noChangeAspect="1"/>
          </p:cNvPicPr>
          <p:nvPr/>
        </p:nvPicPr>
        <p:blipFill>
          <a:blip r:embed="rId2"/>
          <a:stretch>
            <a:fillRect/>
          </a:stretch>
        </p:blipFill>
        <p:spPr>
          <a:xfrm>
            <a:off x="8946567" y="248513"/>
            <a:ext cx="3005029" cy="1065074"/>
          </a:xfrm>
          <a:prstGeom prst="rect">
            <a:avLst/>
          </a:prstGeom>
        </p:spPr>
      </p:pic>
      <p:pic>
        <p:nvPicPr>
          <p:cNvPr id="5" name="图片 4">
            <a:extLst>
              <a:ext uri="{FF2B5EF4-FFF2-40B4-BE49-F238E27FC236}">
                <a16:creationId xmlns:a16="http://schemas.microsoft.com/office/drawing/2014/main" id="{8D923918-6614-6023-383E-04A51D1265B3}"/>
              </a:ext>
            </a:extLst>
          </p:cNvPr>
          <p:cNvPicPr>
            <a:picLocks noChangeAspect="1"/>
          </p:cNvPicPr>
          <p:nvPr/>
        </p:nvPicPr>
        <p:blipFill>
          <a:blip r:embed="rId3"/>
          <a:stretch>
            <a:fillRect/>
          </a:stretch>
        </p:blipFill>
        <p:spPr>
          <a:xfrm>
            <a:off x="7829249" y="2204482"/>
            <a:ext cx="4315427" cy="590632"/>
          </a:xfrm>
          <a:prstGeom prst="rect">
            <a:avLst/>
          </a:prstGeom>
        </p:spPr>
      </p:pic>
      <p:sp>
        <p:nvSpPr>
          <p:cNvPr id="6" name="Rectangle 10">
            <a:extLst>
              <a:ext uri="{FF2B5EF4-FFF2-40B4-BE49-F238E27FC236}">
                <a16:creationId xmlns:a16="http://schemas.microsoft.com/office/drawing/2014/main" id="{A344C548-9902-ED23-B19B-EE911D37FC57}"/>
              </a:ext>
            </a:extLst>
          </p:cNvPr>
          <p:cNvSpPr/>
          <p:nvPr/>
        </p:nvSpPr>
        <p:spPr>
          <a:xfrm>
            <a:off x="5064125" y="604045"/>
            <a:ext cx="3581400" cy="422275"/>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 name="TextBox 15">
            <a:extLst>
              <a:ext uri="{FF2B5EF4-FFF2-40B4-BE49-F238E27FC236}">
                <a16:creationId xmlns:a16="http://schemas.microsoft.com/office/drawing/2014/main" id="{66C55238-61C8-F9A0-057C-6F690FFF3AC7}"/>
              </a:ext>
            </a:extLst>
          </p:cNvPr>
          <p:cNvSpPr txBox="1"/>
          <p:nvPr/>
        </p:nvSpPr>
        <p:spPr>
          <a:xfrm>
            <a:off x="5300663" y="624682"/>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输入感知内存访问量化</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40"/>
                            </p:stCondLst>
                            <p:childTnLst>
                              <p:par>
                                <p:cTn id="20" presetID="31" presetClass="entr" presetSubtype="0" fill="hold"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4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590"/>
                            </p:stCondLst>
                            <p:childTnLst>
                              <p:par>
                                <p:cTn id="35" presetID="22" presetClass="entr" presetSubtype="8" fill="hold"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09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par>
                                <p:cTn id="63" presetID="47" presetClass="entr" presetSubtype="0" fill="hold" grpId="0" nodeType="withEffect">
                                  <p:stCondLst>
                                    <p:cond delay="0"/>
                                  </p:stCondLst>
                                  <p:childTnLst>
                                    <p:set>
                                      <p:cBhvr>
                                        <p:cTn id="64" dur="1" fill="hold">
                                          <p:stCondLst>
                                            <p:cond delay="0"/>
                                          </p:stCondLst>
                                        </p:cTn>
                                        <p:tgtEl>
                                          <p:spTgt spid="24592"/>
                                        </p:tgtEl>
                                        <p:attrNameLst>
                                          <p:attrName>style.visibility</p:attrName>
                                        </p:attrNameLst>
                                      </p:cBhvr>
                                      <p:to>
                                        <p:strVal val="visible"/>
                                      </p:to>
                                    </p:set>
                                    <p:animEffect transition="in" filter="fade">
                                      <p:cBhvr>
                                        <p:cTn id="65" dur="1000"/>
                                        <p:tgtEl>
                                          <p:spTgt spid="24592"/>
                                        </p:tgtEl>
                                      </p:cBhvr>
                                    </p:animEffect>
                                    <p:anim calcmode="lin" valueType="num">
                                      <p:cBhvr>
                                        <p:cTn id="66" dur="1000" fill="hold"/>
                                        <p:tgtEl>
                                          <p:spTgt spid="24592"/>
                                        </p:tgtEl>
                                        <p:attrNameLst>
                                          <p:attrName>ppt_x</p:attrName>
                                        </p:attrNameLst>
                                      </p:cBhvr>
                                      <p:tavLst>
                                        <p:tav tm="0">
                                          <p:val>
                                            <p:strVal val="#ppt_x"/>
                                          </p:val>
                                        </p:tav>
                                        <p:tav tm="100000">
                                          <p:val>
                                            <p:strVal val="#ppt_x"/>
                                          </p:val>
                                        </p:tav>
                                      </p:tavLst>
                                    </p:anim>
                                    <p:anim calcmode="lin" valueType="num">
                                      <p:cBhvr>
                                        <p:cTn id="67" dur="1000" fill="hold"/>
                                        <p:tgtEl>
                                          <p:spTgt spid="2459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4586"/>
                                        </p:tgtEl>
                                        <p:attrNameLst>
                                          <p:attrName>style.visibility</p:attrName>
                                        </p:attrNameLst>
                                      </p:cBhvr>
                                      <p:to>
                                        <p:strVal val="visible"/>
                                      </p:to>
                                    </p:set>
                                    <p:animEffect transition="in" filter="fade">
                                      <p:cBhvr>
                                        <p:cTn id="70" dur="1000"/>
                                        <p:tgtEl>
                                          <p:spTgt spid="24586"/>
                                        </p:tgtEl>
                                      </p:cBhvr>
                                    </p:animEffect>
                                    <p:anim calcmode="lin" valueType="num">
                                      <p:cBhvr>
                                        <p:cTn id="71" dur="1000" fill="hold"/>
                                        <p:tgtEl>
                                          <p:spTgt spid="24586"/>
                                        </p:tgtEl>
                                        <p:attrNameLst>
                                          <p:attrName>ppt_x</p:attrName>
                                        </p:attrNameLst>
                                      </p:cBhvr>
                                      <p:tavLst>
                                        <p:tav tm="0">
                                          <p:val>
                                            <p:strVal val="#ppt_x"/>
                                          </p:val>
                                        </p:tav>
                                        <p:tav tm="100000">
                                          <p:val>
                                            <p:strVal val="#ppt_x"/>
                                          </p:val>
                                        </p:tav>
                                      </p:tavLst>
                                    </p:anim>
                                    <p:anim calcmode="lin" valueType="num">
                                      <p:cBhvr>
                                        <p:cTn id="72" dur="1000" fill="hold"/>
                                        <p:tgtEl>
                                          <p:spTgt spid="24586"/>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24594"/>
                                        </p:tgtEl>
                                        <p:attrNameLst>
                                          <p:attrName>style.visibility</p:attrName>
                                        </p:attrNameLst>
                                      </p:cBhvr>
                                      <p:to>
                                        <p:strVal val="visible"/>
                                      </p:to>
                                    </p:set>
                                    <p:animEffect transition="in" filter="fade">
                                      <p:cBhvr>
                                        <p:cTn id="75" dur="1000"/>
                                        <p:tgtEl>
                                          <p:spTgt spid="24594"/>
                                        </p:tgtEl>
                                      </p:cBhvr>
                                    </p:animEffect>
                                    <p:anim calcmode="lin" valueType="num">
                                      <p:cBhvr>
                                        <p:cTn id="76" dur="1000" fill="hold"/>
                                        <p:tgtEl>
                                          <p:spTgt spid="24594"/>
                                        </p:tgtEl>
                                        <p:attrNameLst>
                                          <p:attrName>ppt_x</p:attrName>
                                        </p:attrNameLst>
                                      </p:cBhvr>
                                      <p:tavLst>
                                        <p:tav tm="0">
                                          <p:val>
                                            <p:strVal val="#ppt_x"/>
                                          </p:val>
                                        </p:tav>
                                        <p:tav tm="100000">
                                          <p:val>
                                            <p:strVal val="#ppt_x"/>
                                          </p:val>
                                        </p:tav>
                                      </p:tavLst>
                                    </p:anim>
                                    <p:anim calcmode="lin" valueType="num">
                                      <p:cBhvr>
                                        <p:cTn id="77" dur="1000" fill="hold"/>
                                        <p:tgtEl>
                                          <p:spTgt spid="2459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24589"/>
                                        </p:tgtEl>
                                        <p:attrNameLst>
                                          <p:attrName>style.visibility</p:attrName>
                                        </p:attrNameLst>
                                      </p:cBhvr>
                                      <p:to>
                                        <p:strVal val="visible"/>
                                      </p:to>
                                    </p:set>
                                    <p:animEffect transition="in" filter="fade">
                                      <p:cBhvr>
                                        <p:cTn id="80" dur="1000"/>
                                        <p:tgtEl>
                                          <p:spTgt spid="24589"/>
                                        </p:tgtEl>
                                      </p:cBhvr>
                                    </p:animEffect>
                                    <p:anim calcmode="lin" valueType="num">
                                      <p:cBhvr>
                                        <p:cTn id="81" dur="1000" fill="hold"/>
                                        <p:tgtEl>
                                          <p:spTgt spid="24589"/>
                                        </p:tgtEl>
                                        <p:attrNameLst>
                                          <p:attrName>ppt_x</p:attrName>
                                        </p:attrNameLst>
                                      </p:cBhvr>
                                      <p:tavLst>
                                        <p:tav tm="0">
                                          <p:val>
                                            <p:strVal val="#ppt_x"/>
                                          </p:val>
                                        </p:tav>
                                        <p:tav tm="100000">
                                          <p:val>
                                            <p:strVal val="#ppt_x"/>
                                          </p:val>
                                        </p:tav>
                                      </p:tavLst>
                                    </p:anim>
                                    <p:anim calcmode="lin" valueType="num">
                                      <p:cBhvr>
                                        <p:cTn id="82" dur="1000" fill="hold"/>
                                        <p:tgtEl>
                                          <p:spTgt spid="24589"/>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1000"/>
                                        <p:tgtEl>
                                          <p:spTgt spid="7"/>
                                        </p:tgtEl>
                                      </p:cBhvr>
                                    </p:animEffect>
                                    <p:anim calcmode="lin" valueType="num">
                                      <p:cBhvr>
                                        <p:cTn id="86" dur="1000" fill="hold"/>
                                        <p:tgtEl>
                                          <p:spTgt spid="7"/>
                                        </p:tgtEl>
                                        <p:attrNameLst>
                                          <p:attrName>ppt_x</p:attrName>
                                        </p:attrNameLst>
                                      </p:cBhvr>
                                      <p:tavLst>
                                        <p:tav tm="0">
                                          <p:val>
                                            <p:strVal val="#ppt_x"/>
                                          </p:val>
                                        </p:tav>
                                        <p:tav tm="100000">
                                          <p:val>
                                            <p:strVal val="#ppt_x"/>
                                          </p:val>
                                        </p:tav>
                                      </p:tavLst>
                                    </p:anim>
                                    <p:anim calcmode="lin" valueType="num">
                                      <p:cBhvr>
                                        <p:cTn id="87" dur="1000" fill="hold"/>
                                        <p:tgtEl>
                                          <p:spTgt spid="7"/>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1000"/>
                                        <p:tgtEl>
                                          <p:spTgt spid="6"/>
                                        </p:tgtEl>
                                      </p:cBhvr>
                                    </p:animEffect>
                                    <p:anim calcmode="lin" valueType="num">
                                      <p:cBhvr>
                                        <p:cTn id="91" dur="1000" fill="hold"/>
                                        <p:tgtEl>
                                          <p:spTgt spid="6"/>
                                        </p:tgtEl>
                                        <p:attrNameLst>
                                          <p:attrName>ppt_x</p:attrName>
                                        </p:attrNameLst>
                                      </p:cBhvr>
                                      <p:tavLst>
                                        <p:tav tm="0">
                                          <p:val>
                                            <p:strVal val="#ppt_x"/>
                                          </p:val>
                                        </p:tav>
                                        <p:tav tm="100000">
                                          <p:val>
                                            <p:strVal val="#ppt_x"/>
                                          </p:val>
                                        </p:tav>
                                      </p:tavLst>
                                    </p:anim>
                                    <p:anim calcmode="lin" valueType="num">
                                      <p:cBhvr>
                                        <p:cTn id="92" dur="1000" fill="hold"/>
                                        <p:tgtEl>
                                          <p:spTgt spid="6"/>
                                        </p:tgtEl>
                                        <p:attrNameLst>
                                          <p:attrName>ppt_y</p:attrName>
                                        </p:attrNameLst>
                                      </p:cBhvr>
                                      <p:tavLst>
                                        <p:tav tm="0">
                                          <p:val>
                                            <p:strVal val="#ppt_y-.1"/>
                                          </p:val>
                                        </p:tav>
                                        <p:tav tm="100000">
                                          <p:val>
                                            <p:strVal val="#ppt_y"/>
                                          </p:val>
                                        </p:tav>
                                      </p:tavLst>
                                    </p:anim>
                                  </p:childTnLst>
                                </p:cTn>
                              </p:par>
                            </p:childTnLst>
                          </p:cTn>
                        </p:par>
                        <p:par>
                          <p:cTn id="93" fill="hold">
                            <p:stCondLst>
                              <p:cond delay="4090"/>
                            </p:stCondLst>
                            <p:childTnLst>
                              <p:par>
                                <p:cTn id="94" presetID="10" presetClass="entr" presetSubtype="0" fill="hold"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500"/>
                                        <p:tgtEl>
                                          <p:spTgt spid="3"/>
                                        </p:tgtEl>
                                      </p:cBhvr>
                                    </p:animEffect>
                                  </p:childTnLst>
                                </p:cTn>
                              </p:par>
                              <p:par>
                                <p:cTn id="97" presetID="10" presetClass="entr" presetSubtype="0"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3" grpId="0" animBg="1"/>
      <p:bldP spid="24585" grpId="0" animBg="1"/>
      <p:bldP spid="24586" grpId="0" animBg="1"/>
      <p:bldP spid="24588" grpId="0" animBg="1"/>
      <p:bldP spid="24589" grpId="0" animBg="1"/>
      <p:bldP spid="24591" grpId="0"/>
      <p:bldP spid="24592" grpId="0"/>
      <p:bldP spid="24593" grpId="0"/>
      <p:bldP spid="24594" grpId="0"/>
      <p:bldP spid="24595" grpId="0"/>
      <p:bldP spid="24596" grpId="0"/>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867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8676" name="矩形 4"/>
          <p:cNvSpPr/>
          <p:nvPr/>
        </p:nvSpPr>
        <p:spPr>
          <a:xfrm>
            <a:off x="1754188" y="4254500"/>
            <a:ext cx="9040812" cy="1754188"/>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8677" name="Freeform 7"/>
          <p:cNvSpPr/>
          <p:nvPr/>
        </p:nvSpPr>
        <p:spPr>
          <a:xfrm>
            <a:off x="2376488"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78" name="Picture 3"/>
          <p:cNvPicPr>
            <a:picLocks noChangeAspect="1"/>
          </p:cNvPicPr>
          <p:nvPr/>
        </p:nvPicPr>
        <p:blipFill>
          <a:blip r:embed="rId2" cstate="print"/>
          <a:srcRect l="2766" r="7205" b="57680"/>
          <a:stretch>
            <a:fillRect/>
          </a:stretch>
        </p:blipFill>
        <p:spPr>
          <a:xfrm rot="-8589795" flipH="1" flipV="1">
            <a:off x="1749425" y="2511425"/>
            <a:ext cx="2454275" cy="363538"/>
          </a:xfrm>
          <a:prstGeom prst="rect">
            <a:avLst/>
          </a:prstGeom>
          <a:noFill/>
          <a:ln w="9525">
            <a:noFill/>
          </a:ln>
        </p:spPr>
      </p:pic>
      <p:sp>
        <p:nvSpPr>
          <p:cNvPr id="28679" name="Freeform 7"/>
          <p:cNvSpPr/>
          <p:nvPr/>
        </p:nvSpPr>
        <p:spPr>
          <a:xfrm>
            <a:off x="5332413"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0" name="Picture 3"/>
          <p:cNvPicPr>
            <a:picLocks noChangeAspect="1"/>
          </p:cNvPicPr>
          <p:nvPr/>
        </p:nvPicPr>
        <p:blipFill>
          <a:blip r:embed="rId2" cstate="print"/>
          <a:srcRect l="2766" r="7205" b="57680"/>
          <a:stretch>
            <a:fillRect/>
          </a:stretch>
        </p:blipFill>
        <p:spPr>
          <a:xfrm rot="-8589795" flipH="1" flipV="1">
            <a:off x="4705350" y="2511425"/>
            <a:ext cx="2452688" cy="363538"/>
          </a:xfrm>
          <a:prstGeom prst="rect">
            <a:avLst/>
          </a:prstGeom>
          <a:noFill/>
          <a:ln w="9525">
            <a:noFill/>
          </a:ln>
        </p:spPr>
      </p:pic>
      <p:sp>
        <p:nvSpPr>
          <p:cNvPr id="28681" name="Freeform 7"/>
          <p:cNvSpPr/>
          <p:nvPr/>
        </p:nvSpPr>
        <p:spPr>
          <a:xfrm>
            <a:off x="8391525" y="1468438"/>
            <a:ext cx="1779588"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2" name="Picture 3"/>
          <p:cNvPicPr>
            <a:picLocks noChangeAspect="1"/>
          </p:cNvPicPr>
          <p:nvPr/>
        </p:nvPicPr>
        <p:blipFill>
          <a:blip r:embed="rId2" cstate="print"/>
          <a:srcRect l="2766" r="7205" b="57680"/>
          <a:stretch>
            <a:fillRect/>
          </a:stretch>
        </p:blipFill>
        <p:spPr>
          <a:xfrm rot="-8589795" flipH="1" flipV="1">
            <a:off x="7764463" y="2511425"/>
            <a:ext cx="2454275" cy="363538"/>
          </a:xfrm>
          <a:prstGeom prst="rect">
            <a:avLst/>
          </a:prstGeom>
          <a:noFill/>
          <a:ln w="9525">
            <a:noFill/>
          </a:ln>
        </p:spPr>
      </p:pic>
      <p:sp>
        <p:nvSpPr>
          <p:cNvPr id="28683" name="TextBox 11"/>
          <p:cNvSpPr txBox="1"/>
          <p:nvPr/>
        </p:nvSpPr>
        <p:spPr>
          <a:xfrm>
            <a:off x="2567785" y="2106613"/>
            <a:ext cx="1371594" cy="400110"/>
          </a:xfrm>
          <a:prstGeom prst="rect">
            <a:avLst/>
          </a:prstGeom>
          <a:noFill/>
          <a:ln w="9525">
            <a:noFill/>
          </a:ln>
        </p:spPr>
        <p:txBody>
          <a:bodyPr wrap="none" anchor="t">
            <a:spAutoFit/>
          </a:bodyPr>
          <a:lstStyle/>
          <a:p>
            <a:pPr algn="ctr"/>
            <a:r>
              <a:rPr lang="en-US" altLang="zh-CN" sz="2000" dirty="0">
                <a:solidFill>
                  <a:schemeClr val="accent2"/>
                </a:solidFill>
                <a:latin typeface="微软雅黑" panose="020B0503020204020204" pitchFamily="34" charset="-122"/>
                <a:ea typeface="微软雅黑" panose="020B0503020204020204" pitchFamily="34" charset="-122"/>
              </a:rPr>
              <a:t>LLC_MPKI</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8684" name="TextBox 13"/>
          <p:cNvSpPr txBox="1"/>
          <p:nvPr/>
        </p:nvSpPr>
        <p:spPr>
          <a:xfrm>
            <a:off x="5957264" y="2106613"/>
            <a:ext cx="588623" cy="400110"/>
          </a:xfrm>
          <a:prstGeom prst="rect">
            <a:avLst/>
          </a:prstGeom>
          <a:noFill/>
          <a:ln w="9525">
            <a:noFill/>
          </a:ln>
        </p:spPr>
        <p:txBody>
          <a:bodyPr wrap="none" anchor="t">
            <a:spAutoFit/>
          </a:bodyPr>
          <a:lstStyle/>
          <a:p>
            <a:pPr algn="ctr"/>
            <a:r>
              <a:rPr lang="en-US" altLang="zh-CN" sz="2000" dirty="0">
                <a:solidFill>
                  <a:schemeClr val="accent2"/>
                </a:solidFill>
                <a:latin typeface="微软雅黑" panose="020B0503020204020204" pitchFamily="34" charset="-122"/>
                <a:ea typeface="微软雅黑" panose="020B0503020204020204" pitchFamily="34" charset="-122"/>
              </a:rPr>
              <a:t>IPC</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8685" name="TextBox 14"/>
          <p:cNvSpPr txBox="1"/>
          <p:nvPr/>
        </p:nvSpPr>
        <p:spPr>
          <a:xfrm>
            <a:off x="8551863" y="2106613"/>
            <a:ext cx="1617662" cy="400050"/>
          </a:xfrm>
          <a:prstGeom prst="rect">
            <a:avLst/>
          </a:prstGeom>
          <a:noFill/>
          <a:ln w="9525">
            <a:noFill/>
          </a:ln>
        </p:spPr>
        <p:txBody>
          <a:bodyPr anchor="t">
            <a:spAutoFit/>
          </a:bodyPr>
          <a:lstStyle/>
          <a:p>
            <a:pPr algn="ctr"/>
            <a:r>
              <a:rPr lang="en-US" altLang="zh-CN" sz="2000" dirty="0" err="1">
                <a:solidFill>
                  <a:schemeClr val="accent2"/>
                </a:solidFill>
                <a:latin typeface="微软雅黑" panose="020B0503020204020204" pitchFamily="34" charset="-122"/>
                <a:ea typeface="微软雅黑" panose="020B0503020204020204" pitchFamily="34" charset="-122"/>
              </a:rPr>
              <a:t>PRF_Miss</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8686" name="TextBox 15"/>
          <p:cNvSpPr txBox="1"/>
          <p:nvPr/>
        </p:nvSpPr>
        <p:spPr>
          <a:xfrm>
            <a:off x="1803797" y="4278892"/>
            <a:ext cx="8895556" cy="1705403"/>
          </a:xfrm>
          <a:prstGeom prst="rect">
            <a:avLst/>
          </a:prstGeom>
          <a:noFill/>
          <a:ln w="9525">
            <a:noFill/>
          </a:ln>
        </p:spPr>
        <p:txBody>
          <a:bodyPr wrap="square" anchor="t">
            <a:spAutoFit/>
          </a:bodyPr>
          <a:lstStyle/>
          <a:p>
            <a:pPr marL="285750" indent="-285750">
              <a:lnSpc>
                <a:spcPct val="150000"/>
              </a:lnSpc>
              <a:buFont typeface="Wingdings" panose="05000000000000000000" pitchFamily="2" charset="2"/>
              <a:buChar char="Ø"/>
            </a:pPr>
            <a:r>
              <a:rPr lang="en-US" altLang="zh-CN" dirty="0">
                <a:solidFill>
                  <a:schemeClr val="accent1"/>
                </a:solidFill>
                <a:latin typeface="微软雅黑" panose="020B0503020204020204" pitchFamily="34" charset="-122"/>
                <a:ea typeface="微软雅黑" panose="020B0503020204020204" pitchFamily="34" charset="-122"/>
              </a:rPr>
              <a:t>LLC_MPKI</a:t>
            </a:r>
            <a:r>
              <a:rPr lang="zh-CN" altLang="en-US" dirty="0">
                <a:solidFill>
                  <a:schemeClr val="accent1"/>
                </a:solidFill>
                <a:latin typeface="微软雅黑" panose="020B0503020204020204" pitchFamily="34" charset="-122"/>
                <a:ea typeface="微软雅黑" panose="020B0503020204020204" pitchFamily="34" charset="-122"/>
              </a:rPr>
              <a:t>：每千指令的最后一级缓存未命中，指示任务从内存中提取数据的频率</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solidFill>
                  <a:schemeClr val="accent1"/>
                </a:solidFill>
                <a:latin typeface="微软雅黑" panose="020B0503020204020204" pitchFamily="34" charset="-122"/>
                <a:ea typeface="微软雅黑" panose="020B0503020204020204" pitchFamily="34" charset="-122"/>
              </a:rPr>
              <a:t>IPC</a:t>
            </a:r>
            <a:r>
              <a:rPr lang="zh-CN" altLang="en-US" dirty="0">
                <a:solidFill>
                  <a:schemeClr val="accent1"/>
                </a:solidFill>
                <a:latin typeface="微软雅黑" panose="020B0503020204020204" pitchFamily="34" charset="-122"/>
                <a:ea typeface="微软雅黑" panose="020B0503020204020204" pitchFamily="34" charset="-122"/>
              </a:rPr>
              <a:t>：每个时钟周期执行的指令的平均数量，指示任务是计算还是内存绑定</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err="1">
                <a:solidFill>
                  <a:schemeClr val="accent1"/>
                </a:solidFill>
                <a:latin typeface="微软雅黑" panose="020B0503020204020204" pitchFamily="34" charset="-122"/>
                <a:ea typeface="微软雅黑" panose="020B0503020204020204" pitchFamily="34" charset="-122"/>
              </a:rPr>
              <a:t>PRF_Miss</a:t>
            </a:r>
            <a:r>
              <a:rPr lang="zh-CN" altLang="en-US" dirty="0">
                <a:solidFill>
                  <a:schemeClr val="accent1"/>
                </a:solidFill>
                <a:latin typeface="微软雅黑" panose="020B0503020204020204" pitchFamily="34" charset="-122"/>
                <a:ea typeface="微软雅黑" panose="020B0503020204020204" pitchFamily="34" charset="-122"/>
              </a:rPr>
              <a:t>：导致未命中的数据预取与数据预取总数的比率，表示数据预取是否成功以及内存访问模式是否高度不规则（局部性原理）</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8687" name="Freeform 12"/>
          <p:cNvSpPr/>
          <p:nvPr/>
        </p:nvSpPr>
        <p:spPr>
          <a:xfrm>
            <a:off x="1617663" y="4108450"/>
            <a:ext cx="528637"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28688" name="Freeform 12"/>
          <p:cNvSpPr/>
          <p:nvPr/>
        </p:nvSpPr>
        <p:spPr>
          <a:xfrm flipH="1" flipV="1">
            <a:off x="10347325" y="5551488"/>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p:stCondLst>
                              <p:cond delay="94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p:stCondLst>
                              <p:cond delay="1440"/>
                            </p:stCondLst>
                            <p:childTnLst>
                              <p:par>
                                <p:cTn id="30" presetID="42" presetClass="entr" presetSubtype="0" fill="hold"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p:stCondLst>
                              <p:cond delay="234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p:stCondLst>
                              <p:cond delay="2940"/>
                            </p:stCondLst>
                            <p:childTnLst>
                              <p:par>
                                <p:cTn id="65" presetID="1" presetClass="entr" presetSubtype="0" fill="hold"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nodeType="withEffect">
                                  <p:stCondLst>
                                    <p:cond delay="0"/>
                                  </p:stCondLst>
                                  <p:childTnLst>
                                    <p:animMotion origin="layout" path="M 1.94444E-6 4.07031E-7 L 0.39132 0.09806 " pathEditMode="relative" rAng="0" ptsTypes="AA">
                                      <p:cBhvr>
                                        <p:cTn id="68" dur="500" spd="-99900" fill="hold"/>
                                        <p:tgtEl>
                                          <p:spTgt spid="28687"/>
                                        </p:tgtEl>
                                        <p:attrNameLst>
                                          <p:attrName>ppt_x</p:attrName>
                                          <p:attrName>ppt_y</p:attrName>
                                        </p:attrNameLst>
                                      </p:cBhvr>
                                      <p:rCtr x="19600" y="4900"/>
                                    </p:animMotion>
                                  </p:childTnLst>
                                </p:cTn>
                              </p:par>
                              <p:par>
                                <p:cTn id="69" presetID="1" presetClass="entr" presetSubtype="0" fill="hold"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nodeType="withEffect">
                                  <p:stCondLst>
                                    <p:cond delay="0"/>
                                  </p:stCondLst>
                                  <p:childTnLst>
                                    <p:animMotion origin="layout" path="M -1.94444E-6 -2.22222E-6 L -0.38194 -0.11227 " pathEditMode="relative" rAng="0" ptsTypes="AA">
                                      <p:cBhvr>
                                        <p:cTn id="72" dur="500" spd="-99900" fill="hold"/>
                                        <p:tgtEl>
                                          <p:spTgt spid="28688"/>
                                        </p:tgtEl>
                                        <p:attrNameLst>
                                          <p:attrName>ppt_x</p:attrName>
                                          <p:attrName>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p:stCondLst>
                              <p:cond delay="344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childTnLst>
                          </p:cTn>
                        </p:par>
                        <p:par>
                          <p:cTn id="82" fill="hold">
                            <p:stCondLst>
                              <p:cond delay="3940"/>
                            </p:stCondLst>
                            <p:childTnLst>
                              <p:par>
                                <p:cTn id="83" presetID="22" presetClass="entr" presetSubtype="1" fill="hold" nodeType="afterEffect">
                                  <p:stCondLst>
                                    <p:cond delay="0"/>
                                  </p:stCondLst>
                                  <p:childTnLst>
                                    <p:set>
                                      <p:cBhvr>
                                        <p:cTn id="84" dur="1" fill="hold">
                                          <p:stCondLst>
                                            <p:cond delay="0"/>
                                          </p:stCondLst>
                                        </p:cTn>
                                        <p:tgtEl>
                                          <p:spTgt spid="28686">
                                            <p:txEl>
                                              <p:pRg st="1" end="1"/>
                                            </p:txEl>
                                          </p:spTgt>
                                        </p:tgtEl>
                                        <p:attrNameLst>
                                          <p:attrName>style.visibility</p:attrName>
                                        </p:attrNameLst>
                                      </p:cBhvr>
                                      <p:to>
                                        <p:strVal val="visible"/>
                                      </p:to>
                                    </p:set>
                                    <p:animEffect transition="in" filter="wipe(up)">
                                      <p:cBhvr>
                                        <p:cTn id="85" dur="500"/>
                                        <p:tgtEl>
                                          <p:spTgt spid="28686">
                                            <p:txEl>
                                              <p:pRg st="1" end="1"/>
                                            </p:txEl>
                                          </p:spTgt>
                                        </p:tgtEl>
                                      </p:cBhvr>
                                    </p:animEffect>
                                  </p:childTnLst>
                                </p:cTn>
                              </p:par>
                            </p:childTnLst>
                          </p:cTn>
                        </p:par>
                        <p:par>
                          <p:cTn id="86" fill="hold">
                            <p:stCondLst>
                              <p:cond delay="4440"/>
                            </p:stCondLst>
                            <p:childTnLst>
                              <p:par>
                                <p:cTn id="87" presetID="22" presetClass="entr" presetSubtype="1" fill="hold" nodeType="afterEffect">
                                  <p:stCondLst>
                                    <p:cond delay="0"/>
                                  </p:stCondLst>
                                  <p:childTnLst>
                                    <p:set>
                                      <p:cBhvr>
                                        <p:cTn id="88" dur="1" fill="hold">
                                          <p:stCondLst>
                                            <p:cond delay="0"/>
                                          </p:stCondLst>
                                        </p:cTn>
                                        <p:tgtEl>
                                          <p:spTgt spid="28686">
                                            <p:txEl>
                                              <p:pRg st="2" end="2"/>
                                            </p:txEl>
                                          </p:spTgt>
                                        </p:tgtEl>
                                        <p:attrNameLst>
                                          <p:attrName>style.visibility</p:attrName>
                                        </p:attrNameLst>
                                      </p:cBhvr>
                                      <p:to>
                                        <p:strVal val="visible"/>
                                      </p:to>
                                    </p:set>
                                    <p:animEffect transition="in" filter="wipe(up)">
                                      <p:cBhvr>
                                        <p:cTn id="89" dur="500"/>
                                        <p:tgtEl>
                                          <p:spTgt spid="286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animBg="1"/>
      <p:bldP spid="28683" grpId="0"/>
      <p:bldP spid="28684" grpId="0"/>
      <p:bldP spid="286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867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pic>
        <p:nvPicPr>
          <p:cNvPr id="2" name="图片 1">
            <a:extLst>
              <a:ext uri="{FF2B5EF4-FFF2-40B4-BE49-F238E27FC236}">
                <a16:creationId xmlns:a16="http://schemas.microsoft.com/office/drawing/2014/main" id="{87234579-ABC2-671D-12D8-01018412024B}"/>
              </a:ext>
            </a:extLst>
          </p:cNvPr>
          <p:cNvPicPr>
            <a:picLocks noChangeAspect="1"/>
          </p:cNvPicPr>
          <p:nvPr/>
        </p:nvPicPr>
        <p:blipFill>
          <a:blip r:embed="rId2"/>
          <a:stretch>
            <a:fillRect/>
          </a:stretch>
        </p:blipFill>
        <p:spPr>
          <a:xfrm>
            <a:off x="3469013" y="730211"/>
            <a:ext cx="5258735" cy="5805264"/>
          </a:xfrm>
          <a:prstGeom prst="rect">
            <a:avLst/>
          </a:prstGeom>
        </p:spPr>
      </p:pic>
      <p:cxnSp>
        <p:nvCxnSpPr>
          <p:cNvPr id="3" name="直接箭头连接符 2">
            <a:extLst>
              <a:ext uri="{FF2B5EF4-FFF2-40B4-BE49-F238E27FC236}">
                <a16:creationId xmlns:a16="http://schemas.microsoft.com/office/drawing/2014/main" id="{B60360E9-1BAB-04E9-E43D-BBAE8DCE14EE}"/>
              </a:ext>
            </a:extLst>
          </p:cNvPr>
          <p:cNvCxnSpPr>
            <a:cxnSpLocks/>
          </p:cNvCxnSpPr>
          <p:nvPr/>
        </p:nvCxnSpPr>
        <p:spPr bwMode="auto">
          <a:xfrm>
            <a:off x="8186613" y="4468470"/>
            <a:ext cx="1296144" cy="0"/>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7" name="直接箭头连接符 6">
            <a:extLst>
              <a:ext uri="{FF2B5EF4-FFF2-40B4-BE49-F238E27FC236}">
                <a16:creationId xmlns:a16="http://schemas.microsoft.com/office/drawing/2014/main" id="{D1FE50AE-ACF5-3E32-4388-02E7F1DA1847}"/>
              </a:ext>
            </a:extLst>
          </p:cNvPr>
          <p:cNvCxnSpPr>
            <a:cxnSpLocks/>
          </p:cNvCxnSpPr>
          <p:nvPr/>
        </p:nvCxnSpPr>
        <p:spPr bwMode="auto">
          <a:xfrm>
            <a:off x="8176839" y="3897052"/>
            <a:ext cx="0" cy="1224136"/>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9" name="文本框 8">
            <a:extLst>
              <a:ext uri="{FF2B5EF4-FFF2-40B4-BE49-F238E27FC236}">
                <a16:creationId xmlns:a16="http://schemas.microsoft.com/office/drawing/2014/main" id="{B2C52A59-3AB1-E0BC-79C5-7A8D5081CD94}"/>
              </a:ext>
            </a:extLst>
          </p:cNvPr>
          <p:cNvSpPr txBox="1"/>
          <p:nvPr/>
        </p:nvSpPr>
        <p:spPr>
          <a:xfrm>
            <a:off x="9383736" y="4283804"/>
            <a:ext cx="1800200" cy="369332"/>
          </a:xfrm>
          <a:prstGeom prst="rect">
            <a:avLst/>
          </a:prstGeom>
          <a:noFill/>
        </p:spPr>
        <p:txBody>
          <a:bodyPr wrap="square" rtlCol="0">
            <a:spAutoFit/>
          </a:bodyPr>
          <a:lstStyle/>
          <a:p>
            <a:pPr algn="ctr"/>
            <a:r>
              <a:rPr lang="en-US" altLang="zh-CN" dirty="0"/>
              <a:t>LLC_MPKI</a:t>
            </a:r>
          </a:p>
        </p:txBody>
      </p:sp>
      <p:cxnSp>
        <p:nvCxnSpPr>
          <p:cNvPr id="10" name="直接箭头连接符 9">
            <a:extLst>
              <a:ext uri="{FF2B5EF4-FFF2-40B4-BE49-F238E27FC236}">
                <a16:creationId xmlns:a16="http://schemas.microsoft.com/office/drawing/2014/main" id="{75743B78-152E-CAC7-F4B6-5A4C56FAD372}"/>
              </a:ext>
            </a:extLst>
          </p:cNvPr>
          <p:cNvCxnSpPr>
            <a:cxnSpLocks/>
          </p:cNvCxnSpPr>
          <p:nvPr/>
        </p:nvCxnSpPr>
        <p:spPr bwMode="auto">
          <a:xfrm>
            <a:off x="7394525" y="2420888"/>
            <a:ext cx="0" cy="2700300"/>
          </a:xfrm>
          <a:prstGeom prst="straightConnector1">
            <a:avLst/>
          </a:prstGeom>
          <a:solidFill>
            <a:schemeClr val="accent1"/>
          </a:solidFill>
          <a:ln w="76200" cap="flat" cmpd="sng" algn="ctr">
            <a:solidFill>
              <a:schemeClr val="tx1"/>
            </a:solidFill>
            <a:prstDash val="solid"/>
            <a:round/>
            <a:headEnd type="none" w="med" len="med"/>
            <a:tailEnd type="triangle"/>
          </a:ln>
        </p:spPr>
      </p:cxnSp>
      <p:cxnSp>
        <p:nvCxnSpPr>
          <p:cNvPr id="13" name="直接箭头连接符 12">
            <a:extLst>
              <a:ext uri="{FF2B5EF4-FFF2-40B4-BE49-F238E27FC236}">
                <a16:creationId xmlns:a16="http://schemas.microsoft.com/office/drawing/2014/main" id="{602F975D-7A82-D214-803A-E071C927B7FC}"/>
              </a:ext>
            </a:extLst>
          </p:cNvPr>
          <p:cNvCxnSpPr>
            <a:cxnSpLocks/>
          </p:cNvCxnSpPr>
          <p:nvPr/>
        </p:nvCxnSpPr>
        <p:spPr bwMode="auto">
          <a:xfrm>
            <a:off x="7394525" y="3541658"/>
            <a:ext cx="2088232"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14" name="文本框 13">
            <a:extLst>
              <a:ext uri="{FF2B5EF4-FFF2-40B4-BE49-F238E27FC236}">
                <a16:creationId xmlns:a16="http://schemas.microsoft.com/office/drawing/2014/main" id="{A8FBDCE1-AE25-F607-9043-99B58B893AB0}"/>
              </a:ext>
            </a:extLst>
          </p:cNvPr>
          <p:cNvSpPr txBox="1"/>
          <p:nvPr/>
        </p:nvSpPr>
        <p:spPr>
          <a:xfrm>
            <a:off x="9383736" y="3356992"/>
            <a:ext cx="1800200" cy="369332"/>
          </a:xfrm>
          <a:prstGeom prst="rect">
            <a:avLst/>
          </a:prstGeom>
          <a:noFill/>
        </p:spPr>
        <p:txBody>
          <a:bodyPr wrap="square" rtlCol="0">
            <a:spAutoFit/>
          </a:bodyPr>
          <a:lstStyle/>
          <a:p>
            <a:pPr algn="ctr"/>
            <a:r>
              <a:rPr lang="en-US" altLang="zh-CN" dirty="0"/>
              <a:t>IPC</a:t>
            </a:r>
          </a:p>
        </p:txBody>
      </p:sp>
      <p:cxnSp>
        <p:nvCxnSpPr>
          <p:cNvPr id="18" name="直接箭头连接符 17">
            <a:extLst>
              <a:ext uri="{FF2B5EF4-FFF2-40B4-BE49-F238E27FC236}">
                <a16:creationId xmlns:a16="http://schemas.microsoft.com/office/drawing/2014/main" id="{8D4D04CB-F682-2854-2718-A4526736365A}"/>
              </a:ext>
            </a:extLst>
          </p:cNvPr>
          <p:cNvCxnSpPr>
            <a:cxnSpLocks/>
          </p:cNvCxnSpPr>
          <p:nvPr/>
        </p:nvCxnSpPr>
        <p:spPr bwMode="auto">
          <a:xfrm>
            <a:off x="8176839" y="5273178"/>
            <a:ext cx="1296144"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19" name="文本框 18">
            <a:extLst>
              <a:ext uri="{FF2B5EF4-FFF2-40B4-BE49-F238E27FC236}">
                <a16:creationId xmlns:a16="http://schemas.microsoft.com/office/drawing/2014/main" id="{1FE176DE-D187-4A12-B8FB-850D7424ABEF}"/>
              </a:ext>
            </a:extLst>
          </p:cNvPr>
          <p:cNvSpPr txBox="1"/>
          <p:nvPr/>
        </p:nvSpPr>
        <p:spPr>
          <a:xfrm>
            <a:off x="9383736" y="5088512"/>
            <a:ext cx="1800200" cy="369332"/>
          </a:xfrm>
          <a:prstGeom prst="rect">
            <a:avLst/>
          </a:prstGeom>
          <a:noFill/>
        </p:spPr>
        <p:txBody>
          <a:bodyPr wrap="square" rtlCol="0">
            <a:spAutoFit/>
          </a:bodyPr>
          <a:lstStyle/>
          <a:p>
            <a:pPr algn="ctr"/>
            <a:r>
              <a:rPr lang="en-US" altLang="zh-CN" dirty="0" err="1"/>
              <a:t>PRF_Miss</a:t>
            </a:r>
            <a:endParaRPr lang="en-US" altLang="zh-CN" dirty="0"/>
          </a:p>
        </p:txBody>
      </p:sp>
      <p:cxnSp>
        <p:nvCxnSpPr>
          <p:cNvPr id="20" name="直接箭头连接符 19">
            <a:extLst>
              <a:ext uri="{FF2B5EF4-FFF2-40B4-BE49-F238E27FC236}">
                <a16:creationId xmlns:a16="http://schemas.microsoft.com/office/drawing/2014/main" id="{4A3A1164-5C8C-B856-AAD9-1EBF45737738}"/>
              </a:ext>
            </a:extLst>
          </p:cNvPr>
          <p:cNvCxnSpPr>
            <a:cxnSpLocks/>
          </p:cNvCxnSpPr>
          <p:nvPr/>
        </p:nvCxnSpPr>
        <p:spPr bwMode="auto">
          <a:xfrm>
            <a:off x="7394525" y="547842"/>
            <a:ext cx="2088232"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21" name="文本框 20">
            <a:extLst>
              <a:ext uri="{FF2B5EF4-FFF2-40B4-BE49-F238E27FC236}">
                <a16:creationId xmlns:a16="http://schemas.microsoft.com/office/drawing/2014/main" id="{50911387-E7F4-333B-2BB0-7F352CBF4394}"/>
              </a:ext>
            </a:extLst>
          </p:cNvPr>
          <p:cNvSpPr txBox="1"/>
          <p:nvPr/>
        </p:nvSpPr>
        <p:spPr>
          <a:xfrm>
            <a:off x="9383736" y="219870"/>
            <a:ext cx="1800200" cy="646331"/>
          </a:xfrm>
          <a:prstGeom prst="rect">
            <a:avLst/>
          </a:prstGeom>
          <a:noFill/>
        </p:spPr>
        <p:txBody>
          <a:bodyPr wrap="square" rtlCol="0">
            <a:spAutoFit/>
          </a:bodyPr>
          <a:lstStyle/>
          <a:p>
            <a:pPr algn="ctr"/>
            <a:r>
              <a:rPr lang="zh-CN" altLang="en-US" dirty="0"/>
              <a:t>程序访问</a:t>
            </a:r>
            <a:endParaRPr lang="en-US" altLang="zh-CN" dirty="0"/>
          </a:p>
          <a:p>
            <a:pPr algn="ctr"/>
            <a:r>
              <a:rPr lang="zh-CN" altLang="en-US" dirty="0"/>
              <a:t>页面频率</a:t>
            </a:r>
            <a:endParaRPr lang="en-US" altLang="zh-CN" dirty="0"/>
          </a:p>
        </p:txBody>
      </p:sp>
    </p:spTree>
    <p:extLst>
      <p:ext uri="{BB962C8B-B14F-4D97-AF65-F5344CB8AC3E}">
        <p14:creationId xmlns:p14="http://schemas.microsoft.com/office/powerpoint/2010/main" val="1498293974"/>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p:stCondLst>
                              <p:cond delay="94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9" grpId="0"/>
      <p:bldP spid="14" grpId="0"/>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4580" name="Freeform 6"/>
          <p:cNvSpPr/>
          <p:nvPr/>
        </p:nvSpPr>
        <p:spPr>
          <a:xfrm>
            <a:off x="920750" y="2719388"/>
            <a:ext cx="2065338" cy="178752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0"/>
              </a:cxn>
              <a:cxn ang="0">
                <a:pos x="2147483647" y="0"/>
              </a:cxn>
            </a:cxnLst>
            <a:rect l="0" t="0" r="0" b="0"/>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006BBC"/>
          </a:solidFill>
          <a:ln w="9" cap="flat" cmpd="sng">
            <a:solidFill>
              <a:schemeClr val="accent1"/>
            </a:solidFill>
            <a:prstDash val="solid"/>
            <a:round/>
            <a:headEnd type="none" w="med" len="med"/>
            <a:tailEnd type="none" w="med" len="med"/>
          </a:ln>
        </p:spPr>
        <p:txBody>
          <a:bodyPr/>
          <a:lstStyle/>
          <a:p>
            <a:endParaRPr lang="zh-CN" altLang="en-US"/>
          </a:p>
        </p:txBody>
      </p:sp>
      <p:sp>
        <p:nvSpPr>
          <p:cNvPr id="24581" name="Line 7"/>
          <p:cNvSpPr/>
          <p:nvPr/>
        </p:nvSpPr>
        <p:spPr>
          <a:xfrm flipV="1">
            <a:off x="2473325" y="1884363"/>
            <a:ext cx="1055688" cy="833437"/>
          </a:xfrm>
          <a:prstGeom prst="line">
            <a:avLst/>
          </a:prstGeom>
          <a:ln w="9" cap="flat" cmpd="sng">
            <a:solidFill>
              <a:srgbClr val="2E2C2C"/>
            </a:solidFill>
            <a:prstDash val="solid"/>
            <a:round/>
            <a:headEnd type="none" w="med" len="med"/>
            <a:tailEnd type="triangle" w="med" len="med"/>
          </a:ln>
        </p:spPr>
      </p:sp>
      <p:sp>
        <p:nvSpPr>
          <p:cNvPr id="24582" name="Line 8"/>
          <p:cNvSpPr/>
          <p:nvPr/>
        </p:nvSpPr>
        <p:spPr>
          <a:xfrm flipV="1">
            <a:off x="2984500" y="3614738"/>
            <a:ext cx="549275" cy="0"/>
          </a:xfrm>
          <a:prstGeom prst="line">
            <a:avLst/>
          </a:prstGeom>
          <a:ln w="9" cap="flat" cmpd="sng">
            <a:solidFill>
              <a:srgbClr val="2E2C2C"/>
            </a:solidFill>
            <a:prstDash val="solid"/>
            <a:round/>
            <a:headEnd type="none" w="med" len="med"/>
            <a:tailEnd type="triangle" w="med" len="med"/>
          </a:ln>
        </p:spPr>
      </p:sp>
      <p:sp>
        <p:nvSpPr>
          <p:cNvPr id="24583" name="Rectangle 9"/>
          <p:cNvSpPr/>
          <p:nvPr/>
        </p:nvSpPr>
        <p:spPr>
          <a:xfrm>
            <a:off x="3533775" y="812800"/>
            <a:ext cx="6884988" cy="1527173"/>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5" name="Rectangle 11"/>
          <p:cNvSpPr/>
          <p:nvPr/>
        </p:nvSpPr>
        <p:spPr>
          <a:xfrm>
            <a:off x="3533775" y="2998788"/>
            <a:ext cx="6884988" cy="1292225"/>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6" name="Rectangle 12"/>
          <p:cNvSpPr/>
          <p:nvPr/>
        </p:nvSpPr>
        <p:spPr>
          <a:xfrm>
            <a:off x="5064125" y="27924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7" name="Line 13"/>
          <p:cNvSpPr/>
          <p:nvPr/>
        </p:nvSpPr>
        <p:spPr>
          <a:xfrm>
            <a:off x="2473325" y="4506913"/>
            <a:ext cx="1055688" cy="833437"/>
          </a:xfrm>
          <a:prstGeom prst="line">
            <a:avLst/>
          </a:prstGeom>
          <a:ln w="9" cap="flat" cmpd="sng">
            <a:solidFill>
              <a:srgbClr val="2E2C2C"/>
            </a:solidFill>
            <a:prstDash val="solid"/>
            <a:round/>
            <a:headEnd type="none" w="med" len="med"/>
            <a:tailEnd type="triangle" w="med" len="med"/>
          </a:ln>
        </p:spPr>
      </p:sp>
      <p:sp>
        <p:nvSpPr>
          <p:cNvPr id="24588" name="Rectangle 14"/>
          <p:cNvSpPr/>
          <p:nvPr/>
        </p:nvSpPr>
        <p:spPr>
          <a:xfrm>
            <a:off x="3533775" y="4582639"/>
            <a:ext cx="6884988" cy="1462561"/>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9" name="Rectangle 15"/>
          <p:cNvSpPr/>
          <p:nvPr/>
        </p:nvSpPr>
        <p:spPr>
          <a:xfrm>
            <a:off x="5064125" y="4403726"/>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91" name="TextBox 16"/>
          <p:cNvSpPr txBox="1"/>
          <p:nvPr/>
        </p:nvSpPr>
        <p:spPr>
          <a:xfrm>
            <a:off x="3721099" y="1045469"/>
            <a:ext cx="6265863" cy="1200329"/>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访问形式分类：流式、跨步、模板、随机</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通过提取与内存访问指令相关的结构信息来识别数据对象级别的内存访问模式</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内存访问估计：数据规模变化、访问形式相关</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2" name="TextBox 17"/>
          <p:cNvSpPr txBox="1"/>
          <p:nvPr/>
        </p:nvSpPr>
        <p:spPr>
          <a:xfrm>
            <a:off x="5300663" y="280035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性能预测</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p:nvPr/>
        </p:nvSpPr>
        <p:spPr>
          <a:xfrm>
            <a:off x="3721100" y="3311525"/>
            <a:ext cx="6265863" cy="923330"/>
          </a:xfrm>
          <a:prstGeom prst="rect">
            <a:avLst/>
          </a:prstGeom>
          <a:noFill/>
          <a:ln w="9525">
            <a:noFill/>
          </a:ln>
        </p:spPr>
        <p:txBody>
          <a:bodyPr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相关函数构建：统计模型</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工作负载特性的选择：特征表明应用程序对</a:t>
            </a:r>
            <a:r>
              <a:rPr lang="en-US" altLang="zh-CN" dirty="0">
                <a:solidFill>
                  <a:schemeClr val="accent1"/>
                </a:solidFill>
                <a:latin typeface="微软雅黑" panose="020B0503020204020204" pitchFamily="34" charset="-122"/>
                <a:ea typeface="微软雅黑" panose="020B0503020204020204" pitchFamily="34" charset="-122"/>
              </a:rPr>
              <a:t>HM</a:t>
            </a:r>
            <a:r>
              <a:rPr lang="zh-CN" altLang="en-US" dirty="0">
                <a:solidFill>
                  <a:schemeClr val="accent1"/>
                </a:solidFill>
                <a:latin typeface="微软雅黑" panose="020B0503020204020204" pitchFamily="34" charset="-122"/>
                <a:ea typeface="微软雅黑" panose="020B0503020204020204" pitchFamily="34" charset="-122"/>
              </a:rPr>
              <a:t>上的数据放置有多敏感</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594" name="TextBox 19"/>
          <p:cNvSpPr txBox="1"/>
          <p:nvPr/>
        </p:nvSpPr>
        <p:spPr>
          <a:xfrm>
            <a:off x="5300663" y="4405313"/>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支持负载平衡的数据迁移</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p:nvPr/>
        </p:nvSpPr>
        <p:spPr>
          <a:xfrm>
            <a:off x="3721100" y="4941030"/>
            <a:ext cx="6553745" cy="923330"/>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dirty="0">
                <a:solidFill>
                  <a:schemeClr val="accent1"/>
                </a:solidFill>
                <a:latin typeface="微软雅黑" panose="020B0503020204020204" pitchFamily="34" charset="-122"/>
                <a:ea typeface="微软雅黑" panose="020B0503020204020204" pitchFamily="34" charset="-122"/>
              </a:rPr>
              <a:t>任务需要多轮才能逐渐增加</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访问（通过页面迁移）并提高性能，直到</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空间耗尽。在每一轮中，执行时间最长的任务增加其</a:t>
            </a:r>
            <a:r>
              <a:rPr lang="en-US" altLang="zh-CN" dirty="0">
                <a:solidFill>
                  <a:schemeClr val="accent1"/>
                </a:solidFill>
                <a:latin typeface="微软雅黑" panose="020B0503020204020204" pitchFamily="34" charset="-122"/>
                <a:ea typeface="微软雅黑" panose="020B0503020204020204" pitchFamily="34" charset="-122"/>
              </a:rPr>
              <a:t>DRAM</a:t>
            </a:r>
            <a:r>
              <a:rPr lang="zh-CN" altLang="en-US" dirty="0">
                <a:solidFill>
                  <a:schemeClr val="accent1"/>
                </a:solidFill>
                <a:latin typeface="微软雅黑" panose="020B0503020204020204" pitchFamily="34" charset="-122"/>
                <a:ea typeface="微软雅黑" panose="020B0503020204020204" pitchFamily="34" charset="-122"/>
              </a:rPr>
              <a:t>访问，直到它比第二长的任务更短。</a:t>
            </a:r>
          </a:p>
        </p:txBody>
      </p:sp>
      <p:sp>
        <p:nvSpPr>
          <p:cNvPr id="24596" name="TextBox 21"/>
          <p:cNvSpPr txBox="1"/>
          <p:nvPr/>
        </p:nvSpPr>
        <p:spPr>
          <a:xfrm>
            <a:off x="1204913" y="3230563"/>
            <a:ext cx="1498600" cy="893762"/>
          </a:xfrm>
          <a:prstGeom prst="rect">
            <a:avLst/>
          </a:prstGeom>
          <a:noFill/>
          <a:ln w="9525">
            <a:noFill/>
          </a:ln>
        </p:spPr>
        <p:txBody>
          <a:bodyPr anchor="t">
            <a:spAutoFit/>
          </a:bodyPr>
          <a:lstStyle/>
          <a:p>
            <a:pPr algn="ctr"/>
            <a:r>
              <a:rPr lang="zh-CN" altLang="en-US" sz="2600" b="1" dirty="0">
                <a:solidFill>
                  <a:schemeClr val="accent2"/>
                </a:solidFill>
                <a:latin typeface="微软雅黑" panose="020B0503020204020204" pitchFamily="34" charset="-122"/>
                <a:ea typeface="微软雅黑" panose="020B0503020204020204" pitchFamily="34" charset="-122"/>
              </a:rPr>
              <a:t>解决</a:t>
            </a:r>
            <a:endParaRPr lang="en-US" altLang="zh-CN" sz="2600" b="1" dirty="0">
              <a:solidFill>
                <a:schemeClr val="accent2"/>
              </a:solidFill>
              <a:latin typeface="微软雅黑" panose="020B0503020204020204" pitchFamily="34" charset="-122"/>
              <a:ea typeface="微软雅黑" panose="020B0503020204020204" pitchFamily="34" charset="-122"/>
            </a:endParaRPr>
          </a:p>
          <a:p>
            <a:pPr algn="ctr"/>
            <a:r>
              <a:rPr lang="zh-CN" altLang="en-US" sz="2600" b="1" dirty="0">
                <a:solidFill>
                  <a:schemeClr val="accent2"/>
                </a:solidFill>
                <a:latin typeface="微软雅黑" panose="020B0503020204020204" pitchFamily="34" charset="-122"/>
                <a:ea typeface="微软雅黑" panose="020B0503020204020204" pitchFamily="34" charset="-122"/>
              </a:rPr>
              <a:t>方案</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F860F-075E-B239-8A60-868F6D514C1E}"/>
              </a:ext>
            </a:extLst>
          </p:cNvPr>
          <p:cNvPicPr>
            <a:picLocks noChangeAspect="1"/>
          </p:cNvPicPr>
          <p:nvPr/>
        </p:nvPicPr>
        <p:blipFill>
          <a:blip r:embed="rId2"/>
          <a:stretch>
            <a:fillRect/>
          </a:stretch>
        </p:blipFill>
        <p:spPr>
          <a:xfrm>
            <a:off x="8946567" y="248513"/>
            <a:ext cx="3005029" cy="1065074"/>
          </a:xfrm>
          <a:prstGeom prst="rect">
            <a:avLst/>
          </a:prstGeom>
        </p:spPr>
      </p:pic>
      <p:pic>
        <p:nvPicPr>
          <p:cNvPr id="5" name="图片 4">
            <a:extLst>
              <a:ext uri="{FF2B5EF4-FFF2-40B4-BE49-F238E27FC236}">
                <a16:creationId xmlns:a16="http://schemas.microsoft.com/office/drawing/2014/main" id="{8D923918-6614-6023-383E-04A51D1265B3}"/>
              </a:ext>
            </a:extLst>
          </p:cNvPr>
          <p:cNvPicPr>
            <a:picLocks noChangeAspect="1"/>
          </p:cNvPicPr>
          <p:nvPr/>
        </p:nvPicPr>
        <p:blipFill>
          <a:blip r:embed="rId3"/>
          <a:stretch>
            <a:fillRect/>
          </a:stretch>
        </p:blipFill>
        <p:spPr>
          <a:xfrm>
            <a:off x="7829249" y="2204482"/>
            <a:ext cx="4315427" cy="590632"/>
          </a:xfrm>
          <a:prstGeom prst="rect">
            <a:avLst/>
          </a:prstGeom>
        </p:spPr>
      </p:pic>
      <p:sp>
        <p:nvSpPr>
          <p:cNvPr id="6" name="Rectangle 10">
            <a:extLst>
              <a:ext uri="{FF2B5EF4-FFF2-40B4-BE49-F238E27FC236}">
                <a16:creationId xmlns:a16="http://schemas.microsoft.com/office/drawing/2014/main" id="{A344C548-9902-ED23-B19B-EE911D37FC57}"/>
              </a:ext>
            </a:extLst>
          </p:cNvPr>
          <p:cNvSpPr/>
          <p:nvPr/>
        </p:nvSpPr>
        <p:spPr>
          <a:xfrm>
            <a:off x="5064125" y="604045"/>
            <a:ext cx="3581400" cy="422275"/>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 name="TextBox 15">
            <a:extLst>
              <a:ext uri="{FF2B5EF4-FFF2-40B4-BE49-F238E27FC236}">
                <a16:creationId xmlns:a16="http://schemas.microsoft.com/office/drawing/2014/main" id="{66C55238-61C8-F9A0-057C-6F690FFF3AC7}"/>
              </a:ext>
            </a:extLst>
          </p:cNvPr>
          <p:cNvSpPr txBox="1"/>
          <p:nvPr/>
        </p:nvSpPr>
        <p:spPr>
          <a:xfrm>
            <a:off x="5300663" y="624682"/>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输入感知内存访问量化</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257550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40"/>
                            </p:stCondLst>
                            <p:childTnLst>
                              <p:par>
                                <p:cTn id="20" presetID="31" presetClass="entr" presetSubtype="0" fill="hold"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4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590"/>
                            </p:stCondLst>
                            <p:childTnLst>
                              <p:par>
                                <p:cTn id="35" presetID="22" presetClass="entr" presetSubtype="8" fill="hold"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090"/>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par>
                                <p:cTn id="63" presetID="47" presetClass="entr" presetSubtype="0" fill="hold" grpId="0" nodeType="withEffect">
                                  <p:stCondLst>
                                    <p:cond delay="0"/>
                                  </p:stCondLst>
                                  <p:childTnLst>
                                    <p:set>
                                      <p:cBhvr>
                                        <p:cTn id="64" dur="1" fill="hold">
                                          <p:stCondLst>
                                            <p:cond delay="0"/>
                                          </p:stCondLst>
                                        </p:cTn>
                                        <p:tgtEl>
                                          <p:spTgt spid="24592"/>
                                        </p:tgtEl>
                                        <p:attrNameLst>
                                          <p:attrName>style.visibility</p:attrName>
                                        </p:attrNameLst>
                                      </p:cBhvr>
                                      <p:to>
                                        <p:strVal val="visible"/>
                                      </p:to>
                                    </p:set>
                                    <p:animEffect transition="in" filter="fade">
                                      <p:cBhvr>
                                        <p:cTn id="65" dur="1000"/>
                                        <p:tgtEl>
                                          <p:spTgt spid="24592"/>
                                        </p:tgtEl>
                                      </p:cBhvr>
                                    </p:animEffect>
                                    <p:anim calcmode="lin" valueType="num">
                                      <p:cBhvr>
                                        <p:cTn id="66" dur="1000" fill="hold"/>
                                        <p:tgtEl>
                                          <p:spTgt spid="24592"/>
                                        </p:tgtEl>
                                        <p:attrNameLst>
                                          <p:attrName>ppt_x</p:attrName>
                                        </p:attrNameLst>
                                      </p:cBhvr>
                                      <p:tavLst>
                                        <p:tav tm="0">
                                          <p:val>
                                            <p:strVal val="#ppt_x"/>
                                          </p:val>
                                        </p:tav>
                                        <p:tav tm="100000">
                                          <p:val>
                                            <p:strVal val="#ppt_x"/>
                                          </p:val>
                                        </p:tav>
                                      </p:tavLst>
                                    </p:anim>
                                    <p:anim calcmode="lin" valueType="num">
                                      <p:cBhvr>
                                        <p:cTn id="67" dur="1000" fill="hold"/>
                                        <p:tgtEl>
                                          <p:spTgt spid="2459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4586"/>
                                        </p:tgtEl>
                                        <p:attrNameLst>
                                          <p:attrName>style.visibility</p:attrName>
                                        </p:attrNameLst>
                                      </p:cBhvr>
                                      <p:to>
                                        <p:strVal val="visible"/>
                                      </p:to>
                                    </p:set>
                                    <p:animEffect transition="in" filter="fade">
                                      <p:cBhvr>
                                        <p:cTn id="70" dur="1000"/>
                                        <p:tgtEl>
                                          <p:spTgt spid="24586"/>
                                        </p:tgtEl>
                                      </p:cBhvr>
                                    </p:animEffect>
                                    <p:anim calcmode="lin" valueType="num">
                                      <p:cBhvr>
                                        <p:cTn id="71" dur="1000" fill="hold"/>
                                        <p:tgtEl>
                                          <p:spTgt spid="24586"/>
                                        </p:tgtEl>
                                        <p:attrNameLst>
                                          <p:attrName>ppt_x</p:attrName>
                                        </p:attrNameLst>
                                      </p:cBhvr>
                                      <p:tavLst>
                                        <p:tav tm="0">
                                          <p:val>
                                            <p:strVal val="#ppt_x"/>
                                          </p:val>
                                        </p:tav>
                                        <p:tav tm="100000">
                                          <p:val>
                                            <p:strVal val="#ppt_x"/>
                                          </p:val>
                                        </p:tav>
                                      </p:tavLst>
                                    </p:anim>
                                    <p:anim calcmode="lin" valueType="num">
                                      <p:cBhvr>
                                        <p:cTn id="72" dur="1000" fill="hold"/>
                                        <p:tgtEl>
                                          <p:spTgt spid="24586"/>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24594"/>
                                        </p:tgtEl>
                                        <p:attrNameLst>
                                          <p:attrName>style.visibility</p:attrName>
                                        </p:attrNameLst>
                                      </p:cBhvr>
                                      <p:to>
                                        <p:strVal val="visible"/>
                                      </p:to>
                                    </p:set>
                                    <p:animEffect transition="in" filter="fade">
                                      <p:cBhvr>
                                        <p:cTn id="75" dur="1000"/>
                                        <p:tgtEl>
                                          <p:spTgt spid="24594"/>
                                        </p:tgtEl>
                                      </p:cBhvr>
                                    </p:animEffect>
                                    <p:anim calcmode="lin" valueType="num">
                                      <p:cBhvr>
                                        <p:cTn id="76" dur="1000" fill="hold"/>
                                        <p:tgtEl>
                                          <p:spTgt spid="24594"/>
                                        </p:tgtEl>
                                        <p:attrNameLst>
                                          <p:attrName>ppt_x</p:attrName>
                                        </p:attrNameLst>
                                      </p:cBhvr>
                                      <p:tavLst>
                                        <p:tav tm="0">
                                          <p:val>
                                            <p:strVal val="#ppt_x"/>
                                          </p:val>
                                        </p:tav>
                                        <p:tav tm="100000">
                                          <p:val>
                                            <p:strVal val="#ppt_x"/>
                                          </p:val>
                                        </p:tav>
                                      </p:tavLst>
                                    </p:anim>
                                    <p:anim calcmode="lin" valueType="num">
                                      <p:cBhvr>
                                        <p:cTn id="77" dur="1000" fill="hold"/>
                                        <p:tgtEl>
                                          <p:spTgt spid="2459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24589"/>
                                        </p:tgtEl>
                                        <p:attrNameLst>
                                          <p:attrName>style.visibility</p:attrName>
                                        </p:attrNameLst>
                                      </p:cBhvr>
                                      <p:to>
                                        <p:strVal val="visible"/>
                                      </p:to>
                                    </p:set>
                                    <p:animEffect transition="in" filter="fade">
                                      <p:cBhvr>
                                        <p:cTn id="80" dur="1000"/>
                                        <p:tgtEl>
                                          <p:spTgt spid="24589"/>
                                        </p:tgtEl>
                                      </p:cBhvr>
                                    </p:animEffect>
                                    <p:anim calcmode="lin" valueType="num">
                                      <p:cBhvr>
                                        <p:cTn id="81" dur="1000" fill="hold"/>
                                        <p:tgtEl>
                                          <p:spTgt spid="24589"/>
                                        </p:tgtEl>
                                        <p:attrNameLst>
                                          <p:attrName>ppt_x</p:attrName>
                                        </p:attrNameLst>
                                      </p:cBhvr>
                                      <p:tavLst>
                                        <p:tav tm="0">
                                          <p:val>
                                            <p:strVal val="#ppt_x"/>
                                          </p:val>
                                        </p:tav>
                                        <p:tav tm="100000">
                                          <p:val>
                                            <p:strVal val="#ppt_x"/>
                                          </p:val>
                                        </p:tav>
                                      </p:tavLst>
                                    </p:anim>
                                    <p:anim calcmode="lin" valueType="num">
                                      <p:cBhvr>
                                        <p:cTn id="82" dur="1000" fill="hold"/>
                                        <p:tgtEl>
                                          <p:spTgt spid="24589"/>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1000"/>
                                        <p:tgtEl>
                                          <p:spTgt spid="7"/>
                                        </p:tgtEl>
                                      </p:cBhvr>
                                    </p:animEffect>
                                    <p:anim calcmode="lin" valueType="num">
                                      <p:cBhvr>
                                        <p:cTn id="86" dur="1000" fill="hold"/>
                                        <p:tgtEl>
                                          <p:spTgt spid="7"/>
                                        </p:tgtEl>
                                        <p:attrNameLst>
                                          <p:attrName>ppt_x</p:attrName>
                                        </p:attrNameLst>
                                      </p:cBhvr>
                                      <p:tavLst>
                                        <p:tav tm="0">
                                          <p:val>
                                            <p:strVal val="#ppt_x"/>
                                          </p:val>
                                        </p:tav>
                                        <p:tav tm="100000">
                                          <p:val>
                                            <p:strVal val="#ppt_x"/>
                                          </p:val>
                                        </p:tav>
                                      </p:tavLst>
                                    </p:anim>
                                    <p:anim calcmode="lin" valueType="num">
                                      <p:cBhvr>
                                        <p:cTn id="87" dur="1000" fill="hold"/>
                                        <p:tgtEl>
                                          <p:spTgt spid="7"/>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1000"/>
                                        <p:tgtEl>
                                          <p:spTgt spid="6"/>
                                        </p:tgtEl>
                                      </p:cBhvr>
                                    </p:animEffect>
                                    <p:anim calcmode="lin" valueType="num">
                                      <p:cBhvr>
                                        <p:cTn id="91" dur="1000" fill="hold"/>
                                        <p:tgtEl>
                                          <p:spTgt spid="6"/>
                                        </p:tgtEl>
                                        <p:attrNameLst>
                                          <p:attrName>ppt_x</p:attrName>
                                        </p:attrNameLst>
                                      </p:cBhvr>
                                      <p:tavLst>
                                        <p:tav tm="0">
                                          <p:val>
                                            <p:strVal val="#ppt_x"/>
                                          </p:val>
                                        </p:tav>
                                        <p:tav tm="100000">
                                          <p:val>
                                            <p:strVal val="#ppt_x"/>
                                          </p:val>
                                        </p:tav>
                                      </p:tavLst>
                                    </p:anim>
                                    <p:anim calcmode="lin" valueType="num">
                                      <p:cBhvr>
                                        <p:cTn id="92" dur="1000" fill="hold"/>
                                        <p:tgtEl>
                                          <p:spTgt spid="6"/>
                                        </p:tgtEl>
                                        <p:attrNameLst>
                                          <p:attrName>ppt_y</p:attrName>
                                        </p:attrNameLst>
                                      </p:cBhvr>
                                      <p:tavLst>
                                        <p:tav tm="0">
                                          <p:val>
                                            <p:strVal val="#ppt_y-.1"/>
                                          </p:val>
                                        </p:tav>
                                        <p:tav tm="100000">
                                          <p:val>
                                            <p:strVal val="#ppt_y"/>
                                          </p:val>
                                        </p:tav>
                                      </p:tavLst>
                                    </p:anim>
                                  </p:childTnLst>
                                </p:cTn>
                              </p:par>
                            </p:childTnLst>
                          </p:cTn>
                        </p:par>
                        <p:par>
                          <p:cTn id="93" fill="hold">
                            <p:stCondLst>
                              <p:cond delay="4090"/>
                            </p:stCondLst>
                            <p:childTnLst>
                              <p:par>
                                <p:cTn id="94" presetID="10" presetClass="entr" presetSubtype="0" fill="hold"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500"/>
                                        <p:tgtEl>
                                          <p:spTgt spid="3"/>
                                        </p:tgtEl>
                                      </p:cBhvr>
                                    </p:animEffect>
                                  </p:childTnLst>
                                </p:cTn>
                              </p:par>
                              <p:par>
                                <p:cTn id="97" presetID="10" presetClass="entr" presetSubtype="0"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3" grpId="0" animBg="1"/>
      <p:bldP spid="24585" grpId="0" animBg="1"/>
      <p:bldP spid="24586" grpId="0" animBg="1"/>
      <p:bldP spid="24588" grpId="0" animBg="1"/>
      <p:bldP spid="24589" grpId="0" animBg="1"/>
      <p:bldP spid="24591" grpId="0"/>
      <p:bldP spid="24592" grpId="0"/>
      <p:bldP spid="24593" grpId="0"/>
      <p:bldP spid="24594" grpId="0"/>
      <p:bldP spid="24595" grpId="0"/>
      <p:bldP spid="24596" grpId="0"/>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解决方案</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4E07506E-6893-214E-B4E5-78D8FEEA00E0}"/>
              </a:ext>
            </a:extLst>
          </p:cNvPr>
          <p:cNvPicPr>
            <a:picLocks noChangeAspect="1"/>
          </p:cNvPicPr>
          <p:nvPr/>
        </p:nvPicPr>
        <p:blipFill>
          <a:blip r:embed="rId2"/>
          <a:stretch>
            <a:fillRect/>
          </a:stretch>
        </p:blipFill>
        <p:spPr>
          <a:xfrm>
            <a:off x="2503399" y="730250"/>
            <a:ext cx="7189964" cy="5918529"/>
          </a:xfrm>
          <a:prstGeom prst="rect">
            <a:avLst/>
          </a:prstGeom>
        </p:spPr>
      </p:pic>
    </p:spTree>
    <p:extLst>
      <p:ext uri="{BB962C8B-B14F-4D97-AF65-F5344CB8AC3E}">
        <p14:creationId xmlns:p14="http://schemas.microsoft.com/office/powerpoint/2010/main" val="1459294502"/>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6627"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6628" name="TextBox 77"/>
          <p:cNvSpPr txBox="1"/>
          <p:nvPr/>
        </p:nvSpPr>
        <p:spPr>
          <a:xfrm>
            <a:off x="4229100" y="2860623"/>
            <a:ext cx="3808412" cy="1446212"/>
          </a:xfrm>
          <a:prstGeom prst="rect">
            <a:avLst/>
          </a:prstGeom>
          <a:noFill/>
          <a:ln w="9525">
            <a:noFill/>
          </a:ln>
        </p:spPr>
        <p:txBody>
          <a:bodyPr wrap="square"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异构计算场景及应用</a:t>
            </a:r>
          </a:p>
        </p:txBody>
      </p:sp>
      <p:sp>
        <p:nvSpPr>
          <p:cNvPr id="26629"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4</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a:xfrm>
            <a:off x="5354638" y="850900"/>
            <a:ext cx="1489075" cy="12874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ln>
        </p:spPr>
        <p:txBody>
          <a:bodyPr/>
          <a:lstStyle/>
          <a:p>
            <a:endParaRPr lang="zh-CN" altLang="en-US"/>
          </a:p>
        </p:txBody>
      </p:sp>
      <p:sp>
        <p:nvSpPr>
          <p:cNvPr id="26631" name="Oval 39"/>
          <p:cNvSpPr>
            <a:spLocks noChangeAspect="1"/>
          </p:cNvSpPr>
          <p:nvPr/>
        </p:nvSpPr>
        <p:spPr>
          <a:xfrm>
            <a:off x="3252788" y="5622925"/>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2" name="Oval 40"/>
          <p:cNvSpPr>
            <a:spLocks noChangeAspect="1"/>
          </p:cNvSpPr>
          <p:nvPr/>
        </p:nvSpPr>
        <p:spPr>
          <a:xfrm>
            <a:off x="3252788" y="605948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3" name="Oval 42"/>
          <p:cNvSpPr>
            <a:spLocks noChangeAspect="1"/>
          </p:cNvSpPr>
          <p:nvPr/>
        </p:nvSpPr>
        <p:spPr>
          <a:xfrm>
            <a:off x="7029450" y="5622925"/>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4" name="TextBox 43"/>
          <p:cNvSpPr txBox="1"/>
          <p:nvPr/>
        </p:nvSpPr>
        <p:spPr>
          <a:xfrm>
            <a:off x="3402013" y="5472113"/>
            <a:ext cx="3441700" cy="461665"/>
          </a:xfrm>
          <a:prstGeom prst="rect">
            <a:avLst/>
          </a:prstGeom>
          <a:noFill/>
          <a:ln w="9525">
            <a:noFill/>
          </a:ln>
        </p:spPr>
        <p:txBody>
          <a:bodyPr wrap="square"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计算节点的可靠性异构</a:t>
            </a:r>
          </a:p>
        </p:txBody>
      </p:sp>
      <p:sp>
        <p:nvSpPr>
          <p:cNvPr id="26635" name="TextBox 44"/>
          <p:cNvSpPr txBox="1"/>
          <p:nvPr/>
        </p:nvSpPr>
        <p:spPr>
          <a:xfrm>
            <a:off x="3402013" y="5908675"/>
            <a:ext cx="2859087"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编程模型</a:t>
            </a:r>
          </a:p>
        </p:txBody>
      </p:sp>
      <p:sp>
        <p:nvSpPr>
          <p:cNvPr id="26636" name="TextBox 45"/>
          <p:cNvSpPr txBox="1"/>
          <p:nvPr/>
        </p:nvSpPr>
        <p:spPr>
          <a:xfrm>
            <a:off x="7178675" y="5472113"/>
            <a:ext cx="2665413" cy="461665"/>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系统支持</a:t>
            </a: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
        <p:nvSpPr>
          <p:cNvPr id="16" name="Oval 42">
            <a:extLst>
              <a:ext uri="{FF2B5EF4-FFF2-40B4-BE49-F238E27FC236}">
                <a16:creationId xmlns:a16="http://schemas.microsoft.com/office/drawing/2014/main" id="{590E685D-864C-46E0-A463-449189EE088B}"/>
              </a:ext>
            </a:extLst>
          </p:cNvPr>
          <p:cNvSpPr>
            <a:spLocks noChangeAspect="1"/>
          </p:cNvSpPr>
          <p:nvPr/>
        </p:nvSpPr>
        <p:spPr>
          <a:xfrm>
            <a:off x="7038975" y="6084887"/>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 name="TextBox 45">
            <a:extLst>
              <a:ext uri="{FF2B5EF4-FFF2-40B4-BE49-F238E27FC236}">
                <a16:creationId xmlns:a16="http://schemas.microsoft.com/office/drawing/2014/main" id="{009488F9-F3E0-4C6D-91C1-A2A3EC2FE060}"/>
              </a:ext>
            </a:extLst>
          </p:cNvPr>
          <p:cNvSpPr txBox="1"/>
          <p:nvPr/>
        </p:nvSpPr>
        <p:spPr>
          <a:xfrm>
            <a:off x="7188200" y="5934075"/>
            <a:ext cx="2665413" cy="461665"/>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调度管理</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p:stCondLst>
                              <p:cond delay="43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par>
                                <p:cTn id="49" presetID="2" presetClass="entr" presetSubtype="12" fill="hold" grpId="0" nodeType="withEffect">
                                  <p:stCondLst>
                                    <p:cond delay="3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2" presetClass="entr" presetSubtype="8" fill="hold" grpId="0" nodeType="withEffect">
                                  <p:stCondLst>
                                    <p:cond delay="30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p:bldP spid="26629" grpId="0"/>
      <p:bldP spid="26631" grpId="0" animBg="1"/>
      <p:bldP spid="26632" grpId="0" animBg="1"/>
      <p:bldP spid="26633" grpId="0" animBg="1"/>
      <p:bldP spid="26634" grpId="0"/>
      <p:bldP spid="26635" grpId="0"/>
      <p:bldP spid="26636" grpId="0"/>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280717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4.1 </a:t>
            </a:r>
            <a:r>
              <a:rPr lang="zh-CN" altLang="en-US" sz="3000" b="1" dirty="0">
                <a:solidFill>
                  <a:schemeClr val="accent1"/>
                </a:solidFill>
                <a:latin typeface="微软雅黑" panose="020B0503020204020204" pitchFamily="34" charset="-122"/>
                <a:ea typeface="微软雅黑" panose="020B0503020204020204" pitchFamily="34" charset="-122"/>
              </a:rPr>
              <a:t>可靠性异构</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1" name="Rectangle 15"/>
          <p:cNvSpPr/>
          <p:nvPr/>
        </p:nvSpPr>
        <p:spPr>
          <a:xfrm>
            <a:off x="1036638" y="4717026"/>
            <a:ext cx="4706867" cy="1232253"/>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2" name="Rectangle 11"/>
          <p:cNvSpPr/>
          <p:nvPr/>
        </p:nvSpPr>
        <p:spPr>
          <a:xfrm>
            <a:off x="1036638" y="2749039"/>
            <a:ext cx="4745815" cy="136683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3" name="Rectangle 8"/>
          <p:cNvSpPr/>
          <p:nvPr/>
        </p:nvSpPr>
        <p:spPr>
          <a:xfrm>
            <a:off x="1036638" y="977901"/>
            <a:ext cx="4745815" cy="1169988"/>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4" name="Freeform 6"/>
          <p:cNvSpPr/>
          <p:nvPr/>
        </p:nvSpPr>
        <p:spPr>
          <a:xfrm>
            <a:off x="954088" y="2574414"/>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5" name="Freeform 7"/>
          <p:cNvSpPr/>
          <p:nvPr/>
        </p:nvSpPr>
        <p:spPr>
          <a:xfrm>
            <a:off x="954088" y="823913"/>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954088" y="823913"/>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07" name="Freeform 12"/>
          <p:cNvSpPr/>
          <p:nvPr/>
        </p:nvSpPr>
        <p:spPr>
          <a:xfrm>
            <a:off x="954088" y="2574414"/>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dirty="0"/>
          </a:p>
        </p:txBody>
      </p:sp>
      <p:sp>
        <p:nvSpPr>
          <p:cNvPr id="29708" name="Freeform 14"/>
          <p:cNvSpPr/>
          <p:nvPr/>
        </p:nvSpPr>
        <p:spPr>
          <a:xfrm>
            <a:off x="954088" y="4563038"/>
            <a:ext cx="73887"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9" name="Freeform 16"/>
          <p:cNvSpPr/>
          <p:nvPr/>
        </p:nvSpPr>
        <p:spPr>
          <a:xfrm>
            <a:off x="954088" y="4563038"/>
            <a:ext cx="1919639"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10" name="TextBox 15"/>
          <p:cNvSpPr txBox="1"/>
          <p:nvPr/>
        </p:nvSpPr>
        <p:spPr>
          <a:xfrm>
            <a:off x="1169988" y="796925"/>
            <a:ext cx="1210588"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比特反转</a:t>
            </a:r>
          </a:p>
        </p:txBody>
      </p:sp>
      <p:sp>
        <p:nvSpPr>
          <p:cNvPr id="29711" name="TextBox 16"/>
          <p:cNvSpPr txBox="1"/>
          <p:nvPr/>
        </p:nvSpPr>
        <p:spPr>
          <a:xfrm>
            <a:off x="1169988" y="2549014"/>
            <a:ext cx="1723549"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可靠计算节点</a:t>
            </a:r>
          </a:p>
        </p:txBody>
      </p:sp>
      <p:sp>
        <p:nvSpPr>
          <p:cNvPr id="29712" name="TextBox 17"/>
          <p:cNvSpPr txBox="1"/>
          <p:nvPr/>
        </p:nvSpPr>
        <p:spPr>
          <a:xfrm>
            <a:off x="1169987" y="4555101"/>
            <a:ext cx="1703739" cy="400110"/>
          </a:xfrm>
          <a:prstGeom prst="rect">
            <a:avLst/>
          </a:prstGeom>
          <a:noFill/>
          <a:ln w="9525">
            <a:noFill/>
          </a:ln>
        </p:spPr>
        <p:txBody>
          <a:bodyPr wrap="squar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异构模式</a:t>
            </a:r>
          </a:p>
        </p:txBody>
      </p:sp>
      <p:sp>
        <p:nvSpPr>
          <p:cNvPr id="29713" name="TextBox 18"/>
          <p:cNvSpPr txBox="1"/>
          <p:nvPr/>
        </p:nvSpPr>
        <p:spPr>
          <a:xfrm>
            <a:off x="1228725" y="1293813"/>
            <a:ext cx="4107408" cy="646331"/>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存储器在高能粒子下，会发生比特反转，导致程序失效</a:t>
            </a:r>
          </a:p>
        </p:txBody>
      </p:sp>
      <p:sp>
        <p:nvSpPr>
          <p:cNvPr id="29714" name="TextBox 19"/>
          <p:cNvSpPr txBox="1"/>
          <p:nvPr/>
        </p:nvSpPr>
        <p:spPr>
          <a:xfrm>
            <a:off x="1228725" y="3037964"/>
            <a:ext cx="3580341" cy="923330"/>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具有高可靠性的处理器、存储器（缓存、内存、硬盘、磁盘等）</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但具有较差的性能</a:t>
            </a:r>
          </a:p>
        </p:txBody>
      </p:sp>
      <p:sp>
        <p:nvSpPr>
          <p:cNvPr id="29715" name="TextBox 20"/>
          <p:cNvSpPr txBox="1"/>
          <p:nvPr/>
        </p:nvSpPr>
        <p:spPr>
          <a:xfrm>
            <a:off x="1228726" y="5010713"/>
            <a:ext cx="4107408" cy="646331"/>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普通计算节点 </a:t>
            </a:r>
            <a:r>
              <a:rPr lang="en-US" altLang="zh-CN" dirty="0">
                <a:solidFill>
                  <a:schemeClr val="accent1"/>
                </a:solidFill>
                <a:latin typeface="微软雅黑" panose="020B0503020204020204" pitchFamily="34" charset="-122"/>
                <a:ea typeface="微软雅黑" panose="020B0503020204020204" pitchFamily="34" charset="-122"/>
              </a:rPr>
              <a:t>+ </a:t>
            </a:r>
            <a:r>
              <a:rPr lang="zh-CN" altLang="en-US" dirty="0">
                <a:solidFill>
                  <a:schemeClr val="accent1"/>
                </a:solidFill>
                <a:latin typeface="微软雅黑" panose="020B0503020204020204" pitchFamily="34" charset="-122"/>
                <a:ea typeface="微软雅黑" panose="020B0503020204020204" pitchFamily="34" charset="-122"/>
              </a:rPr>
              <a:t>可靠计算节点</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基于成本限制，可靠节点只有</a:t>
            </a:r>
            <a:r>
              <a:rPr lang="en-US" altLang="zh-CN" dirty="0">
                <a:solidFill>
                  <a:schemeClr val="accent1"/>
                </a:solidFill>
                <a:latin typeface="微软雅黑" panose="020B0503020204020204" pitchFamily="34" charset="-122"/>
                <a:ea typeface="微软雅黑" panose="020B0503020204020204" pitchFamily="34" charset="-122"/>
              </a:rPr>
              <a:t>1-2</a:t>
            </a:r>
            <a:r>
              <a:rPr lang="zh-CN" altLang="en-US" dirty="0">
                <a:solidFill>
                  <a:schemeClr val="accent1"/>
                </a:solidFill>
                <a:latin typeface="微软雅黑" panose="020B0503020204020204" pitchFamily="34" charset="-122"/>
                <a:ea typeface="微软雅黑" panose="020B0503020204020204" pitchFamily="34" charset="-122"/>
              </a:rPr>
              <a:t>个</a:t>
            </a:r>
            <a:endParaRPr lang="en-US" altLang="zh-CN" dirty="0">
              <a:solidFill>
                <a:schemeClr val="accent1"/>
              </a:solidFill>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E789464C-8ABD-4272-A217-9304EC3AA3F6}"/>
              </a:ext>
            </a:extLst>
          </p:cNvPr>
          <p:cNvPicPr>
            <a:picLocks noChangeAspect="1"/>
          </p:cNvPicPr>
          <p:nvPr/>
        </p:nvPicPr>
        <p:blipFill>
          <a:blip r:embed="rId2"/>
          <a:stretch>
            <a:fillRect/>
          </a:stretch>
        </p:blipFill>
        <p:spPr>
          <a:xfrm>
            <a:off x="6554788" y="450168"/>
            <a:ext cx="5258735" cy="5805264"/>
          </a:xfrm>
          <a:prstGeom prst="rect">
            <a:avLst/>
          </a:prstGeom>
        </p:spPr>
      </p:pic>
      <p:sp>
        <p:nvSpPr>
          <p:cNvPr id="23" name="矩形: 圆角 22">
            <a:extLst>
              <a:ext uri="{FF2B5EF4-FFF2-40B4-BE49-F238E27FC236}">
                <a16:creationId xmlns:a16="http://schemas.microsoft.com/office/drawing/2014/main" id="{8066F51B-AFD3-46BF-838A-64407206EDC6}"/>
              </a:ext>
            </a:extLst>
          </p:cNvPr>
          <p:cNvSpPr/>
          <p:nvPr/>
        </p:nvSpPr>
        <p:spPr bwMode="auto">
          <a:xfrm>
            <a:off x="6414310" y="340519"/>
            <a:ext cx="1658407" cy="6176961"/>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25" name="直接箭头连接符 24">
            <a:extLst>
              <a:ext uri="{FF2B5EF4-FFF2-40B4-BE49-F238E27FC236}">
                <a16:creationId xmlns:a16="http://schemas.microsoft.com/office/drawing/2014/main" id="{1CCEAB39-7F77-4A30-B4CE-292F1A7DC5BB}"/>
              </a:ext>
            </a:extLst>
          </p:cNvPr>
          <p:cNvCxnSpPr>
            <a:cxnSpLocks/>
          </p:cNvCxnSpPr>
          <p:nvPr/>
        </p:nvCxnSpPr>
        <p:spPr bwMode="auto">
          <a:xfrm flipV="1">
            <a:off x="4370189" y="3573016"/>
            <a:ext cx="1944216" cy="1458335"/>
          </a:xfrm>
          <a:prstGeom prst="straightConnector1">
            <a:avLst/>
          </a:prstGeom>
          <a:solidFill>
            <a:schemeClr val="accent1"/>
          </a:solidFill>
          <a:ln w="76200" cap="flat" cmpd="sng" algn="ctr">
            <a:solidFill>
              <a:schemeClr val="tx1"/>
            </a:solidFill>
            <a:prstDash val="solid"/>
            <a:round/>
            <a:headEnd type="none" w="med" len="med"/>
            <a:tailEnd type="triangle"/>
          </a:ln>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p:stCondLst>
                              <p:cond delay="1680"/>
                            </p:stCondLst>
                            <p:childTnLst>
                              <p:par>
                                <p:cTn id="33" presetID="22" presetClass="entr" presetSubtype="2" fill="hold"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p:stCondLst>
                              <p:cond delay="1980"/>
                            </p:stCondLst>
                            <p:childTnLst>
                              <p:par>
                                <p:cTn id="37" presetID="22" presetClass="entr" presetSubtype="8" fill="hold"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p:stCondLst>
                              <p:cond delay="27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p:stCondLst>
                              <p:cond delay="3280"/>
                            </p:stCondLst>
                            <p:childTnLst>
                              <p:par>
                                <p:cTn id="52" presetID="22" presetClass="entr" presetSubtype="2" fill="hold"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p:stCondLst>
                              <p:cond delay="3580"/>
                            </p:stCondLst>
                            <p:childTnLst>
                              <p:par>
                                <p:cTn id="56" presetID="22" presetClass="entr" presetSubtype="8" fill="hold"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p:stCondLst>
                              <p:cond delay="40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p:stCondLst>
                              <p:cond delay="43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p:stCondLst>
                              <p:cond delay="4880"/>
                            </p:stCondLst>
                            <p:childTnLst>
                              <p:par>
                                <p:cTn id="71" presetID="22" presetClass="entr" presetSubtype="2" fill="hold"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p:stCondLst>
                              <p:cond delay="5180"/>
                            </p:stCondLst>
                            <p:childTnLst>
                              <p:par>
                                <p:cTn id="75" presetID="22" presetClass="entr" presetSubtype="8" fill="hold"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p:stCondLst>
                              <p:cond delay="56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p:stCondLst>
                              <p:cond delay="5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p:stCondLst>
                              <p:cond delay="6480"/>
                            </p:stCondLst>
                            <p:childTnLst>
                              <p:par>
                                <p:cTn id="90" presetID="10" presetClass="entr" presetSubtype="0" fill="hold"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par>
                          <p:cTn id="93" fill="hold">
                            <p:stCondLst>
                              <p:cond delay="6980"/>
                            </p:stCondLst>
                            <p:childTnLst>
                              <p:par>
                                <p:cTn id="94" presetID="10" presetClass="entr" presetSubtype="0" fill="hold" grpId="0" nodeType="after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1" grpId="0" animBg="1"/>
      <p:bldP spid="29702" grpId="0" animBg="1"/>
      <p:bldP spid="29703" grpId="0" animBg="1"/>
      <p:bldP spid="29710" grpId="0"/>
      <p:bldP spid="29711" grpId="0"/>
      <p:bldP spid="29712" grpId="0"/>
      <p:bldP spid="29713" grpId="0"/>
      <p:bldP spid="29714" grpId="0"/>
      <p:bldP spid="29715"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825" y="176213"/>
            <a:ext cx="3961341"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4.1 </a:t>
            </a:r>
            <a:r>
              <a:rPr lang="zh-CN" altLang="en-US" sz="3000" b="1" dirty="0">
                <a:solidFill>
                  <a:schemeClr val="accent1"/>
                </a:solidFill>
                <a:latin typeface="微软雅黑" panose="020B0503020204020204" pitchFamily="34" charset="-122"/>
                <a:ea typeface="微软雅黑" panose="020B0503020204020204" pitchFamily="34" charset="-122"/>
              </a:rPr>
              <a:t>可靠性异构：问题</a:t>
            </a:r>
          </a:p>
        </p:txBody>
      </p:sp>
      <p:sp>
        <p:nvSpPr>
          <p:cNvPr id="3174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1748" name="TextBox 4"/>
          <p:cNvSpPr txBox="1"/>
          <p:nvPr/>
        </p:nvSpPr>
        <p:spPr>
          <a:xfrm>
            <a:off x="5654675" y="1439863"/>
            <a:ext cx="5700713"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编程模型：给程序赋予“可靠性”语义</a:t>
            </a:r>
          </a:p>
        </p:txBody>
      </p:sp>
      <p:sp>
        <p:nvSpPr>
          <p:cNvPr id="31749" name="Freeform 14"/>
          <p:cNvSpPr/>
          <p:nvPr/>
        </p:nvSpPr>
        <p:spPr>
          <a:xfrm>
            <a:off x="4306888" y="15113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0" name="TextBox 6"/>
          <p:cNvSpPr txBox="1"/>
          <p:nvPr/>
        </p:nvSpPr>
        <p:spPr>
          <a:xfrm>
            <a:off x="4384675" y="1665288"/>
            <a:ext cx="1100138" cy="40011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问题一</a:t>
            </a:r>
          </a:p>
        </p:txBody>
      </p:sp>
      <p:sp>
        <p:nvSpPr>
          <p:cNvPr id="31751" name="TextBox 7"/>
          <p:cNvSpPr txBox="1"/>
          <p:nvPr/>
        </p:nvSpPr>
        <p:spPr>
          <a:xfrm>
            <a:off x="5654675" y="3255963"/>
            <a:ext cx="5700713"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系统支持：线程粒度的调度</a:t>
            </a:r>
          </a:p>
        </p:txBody>
      </p:sp>
      <p:sp>
        <p:nvSpPr>
          <p:cNvPr id="31752" name="Freeform 14"/>
          <p:cNvSpPr/>
          <p:nvPr/>
        </p:nvSpPr>
        <p:spPr>
          <a:xfrm>
            <a:off x="4306888" y="33274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3" name="TextBox 9"/>
          <p:cNvSpPr txBox="1"/>
          <p:nvPr/>
        </p:nvSpPr>
        <p:spPr>
          <a:xfrm>
            <a:off x="4384675" y="3543300"/>
            <a:ext cx="1100138" cy="40011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问题二</a:t>
            </a:r>
          </a:p>
        </p:txBody>
      </p:sp>
      <p:sp>
        <p:nvSpPr>
          <p:cNvPr id="31754" name="TextBox 10"/>
          <p:cNvSpPr txBox="1"/>
          <p:nvPr/>
        </p:nvSpPr>
        <p:spPr>
          <a:xfrm>
            <a:off x="5654675" y="4984750"/>
            <a:ext cx="5700713"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管理：需要优秀的调度算法管理可靠节点上的任务</a:t>
            </a:r>
          </a:p>
        </p:txBody>
      </p:sp>
      <p:sp>
        <p:nvSpPr>
          <p:cNvPr id="31755" name="Freeform 14"/>
          <p:cNvSpPr/>
          <p:nvPr/>
        </p:nvSpPr>
        <p:spPr>
          <a:xfrm>
            <a:off x="4306888" y="5057775"/>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6" name="TextBox 13"/>
          <p:cNvSpPr txBox="1"/>
          <p:nvPr/>
        </p:nvSpPr>
        <p:spPr>
          <a:xfrm>
            <a:off x="4384675" y="5273675"/>
            <a:ext cx="1100138" cy="40011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问题三</a:t>
            </a:r>
          </a:p>
        </p:txBody>
      </p:sp>
      <p:pic>
        <p:nvPicPr>
          <p:cNvPr id="31757" name="Picture 2" descr="F:\快盘\商务图片\png\903642_153949082_2.png"/>
          <p:cNvPicPr>
            <a:picLocks noChangeAspect="1"/>
          </p:cNvPicPr>
          <p:nvPr/>
        </p:nvPicPr>
        <p:blipFill>
          <a:blip r:embed="rId2" cstate="print"/>
          <a:srcRect l="8713" t="11568" r="13959" b="7668"/>
          <a:stretch>
            <a:fillRect/>
          </a:stretch>
        </p:blipFill>
        <p:spPr>
          <a:xfrm>
            <a:off x="636588" y="1925638"/>
            <a:ext cx="3313112" cy="4049712"/>
          </a:xfrm>
          <a:prstGeom prst="rect">
            <a:avLst/>
          </a:prstGeom>
          <a:noFill/>
          <a:ln w="9525">
            <a:noFill/>
          </a:ln>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10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p:stCondLst>
                              <p:cond delay="2100"/>
                            </p:stCondLst>
                            <p:childTnLst>
                              <p:par>
                                <p:cTn id="26" presetID="1" presetClass="entr" presetSubtype="0" fill="hold"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nodeType="withEffect">
                                  <p:stCondLst>
                                    <p:cond delay="0"/>
                                  </p:stCondLst>
                                  <p:childTnLst>
                                    <p:animMotion origin="layout" path="M 3.33333E-6 -1.50786E-6 L -0.25 0.22132 " pathEditMode="relative" rAng="0" ptsTypes="AA">
                                      <p:cBhvr>
                                        <p:cTn id="33" dur="500" spd="-99900" fill="hold"/>
                                        <p:tgtEl>
                                          <p:spTgt spid="31749"/>
                                        </p:tgtEl>
                                        <p:attrNameLst>
                                          <p:attrName>ppt_x</p:attrName>
                                          <p:attrName>ppt_y</p:attrName>
                                        </p:attrNameLst>
                                      </p:cBhvr>
                                      <p:rCtr x="-12400" y="11100"/>
                                    </p:animMotion>
                                  </p:childTnLst>
                                </p:cTn>
                              </p:par>
                              <p:par>
                                <p:cTn id="34" presetID="35" presetClass="path" presetSubtype="0" accel="50000" fill="hold" nodeType="withEffect">
                                  <p:stCondLst>
                                    <p:cond delay="0"/>
                                  </p:stCondLst>
                                  <p:childTnLst>
                                    <p:animMotion origin="layout" path="M 0 0 L -0.25 0 E" pathEditMode="relative" ptsTypes="">
                                      <p:cBhvr>
                                        <p:cTn id="35" dur="500" spd="-99900" fill="hold"/>
                                        <p:tgtEl>
                                          <p:spTgt spid="31752"/>
                                        </p:tgtEl>
                                        <p:attrNameLst>
                                          <p:attrName>ppt_x</p:attrName>
                                          <p:attrName>ppt_y</p:attrName>
                                        </p:attrNameLst>
                                      </p:cBhvr>
                                    </p:animMotion>
                                  </p:childTnLst>
                                </p:cTn>
                              </p:par>
                              <p:par>
                                <p:cTn id="36" presetID="35" presetClass="path" presetSubtype="0" accel="50000" fill="hold" nodeType="withEffect">
                                  <p:stCondLst>
                                    <p:cond delay="0"/>
                                  </p:stCondLst>
                                  <p:childTnLst>
                                    <p:animMotion origin="layout" path="M 3.33333E-6 4.23682E-6 L -0.25 -0.25209 " pathEditMode="relative" rAng="0" ptsTypes="AA">
                                      <p:cBhvr>
                                        <p:cTn id="37" dur="500" spd="-99900" fill="hold"/>
                                        <p:tgtEl>
                                          <p:spTgt spid="31755"/>
                                        </p:tgtEl>
                                        <p:attrNameLst>
                                          <p:attrName>ppt_x</p:attrName>
                                          <p:attrName>ppt_y</p:attrName>
                                        </p:attrNameLst>
                                      </p:cBhvr>
                                      <p:rCtr x="-12400" y="-12500"/>
                                    </p:animMotion>
                                  </p:childTnLst>
                                </p:cTn>
                              </p:par>
                            </p:childTnLst>
                          </p:cTn>
                        </p:par>
                        <p:par>
                          <p:cTn id="38" fill="hold">
                            <p:stCondLst>
                              <p:cond delay="260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p:stCondLst>
                              <p:cond delay="290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p:stCondLst>
                              <p:cond delay="340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p:stCondLst>
                              <p:cond delay="370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p:stCondLst>
                              <p:cond delay="420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p:stCondLst>
                              <p:cond delay="450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31750" grpId="0"/>
      <p:bldP spid="31751" grpId="0"/>
      <p:bldP spid="31753" grpId="0"/>
      <p:bldP spid="31754" grpId="0"/>
      <p:bldP spid="317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7423827"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4.2 </a:t>
            </a:r>
            <a:r>
              <a:rPr lang="zh-CN" altLang="en-US" sz="3000" b="1" dirty="0">
                <a:solidFill>
                  <a:schemeClr val="accent1"/>
                </a:solidFill>
                <a:latin typeface="微软雅黑" panose="020B0503020204020204" pitchFamily="34" charset="-122"/>
                <a:ea typeface="微软雅黑" panose="020B0503020204020204" pitchFamily="34" charset="-122"/>
              </a:rPr>
              <a:t>编程模型：给程序赋予“可靠性”语义</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3" name="Rectangle 8"/>
          <p:cNvSpPr/>
          <p:nvPr/>
        </p:nvSpPr>
        <p:spPr>
          <a:xfrm>
            <a:off x="427038" y="1196975"/>
            <a:ext cx="2422459" cy="516890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5" name="Freeform 7"/>
          <p:cNvSpPr/>
          <p:nvPr/>
        </p:nvSpPr>
        <p:spPr>
          <a:xfrm>
            <a:off x="344488" y="1042988"/>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344488" y="1042988"/>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13" name="TextBox 18"/>
          <p:cNvSpPr txBox="1"/>
          <p:nvPr/>
        </p:nvSpPr>
        <p:spPr>
          <a:xfrm>
            <a:off x="481633" y="1532343"/>
            <a:ext cx="2422457" cy="2031325"/>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可靠计算紧张，</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细化标记粒度：函数</a:t>
            </a:r>
            <a:endParaRPr lang="en-US" altLang="zh-CN" dirty="0">
              <a:solidFill>
                <a:schemeClr val="accent1"/>
              </a:solidFill>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a:p>
            <a:r>
              <a:rPr lang="en-US" altLang="zh-CN" dirty="0">
                <a:solidFill>
                  <a:schemeClr val="accent1"/>
                </a:solidFill>
                <a:latin typeface="微软雅黑" panose="020B0503020204020204" pitchFamily="34" charset="-122"/>
                <a:ea typeface="微软雅黑" panose="020B0503020204020204" pitchFamily="34" charset="-122"/>
              </a:rPr>
              <a:t>RCS</a:t>
            </a:r>
            <a:r>
              <a:rPr lang="zh-CN" altLang="en-US" dirty="0">
                <a:solidFill>
                  <a:schemeClr val="accent1"/>
                </a:solidFill>
                <a:latin typeface="微软雅黑" panose="020B0503020204020204" pitchFamily="34" charset="-122"/>
                <a:ea typeface="微软雅黑" panose="020B0503020204020204" pitchFamily="34" charset="-122"/>
              </a:rPr>
              <a:t>标记关键函数</a:t>
            </a:r>
            <a:endParaRPr lang="en-US" altLang="zh-CN" dirty="0">
              <a:solidFill>
                <a:schemeClr val="accent1"/>
              </a:solidFill>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关键函数应在可靠节点上执行</a:t>
            </a:r>
            <a:endParaRPr lang="en-US" altLang="zh-CN" dirty="0">
              <a:solidFill>
                <a:schemeClr val="accent1"/>
              </a:solidFill>
              <a:latin typeface="微软雅黑" panose="020B0503020204020204" pitchFamily="34" charset="-122"/>
              <a:ea typeface="微软雅黑" panose="020B0503020204020204" pitchFamily="34" charset="-122"/>
            </a:endParaRPr>
          </a:p>
        </p:txBody>
      </p:sp>
      <p:pic>
        <p:nvPicPr>
          <p:cNvPr id="21" name="Picture 5">
            <a:extLst>
              <a:ext uri="{FF2B5EF4-FFF2-40B4-BE49-F238E27FC236}">
                <a16:creationId xmlns:a16="http://schemas.microsoft.com/office/drawing/2014/main" id="{6307F757-739F-4A36-8AA9-AADA64922F16}"/>
              </a:ext>
            </a:extLst>
          </p:cNvPr>
          <p:cNvPicPr>
            <a:picLocks noChangeAspect="1"/>
          </p:cNvPicPr>
          <p:nvPr/>
        </p:nvPicPr>
        <p:blipFill>
          <a:blip r:embed="rId2"/>
          <a:stretch>
            <a:fillRect/>
          </a:stretch>
        </p:blipFill>
        <p:spPr>
          <a:xfrm>
            <a:off x="3118181" y="781050"/>
            <a:ext cx="8983770" cy="5528473"/>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146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childTnLst>
                          </p:cTn>
                        </p:par>
                        <p:par>
                          <p:cTn id="24" fill="hold">
                            <p:stCondLst>
                              <p:cond delay="1960"/>
                            </p:stCondLst>
                            <p:childTnLst>
                              <p:par>
                                <p:cTn id="25" presetID="22" presetClass="entr" presetSubtype="2" fill="hold" nodeType="after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wipe(right)">
                                      <p:cBhvr>
                                        <p:cTn id="27" dur="300"/>
                                        <p:tgtEl>
                                          <p:spTgt spid="29705"/>
                                        </p:tgtEl>
                                      </p:cBhvr>
                                    </p:animEffect>
                                  </p:childTnLst>
                                </p:cTn>
                              </p:par>
                            </p:childTnLst>
                          </p:cTn>
                        </p:par>
                        <p:par>
                          <p:cTn id="28" fill="hold">
                            <p:stCondLst>
                              <p:cond delay="2260"/>
                            </p:stCondLst>
                            <p:childTnLst>
                              <p:par>
                                <p:cTn id="29" presetID="22" presetClass="entr" presetSubtype="8" fill="hold" nodeType="afterEffect">
                                  <p:stCondLst>
                                    <p:cond delay="0"/>
                                  </p:stCondLst>
                                  <p:childTnLst>
                                    <p:set>
                                      <p:cBhvr>
                                        <p:cTn id="30" dur="1" fill="hold">
                                          <p:stCondLst>
                                            <p:cond delay="0"/>
                                          </p:stCondLst>
                                        </p:cTn>
                                        <p:tgtEl>
                                          <p:spTgt spid="29706"/>
                                        </p:tgtEl>
                                        <p:attrNameLst>
                                          <p:attrName>style.visibility</p:attrName>
                                        </p:attrNameLst>
                                      </p:cBhvr>
                                      <p:to>
                                        <p:strVal val="visible"/>
                                      </p:to>
                                    </p:set>
                                    <p:animEffect transition="in" filter="wipe(left)">
                                      <p:cBhvr>
                                        <p:cTn id="31" dur="500"/>
                                        <p:tgtEl>
                                          <p:spTgt spid="29706"/>
                                        </p:tgtEl>
                                      </p:cBhvr>
                                    </p:animEffect>
                                  </p:childTnLst>
                                </p:cTn>
                              </p:par>
                            </p:childTnLst>
                          </p:cTn>
                        </p:par>
                        <p:par>
                          <p:cTn id="32" fill="hold">
                            <p:stCondLst>
                              <p:cond delay="2760"/>
                            </p:stCondLst>
                            <p:childTnLst>
                              <p:par>
                                <p:cTn id="33" presetID="22" presetClass="entr" presetSubtype="1" fill="hold" grpId="0" nodeType="afterEffect">
                                  <p:stCondLst>
                                    <p:cond delay="0"/>
                                  </p:stCondLst>
                                  <p:childTnLst>
                                    <p:set>
                                      <p:cBhvr>
                                        <p:cTn id="34" dur="1" fill="hold">
                                          <p:stCondLst>
                                            <p:cond delay="0"/>
                                          </p:stCondLst>
                                        </p:cTn>
                                        <p:tgtEl>
                                          <p:spTgt spid="29713"/>
                                        </p:tgtEl>
                                        <p:attrNameLst>
                                          <p:attrName>style.visibility</p:attrName>
                                        </p:attrNameLst>
                                      </p:cBhvr>
                                      <p:to>
                                        <p:strVal val="visible"/>
                                      </p:to>
                                    </p:set>
                                    <p:animEffect transition="in" filter="wipe(up)">
                                      <p:cBhvr>
                                        <p:cTn id="35" dur="5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3" grpId="0" animBg="1"/>
      <p:bldP spid="297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024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0243" name="Freeform 11"/>
          <p:cNvSpPr>
            <a:spLocks noEditPoints="1"/>
          </p:cNvSpPr>
          <p:nvPr/>
        </p:nvSpPr>
        <p:spPr>
          <a:xfrm>
            <a:off x="5595938" y="936625"/>
            <a:ext cx="1152525" cy="12176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endParaRPr lang="zh-CN" altLang="en-US"/>
          </a:p>
        </p:txBody>
      </p:sp>
      <p:sp>
        <p:nvSpPr>
          <p:cNvPr id="10244"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443759" y="2902446"/>
            <a:ext cx="3634681" cy="769441"/>
          </a:xfrm>
          <a:prstGeom prst="rect">
            <a:avLst/>
          </a:prstGeom>
          <a:noFill/>
          <a:ln w="9525">
            <a:noFill/>
          </a:ln>
        </p:spPr>
        <p:txBody>
          <a:bodyPr wrap="square" anchor="t">
            <a:spAutoFit/>
          </a:bodyPr>
          <a:lstStyle/>
          <a:p>
            <a:pPr algn="ctr"/>
            <a:r>
              <a:rPr lang="en-US" altLang="zh-CN" sz="4400" b="1" dirty="0">
                <a:solidFill>
                  <a:srgbClr val="363636"/>
                </a:solidFill>
                <a:latin typeface="微软雅黑" panose="020B0503020204020204" pitchFamily="34" charset="-122"/>
                <a:ea typeface="微软雅黑" panose="020B0503020204020204" pitchFamily="34" charset="-122"/>
              </a:rPr>
              <a:t>Background</a:t>
            </a:r>
            <a:endParaRPr lang="zh-CN" altLang="en-US" sz="4400" b="1" dirty="0">
              <a:solidFill>
                <a:srgbClr val="363636"/>
              </a:solidFill>
              <a:latin typeface="微软雅黑" panose="020B0503020204020204" pitchFamily="34" charset="-122"/>
              <a:ea typeface="微软雅黑" panose="020B0503020204020204" pitchFamily="34" charset="-122"/>
            </a:endParaRPr>
          </a:p>
        </p:txBody>
      </p:sp>
      <p:sp>
        <p:nvSpPr>
          <p:cNvPr id="10246"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1</a:t>
            </a:r>
          </a:p>
        </p:txBody>
      </p:sp>
      <p:sp>
        <p:nvSpPr>
          <p:cNvPr id="10256" name="TextBox 88"/>
          <p:cNvSpPr txBox="1"/>
          <p:nvPr/>
        </p:nvSpPr>
        <p:spPr>
          <a:xfrm>
            <a:off x="4264492" y="4993301"/>
            <a:ext cx="3832027" cy="523220"/>
          </a:xfrm>
          <a:prstGeom prst="rect">
            <a:avLst/>
          </a:prstGeom>
          <a:noFill/>
          <a:ln w="9525">
            <a:noFill/>
          </a:ln>
        </p:spPr>
        <p:txBody>
          <a:bodyPr wrap="square" anchor="t">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并行计算中的异构场景</a:t>
            </a: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0256"/>
                                        </p:tgtEl>
                                        <p:attrNameLst>
                                          <p:attrName>style.visibility</p:attrName>
                                        </p:attrNameLst>
                                      </p:cBhvr>
                                      <p:to>
                                        <p:strVal val="visible"/>
                                      </p:to>
                                    </p:set>
                                    <p:animEffect transition="in" filter="wipe(left)">
                                      <p:cBhvr>
                                        <p:cTn id="28"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P spid="102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5500224"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4.3 </a:t>
            </a:r>
            <a:r>
              <a:rPr lang="zh-CN" altLang="en-US" sz="3000" b="1" dirty="0">
                <a:solidFill>
                  <a:schemeClr val="accent1"/>
                </a:solidFill>
                <a:latin typeface="微软雅黑" panose="020B0503020204020204" pitchFamily="34" charset="-122"/>
                <a:ea typeface="微软雅黑" panose="020B0503020204020204" pitchFamily="34" charset="-122"/>
              </a:rPr>
              <a:t>系统支持：线程粒度的调度</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1" name="Rectangle 15"/>
          <p:cNvSpPr/>
          <p:nvPr/>
        </p:nvSpPr>
        <p:spPr>
          <a:xfrm>
            <a:off x="650122" y="3820607"/>
            <a:ext cx="3936091" cy="224046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2" name="Rectangle 11"/>
          <p:cNvSpPr/>
          <p:nvPr/>
        </p:nvSpPr>
        <p:spPr>
          <a:xfrm>
            <a:off x="650122" y="2495231"/>
            <a:ext cx="3936091" cy="87568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3" name="Rectangle 8"/>
          <p:cNvSpPr/>
          <p:nvPr/>
        </p:nvSpPr>
        <p:spPr>
          <a:xfrm>
            <a:off x="650122" y="977901"/>
            <a:ext cx="3936091" cy="1032911"/>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4" name="Freeform 6"/>
          <p:cNvSpPr/>
          <p:nvPr/>
        </p:nvSpPr>
        <p:spPr>
          <a:xfrm>
            <a:off x="567572" y="2320606"/>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5" name="Freeform 7"/>
          <p:cNvSpPr/>
          <p:nvPr/>
        </p:nvSpPr>
        <p:spPr>
          <a:xfrm>
            <a:off x="567572" y="823913"/>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567572" y="823913"/>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07" name="Freeform 12"/>
          <p:cNvSpPr/>
          <p:nvPr/>
        </p:nvSpPr>
        <p:spPr>
          <a:xfrm>
            <a:off x="567572" y="2320606"/>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dirty="0"/>
          </a:p>
        </p:txBody>
      </p:sp>
      <p:sp>
        <p:nvSpPr>
          <p:cNvPr id="29708" name="Freeform 14"/>
          <p:cNvSpPr/>
          <p:nvPr/>
        </p:nvSpPr>
        <p:spPr>
          <a:xfrm>
            <a:off x="567572" y="3666620"/>
            <a:ext cx="73887"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9" name="Freeform 16"/>
          <p:cNvSpPr/>
          <p:nvPr/>
        </p:nvSpPr>
        <p:spPr>
          <a:xfrm>
            <a:off x="567572" y="3666620"/>
            <a:ext cx="2552005"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10" name="TextBox 15"/>
          <p:cNvSpPr txBox="1"/>
          <p:nvPr/>
        </p:nvSpPr>
        <p:spPr>
          <a:xfrm>
            <a:off x="783472" y="796925"/>
            <a:ext cx="1470274"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线程 </a:t>
            </a:r>
            <a:r>
              <a:rPr lang="en-US" altLang="zh-CN" sz="2000"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进程</a:t>
            </a:r>
          </a:p>
        </p:txBody>
      </p:sp>
      <p:sp>
        <p:nvSpPr>
          <p:cNvPr id="29711" name="TextBox 16"/>
          <p:cNvSpPr txBox="1"/>
          <p:nvPr/>
        </p:nvSpPr>
        <p:spPr>
          <a:xfrm>
            <a:off x="783472" y="2295206"/>
            <a:ext cx="1723549" cy="40011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普通线程切换</a:t>
            </a:r>
          </a:p>
        </p:txBody>
      </p:sp>
      <p:sp>
        <p:nvSpPr>
          <p:cNvPr id="29712" name="TextBox 17"/>
          <p:cNvSpPr txBox="1"/>
          <p:nvPr/>
        </p:nvSpPr>
        <p:spPr>
          <a:xfrm>
            <a:off x="783471" y="3658683"/>
            <a:ext cx="2473284" cy="400110"/>
          </a:xfrm>
          <a:prstGeom prst="rect">
            <a:avLst/>
          </a:prstGeom>
          <a:noFill/>
          <a:ln w="9525">
            <a:noFill/>
          </a:ln>
        </p:spPr>
        <p:txBody>
          <a:bodyPr wrap="squar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可靠节点线程切换</a:t>
            </a:r>
          </a:p>
        </p:txBody>
      </p:sp>
      <p:sp>
        <p:nvSpPr>
          <p:cNvPr id="29713" name="TextBox 18"/>
          <p:cNvSpPr txBox="1"/>
          <p:nvPr/>
        </p:nvSpPr>
        <p:spPr>
          <a:xfrm>
            <a:off x="842209" y="1293813"/>
            <a:ext cx="3680700" cy="369332"/>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线程：共享内存空间、切换效率高</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9714" name="TextBox 19"/>
          <p:cNvSpPr txBox="1"/>
          <p:nvPr/>
        </p:nvSpPr>
        <p:spPr>
          <a:xfrm>
            <a:off x="842209" y="2784156"/>
            <a:ext cx="3275951" cy="369332"/>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切换线程栈</a:t>
            </a:r>
          </a:p>
        </p:txBody>
      </p:sp>
      <p:sp>
        <p:nvSpPr>
          <p:cNvPr id="29715" name="TextBox 20"/>
          <p:cNvSpPr txBox="1"/>
          <p:nvPr/>
        </p:nvSpPr>
        <p:spPr>
          <a:xfrm>
            <a:off x="842210" y="4114295"/>
            <a:ext cx="4107408" cy="2031325"/>
          </a:xfrm>
          <a:prstGeom prst="rect">
            <a:avLst/>
          </a:prstGeom>
          <a:noFill/>
          <a:ln w="9525">
            <a:noFill/>
          </a:ln>
        </p:spPr>
        <p:txBody>
          <a:bodyPr wrap="square" anchor="t">
            <a:spAutoFit/>
          </a:bodyPr>
          <a:lstStyle/>
          <a:p>
            <a:r>
              <a:rPr lang="en-US" altLang="zh-CN" dirty="0" err="1">
                <a:solidFill>
                  <a:schemeClr val="accent1"/>
                </a:solidFill>
                <a:latin typeface="微软雅黑" panose="020B0503020204020204" pitchFamily="34" charset="-122"/>
                <a:ea typeface="微软雅黑" panose="020B0503020204020204" pitchFamily="34" charset="-122"/>
              </a:rPr>
              <a:t>pthread_mutex_lock</a:t>
            </a:r>
            <a:r>
              <a:rPr lang="zh-CN" altLang="en-US" dirty="0">
                <a:solidFill>
                  <a:schemeClr val="accent1"/>
                </a:solidFill>
                <a:latin typeface="微软雅黑" panose="020B0503020204020204" pitchFamily="34" charset="-122"/>
                <a:ea typeface="微软雅黑" panose="020B0503020204020204" pitchFamily="34" charset="-122"/>
              </a:rPr>
              <a:t>：线程锁</a:t>
            </a:r>
            <a:endParaRPr lang="en-US" altLang="zh-CN" dirty="0">
              <a:solidFill>
                <a:schemeClr val="accent1"/>
              </a:solidFill>
              <a:latin typeface="微软雅黑" panose="020B0503020204020204" pitchFamily="34" charset="-122"/>
              <a:ea typeface="微软雅黑" panose="020B0503020204020204" pitchFamily="34" charset="-122"/>
            </a:endParaRPr>
          </a:p>
          <a:p>
            <a:r>
              <a:rPr lang="zh-CN" altLang="en-US" dirty="0">
                <a:solidFill>
                  <a:schemeClr val="accent1"/>
                </a:solidFill>
                <a:latin typeface="微软雅黑" panose="020B0503020204020204" pitchFamily="34" charset="-122"/>
                <a:ea typeface="微软雅黑" panose="020B0503020204020204" pitchFamily="34" charset="-122"/>
              </a:rPr>
              <a:t>保护数据：请求队列</a:t>
            </a:r>
            <a:r>
              <a:rPr lang="en-US" altLang="zh-CN" dirty="0" err="1">
                <a:solidFill>
                  <a:schemeClr val="accent1"/>
                </a:solidFill>
                <a:latin typeface="微软雅黑" panose="020B0503020204020204" pitchFamily="34" charset="-122"/>
                <a:ea typeface="微软雅黑" panose="020B0503020204020204" pitchFamily="34" charset="-122"/>
              </a:rPr>
              <a:t>requestList</a:t>
            </a:r>
            <a:endParaRPr lang="en-US" altLang="zh-CN" dirty="0">
              <a:solidFill>
                <a:schemeClr val="accent1"/>
              </a:solidFill>
              <a:latin typeface="微软雅黑" panose="020B0503020204020204" pitchFamily="34" charset="-122"/>
              <a:ea typeface="微软雅黑" panose="020B0503020204020204" pitchFamily="34" charset="-122"/>
            </a:endParaRPr>
          </a:p>
          <a:p>
            <a:endParaRPr lang="zh-CN" altLang="en-US" dirty="0">
              <a:solidFill>
                <a:schemeClr val="accent1"/>
              </a:solidFill>
              <a:latin typeface="微软雅黑" panose="020B0503020204020204" pitchFamily="34" charset="-122"/>
              <a:ea typeface="微软雅黑" panose="020B0503020204020204" pitchFamily="34" charset="-122"/>
            </a:endParaRPr>
          </a:p>
          <a:p>
            <a:r>
              <a:rPr lang="en-US" altLang="zh-CN" dirty="0" err="1">
                <a:solidFill>
                  <a:schemeClr val="accent1"/>
                </a:solidFill>
                <a:latin typeface="微软雅黑" panose="020B0503020204020204" pitchFamily="34" charset="-122"/>
                <a:ea typeface="微软雅黑" panose="020B0503020204020204" pitchFamily="34" charset="-122"/>
              </a:rPr>
              <a:t>bindThread</a:t>
            </a:r>
            <a:r>
              <a:rPr lang="en-US" altLang="zh-CN" dirty="0">
                <a:solidFill>
                  <a:schemeClr val="accent1"/>
                </a:solidFill>
                <a:latin typeface="微软雅黑" panose="020B0503020204020204" pitchFamily="34" charset="-122"/>
                <a:ea typeface="微软雅黑" panose="020B0503020204020204" pitchFamily="34" charset="-122"/>
              </a:rPr>
              <a:t>(</a:t>
            </a:r>
            <a:r>
              <a:rPr lang="en-US" altLang="zh-CN" dirty="0" err="1">
                <a:solidFill>
                  <a:schemeClr val="accent1"/>
                </a:solidFill>
                <a:latin typeface="微软雅黑" panose="020B0503020204020204" pitchFamily="34" charset="-122"/>
                <a:ea typeface="微软雅黑" panose="020B0503020204020204" pitchFamily="34" charset="-122"/>
              </a:rPr>
              <a:t>Core_i</a:t>
            </a:r>
            <a:r>
              <a:rPr lang="en-US" altLang="zh-CN" dirty="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a:t>
            </a:r>
          </a:p>
          <a:p>
            <a:r>
              <a:rPr lang="zh-CN" altLang="en-US" dirty="0">
                <a:solidFill>
                  <a:schemeClr val="accent1"/>
                </a:solidFill>
                <a:latin typeface="微软雅黑" panose="020B0503020204020204" pitchFamily="34" charset="-122"/>
                <a:ea typeface="微软雅黑" panose="020B0503020204020204" pitchFamily="34" charset="-122"/>
              </a:rPr>
              <a:t>    </a:t>
            </a:r>
            <a:r>
              <a:rPr lang="en-US" altLang="zh-CN" dirty="0">
                <a:solidFill>
                  <a:schemeClr val="accent1"/>
                </a:solidFill>
                <a:latin typeface="微软雅黑" panose="020B0503020204020204" pitchFamily="34" charset="-122"/>
                <a:ea typeface="微软雅黑" panose="020B0503020204020204" pitchFamily="34" charset="-122"/>
              </a:rPr>
              <a:t>- </a:t>
            </a:r>
            <a:r>
              <a:rPr lang="zh-CN" altLang="en-US" dirty="0">
                <a:solidFill>
                  <a:schemeClr val="accent1"/>
                </a:solidFill>
                <a:latin typeface="微软雅黑" panose="020B0503020204020204" pitchFamily="34" charset="-122"/>
                <a:ea typeface="微软雅黑" panose="020B0503020204020204" pitchFamily="34" charset="-122"/>
              </a:rPr>
              <a:t>切换进程上下文，或</a:t>
            </a:r>
            <a:endParaRPr lang="en-US" altLang="zh-CN" dirty="0">
              <a:solidFill>
                <a:schemeClr val="accent1"/>
              </a:solidFill>
              <a:latin typeface="微软雅黑" panose="020B0503020204020204" pitchFamily="34" charset="-122"/>
              <a:ea typeface="微软雅黑" panose="020B0503020204020204" pitchFamily="34" charset="-122"/>
            </a:endParaRPr>
          </a:p>
          <a:p>
            <a:r>
              <a:rPr lang="en-US" altLang="zh-CN" dirty="0">
                <a:solidFill>
                  <a:schemeClr val="accent1"/>
                </a:solidFill>
                <a:latin typeface="微软雅黑" panose="020B0503020204020204" pitchFamily="34" charset="-122"/>
                <a:ea typeface="微软雅黑" panose="020B0503020204020204" pitchFamily="34" charset="-122"/>
              </a:rPr>
              <a:t>    - </a:t>
            </a:r>
            <a:r>
              <a:rPr lang="zh-CN" altLang="en-US" dirty="0">
                <a:solidFill>
                  <a:schemeClr val="accent1"/>
                </a:solidFill>
                <a:latin typeface="微软雅黑" panose="020B0503020204020204" pitchFamily="34" charset="-122"/>
                <a:ea typeface="微软雅黑" panose="020B0503020204020204" pitchFamily="34" charset="-122"/>
              </a:rPr>
              <a:t>切换线程栈</a:t>
            </a:r>
          </a:p>
          <a:p>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24" name="Content Placeholder 5">
            <a:extLst>
              <a:ext uri="{FF2B5EF4-FFF2-40B4-BE49-F238E27FC236}">
                <a16:creationId xmlns:a16="http://schemas.microsoft.com/office/drawing/2014/main" id="{135C53F4-28F5-42F8-A890-37FDF8A200F5}"/>
              </a:ext>
            </a:extLst>
          </p:cNvPr>
          <p:cNvPicPr>
            <a:picLocks noChangeAspect="1"/>
          </p:cNvPicPr>
          <p:nvPr/>
        </p:nvPicPr>
        <p:blipFill>
          <a:blip r:embed="rId2"/>
          <a:stretch>
            <a:fillRect/>
          </a:stretch>
        </p:blipFill>
        <p:spPr>
          <a:xfrm>
            <a:off x="6513049" y="44624"/>
            <a:ext cx="5561996" cy="6660802"/>
          </a:xfrm>
          <a:prstGeom prst="rect">
            <a:avLst/>
          </a:prstGeom>
        </p:spPr>
      </p:pic>
      <p:pic>
        <p:nvPicPr>
          <p:cNvPr id="1026" name="Picture 2" descr="Memory map with two threads">
            <a:extLst>
              <a:ext uri="{FF2B5EF4-FFF2-40B4-BE49-F238E27FC236}">
                <a16:creationId xmlns:a16="http://schemas.microsoft.com/office/drawing/2014/main" id="{B5339568-7A70-47D4-9043-EC3645424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439" y="823913"/>
            <a:ext cx="1757548" cy="5202342"/>
          </a:xfrm>
          <a:prstGeom prst="rect">
            <a:avLst/>
          </a:prstGeom>
          <a:noFill/>
          <a:extLst>
            <a:ext uri="{909E8E84-426E-40DD-AFC4-6F175D3DCCD1}">
              <a14:hiddenFill xmlns:a14="http://schemas.microsoft.com/office/drawing/2010/main">
                <a:solidFill>
                  <a:srgbClr val="FFFFFF"/>
                </a:solidFill>
              </a14:hiddenFill>
            </a:ext>
          </a:extLst>
        </p:spPr>
      </p:pic>
      <p:sp>
        <p:nvSpPr>
          <p:cNvPr id="26" name="矩形: 圆角 25">
            <a:extLst>
              <a:ext uri="{FF2B5EF4-FFF2-40B4-BE49-F238E27FC236}">
                <a16:creationId xmlns:a16="http://schemas.microsoft.com/office/drawing/2014/main" id="{A2775E8D-F5C5-4FB0-9678-608B6EE9FEC1}"/>
              </a:ext>
            </a:extLst>
          </p:cNvPr>
          <p:cNvSpPr/>
          <p:nvPr/>
        </p:nvSpPr>
        <p:spPr bwMode="auto">
          <a:xfrm>
            <a:off x="7106493" y="2127606"/>
            <a:ext cx="3091069" cy="869346"/>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矩形: 圆角 26">
            <a:extLst>
              <a:ext uri="{FF2B5EF4-FFF2-40B4-BE49-F238E27FC236}">
                <a16:creationId xmlns:a16="http://schemas.microsoft.com/office/drawing/2014/main" id="{3DB8BE4D-C6AB-423A-B9A6-43CEA49917FF}"/>
              </a:ext>
            </a:extLst>
          </p:cNvPr>
          <p:cNvSpPr/>
          <p:nvPr/>
        </p:nvSpPr>
        <p:spPr bwMode="auto">
          <a:xfrm>
            <a:off x="7106493" y="4293096"/>
            <a:ext cx="3091069" cy="869346"/>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00182976"/>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126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p:stCondLst>
                              <p:cond delay="1960"/>
                            </p:stCondLst>
                            <p:childTnLst>
                              <p:par>
                                <p:cTn id="33" presetID="22" presetClass="entr" presetSubtype="2" fill="hold"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p:stCondLst>
                              <p:cond delay="2260"/>
                            </p:stCondLst>
                            <p:childTnLst>
                              <p:par>
                                <p:cTn id="37" presetID="22" presetClass="entr" presetSubtype="8" fill="hold"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p:stCondLst>
                              <p:cond delay="276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p:stCondLst>
                              <p:cond delay="306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p:stCondLst>
                              <p:cond delay="3560"/>
                            </p:stCondLst>
                            <p:childTnLst>
                              <p:par>
                                <p:cTn id="52" presetID="22" presetClass="entr" presetSubtype="2" fill="hold"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p:stCondLst>
                              <p:cond delay="3860"/>
                            </p:stCondLst>
                            <p:childTnLst>
                              <p:par>
                                <p:cTn id="56" presetID="22" presetClass="entr" presetSubtype="8" fill="hold"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p:stCondLst>
                              <p:cond delay="436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p:stCondLst>
                              <p:cond delay="466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p:stCondLst>
                              <p:cond delay="5160"/>
                            </p:stCondLst>
                            <p:childTnLst>
                              <p:par>
                                <p:cTn id="71" presetID="22" presetClass="entr" presetSubtype="2" fill="hold"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p:stCondLst>
                              <p:cond delay="5460"/>
                            </p:stCondLst>
                            <p:childTnLst>
                              <p:par>
                                <p:cTn id="75" presetID="22" presetClass="entr" presetSubtype="8" fill="hold"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p:stCondLst>
                              <p:cond delay="596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p:stCondLst>
                              <p:cond delay="626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p:stCondLst>
                              <p:cond delay="6760"/>
                            </p:stCondLst>
                            <p:childTnLst>
                              <p:par>
                                <p:cTn id="90" presetID="10" presetClass="entr" presetSubtype="0"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par>
                          <p:cTn id="93" fill="hold">
                            <p:stCondLst>
                              <p:cond delay="7260"/>
                            </p:stCondLst>
                            <p:childTnLst>
                              <p:par>
                                <p:cTn id="94" presetID="10" presetClass="entr" presetSubtype="0" fill="hold" grpId="0"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1" grpId="0" animBg="1"/>
      <p:bldP spid="29702" grpId="0" animBg="1"/>
      <p:bldP spid="29703" grpId="0" animBg="1"/>
      <p:bldP spid="29710" grpId="0"/>
      <p:bldP spid="29711" grpId="0"/>
      <p:bldP spid="29712" grpId="0"/>
      <p:bldP spid="29713" grpId="0"/>
      <p:bldP spid="29714" grpId="0"/>
      <p:bldP spid="29715" grpId="0"/>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p:nvPr/>
        </p:nvSpPr>
        <p:spPr>
          <a:xfrm>
            <a:off x="1012825" y="176213"/>
            <a:ext cx="2422458"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4.4 </a:t>
            </a:r>
            <a:r>
              <a:rPr lang="zh-CN" altLang="en-US" sz="3000" b="1" dirty="0">
                <a:solidFill>
                  <a:schemeClr val="accent1"/>
                </a:solidFill>
                <a:latin typeface="微软雅黑" panose="020B0503020204020204" pitchFamily="34" charset="-122"/>
                <a:ea typeface="微软雅黑" panose="020B0503020204020204" pitchFamily="34" charset="-122"/>
              </a:rPr>
              <a:t>调度管理</a:t>
            </a:r>
          </a:p>
        </p:txBody>
      </p:sp>
      <p:sp>
        <p:nvSpPr>
          <p:cNvPr id="3481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4820" name="Freeform 7"/>
          <p:cNvSpPr/>
          <p:nvPr/>
        </p:nvSpPr>
        <p:spPr>
          <a:xfrm>
            <a:off x="3289300" y="1384300"/>
            <a:ext cx="588963" cy="24209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w="9525">
            <a:noFill/>
          </a:ln>
        </p:spPr>
        <p:txBody>
          <a:bodyPr/>
          <a:lstStyle/>
          <a:p>
            <a:endParaRPr lang="zh-CN" altLang="en-US"/>
          </a:p>
        </p:txBody>
      </p:sp>
      <p:sp>
        <p:nvSpPr>
          <p:cNvPr id="34821" name="椭圆 5"/>
          <p:cNvSpPr/>
          <p:nvPr/>
        </p:nvSpPr>
        <p:spPr>
          <a:xfrm>
            <a:off x="1858963" y="2003425"/>
            <a:ext cx="1246187" cy="1246188"/>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22" name="TextBox 6"/>
          <p:cNvSpPr txBox="1"/>
          <p:nvPr/>
        </p:nvSpPr>
        <p:spPr>
          <a:xfrm>
            <a:off x="1769970" y="2394714"/>
            <a:ext cx="1377950" cy="400110"/>
          </a:xfrm>
          <a:prstGeom prst="rect">
            <a:avLst/>
          </a:prstGeom>
          <a:noFill/>
          <a:ln w="9525">
            <a:noFill/>
          </a:ln>
        </p:spPr>
        <p:txBody>
          <a:bodyPr wrap="square" anchor="t">
            <a:spAutoFit/>
          </a:bodyPr>
          <a:lstStyle/>
          <a:p>
            <a:pPr algn="ctr"/>
            <a:r>
              <a:rPr lang="zh-CN" altLang="en-US" sz="2000" dirty="0">
                <a:solidFill>
                  <a:srgbClr val="F8F8F8"/>
                </a:solidFill>
                <a:latin typeface="微软雅黑" panose="020B0503020204020204" pitchFamily="34" charset="-122"/>
                <a:ea typeface="微软雅黑" panose="020B0503020204020204" pitchFamily="34" charset="-122"/>
              </a:rPr>
              <a:t>调度算法</a:t>
            </a:r>
          </a:p>
        </p:txBody>
      </p:sp>
      <p:sp>
        <p:nvSpPr>
          <p:cNvPr id="34823" name="Freeform 8"/>
          <p:cNvSpPr/>
          <p:nvPr/>
        </p:nvSpPr>
        <p:spPr>
          <a:xfrm>
            <a:off x="3921125" y="1247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4" name="矩形 8"/>
          <p:cNvSpPr/>
          <p:nvPr/>
        </p:nvSpPr>
        <p:spPr>
          <a:xfrm>
            <a:off x="4083050" y="1254125"/>
            <a:ext cx="1435100" cy="369888"/>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p:nvPr/>
        </p:nvSpPr>
        <p:spPr>
          <a:xfrm>
            <a:off x="3921125" y="2033588"/>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6" name="矩形 10"/>
          <p:cNvSpPr/>
          <p:nvPr/>
        </p:nvSpPr>
        <p:spPr>
          <a:xfrm>
            <a:off x="4083050" y="2039938"/>
            <a:ext cx="1435100" cy="369887"/>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p:nvPr/>
        </p:nvSpPr>
        <p:spPr>
          <a:xfrm>
            <a:off x="3921125" y="2771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8" name="矩形 13"/>
          <p:cNvSpPr/>
          <p:nvPr/>
        </p:nvSpPr>
        <p:spPr>
          <a:xfrm>
            <a:off x="4083050" y="2779713"/>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p:nvPr/>
        </p:nvSpPr>
        <p:spPr>
          <a:xfrm>
            <a:off x="3921125" y="3530600"/>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30" name="矩形 15"/>
          <p:cNvSpPr/>
          <p:nvPr/>
        </p:nvSpPr>
        <p:spPr>
          <a:xfrm>
            <a:off x="4083050" y="3551238"/>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p:nvPr/>
        </p:nvSpPr>
        <p:spPr>
          <a:xfrm>
            <a:off x="1260475" y="4557713"/>
            <a:ext cx="9518650" cy="1755775"/>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32" name="TextBox 17"/>
          <p:cNvSpPr txBox="1"/>
          <p:nvPr/>
        </p:nvSpPr>
        <p:spPr>
          <a:xfrm>
            <a:off x="2865438" y="4676775"/>
            <a:ext cx="7553325" cy="36933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实验表明：</a:t>
            </a:r>
          </a:p>
        </p:txBody>
      </p:sp>
      <p:sp>
        <p:nvSpPr>
          <p:cNvPr id="34833" name="Freeform 12"/>
          <p:cNvSpPr/>
          <p:nvPr/>
        </p:nvSpPr>
        <p:spPr>
          <a:xfrm>
            <a:off x="1123950" y="4411663"/>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4" name="Freeform 12"/>
          <p:cNvSpPr/>
          <p:nvPr/>
        </p:nvSpPr>
        <p:spPr>
          <a:xfrm flipH="1" flipV="1">
            <a:off x="10347325" y="5854700"/>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5" name="Freeform 7"/>
          <p:cNvSpPr>
            <a:spLocks noEditPoints="1"/>
          </p:cNvSpPr>
          <p:nvPr/>
        </p:nvSpPr>
        <p:spPr>
          <a:xfrm>
            <a:off x="1527175" y="4716463"/>
            <a:ext cx="985838" cy="1438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006BBC"/>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94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4821"/>
                                        </p:tgtEl>
                                        <p:attrNameLst>
                                          <p:attrName>ppt_x</p:attrName>
                                          <p:attrName>ppt_y</p:attrName>
                                        </p:attrNameLst>
                                      </p:cBhvr>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4822"/>
                                        </p:tgtEl>
                                        <p:attrNameLst>
                                          <p:attrName>ppt_x</p:attrName>
                                          <p:attrName>ppt_y</p:attrName>
                                        </p:attrNameLst>
                                      </p:cBhvr>
                                    </p:animMotion>
                                    <p:animEffect transition="in" filter="fade">
                                      <p:cBhvr>
                                        <p:cTn id="29" dur="1000"/>
                                        <p:tgtEl>
                                          <p:spTgt spid="34822"/>
                                        </p:tgtEl>
                                      </p:cBhvr>
                                    </p:animEffect>
                                  </p:childTnLst>
                                </p:cTn>
                              </p:par>
                            </p:childTnLst>
                          </p:cTn>
                        </p:par>
                        <p:par>
                          <p:cTn id="30" fill="hold">
                            <p:stCondLst>
                              <p:cond delay="1940"/>
                            </p:stCondLst>
                            <p:childTnLst>
                              <p:par>
                                <p:cTn id="31" presetID="16" presetClass="entr" presetSubtype="42" fill="hold"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p:stCondLst>
                              <p:cond delay="2440"/>
                            </p:stCondLst>
                            <p:childTnLst>
                              <p:par>
                                <p:cTn id="35" presetID="22" presetClass="entr" presetSubtype="8" fill="hold"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p:stCondLst>
                              <p:cond delay="3340"/>
                            </p:stCondLst>
                            <p:childTnLst>
                              <p:par>
                                <p:cTn id="60" presetID="1" presetClass="entr" presetSubtype="0" fill="hold"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nodeType="withEffect">
                                  <p:stCondLst>
                                    <p:cond delay="0"/>
                                  </p:stCondLst>
                                  <p:childTnLst>
                                    <p:animMotion origin="layout" path="M 1.94444E-6 4.07031E-7 L 0.39132 0.09806 " pathEditMode="relative" rAng="0" ptsTypes="AA">
                                      <p:cBhvr>
                                        <p:cTn id="63" dur="500" spd="-99900" fill="hold"/>
                                        <p:tgtEl>
                                          <p:spTgt spid="34833"/>
                                        </p:tgtEl>
                                        <p:attrNameLst>
                                          <p:attrName>ppt_x</p:attrName>
                                          <p:attrName>ppt_y</p:attrName>
                                        </p:attrNameLst>
                                      </p:cBhvr>
                                      <p:rCtr x="19600" y="4900"/>
                                    </p:animMotion>
                                  </p:childTnLst>
                                </p:cTn>
                              </p:par>
                              <p:par>
                                <p:cTn id="64" presetID="1" presetClass="entr" presetSubtype="0" fill="hold"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nodeType="withEffect">
                                  <p:stCondLst>
                                    <p:cond delay="0"/>
                                  </p:stCondLst>
                                  <p:childTnLst>
                                    <p:animMotion origin="layout" path="M -1.94444E-6 -2.22222E-6 L -0.38194 -0.11227 " pathEditMode="relative" rAng="0" ptsTypes="AA">
                                      <p:cBhvr>
                                        <p:cTn id="67" dur="500" spd="-99900" fill="hold"/>
                                        <p:tgtEl>
                                          <p:spTgt spid="34834"/>
                                        </p:tgtEl>
                                        <p:attrNameLst>
                                          <p:attrName>ppt_x</p:attrName>
                                          <p:attrName>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p:stCondLst>
                              <p:cond delay="3840"/>
                            </p:stCondLst>
                            <p:childTnLst>
                              <p:par>
                                <p:cTn id="74" presetID="31" presetClass="entr" presetSubtype="0" fill="hold"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p:stCondLst>
                              <p:cond delay="454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1" grpId="0" animBg="1"/>
      <p:bldP spid="34822" grpId="0"/>
      <p:bldP spid="34824" grpId="0"/>
      <p:bldP spid="34826" grpId="0"/>
      <p:bldP spid="34828" grpId="0"/>
      <p:bldP spid="34830" grpId="0"/>
      <p:bldP spid="348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30723"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30724" name="TextBox 77"/>
          <p:cNvSpPr txBox="1"/>
          <p:nvPr/>
        </p:nvSpPr>
        <p:spPr>
          <a:xfrm>
            <a:off x="4602163" y="2852738"/>
            <a:ext cx="3168650" cy="769441"/>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总结</a:t>
            </a:r>
          </a:p>
        </p:txBody>
      </p:sp>
      <p:sp>
        <p:nvSpPr>
          <p:cNvPr id="30725"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5</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a:xfrm>
            <a:off x="5376863" y="850900"/>
            <a:ext cx="1511300" cy="12779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113E6A"/>
          </a:solidFill>
          <a:ln w="9525">
            <a:noFill/>
          </a:ln>
        </p:spPr>
        <p:txBody>
          <a:bodyPr/>
          <a:lstStyle/>
          <a:p>
            <a:endParaRPr lang="zh-CN" altLang="en-US"/>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
        <p:nvSpPr>
          <p:cNvPr id="18" name="TextBox 88">
            <a:extLst>
              <a:ext uri="{FF2B5EF4-FFF2-40B4-BE49-F238E27FC236}">
                <a16:creationId xmlns:a16="http://schemas.microsoft.com/office/drawing/2014/main" id="{DC3F806B-E92F-45CE-A129-6071F1A52B46}"/>
              </a:ext>
            </a:extLst>
          </p:cNvPr>
          <p:cNvSpPr txBox="1"/>
          <p:nvPr/>
        </p:nvSpPr>
        <p:spPr>
          <a:xfrm>
            <a:off x="4264492" y="4993301"/>
            <a:ext cx="3832027" cy="523220"/>
          </a:xfrm>
          <a:prstGeom prst="rect">
            <a:avLst/>
          </a:prstGeom>
          <a:noFill/>
          <a:ln w="9525">
            <a:noFill/>
          </a:ln>
        </p:spPr>
        <p:txBody>
          <a:bodyPr wrap="square" anchor="t">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并行计算中的异构场景</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par>
                                <p:cTn id="26" presetID="22" presetClass="entr" presetSubtype="8" fill="hold" grpId="0" nodeType="withEffect">
                                  <p:stCondLst>
                                    <p:cond delay="30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4" grpId="0"/>
      <p:bldP spid="30725"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p:nvPr/>
        </p:nvSpPr>
        <p:spPr>
          <a:xfrm>
            <a:off x="1012825" y="176213"/>
            <a:ext cx="319189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5.1 </a:t>
            </a:r>
            <a:r>
              <a:rPr lang="zh-CN" altLang="en-US" sz="3000" b="1" dirty="0">
                <a:solidFill>
                  <a:schemeClr val="accent1"/>
                </a:solidFill>
                <a:latin typeface="微软雅黑" panose="020B0503020204020204" pitchFamily="34" charset="-122"/>
                <a:ea typeface="微软雅黑" panose="020B0503020204020204" pitchFamily="34" charset="-122"/>
              </a:rPr>
              <a:t>三种异构模式</a:t>
            </a:r>
          </a:p>
        </p:txBody>
      </p:sp>
      <p:sp>
        <p:nvSpPr>
          <p:cNvPr id="3481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20" name="图片 19">
            <a:extLst>
              <a:ext uri="{FF2B5EF4-FFF2-40B4-BE49-F238E27FC236}">
                <a16:creationId xmlns:a16="http://schemas.microsoft.com/office/drawing/2014/main" id="{908A3D48-6346-4D3D-9A05-25C9269BC82C}"/>
              </a:ext>
            </a:extLst>
          </p:cNvPr>
          <p:cNvPicPr>
            <a:picLocks noChangeAspect="1"/>
          </p:cNvPicPr>
          <p:nvPr/>
        </p:nvPicPr>
        <p:blipFill>
          <a:blip r:embed="rId2"/>
          <a:stretch>
            <a:fillRect/>
          </a:stretch>
        </p:blipFill>
        <p:spPr>
          <a:xfrm>
            <a:off x="193725" y="1481455"/>
            <a:ext cx="3528392" cy="3895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6" name="图片 25">
            <a:extLst>
              <a:ext uri="{FF2B5EF4-FFF2-40B4-BE49-F238E27FC236}">
                <a16:creationId xmlns:a16="http://schemas.microsoft.com/office/drawing/2014/main" id="{D74C3FA3-1C53-4802-A538-493FAD5E339F}"/>
              </a:ext>
            </a:extLst>
          </p:cNvPr>
          <p:cNvPicPr>
            <a:picLocks noChangeAspect="1"/>
          </p:cNvPicPr>
          <p:nvPr/>
        </p:nvPicPr>
        <p:blipFill>
          <a:blip r:embed="rId2"/>
          <a:stretch>
            <a:fillRect/>
          </a:stretch>
        </p:blipFill>
        <p:spPr>
          <a:xfrm>
            <a:off x="8445001" y="1481455"/>
            <a:ext cx="3528392" cy="3895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7" name="图片 26">
            <a:extLst>
              <a:ext uri="{FF2B5EF4-FFF2-40B4-BE49-F238E27FC236}">
                <a16:creationId xmlns:a16="http://schemas.microsoft.com/office/drawing/2014/main" id="{6A9B05B7-0FB8-46CA-8808-76C0B95B07BD}"/>
              </a:ext>
            </a:extLst>
          </p:cNvPr>
          <p:cNvPicPr>
            <a:picLocks noChangeAspect="1"/>
          </p:cNvPicPr>
          <p:nvPr/>
        </p:nvPicPr>
        <p:blipFill>
          <a:blip r:embed="rId2"/>
          <a:stretch>
            <a:fillRect/>
          </a:stretch>
        </p:blipFill>
        <p:spPr>
          <a:xfrm>
            <a:off x="4334185" y="1481455"/>
            <a:ext cx="3528392" cy="38950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矩形 1">
            <a:extLst>
              <a:ext uri="{FF2B5EF4-FFF2-40B4-BE49-F238E27FC236}">
                <a16:creationId xmlns:a16="http://schemas.microsoft.com/office/drawing/2014/main" id="{C0271164-3181-4C6D-99C8-A9E75BFAFCB9}"/>
              </a:ext>
            </a:extLst>
          </p:cNvPr>
          <p:cNvSpPr/>
          <p:nvPr/>
        </p:nvSpPr>
        <p:spPr bwMode="auto">
          <a:xfrm>
            <a:off x="193538" y="1450291"/>
            <a:ext cx="1143570" cy="1227465"/>
          </a:xfrm>
          <a:prstGeom prst="rect">
            <a:avLst/>
          </a:prstGeom>
          <a:solidFill>
            <a:srgbClr val="08044E">
              <a:alpha val="14902"/>
            </a:srgbClr>
          </a:solidFill>
          <a:ln w="76200" cap="flat" cmpd="sng" algn="ctr">
            <a:solidFill>
              <a:srgbClr val="006BBC"/>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903A1155-B7A1-4B37-80C1-94DFBAD7C00E}"/>
              </a:ext>
            </a:extLst>
          </p:cNvPr>
          <p:cNvSpPr/>
          <p:nvPr/>
        </p:nvSpPr>
        <p:spPr bwMode="auto">
          <a:xfrm>
            <a:off x="4337845" y="4221088"/>
            <a:ext cx="1143570" cy="720080"/>
          </a:xfrm>
          <a:prstGeom prst="rect">
            <a:avLst/>
          </a:prstGeom>
          <a:solidFill>
            <a:srgbClr val="08044E">
              <a:alpha val="14902"/>
            </a:srgbClr>
          </a:solidFill>
          <a:ln w="76200" cap="flat" cmpd="sng" algn="ctr">
            <a:solidFill>
              <a:srgbClr val="006BBC"/>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矩形 29">
            <a:extLst>
              <a:ext uri="{FF2B5EF4-FFF2-40B4-BE49-F238E27FC236}">
                <a16:creationId xmlns:a16="http://schemas.microsoft.com/office/drawing/2014/main" id="{083E9FAD-5FFF-49F0-890F-50E7DAED9ADC}"/>
              </a:ext>
            </a:extLst>
          </p:cNvPr>
          <p:cNvSpPr/>
          <p:nvPr/>
        </p:nvSpPr>
        <p:spPr bwMode="auto">
          <a:xfrm>
            <a:off x="8474645" y="1497464"/>
            <a:ext cx="999554" cy="3828770"/>
          </a:xfrm>
          <a:prstGeom prst="rect">
            <a:avLst/>
          </a:prstGeom>
          <a:solidFill>
            <a:srgbClr val="08044E">
              <a:alpha val="14902"/>
            </a:srgbClr>
          </a:solidFill>
          <a:ln w="76200" cap="flat" cmpd="sng" algn="ctr">
            <a:solidFill>
              <a:srgbClr val="006BBC"/>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矩形 30">
            <a:extLst>
              <a:ext uri="{FF2B5EF4-FFF2-40B4-BE49-F238E27FC236}">
                <a16:creationId xmlns:a16="http://schemas.microsoft.com/office/drawing/2014/main" id="{BFB6A78E-662F-45FD-A4FD-50672298D626}"/>
              </a:ext>
            </a:extLst>
          </p:cNvPr>
          <p:cNvSpPr/>
          <p:nvPr/>
        </p:nvSpPr>
        <p:spPr bwMode="auto">
          <a:xfrm>
            <a:off x="1474445" y="1450291"/>
            <a:ext cx="2175664" cy="1227465"/>
          </a:xfrm>
          <a:prstGeom prst="rect">
            <a:avLst/>
          </a:prstGeom>
          <a:solidFill>
            <a:srgbClr val="D20000">
              <a:alpha val="14902"/>
            </a:srgbClr>
          </a:solidFill>
          <a:ln w="76200" cap="flat" cmpd="sng" algn="ctr">
            <a:solidFill>
              <a:srgbClr val="D2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zh-CN" altLang="en-US"/>
          </a:p>
        </p:txBody>
      </p:sp>
      <p:sp>
        <p:nvSpPr>
          <p:cNvPr id="32" name="矩形 31">
            <a:extLst>
              <a:ext uri="{FF2B5EF4-FFF2-40B4-BE49-F238E27FC236}">
                <a16:creationId xmlns:a16="http://schemas.microsoft.com/office/drawing/2014/main" id="{B943933B-0F62-46F8-989D-8C62E9711311}"/>
              </a:ext>
            </a:extLst>
          </p:cNvPr>
          <p:cNvSpPr/>
          <p:nvPr/>
        </p:nvSpPr>
        <p:spPr bwMode="auto">
          <a:xfrm>
            <a:off x="5627517" y="4221089"/>
            <a:ext cx="2175664" cy="720079"/>
          </a:xfrm>
          <a:prstGeom prst="rect">
            <a:avLst/>
          </a:prstGeom>
          <a:solidFill>
            <a:srgbClr val="D20000">
              <a:alpha val="14902"/>
            </a:srgbClr>
          </a:solidFill>
          <a:ln w="76200" cap="flat" cmpd="sng" algn="ctr">
            <a:solidFill>
              <a:srgbClr val="D2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zh-CN" altLang="en-US"/>
          </a:p>
        </p:txBody>
      </p:sp>
      <p:sp>
        <p:nvSpPr>
          <p:cNvPr id="33" name="矩形 32">
            <a:extLst>
              <a:ext uri="{FF2B5EF4-FFF2-40B4-BE49-F238E27FC236}">
                <a16:creationId xmlns:a16="http://schemas.microsoft.com/office/drawing/2014/main" id="{6787B4DF-2F5D-4A2B-A033-79D496E71EEC}"/>
              </a:ext>
            </a:extLst>
          </p:cNvPr>
          <p:cNvSpPr/>
          <p:nvPr/>
        </p:nvSpPr>
        <p:spPr bwMode="auto">
          <a:xfrm>
            <a:off x="9662879" y="1497464"/>
            <a:ext cx="2268149" cy="3828770"/>
          </a:xfrm>
          <a:prstGeom prst="rect">
            <a:avLst/>
          </a:prstGeom>
          <a:solidFill>
            <a:srgbClr val="D20000">
              <a:alpha val="14902"/>
            </a:srgbClr>
          </a:solidFill>
          <a:ln w="76200" cap="flat" cmpd="sng" algn="ctr">
            <a:solidFill>
              <a:srgbClr val="D2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lang="zh-CN" altLang="en-US"/>
          </a:p>
        </p:txBody>
      </p:sp>
    </p:spTree>
    <p:extLst>
      <p:ext uri="{BB962C8B-B14F-4D97-AF65-F5344CB8AC3E}">
        <p14:creationId xmlns:p14="http://schemas.microsoft.com/office/powerpoint/2010/main" val="269008108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1020"/>
                            </p:stCondLst>
                            <p:childTnLst>
                              <p:par>
                                <p:cTn id="20" presetID="10"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520"/>
                            </p:stCondLst>
                            <p:childTnLst>
                              <p:par>
                                <p:cTn id="24" presetID="10" presetClass="entr" presetSubtype="0"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202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感谢您的批评指正</a:t>
            </a:r>
          </a:p>
        </p:txBody>
      </p:sp>
      <p:sp>
        <p:nvSpPr>
          <p:cNvPr id="7174" name="TextBox 35"/>
          <p:cNvSpPr txBox="1"/>
          <p:nvPr/>
        </p:nvSpPr>
        <p:spPr>
          <a:xfrm>
            <a:off x="4893810" y="3911569"/>
            <a:ext cx="2871787" cy="581057"/>
          </a:xfrm>
          <a:prstGeom prst="rect">
            <a:avLst/>
          </a:prstGeom>
          <a:noFill/>
          <a:ln w="9525">
            <a:noFill/>
          </a:ln>
        </p:spPr>
        <p:txBody>
          <a:bodyPr anchor="t">
            <a:spAutoFit/>
          </a:bodyPr>
          <a:lstStyle/>
          <a:p>
            <a:pPr algn="ct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XXX</a:t>
            </a:r>
            <a:r>
              <a:rPr lang="zh-CN" altLang="en-US" sz="2400" dirty="0">
                <a:solidFill>
                  <a:schemeClr val="accent2"/>
                </a:solidFill>
                <a:latin typeface="微软雅黑" panose="020B0503020204020204" pitchFamily="34" charset="-122"/>
                <a:ea typeface="微软雅黑" panose="020B0503020204020204" pitchFamily="34" charset="-122"/>
              </a:rPr>
              <a:t>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224588"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4611688" y="4824413"/>
            <a:ext cx="1485900"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同学社</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007350" y="4824413"/>
            <a:ext cx="1690688" cy="581057"/>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同学社</a:t>
            </a:r>
          </a:p>
        </p:txBody>
      </p:sp>
      <p:sp>
        <p:nvSpPr>
          <p:cNvPr id="7178" name="TextBox 45"/>
          <p:cNvSpPr txBox="1"/>
          <p:nvPr/>
        </p:nvSpPr>
        <p:spPr>
          <a:xfrm>
            <a:off x="6272213"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3181350" y="4929188"/>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3228975" y="4791075"/>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2" name="Oval 6"/>
          <p:cNvSpPr/>
          <p:nvPr/>
        </p:nvSpPr>
        <p:spPr>
          <a:xfrm>
            <a:off x="5837238" y="5876925"/>
            <a:ext cx="522287" cy="544513"/>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3" name="Freeform 7"/>
          <p:cNvSpPr>
            <a:spLocks noEditPoints="1"/>
          </p:cNvSpPr>
          <p:nvPr/>
        </p:nvSpPr>
        <p:spPr>
          <a:xfrm>
            <a:off x="5972175" y="5926138"/>
            <a:ext cx="261938" cy="4413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Lst>
            <a:rect l="0" t="0" r="0" b="0"/>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70C0"/>
          </a:solidFill>
          <a:ln w="9525">
            <a:noFill/>
          </a:ln>
        </p:spPr>
        <p:txBody>
          <a:bodyPr/>
          <a:lstStyle/>
          <a:p>
            <a:endParaRPr lang="zh-CN" altLang="en-US"/>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17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par>
                          <p:cTn id="21" fill="hold">
                            <p:stCondLst>
                              <p:cond delay="2200"/>
                            </p:stCondLst>
                            <p:childTnLst>
                              <p:par>
                                <p:cTn id="22" presetID="10" presetClass="entr" presetSubtype="0" fill="hold" grpId="0" nodeType="afterEffect">
                                  <p:stCondLst>
                                    <p:cond delay="0"/>
                                  </p:stCondLst>
                                  <p:childTnLst>
                                    <p:set>
                                      <p:cBhvr>
                                        <p:cTn id="23" dur="1" fill="hold">
                                          <p:stCondLst>
                                            <p:cond delay="0"/>
                                          </p:stCondLst>
                                        </p:cTn>
                                        <p:tgtEl>
                                          <p:spTgt spid="7182"/>
                                        </p:tgtEl>
                                        <p:attrNameLst>
                                          <p:attrName>style.visibility</p:attrName>
                                        </p:attrNameLst>
                                      </p:cBhvr>
                                      <p:to>
                                        <p:strVal val="visible"/>
                                      </p:to>
                                    </p:set>
                                    <p:anim calcmode="lin" valueType="num">
                                      <p:cBhvr>
                                        <p:cTn id="24" dur="500" fill="hold"/>
                                        <p:tgtEl>
                                          <p:spTgt spid="7182"/>
                                        </p:tgtEl>
                                        <p:attrNameLst>
                                          <p:attrName>ppt_w</p:attrName>
                                        </p:attrNameLst>
                                      </p:cBhvr>
                                      <p:tavLst>
                                        <p:tav tm="0">
                                          <p:val>
                                            <p:fltVal val="0"/>
                                          </p:val>
                                        </p:tav>
                                        <p:tav tm="100000">
                                          <p:val>
                                            <p:strVal val="#ppt_w"/>
                                          </p:val>
                                        </p:tav>
                                      </p:tavLst>
                                    </p:anim>
                                    <p:anim calcmode="lin" valueType="num">
                                      <p:cBhvr>
                                        <p:cTn id="25" dur="500" fill="hold"/>
                                        <p:tgtEl>
                                          <p:spTgt spid="7182"/>
                                        </p:tgtEl>
                                        <p:attrNameLst>
                                          <p:attrName>ppt_h</p:attrName>
                                        </p:attrNameLst>
                                      </p:cBhvr>
                                      <p:tavLst>
                                        <p:tav tm="0">
                                          <p:val>
                                            <p:fltVal val="0"/>
                                          </p:val>
                                        </p:tav>
                                        <p:tav tm="100000">
                                          <p:val>
                                            <p:strVal val="#ppt_h"/>
                                          </p:val>
                                        </p:tav>
                                      </p:tavLst>
                                    </p:anim>
                                    <p:animEffect transition="in" filter="fade">
                                      <p:cBhvr>
                                        <p:cTn id="26" dur="500"/>
                                        <p:tgtEl>
                                          <p:spTgt spid="7182"/>
                                        </p:tgtEl>
                                      </p:cBhvr>
                                    </p:animEffect>
                                  </p:childTnLst>
                                </p:cTn>
                              </p:par>
                              <p:par>
                                <p:cTn id="27" presetID="10" presetClass="entr" presetSubtype="0" fill="hold" nodeType="withEffect">
                                  <p:stCondLst>
                                    <p:cond delay="0"/>
                                  </p:stCondLst>
                                  <p:childTnLst>
                                    <p:set>
                                      <p:cBhvr>
                                        <p:cTn id="28" dur="1" fill="hold">
                                          <p:stCondLst>
                                            <p:cond delay="0"/>
                                          </p:stCondLst>
                                        </p:cTn>
                                        <p:tgtEl>
                                          <p:spTgt spid="7183"/>
                                        </p:tgtEl>
                                        <p:attrNameLst>
                                          <p:attrName>style.visibility</p:attrName>
                                        </p:attrNameLst>
                                      </p:cBhvr>
                                      <p:to>
                                        <p:strVal val="visible"/>
                                      </p:to>
                                    </p:set>
                                    <p:anim calcmode="lin" valueType="num">
                                      <p:cBhvr>
                                        <p:cTn id="29" dur="500" fill="hold"/>
                                        <p:tgtEl>
                                          <p:spTgt spid="7183"/>
                                        </p:tgtEl>
                                        <p:attrNameLst>
                                          <p:attrName>ppt_w</p:attrName>
                                        </p:attrNameLst>
                                      </p:cBhvr>
                                      <p:tavLst>
                                        <p:tav tm="0">
                                          <p:val>
                                            <p:fltVal val="0"/>
                                          </p:val>
                                        </p:tav>
                                        <p:tav tm="100000">
                                          <p:val>
                                            <p:strVal val="#ppt_w"/>
                                          </p:val>
                                        </p:tav>
                                      </p:tavLst>
                                    </p:anim>
                                    <p:anim calcmode="lin" valueType="num">
                                      <p:cBhvr>
                                        <p:cTn id="30" dur="500" fill="hold"/>
                                        <p:tgtEl>
                                          <p:spTgt spid="7183"/>
                                        </p:tgtEl>
                                        <p:attrNameLst>
                                          <p:attrName>ppt_h</p:attrName>
                                        </p:attrNameLst>
                                      </p:cBhvr>
                                      <p:tavLst>
                                        <p:tav tm="0">
                                          <p:val>
                                            <p:fltVal val="0"/>
                                          </p:val>
                                        </p:tav>
                                        <p:tav tm="100000">
                                          <p:val>
                                            <p:strVal val="#ppt_h"/>
                                          </p:val>
                                        </p:tav>
                                      </p:tavLst>
                                    </p:anim>
                                    <p:animEffect transition="in" filter="fade">
                                      <p:cBhvr>
                                        <p:cTn id="31" dur="500"/>
                                        <p:tgtEl>
                                          <p:spTgt spid="7183"/>
                                        </p:tgtEl>
                                      </p:cBhvr>
                                    </p:animEffect>
                                  </p:childTnLst>
                                </p:cTn>
                              </p:par>
                            </p:childTnLst>
                          </p:cTn>
                        </p:par>
                        <p:par>
                          <p:cTn id="32" fill="hold">
                            <p:stCondLst>
                              <p:cond delay="2700"/>
                            </p:stCondLst>
                            <p:childTnLst>
                              <p:par>
                                <p:cTn id="33" presetID="31" presetClass="entr" presetSubtype="0" fill="hold" grpId="0" nodeType="afterEffect">
                                  <p:stCondLst>
                                    <p:cond delay="0"/>
                                  </p:stCondLst>
                                  <p:childTnLst>
                                    <p:set>
                                      <p:cBhvr>
                                        <p:cTn id="34" dur="1" fill="hold">
                                          <p:stCondLst>
                                            <p:cond delay="0"/>
                                          </p:stCondLst>
                                        </p:cTn>
                                        <p:tgtEl>
                                          <p:spTgt spid="7179"/>
                                        </p:tgtEl>
                                        <p:attrNameLst>
                                          <p:attrName>style.visibility</p:attrName>
                                        </p:attrNameLst>
                                      </p:cBhvr>
                                      <p:to>
                                        <p:strVal val="visible"/>
                                      </p:to>
                                    </p:set>
                                    <p:anim calcmode="lin" valueType="num">
                                      <p:cBhvr>
                                        <p:cTn id="35" dur="500" fill="hold"/>
                                        <p:tgtEl>
                                          <p:spTgt spid="7179"/>
                                        </p:tgtEl>
                                        <p:attrNameLst>
                                          <p:attrName>ppt_w</p:attrName>
                                        </p:attrNameLst>
                                      </p:cBhvr>
                                      <p:tavLst>
                                        <p:tav tm="0">
                                          <p:val>
                                            <p:fltVal val="0"/>
                                          </p:val>
                                        </p:tav>
                                        <p:tav tm="100000">
                                          <p:val>
                                            <p:strVal val="#ppt_w"/>
                                          </p:val>
                                        </p:tav>
                                      </p:tavLst>
                                    </p:anim>
                                    <p:anim calcmode="lin" valueType="num">
                                      <p:cBhvr>
                                        <p:cTn id="36" dur="500" fill="hold"/>
                                        <p:tgtEl>
                                          <p:spTgt spid="7179"/>
                                        </p:tgtEl>
                                        <p:attrNameLst>
                                          <p:attrName>ppt_h</p:attrName>
                                        </p:attrNameLst>
                                      </p:cBhvr>
                                      <p:tavLst>
                                        <p:tav tm="0">
                                          <p:val>
                                            <p:fltVal val="0"/>
                                          </p:val>
                                        </p:tav>
                                        <p:tav tm="100000">
                                          <p:val>
                                            <p:strVal val="#ppt_h"/>
                                          </p:val>
                                        </p:tav>
                                      </p:tavLst>
                                    </p:anim>
                                    <p:anim calcmode="lin" valueType="num">
                                      <p:cBhvr>
                                        <p:cTn id="37" dur="500" fill="hold"/>
                                        <p:tgtEl>
                                          <p:spTgt spid="7179"/>
                                        </p:tgtEl>
                                        <p:attrNameLst>
                                          <p:attrName>style.rotation</p:attrName>
                                        </p:attrNameLst>
                                      </p:cBhvr>
                                      <p:tavLst>
                                        <p:tav tm="0">
                                          <p:val>
                                            <p:fltVal val="90"/>
                                          </p:val>
                                        </p:tav>
                                        <p:tav tm="100000">
                                          <p:val>
                                            <p:fltVal val="0"/>
                                          </p:val>
                                        </p:tav>
                                      </p:tavLst>
                                    </p:anim>
                                    <p:animEffect transition="in" filter="fade">
                                      <p:cBhvr>
                                        <p:cTn id="38" dur="500"/>
                                        <p:tgtEl>
                                          <p:spTgt spid="717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80"/>
                                        </p:tgtEl>
                                        <p:attrNameLst>
                                          <p:attrName>style.visibility</p:attrName>
                                        </p:attrNameLst>
                                      </p:cBhvr>
                                      <p:to>
                                        <p:strVal val="visible"/>
                                      </p:to>
                                    </p:set>
                                    <p:anim calcmode="lin" valueType="num">
                                      <p:cBhvr>
                                        <p:cTn id="41" dur="500" fill="hold"/>
                                        <p:tgtEl>
                                          <p:spTgt spid="7180"/>
                                        </p:tgtEl>
                                        <p:attrNameLst>
                                          <p:attrName>ppt_w</p:attrName>
                                        </p:attrNameLst>
                                      </p:cBhvr>
                                      <p:tavLst>
                                        <p:tav tm="0">
                                          <p:val>
                                            <p:fltVal val="0"/>
                                          </p:val>
                                        </p:tav>
                                        <p:tav tm="100000">
                                          <p:val>
                                            <p:strVal val="#ppt_w"/>
                                          </p:val>
                                        </p:tav>
                                      </p:tavLst>
                                    </p:anim>
                                    <p:anim calcmode="lin" valueType="num">
                                      <p:cBhvr>
                                        <p:cTn id="42" dur="500" fill="hold"/>
                                        <p:tgtEl>
                                          <p:spTgt spid="7180"/>
                                        </p:tgtEl>
                                        <p:attrNameLst>
                                          <p:attrName>ppt_h</p:attrName>
                                        </p:attrNameLst>
                                      </p:cBhvr>
                                      <p:tavLst>
                                        <p:tav tm="0">
                                          <p:val>
                                            <p:fltVal val="0"/>
                                          </p:val>
                                        </p:tav>
                                        <p:tav tm="100000">
                                          <p:val>
                                            <p:strVal val="#ppt_h"/>
                                          </p:val>
                                        </p:tav>
                                      </p:tavLst>
                                    </p:anim>
                                    <p:anim calcmode="lin" valueType="num">
                                      <p:cBhvr>
                                        <p:cTn id="43" dur="500" fill="hold"/>
                                        <p:tgtEl>
                                          <p:spTgt spid="7180"/>
                                        </p:tgtEl>
                                        <p:attrNameLst>
                                          <p:attrName>style.rotation</p:attrName>
                                        </p:attrNameLst>
                                      </p:cBhvr>
                                      <p:tavLst>
                                        <p:tav tm="0">
                                          <p:val>
                                            <p:fltVal val="90"/>
                                          </p:val>
                                        </p:tav>
                                        <p:tav tm="100000">
                                          <p:val>
                                            <p:fltVal val="0"/>
                                          </p:val>
                                        </p:tav>
                                      </p:tavLst>
                                    </p:anim>
                                    <p:animEffect transition="in" filter="fade">
                                      <p:cBhvr>
                                        <p:cTn id="44" dur="500"/>
                                        <p:tgtEl>
                                          <p:spTgt spid="718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7175"/>
                                        </p:tgtEl>
                                        <p:attrNameLst>
                                          <p:attrName>style.visibility</p:attrName>
                                        </p:attrNameLst>
                                      </p:cBhvr>
                                      <p:to>
                                        <p:strVal val="visible"/>
                                      </p:to>
                                    </p:set>
                                    <p:anim calcmode="lin" valueType="num">
                                      <p:cBhvr>
                                        <p:cTn id="47" dur="500" fill="hold"/>
                                        <p:tgtEl>
                                          <p:spTgt spid="7175"/>
                                        </p:tgtEl>
                                        <p:attrNameLst>
                                          <p:attrName>ppt_w</p:attrName>
                                        </p:attrNameLst>
                                      </p:cBhvr>
                                      <p:tavLst>
                                        <p:tav tm="0">
                                          <p:val>
                                            <p:fltVal val="0"/>
                                          </p:val>
                                        </p:tav>
                                        <p:tav tm="100000">
                                          <p:val>
                                            <p:strVal val="#ppt_w"/>
                                          </p:val>
                                        </p:tav>
                                      </p:tavLst>
                                    </p:anim>
                                    <p:anim calcmode="lin" valueType="num">
                                      <p:cBhvr>
                                        <p:cTn id="48" dur="500" fill="hold"/>
                                        <p:tgtEl>
                                          <p:spTgt spid="7175"/>
                                        </p:tgtEl>
                                        <p:attrNameLst>
                                          <p:attrName>ppt_h</p:attrName>
                                        </p:attrNameLst>
                                      </p:cBhvr>
                                      <p:tavLst>
                                        <p:tav tm="0">
                                          <p:val>
                                            <p:fltVal val="0"/>
                                          </p:val>
                                        </p:tav>
                                        <p:tav tm="100000">
                                          <p:val>
                                            <p:strVal val="#ppt_h"/>
                                          </p:val>
                                        </p:tav>
                                      </p:tavLst>
                                    </p:anim>
                                    <p:anim calcmode="lin" valueType="num">
                                      <p:cBhvr>
                                        <p:cTn id="49" dur="500" fill="hold"/>
                                        <p:tgtEl>
                                          <p:spTgt spid="7175"/>
                                        </p:tgtEl>
                                        <p:attrNameLst>
                                          <p:attrName>style.rotation</p:attrName>
                                        </p:attrNameLst>
                                      </p:cBhvr>
                                      <p:tavLst>
                                        <p:tav tm="0">
                                          <p:val>
                                            <p:fltVal val="90"/>
                                          </p:val>
                                        </p:tav>
                                        <p:tav tm="100000">
                                          <p:val>
                                            <p:fltVal val="0"/>
                                          </p:val>
                                        </p:tav>
                                      </p:tavLst>
                                    </p:anim>
                                    <p:animEffect transition="in" filter="fade">
                                      <p:cBhvr>
                                        <p:cTn id="50" dur="500"/>
                                        <p:tgtEl>
                                          <p:spTgt spid="7175"/>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7178"/>
                                        </p:tgtEl>
                                        <p:attrNameLst>
                                          <p:attrName>style.visibility</p:attrName>
                                        </p:attrNameLst>
                                      </p:cBhvr>
                                      <p:to>
                                        <p:strVal val="visible"/>
                                      </p:to>
                                    </p:set>
                                    <p:anim calcmode="lin" valueType="num">
                                      <p:cBhvr>
                                        <p:cTn id="53" dur="500" fill="hold"/>
                                        <p:tgtEl>
                                          <p:spTgt spid="7178"/>
                                        </p:tgtEl>
                                        <p:attrNameLst>
                                          <p:attrName>ppt_w</p:attrName>
                                        </p:attrNameLst>
                                      </p:cBhvr>
                                      <p:tavLst>
                                        <p:tav tm="0">
                                          <p:val>
                                            <p:fltVal val="0"/>
                                          </p:val>
                                        </p:tav>
                                        <p:tav tm="100000">
                                          <p:val>
                                            <p:strVal val="#ppt_w"/>
                                          </p:val>
                                        </p:tav>
                                      </p:tavLst>
                                    </p:anim>
                                    <p:anim calcmode="lin" valueType="num">
                                      <p:cBhvr>
                                        <p:cTn id="54" dur="500" fill="hold"/>
                                        <p:tgtEl>
                                          <p:spTgt spid="7178"/>
                                        </p:tgtEl>
                                        <p:attrNameLst>
                                          <p:attrName>ppt_h</p:attrName>
                                        </p:attrNameLst>
                                      </p:cBhvr>
                                      <p:tavLst>
                                        <p:tav tm="0">
                                          <p:val>
                                            <p:fltVal val="0"/>
                                          </p:val>
                                        </p:tav>
                                        <p:tav tm="100000">
                                          <p:val>
                                            <p:strVal val="#ppt_h"/>
                                          </p:val>
                                        </p:tav>
                                      </p:tavLst>
                                    </p:anim>
                                    <p:anim calcmode="lin" valueType="num">
                                      <p:cBhvr>
                                        <p:cTn id="55" dur="500" fill="hold"/>
                                        <p:tgtEl>
                                          <p:spTgt spid="7178"/>
                                        </p:tgtEl>
                                        <p:attrNameLst>
                                          <p:attrName>style.rotation</p:attrName>
                                        </p:attrNameLst>
                                      </p:cBhvr>
                                      <p:tavLst>
                                        <p:tav tm="0">
                                          <p:val>
                                            <p:fltVal val="90"/>
                                          </p:val>
                                        </p:tav>
                                        <p:tav tm="100000">
                                          <p:val>
                                            <p:fltVal val="0"/>
                                          </p:val>
                                        </p:tav>
                                      </p:tavLst>
                                    </p:anim>
                                    <p:animEffect transition="in" filter="fade">
                                      <p:cBhvr>
                                        <p:cTn id="56" dur="500"/>
                                        <p:tgtEl>
                                          <p:spTgt spid="7178"/>
                                        </p:tgtEl>
                                      </p:cBhvr>
                                    </p:animEffect>
                                  </p:childTnLst>
                                </p:cTn>
                              </p:par>
                            </p:childTnLst>
                          </p:cTn>
                        </p:par>
                        <p:par>
                          <p:cTn id="57" fill="hold">
                            <p:stCondLst>
                              <p:cond delay="3200"/>
                            </p:stCondLst>
                            <p:childTnLst>
                              <p:par>
                                <p:cTn id="58" presetID="22" presetClass="entr" presetSubtype="8" fill="hold" grpId="0" nodeType="afterEffect">
                                  <p:stCondLst>
                                    <p:cond delay="0"/>
                                  </p:stCondLst>
                                  <p:childTnLst>
                                    <p:set>
                                      <p:cBhvr>
                                        <p:cTn id="59" dur="1" fill="hold">
                                          <p:stCondLst>
                                            <p:cond delay="0"/>
                                          </p:stCondLst>
                                        </p:cTn>
                                        <p:tgtEl>
                                          <p:spTgt spid="7176"/>
                                        </p:tgtEl>
                                        <p:attrNameLst>
                                          <p:attrName>style.visibility</p:attrName>
                                        </p:attrNameLst>
                                      </p:cBhvr>
                                      <p:to>
                                        <p:strVal val="visible"/>
                                      </p:to>
                                    </p:set>
                                    <p:animEffect transition="in" filter="wipe(left)">
                                      <p:cBhvr>
                                        <p:cTn id="60" dur="500"/>
                                        <p:tgtEl>
                                          <p:spTgt spid="717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7177"/>
                                        </p:tgtEl>
                                        <p:attrNameLst>
                                          <p:attrName>style.visibility</p:attrName>
                                        </p:attrNameLst>
                                      </p:cBhvr>
                                      <p:to>
                                        <p:strVal val="visible"/>
                                      </p:to>
                                    </p:set>
                                    <p:animEffect transition="in" filter="wipe(left)">
                                      <p:cBhvr>
                                        <p:cTn id="63"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75" grpId="0" animBg="1"/>
      <p:bldP spid="7176" grpId="0"/>
      <p:bldP spid="7177" grpId="0"/>
      <p:bldP spid="7178" grpId="0"/>
      <p:bldP spid="7179" grpId="0" animBg="1"/>
      <p:bldP spid="7180" grpId="0"/>
      <p:bldP spid="7181" grpId="0" bldLvl="0" animBg="1"/>
      <p:bldP spid="718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292" name="Line 5"/>
          <p:cNvSpPr/>
          <p:nvPr/>
        </p:nvSpPr>
        <p:spPr>
          <a:xfrm>
            <a:off x="2822575" y="1217613"/>
            <a:ext cx="0" cy="5260975"/>
          </a:xfrm>
          <a:prstGeom prst="line">
            <a:avLst/>
          </a:prstGeom>
          <a:ln w="28575" cap="flat" cmpd="sng">
            <a:solidFill>
              <a:schemeClr val="accent1"/>
            </a:solidFill>
            <a:prstDash val="solid"/>
            <a:round/>
            <a:headEnd type="none" w="med" len="med"/>
            <a:tailEnd type="none" w="med" len="med"/>
          </a:ln>
        </p:spPr>
      </p:sp>
      <p:sp>
        <p:nvSpPr>
          <p:cNvPr id="12293" name="Oval 6"/>
          <p:cNvSpPr/>
          <p:nvPr/>
        </p:nvSpPr>
        <p:spPr>
          <a:xfrm>
            <a:off x="2706688" y="1141413"/>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4" name="Oval 7"/>
          <p:cNvSpPr/>
          <p:nvPr/>
        </p:nvSpPr>
        <p:spPr>
          <a:xfrm>
            <a:off x="2706688" y="2124075"/>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5" name="Oval 8"/>
          <p:cNvSpPr/>
          <p:nvPr/>
        </p:nvSpPr>
        <p:spPr>
          <a:xfrm>
            <a:off x="2706688" y="296545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6" name="Oval 9"/>
          <p:cNvSpPr/>
          <p:nvPr/>
        </p:nvSpPr>
        <p:spPr>
          <a:xfrm>
            <a:off x="2706688" y="3817938"/>
            <a:ext cx="220662" cy="207962"/>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7" name="Oval 10"/>
          <p:cNvSpPr/>
          <p:nvPr/>
        </p:nvSpPr>
        <p:spPr>
          <a:xfrm>
            <a:off x="2706688" y="4749800"/>
            <a:ext cx="220662" cy="207963"/>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8" name="Oval 11"/>
          <p:cNvSpPr/>
          <p:nvPr/>
        </p:nvSpPr>
        <p:spPr>
          <a:xfrm>
            <a:off x="2706688" y="560070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9" name="TextBox 10"/>
          <p:cNvSpPr txBox="1"/>
          <p:nvPr/>
        </p:nvSpPr>
        <p:spPr>
          <a:xfrm>
            <a:off x="3070225" y="981631"/>
            <a:ext cx="1338828" cy="369332"/>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性能优化：</a:t>
            </a:r>
          </a:p>
        </p:txBody>
      </p:sp>
      <p:sp>
        <p:nvSpPr>
          <p:cNvPr id="12300" name="TextBox 11"/>
          <p:cNvSpPr txBox="1"/>
          <p:nvPr/>
        </p:nvSpPr>
        <p:spPr>
          <a:xfrm>
            <a:off x="3106738" y="1371600"/>
            <a:ext cx="7626350" cy="1323439"/>
          </a:xfrm>
          <a:prstGeom prst="rect">
            <a:avLst/>
          </a:prstGeom>
          <a:noFill/>
          <a:ln w="9525">
            <a:noFill/>
          </a:ln>
        </p:spPr>
        <p:txBody>
          <a:bodyPr anchor="t">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不同类型的处理单元在处理不同类型的任务时表现出色。通过充分利用异构计算系统中各个处理单元的优势，可以实现更高的性能和效率。例如，使用</a:t>
            </a:r>
            <a:r>
              <a:rPr lang="en-US" altLang="zh-CN" sz="2000" dirty="0">
                <a:solidFill>
                  <a:schemeClr val="accent1"/>
                </a:solidFill>
                <a:latin typeface="微软雅黑" panose="020B0503020204020204" pitchFamily="34" charset="-122"/>
                <a:ea typeface="微软雅黑" panose="020B0503020204020204" pitchFamily="34" charset="-122"/>
              </a:rPr>
              <a:t>GPU</a:t>
            </a:r>
            <a:r>
              <a:rPr lang="zh-CN" altLang="en-US" sz="2000" dirty="0">
                <a:solidFill>
                  <a:schemeClr val="accent1"/>
                </a:solidFill>
                <a:latin typeface="微软雅黑" panose="020B0503020204020204" pitchFamily="34" charset="-122"/>
                <a:ea typeface="微软雅黑" panose="020B0503020204020204" pitchFamily="34" charset="-122"/>
              </a:rPr>
              <a:t>处理大规模的并行计算任务，而使用</a:t>
            </a:r>
            <a:r>
              <a:rPr lang="en-US" altLang="zh-CN" sz="2000" dirty="0">
                <a:solidFill>
                  <a:schemeClr val="accent1"/>
                </a:solidFill>
                <a:latin typeface="微软雅黑" panose="020B0503020204020204" pitchFamily="34" charset="-122"/>
                <a:ea typeface="微软雅黑" panose="020B0503020204020204" pitchFamily="34" charset="-122"/>
              </a:rPr>
              <a:t>CPU</a:t>
            </a:r>
            <a:r>
              <a:rPr lang="zh-CN" altLang="en-US" sz="2000" dirty="0">
                <a:solidFill>
                  <a:schemeClr val="accent1"/>
                </a:solidFill>
                <a:latin typeface="微软雅黑" panose="020B0503020204020204" pitchFamily="34" charset="-122"/>
                <a:ea typeface="微软雅黑" panose="020B0503020204020204" pitchFamily="34" charset="-122"/>
              </a:rPr>
              <a:t>处理更通用的任务，从而充分发挥两者的优势。</a:t>
            </a:r>
          </a:p>
        </p:txBody>
      </p:sp>
      <p:sp>
        <p:nvSpPr>
          <p:cNvPr id="12301" name="TextBox 13"/>
          <p:cNvSpPr txBox="1"/>
          <p:nvPr/>
        </p:nvSpPr>
        <p:spPr>
          <a:xfrm>
            <a:off x="3074276" y="2870883"/>
            <a:ext cx="2262158" cy="369332"/>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适应不同工作负载：</a:t>
            </a:r>
          </a:p>
        </p:txBody>
      </p:sp>
      <p:sp>
        <p:nvSpPr>
          <p:cNvPr id="12307" name="TextBox 19"/>
          <p:cNvSpPr txBox="1"/>
          <p:nvPr/>
        </p:nvSpPr>
        <p:spPr>
          <a:xfrm>
            <a:off x="3070225" y="3389221"/>
            <a:ext cx="7439025" cy="1200329"/>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异构计算系统具有适应不同工作负载的灵活性。对于某些任务，如图形处理或科学计算，</a:t>
            </a:r>
            <a:r>
              <a:rPr lang="en-US" altLang="zh-CN" dirty="0">
                <a:solidFill>
                  <a:schemeClr val="accent1"/>
                </a:solidFill>
                <a:latin typeface="微软雅黑" panose="020B0503020204020204" pitchFamily="34" charset="-122"/>
                <a:ea typeface="微软雅黑" panose="020B0503020204020204" pitchFamily="34" charset="-122"/>
              </a:rPr>
              <a:t>GPU</a:t>
            </a:r>
            <a:r>
              <a:rPr lang="zh-CN" altLang="en-US" dirty="0">
                <a:solidFill>
                  <a:schemeClr val="accent1"/>
                </a:solidFill>
                <a:latin typeface="微软雅黑" panose="020B0503020204020204" pitchFamily="34" charset="-122"/>
                <a:ea typeface="微软雅黑" panose="020B0503020204020204" pitchFamily="34" charset="-122"/>
              </a:rPr>
              <a:t>可能更为适合；而对于控制流程密集型的任务，</a:t>
            </a:r>
            <a:r>
              <a:rPr lang="en-US" altLang="zh-CN" dirty="0">
                <a:solidFill>
                  <a:schemeClr val="accent1"/>
                </a:solidFill>
                <a:latin typeface="微软雅黑" panose="020B0503020204020204" pitchFamily="34" charset="-122"/>
                <a:ea typeface="微软雅黑" panose="020B0503020204020204" pitchFamily="34" charset="-122"/>
              </a:rPr>
              <a:t>CPU</a:t>
            </a:r>
            <a:r>
              <a:rPr lang="zh-CN" altLang="en-US" dirty="0">
                <a:solidFill>
                  <a:schemeClr val="accent1"/>
                </a:solidFill>
                <a:latin typeface="微软雅黑" panose="020B0503020204020204" pitchFamily="34" charset="-122"/>
                <a:ea typeface="微软雅黑" panose="020B0503020204020204" pitchFamily="34" charset="-122"/>
              </a:rPr>
              <a:t>可能更具优势。异构系统可以根据具体工作负载的特性来选择最合适的处理单元。</a:t>
            </a:r>
          </a:p>
        </p:txBody>
      </p:sp>
      <p:sp>
        <p:nvSpPr>
          <p:cNvPr id="12311" name="矩形 23"/>
          <p:cNvSpPr/>
          <p:nvPr/>
        </p:nvSpPr>
        <p:spPr>
          <a:xfrm>
            <a:off x="876300" y="1350963"/>
            <a:ext cx="1728788" cy="1062037"/>
          </a:xfrm>
          <a:prstGeom prst="rect">
            <a:avLst/>
          </a:prstGeom>
          <a:blipFill rotWithShape="1">
            <a:blip r:embed="rId2"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2" name="矩形 24"/>
          <p:cNvSpPr/>
          <p:nvPr/>
        </p:nvSpPr>
        <p:spPr>
          <a:xfrm>
            <a:off x="876300" y="3335338"/>
            <a:ext cx="1728788" cy="1063625"/>
          </a:xfrm>
          <a:prstGeom prst="rect">
            <a:avLst/>
          </a:prstGeom>
          <a:blipFill rotWithShape="1">
            <a:blip r:embed="rId3"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3" name="矩形 25"/>
          <p:cNvSpPr/>
          <p:nvPr/>
        </p:nvSpPr>
        <p:spPr>
          <a:xfrm>
            <a:off x="876300" y="5221288"/>
            <a:ext cx="1728788" cy="1063625"/>
          </a:xfrm>
          <a:prstGeom prst="rect">
            <a:avLst/>
          </a:prstGeom>
          <a:blipFill rotWithShape="1">
            <a:blip r:embed="rId4"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 name="TextBox 13">
            <a:extLst>
              <a:ext uri="{FF2B5EF4-FFF2-40B4-BE49-F238E27FC236}">
                <a16:creationId xmlns:a16="http://schemas.microsoft.com/office/drawing/2014/main" id="{35AA6379-4FF9-9F16-EDD3-085782140610}"/>
              </a:ext>
            </a:extLst>
          </p:cNvPr>
          <p:cNvSpPr txBox="1"/>
          <p:nvPr/>
        </p:nvSpPr>
        <p:spPr>
          <a:xfrm>
            <a:off x="3070225" y="4773097"/>
            <a:ext cx="1107996" cy="369332"/>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跨平台：</a:t>
            </a:r>
          </a:p>
        </p:txBody>
      </p:sp>
      <p:sp>
        <p:nvSpPr>
          <p:cNvPr id="3" name="TextBox 19">
            <a:extLst>
              <a:ext uri="{FF2B5EF4-FFF2-40B4-BE49-F238E27FC236}">
                <a16:creationId xmlns:a16="http://schemas.microsoft.com/office/drawing/2014/main" id="{85CB8B3F-A301-3797-9C49-72BCF9CB69A8}"/>
              </a:ext>
            </a:extLst>
          </p:cNvPr>
          <p:cNvSpPr txBox="1"/>
          <p:nvPr/>
        </p:nvSpPr>
        <p:spPr>
          <a:xfrm>
            <a:off x="3106738" y="5226901"/>
            <a:ext cx="7439025" cy="923330"/>
          </a:xfrm>
          <a:prstGeom prst="rect">
            <a:avLst/>
          </a:prstGeom>
          <a:noFill/>
          <a:ln w="9525">
            <a:noFill/>
          </a:ln>
        </p:spPr>
        <p:txBody>
          <a:bodyPr wrap="square"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不同平台上的应用场景和任务需求差异巨大。异构计算使得在跨平台环境中更容易适应不同类型的计算任务。通过合理组织和利用不同平台上的处理单元，可以更好地满足不同应用领域的需求。</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22" presetClass="entr" presetSubtype="1" fill="hold" nodeType="afterEffect">
                                  <p:stCondLst>
                                    <p:cond delay="0"/>
                                  </p:stCondLst>
                                  <p:childTnLst>
                                    <p:set>
                                      <p:cBhvr>
                                        <p:cTn id="13" dur="1" fill="hold">
                                          <p:stCondLst>
                                            <p:cond delay="0"/>
                                          </p:stCondLst>
                                        </p:cTn>
                                        <p:tgtEl>
                                          <p:spTgt spid="12292"/>
                                        </p:tgtEl>
                                        <p:attrNameLst>
                                          <p:attrName>style.visibility</p:attrName>
                                        </p:attrNameLst>
                                      </p:cBhvr>
                                      <p:to>
                                        <p:strVal val="visible"/>
                                      </p:to>
                                    </p:set>
                                    <p:animEffect transition="in" filter="wipe(up)">
                                      <p:cBhvr>
                                        <p:cTn id="14" dur="500"/>
                                        <p:tgtEl>
                                          <p:spTgt spid="12292"/>
                                        </p:tgtEl>
                                      </p:cBhvr>
                                    </p:animEffect>
                                  </p:childTnLst>
                                </p:cTn>
                              </p:par>
                            </p:childTnLst>
                          </p:cTn>
                        </p:par>
                        <p:par>
                          <p:cTn id="15" fill="hold">
                            <p:stCondLst>
                              <p:cond delay="800"/>
                            </p:stCondLst>
                            <p:childTnLst>
                              <p:par>
                                <p:cTn id="16" presetID="10" presetClass="entr" presetSubtype="0" fill="hold" grpId="0" nodeType="afterEffect">
                                  <p:stCondLst>
                                    <p:cond delay="0"/>
                                  </p:stCondLst>
                                  <p:childTnLst>
                                    <p:set>
                                      <p:cBhvr>
                                        <p:cTn id="17" dur="1" fill="hold">
                                          <p:stCondLst>
                                            <p:cond delay="0"/>
                                          </p:stCondLst>
                                        </p:cTn>
                                        <p:tgtEl>
                                          <p:spTgt spid="12293"/>
                                        </p:tgtEl>
                                        <p:attrNameLst>
                                          <p:attrName>style.visibility</p:attrName>
                                        </p:attrNameLst>
                                      </p:cBhvr>
                                      <p:to>
                                        <p:strVal val="visible"/>
                                      </p:to>
                                    </p:set>
                                    <p:anim calcmode="lin" valueType="num">
                                      <p:cBhvr>
                                        <p:cTn id="18" dur="500" fill="hold"/>
                                        <p:tgtEl>
                                          <p:spTgt spid="12293"/>
                                        </p:tgtEl>
                                        <p:attrNameLst>
                                          <p:attrName>ppt_w</p:attrName>
                                        </p:attrNameLst>
                                      </p:cBhvr>
                                      <p:tavLst>
                                        <p:tav tm="0">
                                          <p:val>
                                            <p:fltVal val="0"/>
                                          </p:val>
                                        </p:tav>
                                        <p:tav tm="100000">
                                          <p:val>
                                            <p:strVal val="#ppt_w"/>
                                          </p:val>
                                        </p:tav>
                                      </p:tavLst>
                                    </p:anim>
                                    <p:anim calcmode="lin" valueType="num">
                                      <p:cBhvr>
                                        <p:cTn id="19" dur="500" fill="hold"/>
                                        <p:tgtEl>
                                          <p:spTgt spid="12293"/>
                                        </p:tgtEl>
                                        <p:attrNameLst>
                                          <p:attrName>ppt_h</p:attrName>
                                        </p:attrNameLst>
                                      </p:cBhvr>
                                      <p:tavLst>
                                        <p:tav tm="0">
                                          <p:val>
                                            <p:fltVal val="0"/>
                                          </p:val>
                                        </p:tav>
                                        <p:tav tm="100000">
                                          <p:val>
                                            <p:strVal val="#ppt_h"/>
                                          </p:val>
                                        </p:tav>
                                      </p:tavLst>
                                    </p:anim>
                                    <p:animEffect transition="in" filter="fade">
                                      <p:cBhvr>
                                        <p:cTn id="20" dur="500"/>
                                        <p:tgtEl>
                                          <p:spTgt spid="12293"/>
                                        </p:tgtEl>
                                      </p:cBhvr>
                                    </p:animEffect>
                                  </p:childTnLst>
                                </p:cTn>
                              </p:par>
                            </p:childTnLst>
                          </p:cTn>
                        </p:par>
                        <p:par>
                          <p:cTn id="21" fill="hold">
                            <p:stCondLst>
                              <p:cond delay="1300"/>
                            </p:stCondLst>
                            <p:childTnLst>
                              <p:par>
                                <p:cTn id="22" presetID="31" presetClass="entr" presetSubtype="0" fill="hold" grpId="0" nodeType="afterEffect">
                                  <p:stCondLst>
                                    <p:cond delay="0"/>
                                  </p:stCondLst>
                                  <p:childTnLst>
                                    <p:set>
                                      <p:cBhvr>
                                        <p:cTn id="23" dur="1" fill="hold">
                                          <p:stCondLst>
                                            <p:cond delay="0"/>
                                          </p:stCondLst>
                                        </p:cTn>
                                        <p:tgtEl>
                                          <p:spTgt spid="12299"/>
                                        </p:tgtEl>
                                        <p:attrNameLst>
                                          <p:attrName>style.visibility</p:attrName>
                                        </p:attrNameLst>
                                      </p:cBhvr>
                                      <p:to>
                                        <p:strVal val="visible"/>
                                      </p:to>
                                    </p:set>
                                    <p:anim calcmode="lin" valueType="num">
                                      <p:cBhvr>
                                        <p:cTn id="24" dur="400" fill="hold"/>
                                        <p:tgtEl>
                                          <p:spTgt spid="12299"/>
                                        </p:tgtEl>
                                        <p:attrNameLst>
                                          <p:attrName>ppt_w</p:attrName>
                                        </p:attrNameLst>
                                      </p:cBhvr>
                                      <p:tavLst>
                                        <p:tav tm="0">
                                          <p:val>
                                            <p:fltVal val="0"/>
                                          </p:val>
                                        </p:tav>
                                        <p:tav tm="100000">
                                          <p:val>
                                            <p:strVal val="#ppt_w"/>
                                          </p:val>
                                        </p:tav>
                                      </p:tavLst>
                                    </p:anim>
                                    <p:anim calcmode="lin" valueType="num">
                                      <p:cBhvr>
                                        <p:cTn id="25" dur="400" fill="hold"/>
                                        <p:tgtEl>
                                          <p:spTgt spid="12299"/>
                                        </p:tgtEl>
                                        <p:attrNameLst>
                                          <p:attrName>ppt_h</p:attrName>
                                        </p:attrNameLst>
                                      </p:cBhvr>
                                      <p:tavLst>
                                        <p:tav tm="0">
                                          <p:val>
                                            <p:fltVal val="0"/>
                                          </p:val>
                                        </p:tav>
                                        <p:tav tm="100000">
                                          <p:val>
                                            <p:strVal val="#ppt_h"/>
                                          </p:val>
                                        </p:tav>
                                      </p:tavLst>
                                    </p:anim>
                                    <p:anim calcmode="lin" valueType="num">
                                      <p:cBhvr>
                                        <p:cTn id="26" dur="400" fill="hold"/>
                                        <p:tgtEl>
                                          <p:spTgt spid="12299"/>
                                        </p:tgtEl>
                                        <p:attrNameLst>
                                          <p:attrName>style.rotation</p:attrName>
                                        </p:attrNameLst>
                                      </p:cBhvr>
                                      <p:tavLst>
                                        <p:tav tm="0">
                                          <p:val>
                                            <p:fltVal val="90"/>
                                          </p:val>
                                        </p:tav>
                                        <p:tav tm="100000">
                                          <p:val>
                                            <p:fltVal val="0"/>
                                          </p:val>
                                        </p:tav>
                                      </p:tavLst>
                                    </p:anim>
                                    <p:animEffect transition="in" filter="fade">
                                      <p:cBhvr>
                                        <p:cTn id="27" dur="400"/>
                                        <p:tgtEl>
                                          <p:spTgt spid="12299"/>
                                        </p:tgtEl>
                                      </p:cBhvr>
                                    </p:animEffect>
                                  </p:childTnLst>
                                </p:cTn>
                              </p:par>
                            </p:childTnLst>
                          </p:cTn>
                        </p:par>
                        <p:par>
                          <p:cTn id="28" fill="hold">
                            <p:stCondLst>
                              <p:cond delay="1700"/>
                            </p:stCondLst>
                            <p:childTnLst>
                              <p:par>
                                <p:cTn id="29" presetID="22" presetClass="entr" presetSubtype="8" fill="hold" grpId="0" nodeType="afterEffect">
                                  <p:stCondLst>
                                    <p:cond delay="0"/>
                                  </p:stCondLst>
                                  <p:childTnLst>
                                    <p:set>
                                      <p:cBhvr>
                                        <p:cTn id="30" dur="1" fill="hold">
                                          <p:stCondLst>
                                            <p:cond delay="0"/>
                                          </p:stCondLst>
                                        </p:cTn>
                                        <p:tgtEl>
                                          <p:spTgt spid="12300"/>
                                        </p:tgtEl>
                                        <p:attrNameLst>
                                          <p:attrName>style.visibility</p:attrName>
                                        </p:attrNameLst>
                                      </p:cBhvr>
                                      <p:to>
                                        <p:strVal val="visible"/>
                                      </p:to>
                                    </p:set>
                                    <p:animEffect transition="in" filter="wipe(left)">
                                      <p:cBhvr>
                                        <p:cTn id="31" dur="500"/>
                                        <p:tgtEl>
                                          <p:spTgt spid="12300"/>
                                        </p:tgtEl>
                                      </p:cBhvr>
                                    </p:animEffect>
                                  </p:childTnLst>
                                </p:cTn>
                              </p:par>
                            </p:childTnLst>
                          </p:cTn>
                        </p:par>
                        <p:par>
                          <p:cTn id="32" fill="hold">
                            <p:stCondLst>
                              <p:cond delay="2200"/>
                            </p:stCondLst>
                            <p:childTnLst>
                              <p:par>
                                <p:cTn id="33" presetID="10" presetClass="entr" presetSubtype="0" fill="hold" grpId="0" nodeType="afterEffect">
                                  <p:stCondLst>
                                    <p:cond delay="0"/>
                                  </p:stCondLst>
                                  <p:childTnLst>
                                    <p:set>
                                      <p:cBhvr>
                                        <p:cTn id="34" dur="1" fill="hold">
                                          <p:stCondLst>
                                            <p:cond delay="0"/>
                                          </p:stCondLst>
                                        </p:cTn>
                                        <p:tgtEl>
                                          <p:spTgt spid="12294"/>
                                        </p:tgtEl>
                                        <p:attrNameLst>
                                          <p:attrName>style.visibility</p:attrName>
                                        </p:attrNameLst>
                                      </p:cBhvr>
                                      <p:to>
                                        <p:strVal val="visible"/>
                                      </p:to>
                                    </p:set>
                                    <p:anim calcmode="lin" valueType="num">
                                      <p:cBhvr>
                                        <p:cTn id="35" dur="500" fill="hold"/>
                                        <p:tgtEl>
                                          <p:spTgt spid="12294"/>
                                        </p:tgtEl>
                                        <p:attrNameLst>
                                          <p:attrName>ppt_w</p:attrName>
                                        </p:attrNameLst>
                                      </p:cBhvr>
                                      <p:tavLst>
                                        <p:tav tm="0">
                                          <p:val>
                                            <p:fltVal val="0"/>
                                          </p:val>
                                        </p:tav>
                                        <p:tav tm="100000">
                                          <p:val>
                                            <p:strVal val="#ppt_w"/>
                                          </p:val>
                                        </p:tav>
                                      </p:tavLst>
                                    </p:anim>
                                    <p:anim calcmode="lin" valueType="num">
                                      <p:cBhvr>
                                        <p:cTn id="36" dur="500" fill="hold"/>
                                        <p:tgtEl>
                                          <p:spTgt spid="12294"/>
                                        </p:tgtEl>
                                        <p:attrNameLst>
                                          <p:attrName>ppt_h</p:attrName>
                                        </p:attrNameLst>
                                      </p:cBhvr>
                                      <p:tavLst>
                                        <p:tav tm="0">
                                          <p:val>
                                            <p:fltVal val="0"/>
                                          </p:val>
                                        </p:tav>
                                        <p:tav tm="100000">
                                          <p:val>
                                            <p:strVal val="#ppt_h"/>
                                          </p:val>
                                        </p:tav>
                                      </p:tavLst>
                                    </p:anim>
                                    <p:animEffect transition="in" filter="fade">
                                      <p:cBhvr>
                                        <p:cTn id="37" dur="500"/>
                                        <p:tgtEl>
                                          <p:spTgt spid="12294"/>
                                        </p:tgtEl>
                                      </p:cBhvr>
                                    </p:animEffect>
                                  </p:childTnLst>
                                </p:cTn>
                              </p:par>
                            </p:childTnLst>
                          </p:cTn>
                        </p:par>
                        <p:par>
                          <p:cTn id="38" fill="hold">
                            <p:stCondLst>
                              <p:cond delay="2700"/>
                            </p:stCondLst>
                            <p:childTnLst>
                              <p:par>
                                <p:cTn id="39" presetID="31" presetClass="entr" presetSubtype="0" fill="hold" grpId="0" nodeType="afterEffect">
                                  <p:stCondLst>
                                    <p:cond delay="0"/>
                                  </p:stCondLst>
                                  <p:childTnLst>
                                    <p:set>
                                      <p:cBhvr>
                                        <p:cTn id="40" dur="1" fill="hold">
                                          <p:stCondLst>
                                            <p:cond delay="0"/>
                                          </p:stCondLst>
                                        </p:cTn>
                                        <p:tgtEl>
                                          <p:spTgt spid="12301"/>
                                        </p:tgtEl>
                                        <p:attrNameLst>
                                          <p:attrName>style.visibility</p:attrName>
                                        </p:attrNameLst>
                                      </p:cBhvr>
                                      <p:to>
                                        <p:strVal val="visible"/>
                                      </p:to>
                                    </p:set>
                                    <p:anim calcmode="lin" valueType="num">
                                      <p:cBhvr>
                                        <p:cTn id="41" dur="400" fill="hold"/>
                                        <p:tgtEl>
                                          <p:spTgt spid="12301"/>
                                        </p:tgtEl>
                                        <p:attrNameLst>
                                          <p:attrName>ppt_w</p:attrName>
                                        </p:attrNameLst>
                                      </p:cBhvr>
                                      <p:tavLst>
                                        <p:tav tm="0">
                                          <p:val>
                                            <p:fltVal val="0"/>
                                          </p:val>
                                        </p:tav>
                                        <p:tav tm="100000">
                                          <p:val>
                                            <p:strVal val="#ppt_w"/>
                                          </p:val>
                                        </p:tav>
                                      </p:tavLst>
                                    </p:anim>
                                    <p:anim calcmode="lin" valueType="num">
                                      <p:cBhvr>
                                        <p:cTn id="42" dur="400" fill="hold"/>
                                        <p:tgtEl>
                                          <p:spTgt spid="12301"/>
                                        </p:tgtEl>
                                        <p:attrNameLst>
                                          <p:attrName>ppt_h</p:attrName>
                                        </p:attrNameLst>
                                      </p:cBhvr>
                                      <p:tavLst>
                                        <p:tav tm="0">
                                          <p:val>
                                            <p:fltVal val="0"/>
                                          </p:val>
                                        </p:tav>
                                        <p:tav tm="100000">
                                          <p:val>
                                            <p:strVal val="#ppt_h"/>
                                          </p:val>
                                        </p:tav>
                                      </p:tavLst>
                                    </p:anim>
                                    <p:anim calcmode="lin" valueType="num">
                                      <p:cBhvr>
                                        <p:cTn id="43" dur="400" fill="hold"/>
                                        <p:tgtEl>
                                          <p:spTgt spid="12301"/>
                                        </p:tgtEl>
                                        <p:attrNameLst>
                                          <p:attrName>style.rotation</p:attrName>
                                        </p:attrNameLst>
                                      </p:cBhvr>
                                      <p:tavLst>
                                        <p:tav tm="0">
                                          <p:val>
                                            <p:fltVal val="90"/>
                                          </p:val>
                                        </p:tav>
                                        <p:tav tm="100000">
                                          <p:val>
                                            <p:fltVal val="0"/>
                                          </p:val>
                                        </p:tav>
                                      </p:tavLst>
                                    </p:anim>
                                    <p:animEffect transition="in" filter="fade">
                                      <p:cBhvr>
                                        <p:cTn id="44" dur="400"/>
                                        <p:tgtEl>
                                          <p:spTgt spid="12301"/>
                                        </p:tgtEl>
                                      </p:cBhvr>
                                    </p:animEffect>
                                  </p:childTnLst>
                                </p:cTn>
                              </p:par>
                            </p:childTnLst>
                          </p:cTn>
                        </p:par>
                        <p:par>
                          <p:cTn id="45" fill="hold">
                            <p:stCondLst>
                              <p:cond delay="3100"/>
                            </p:stCondLst>
                            <p:childTnLst>
                              <p:par>
                                <p:cTn id="46" presetID="10" presetClass="entr" presetSubtype="0" fill="hold" grpId="0" nodeType="afterEffect">
                                  <p:stCondLst>
                                    <p:cond delay="0"/>
                                  </p:stCondLst>
                                  <p:childTnLst>
                                    <p:set>
                                      <p:cBhvr>
                                        <p:cTn id="47" dur="1" fill="hold">
                                          <p:stCondLst>
                                            <p:cond delay="0"/>
                                          </p:stCondLst>
                                        </p:cTn>
                                        <p:tgtEl>
                                          <p:spTgt spid="12295"/>
                                        </p:tgtEl>
                                        <p:attrNameLst>
                                          <p:attrName>style.visibility</p:attrName>
                                        </p:attrNameLst>
                                      </p:cBhvr>
                                      <p:to>
                                        <p:strVal val="visible"/>
                                      </p:to>
                                    </p:set>
                                    <p:anim calcmode="lin" valueType="num">
                                      <p:cBhvr>
                                        <p:cTn id="48" dur="500" fill="hold"/>
                                        <p:tgtEl>
                                          <p:spTgt spid="12295"/>
                                        </p:tgtEl>
                                        <p:attrNameLst>
                                          <p:attrName>ppt_w</p:attrName>
                                        </p:attrNameLst>
                                      </p:cBhvr>
                                      <p:tavLst>
                                        <p:tav tm="0">
                                          <p:val>
                                            <p:fltVal val="0"/>
                                          </p:val>
                                        </p:tav>
                                        <p:tav tm="100000">
                                          <p:val>
                                            <p:strVal val="#ppt_w"/>
                                          </p:val>
                                        </p:tav>
                                      </p:tavLst>
                                    </p:anim>
                                    <p:anim calcmode="lin" valueType="num">
                                      <p:cBhvr>
                                        <p:cTn id="49" dur="500" fill="hold"/>
                                        <p:tgtEl>
                                          <p:spTgt spid="12295"/>
                                        </p:tgtEl>
                                        <p:attrNameLst>
                                          <p:attrName>ppt_h</p:attrName>
                                        </p:attrNameLst>
                                      </p:cBhvr>
                                      <p:tavLst>
                                        <p:tav tm="0">
                                          <p:val>
                                            <p:fltVal val="0"/>
                                          </p:val>
                                        </p:tav>
                                        <p:tav tm="100000">
                                          <p:val>
                                            <p:strVal val="#ppt_h"/>
                                          </p:val>
                                        </p:tav>
                                      </p:tavLst>
                                    </p:anim>
                                    <p:animEffect transition="in" filter="fade">
                                      <p:cBhvr>
                                        <p:cTn id="50" dur="500"/>
                                        <p:tgtEl>
                                          <p:spTgt spid="12295"/>
                                        </p:tgtEl>
                                      </p:cBhvr>
                                    </p:animEffect>
                                  </p:childTnLst>
                                </p:cTn>
                              </p:par>
                            </p:childTnLst>
                          </p:cTn>
                        </p:par>
                        <p:par>
                          <p:cTn id="51" fill="hold">
                            <p:stCondLst>
                              <p:cond delay="3600"/>
                            </p:stCondLst>
                            <p:childTnLst>
                              <p:par>
                                <p:cTn id="52" presetID="22" presetClass="entr" presetSubtype="8" fill="hold" grpId="0" nodeType="afterEffect">
                                  <p:stCondLst>
                                    <p:cond delay="0"/>
                                  </p:stCondLst>
                                  <p:childTnLst>
                                    <p:set>
                                      <p:cBhvr>
                                        <p:cTn id="53" dur="1" fill="hold">
                                          <p:stCondLst>
                                            <p:cond delay="0"/>
                                          </p:stCondLst>
                                        </p:cTn>
                                        <p:tgtEl>
                                          <p:spTgt spid="12307"/>
                                        </p:tgtEl>
                                        <p:attrNameLst>
                                          <p:attrName>style.visibility</p:attrName>
                                        </p:attrNameLst>
                                      </p:cBhvr>
                                      <p:to>
                                        <p:strVal val="visible"/>
                                      </p:to>
                                    </p:set>
                                    <p:animEffect transition="in" filter="wipe(left)">
                                      <p:cBhvr>
                                        <p:cTn id="54" dur="500"/>
                                        <p:tgtEl>
                                          <p:spTgt spid="12307"/>
                                        </p:tgtEl>
                                      </p:cBhvr>
                                    </p:animEffect>
                                  </p:childTnLst>
                                </p:cTn>
                              </p:par>
                            </p:childTnLst>
                          </p:cTn>
                        </p:par>
                        <p:par>
                          <p:cTn id="55" fill="hold">
                            <p:stCondLst>
                              <p:cond delay="4100"/>
                            </p:stCondLst>
                            <p:childTnLst>
                              <p:par>
                                <p:cTn id="56" presetID="10" presetClass="entr" presetSubtype="0" fill="hold" grpId="0" nodeType="afterEffect">
                                  <p:stCondLst>
                                    <p:cond delay="0"/>
                                  </p:stCondLst>
                                  <p:childTnLst>
                                    <p:set>
                                      <p:cBhvr>
                                        <p:cTn id="57" dur="1" fill="hold">
                                          <p:stCondLst>
                                            <p:cond delay="0"/>
                                          </p:stCondLst>
                                        </p:cTn>
                                        <p:tgtEl>
                                          <p:spTgt spid="12296"/>
                                        </p:tgtEl>
                                        <p:attrNameLst>
                                          <p:attrName>style.visibility</p:attrName>
                                        </p:attrNameLst>
                                      </p:cBhvr>
                                      <p:to>
                                        <p:strVal val="visible"/>
                                      </p:to>
                                    </p:set>
                                    <p:anim calcmode="lin" valueType="num">
                                      <p:cBhvr>
                                        <p:cTn id="58" dur="500" fill="hold"/>
                                        <p:tgtEl>
                                          <p:spTgt spid="12296"/>
                                        </p:tgtEl>
                                        <p:attrNameLst>
                                          <p:attrName>ppt_w</p:attrName>
                                        </p:attrNameLst>
                                      </p:cBhvr>
                                      <p:tavLst>
                                        <p:tav tm="0">
                                          <p:val>
                                            <p:fltVal val="0"/>
                                          </p:val>
                                        </p:tav>
                                        <p:tav tm="100000">
                                          <p:val>
                                            <p:strVal val="#ppt_w"/>
                                          </p:val>
                                        </p:tav>
                                      </p:tavLst>
                                    </p:anim>
                                    <p:anim calcmode="lin" valueType="num">
                                      <p:cBhvr>
                                        <p:cTn id="59" dur="500" fill="hold"/>
                                        <p:tgtEl>
                                          <p:spTgt spid="12296"/>
                                        </p:tgtEl>
                                        <p:attrNameLst>
                                          <p:attrName>ppt_h</p:attrName>
                                        </p:attrNameLst>
                                      </p:cBhvr>
                                      <p:tavLst>
                                        <p:tav tm="0">
                                          <p:val>
                                            <p:fltVal val="0"/>
                                          </p:val>
                                        </p:tav>
                                        <p:tav tm="100000">
                                          <p:val>
                                            <p:strVal val="#ppt_h"/>
                                          </p:val>
                                        </p:tav>
                                      </p:tavLst>
                                    </p:anim>
                                    <p:animEffect transition="in" filter="fade">
                                      <p:cBhvr>
                                        <p:cTn id="60" dur="500"/>
                                        <p:tgtEl>
                                          <p:spTgt spid="12296"/>
                                        </p:tgtEl>
                                      </p:cBhvr>
                                    </p:animEffect>
                                  </p:childTnLst>
                                </p:cTn>
                              </p:par>
                            </p:childTnLst>
                          </p:cTn>
                        </p:par>
                        <p:par>
                          <p:cTn id="61" fill="hold">
                            <p:stCondLst>
                              <p:cond delay="4600"/>
                            </p:stCondLst>
                            <p:childTnLst>
                              <p:par>
                                <p:cTn id="62" presetID="10" presetClass="entr" presetSubtype="0" fill="hold" grpId="0" nodeType="afterEffect">
                                  <p:stCondLst>
                                    <p:cond delay="0"/>
                                  </p:stCondLst>
                                  <p:childTnLst>
                                    <p:set>
                                      <p:cBhvr>
                                        <p:cTn id="63" dur="1" fill="hold">
                                          <p:stCondLst>
                                            <p:cond delay="0"/>
                                          </p:stCondLst>
                                        </p:cTn>
                                        <p:tgtEl>
                                          <p:spTgt spid="12297"/>
                                        </p:tgtEl>
                                        <p:attrNameLst>
                                          <p:attrName>style.visibility</p:attrName>
                                        </p:attrNameLst>
                                      </p:cBhvr>
                                      <p:to>
                                        <p:strVal val="visible"/>
                                      </p:to>
                                    </p:set>
                                    <p:anim calcmode="lin" valueType="num">
                                      <p:cBhvr>
                                        <p:cTn id="64" dur="500" fill="hold"/>
                                        <p:tgtEl>
                                          <p:spTgt spid="12297"/>
                                        </p:tgtEl>
                                        <p:attrNameLst>
                                          <p:attrName>ppt_w</p:attrName>
                                        </p:attrNameLst>
                                      </p:cBhvr>
                                      <p:tavLst>
                                        <p:tav tm="0">
                                          <p:val>
                                            <p:fltVal val="0"/>
                                          </p:val>
                                        </p:tav>
                                        <p:tav tm="100000">
                                          <p:val>
                                            <p:strVal val="#ppt_w"/>
                                          </p:val>
                                        </p:tav>
                                      </p:tavLst>
                                    </p:anim>
                                    <p:anim calcmode="lin" valueType="num">
                                      <p:cBhvr>
                                        <p:cTn id="65" dur="500" fill="hold"/>
                                        <p:tgtEl>
                                          <p:spTgt spid="12297"/>
                                        </p:tgtEl>
                                        <p:attrNameLst>
                                          <p:attrName>ppt_h</p:attrName>
                                        </p:attrNameLst>
                                      </p:cBhvr>
                                      <p:tavLst>
                                        <p:tav tm="0">
                                          <p:val>
                                            <p:fltVal val="0"/>
                                          </p:val>
                                        </p:tav>
                                        <p:tav tm="100000">
                                          <p:val>
                                            <p:strVal val="#ppt_h"/>
                                          </p:val>
                                        </p:tav>
                                      </p:tavLst>
                                    </p:anim>
                                    <p:animEffect transition="in" filter="fade">
                                      <p:cBhvr>
                                        <p:cTn id="66" dur="500"/>
                                        <p:tgtEl>
                                          <p:spTgt spid="12297"/>
                                        </p:tgtEl>
                                      </p:cBhvr>
                                    </p:animEffect>
                                  </p:childTnLst>
                                </p:cTn>
                              </p:par>
                            </p:childTnLst>
                          </p:cTn>
                        </p:par>
                        <p:par>
                          <p:cTn id="67" fill="hold">
                            <p:stCondLst>
                              <p:cond delay="5100"/>
                            </p:stCondLst>
                            <p:childTnLst>
                              <p:par>
                                <p:cTn id="68" presetID="10" presetClass="entr" presetSubtype="0" fill="hold" grpId="0" nodeType="afterEffect">
                                  <p:stCondLst>
                                    <p:cond delay="0"/>
                                  </p:stCondLst>
                                  <p:childTnLst>
                                    <p:set>
                                      <p:cBhvr>
                                        <p:cTn id="69" dur="1" fill="hold">
                                          <p:stCondLst>
                                            <p:cond delay="0"/>
                                          </p:stCondLst>
                                        </p:cTn>
                                        <p:tgtEl>
                                          <p:spTgt spid="12298"/>
                                        </p:tgtEl>
                                        <p:attrNameLst>
                                          <p:attrName>style.visibility</p:attrName>
                                        </p:attrNameLst>
                                      </p:cBhvr>
                                      <p:to>
                                        <p:strVal val="visible"/>
                                      </p:to>
                                    </p:set>
                                    <p:anim calcmode="lin" valueType="num">
                                      <p:cBhvr>
                                        <p:cTn id="70" dur="500" fill="hold"/>
                                        <p:tgtEl>
                                          <p:spTgt spid="12298"/>
                                        </p:tgtEl>
                                        <p:attrNameLst>
                                          <p:attrName>ppt_w</p:attrName>
                                        </p:attrNameLst>
                                      </p:cBhvr>
                                      <p:tavLst>
                                        <p:tav tm="0">
                                          <p:val>
                                            <p:fltVal val="0"/>
                                          </p:val>
                                        </p:tav>
                                        <p:tav tm="100000">
                                          <p:val>
                                            <p:strVal val="#ppt_w"/>
                                          </p:val>
                                        </p:tav>
                                      </p:tavLst>
                                    </p:anim>
                                    <p:anim calcmode="lin" valueType="num">
                                      <p:cBhvr>
                                        <p:cTn id="71" dur="500" fill="hold"/>
                                        <p:tgtEl>
                                          <p:spTgt spid="12298"/>
                                        </p:tgtEl>
                                        <p:attrNameLst>
                                          <p:attrName>ppt_h</p:attrName>
                                        </p:attrNameLst>
                                      </p:cBhvr>
                                      <p:tavLst>
                                        <p:tav tm="0">
                                          <p:val>
                                            <p:fltVal val="0"/>
                                          </p:val>
                                        </p:tav>
                                        <p:tav tm="100000">
                                          <p:val>
                                            <p:strVal val="#ppt_h"/>
                                          </p:val>
                                        </p:tav>
                                      </p:tavLst>
                                    </p:anim>
                                    <p:animEffect transition="in" filter="fade">
                                      <p:cBhvr>
                                        <p:cTn id="72" dur="500"/>
                                        <p:tgtEl>
                                          <p:spTgt spid="12298"/>
                                        </p:tgtEl>
                                      </p:cBhvr>
                                    </p:animEffect>
                                  </p:childTnLst>
                                </p:cTn>
                              </p:par>
                            </p:childTnLst>
                          </p:cTn>
                        </p:par>
                        <p:par>
                          <p:cTn id="73" fill="hold">
                            <p:stCondLst>
                              <p:cond delay="5600"/>
                            </p:stCondLst>
                            <p:childTnLst>
                              <p:par>
                                <p:cTn id="74" presetID="2" presetClass="entr" presetSubtype="12" fill="hold" grpId="0" nodeType="afterEffect">
                                  <p:stCondLst>
                                    <p:cond delay="0"/>
                                  </p:stCondLst>
                                  <p:childTnLst>
                                    <p:set>
                                      <p:cBhvr>
                                        <p:cTn id="75" dur="1" fill="hold">
                                          <p:stCondLst>
                                            <p:cond delay="0"/>
                                          </p:stCondLst>
                                        </p:cTn>
                                        <p:tgtEl>
                                          <p:spTgt spid="12311"/>
                                        </p:tgtEl>
                                        <p:attrNameLst>
                                          <p:attrName>style.visibility</p:attrName>
                                        </p:attrNameLst>
                                      </p:cBhvr>
                                      <p:to>
                                        <p:strVal val="visible"/>
                                      </p:to>
                                    </p:set>
                                    <p:anim calcmode="lin" valueType="num">
                                      <p:cBhvr additive="base">
                                        <p:cTn id="76" dur="500" fill="hold"/>
                                        <p:tgtEl>
                                          <p:spTgt spid="12311"/>
                                        </p:tgtEl>
                                        <p:attrNameLst>
                                          <p:attrName>ppt_x</p:attrName>
                                        </p:attrNameLst>
                                      </p:cBhvr>
                                      <p:tavLst>
                                        <p:tav tm="0">
                                          <p:val>
                                            <p:strVal val="0-#ppt_w/2"/>
                                          </p:val>
                                        </p:tav>
                                        <p:tav tm="100000">
                                          <p:val>
                                            <p:strVal val="#ppt_x"/>
                                          </p:val>
                                        </p:tav>
                                      </p:tavLst>
                                    </p:anim>
                                    <p:anim calcmode="lin" valueType="num">
                                      <p:cBhvr additive="base">
                                        <p:cTn id="77" dur="500" fill="hold"/>
                                        <p:tgtEl>
                                          <p:spTgt spid="12311"/>
                                        </p:tgtEl>
                                        <p:attrNameLst>
                                          <p:attrName>ppt_y</p:attrName>
                                        </p:attrNameLst>
                                      </p:cBhvr>
                                      <p:tavLst>
                                        <p:tav tm="0">
                                          <p:val>
                                            <p:strVal val="1+#ppt_h/2"/>
                                          </p:val>
                                        </p:tav>
                                        <p:tav tm="100000">
                                          <p:val>
                                            <p:strVal val="#ppt_y"/>
                                          </p:val>
                                        </p:tav>
                                      </p:tavLst>
                                    </p:anim>
                                  </p:childTnLst>
                                </p:cTn>
                              </p:par>
                              <p:par>
                                <p:cTn id="78" presetID="2" presetClass="entr" presetSubtype="12" fill="hold" grpId="0" nodeType="withEffect">
                                  <p:stCondLst>
                                    <p:cond delay="200"/>
                                  </p:stCondLst>
                                  <p:childTnLst>
                                    <p:set>
                                      <p:cBhvr>
                                        <p:cTn id="79" dur="1" fill="hold">
                                          <p:stCondLst>
                                            <p:cond delay="0"/>
                                          </p:stCondLst>
                                        </p:cTn>
                                        <p:tgtEl>
                                          <p:spTgt spid="12312"/>
                                        </p:tgtEl>
                                        <p:attrNameLst>
                                          <p:attrName>style.visibility</p:attrName>
                                        </p:attrNameLst>
                                      </p:cBhvr>
                                      <p:to>
                                        <p:strVal val="visible"/>
                                      </p:to>
                                    </p:set>
                                    <p:anim calcmode="lin" valueType="num">
                                      <p:cBhvr additive="base">
                                        <p:cTn id="80" dur="500" fill="hold"/>
                                        <p:tgtEl>
                                          <p:spTgt spid="12312"/>
                                        </p:tgtEl>
                                        <p:attrNameLst>
                                          <p:attrName>ppt_x</p:attrName>
                                        </p:attrNameLst>
                                      </p:cBhvr>
                                      <p:tavLst>
                                        <p:tav tm="0">
                                          <p:val>
                                            <p:strVal val="0-#ppt_w/2"/>
                                          </p:val>
                                        </p:tav>
                                        <p:tav tm="100000">
                                          <p:val>
                                            <p:strVal val="#ppt_x"/>
                                          </p:val>
                                        </p:tav>
                                      </p:tavLst>
                                    </p:anim>
                                    <p:anim calcmode="lin" valueType="num">
                                      <p:cBhvr additive="base">
                                        <p:cTn id="81" dur="500" fill="hold"/>
                                        <p:tgtEl>
                                          <p:spTgt spid="12312"/>
                                        </p:tgtEl>
                                        <p:attrNameLst>
                                          <p:attrName>ppt_y</p:attrName>
                                        </p:attrNameLst>
                                      </p:cBhvr>
                                      <p:tavLst>
                                        <p:tav tm="0">
                                          <p:val>
                                            <p:strVal val="1+#ppt_h/2"/>
                                          </p:val>
                                        </p:tav>
                                        <p:tav tm="100000">
                                          <p:val>
                                            <p:strVal val="#ppt_y"/>
                                          </p:val>
                                        </p:tav>
                                      </p:tavLst>
                                    </p:anim>
                                  </p:childTnLst>
                                </p:cTn>
                              </p:par>
                              <p:par>
                                <p:cTn id="82" presetID="2" presetClass="entr" presetSubtype="12" fill="hold" grpId="0" nodeType="withEffect">
                                  <p:stCondLst>
                                    <p:cond delay="400"/>
                                  </p:stCondLst>
                                  <p:childTnLst>
                                    <p:set>
                                      <p:cBhvr>
                                        <p:cTn id="83" dur="1" fill="hold">
                                          <p:stCondLst>
                                            <p:cond delay="0"/>
                                          </p:stCondLst>
                                        </p:cTn>
                                        <p:tgtEl>
                                          <p:spTgt spid="12313"/>
                                        </p:tgtEl>
                                        <p:attrNameLst>
                                          <p:attrName>style.visibility</p:attrName>
                                        </p:attrNameLst>
                                      </p:cBhvr>
                                      <p:to>
                                        <p:strVal val="visible"/>
                                      </p:to>
                                    </p:set>
                                    <p:anim calcmode="lin" valueType="num">
                                      <p:cBhvr additive="base">
                                        <p:cTn id="84" dur="500" fill="hold"/>
                                        <p:tgtEl>
                                          <p:spTgt spid="12313"/>
                                        </p:tgtEl>
                                        <p:attrNameLst>
                                          <p:attrName>ppt_x</p:attrName>
                                        </p:attrNameLst>
                                      </p:cBhvr>
                                      <p:tavLst>
                                        <p:tav tm="0">
                                          <p:val>
                                            <p:strVal val="0-#ppt_w/2"/>
                                          </p:val>
                                        </p:tav>
                                        <p:tav tm="100000">
                                          <p:val>
                                            <p:strVal val="#ppt_x"/>
                                          </p:val>
                                        </p:tav>
                                      </p:tavLst>
                                    </p:anim>
                                    <p:anim calcmode="lin" valueType="num">
                                      <p:cBhvr additive="base">
                                        <p:cTn id="85" dur="500" fill="hold"/>
                                        <p:tgtEl>
                                          <p:spTgt spid="12313"/>
                                        </p:tgtEl>
                                        <p:attrNameLst>
                                          <p:attrName>ppt_y</p:attrName>
                                        </p:attrNameLst>
                                      </p:cBhvr>
                                      <p:tavLst>
                                        <p:tav tm="0">
                                          <p:val>
                                            <p:strVal val="1+#ppt_h/2"/>
                                          </p:val>
                                        </p:tav>
                                        <p:tav tm="100000">
                                          <p:val>
                                            <p:strVal val="#ppt_y"/>
                                          </p:val>
                                        </p:tav>
                                      </p:tavLst>
                                    </p:anim>
                                  </p:childTnLst>
                                </p:cTn>
                              </p:par>
                            </p:childTnLst>
                          </p:cTn>
                        </p:par>
                        <p:par>
                          <p:cTn id="86" fill="hold">
                            <p:stCondLst>
                              <p:cond delay="6500"/>
                            </p:stCondLst>
                            <p:childTnLst>
                              <p:par>
                                <p:cTn id="87" presetID="31" presetClass="entr" presetSubtype="0" fill="hold" grpId="0" nodeType="after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p:cTn id="89" dur="400" fill="hold"/>
                                        <p:tgtEl>
                                          <p:spTgt spid="2"/>
                                        </p:tgtEl>
                                        <p:attrNameLst>
                                          <p:attrName>ppt_w</p:attrName>
                                        </p:attrNameLst>
                                      </p:cBhvr>
                                      <p:tavLst>
                                        <p:tav tm="0">
                                          <p:val>
                                            <p:fltVal val="0"/>
                                          </p:val>
                                        </p:tav>
                                        <p:tav tm="100000">
                                          <p:val>
                                            <p:strVal val="#ppt_w"/>
                                          </p:val>
                                        </p:tav>
                                      </p:tavLst>
                                    </p:anim>
                                    <p:anim calcmode="lin" valueType="num">
                                      <p:cBhvr>
                                        <p:cTn id="90" dur="400" fill="hold"/>
                                        <p:tgtEl>
                                          <p:spTgt spid="2"/>
                                        </p:tgtEl>
                                        <p:attrNameLst>
                                          <p:attrName>ppt_h</p:attrName>
                                        </p:attrNameLst>
                                      </p:cBhvr>
                                      <p:tavLst>
                                        <p:tav tm="0">
                                          <p:val>
                                            <p:fltVal val="0"/>
                                          </p:val>
                                        </p:tav>
                                        <p:tav tm="100000">
                                          <p:val>
                                            <p:strVal val="#ppt_h"/>
                                          </p:val>
                                        </p:tav>
                                      </p:tavLst>
                                    </p:anim>
                                    <p:anim calcmode="lin" valueType="num">
                                      <p:cBhvr>
                                        <p:cTn id="91" dur="400" fill="hold"/>
                                        <p:tgtEl>
                                          <p:spTgt spid="2"/>
                                        </p:tgtEl>
                                        <p:attrNameLst>
                                          <p:attrName>style.rotation</p:attrName>
                                        </p:attrNameLst>
                                      </p:cBhvr>
                                      <p:tavLst>
                                        <p:tav tm="0">
                                          <p:val>
                                            <p:fltVal val="90"/>
                                          </p:val>
                                        </p:tav>
                                        <p:tav tm="100000">
                                          <p:val>
                                            <p:fltVal val="0"/>
                                          </p:val>
                                        </p:tav>
                                      </p:tavLst>
                                    </p:anim>
                                    <p:animEffect transition="in" filter="fade">
                                      <p:cBhvr>
                                        <p:cTn id="92" dur="400"/>
                                        <p:tgtEl>
                                          <p:spTgt spid="2"/>
                                        </p:tgtEl>
                                      </p:cBhvr>
                                    </p:animEffect>
                                  </p:childTnLst>
                                </p:cTn>
                              </p:par>
                            </p:childTnLst>
                          </p:cTn>
                        </p:par>
                        <p:par>
                          <p:cTn id="93" fill="hold">
                            <p:stCondLst>
                              <p:cond delay="6900"/>
                            </p:stCondLst>
                            <p:childTnLst>
                              <p:par>
                                <p:cTn id="94" presetID="22" presetClass="entr" presetSubtype="8" fill="hold" grpId="0"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wipe(left)">
                                      <p:cBhvr>
                                        <p:cTn id="9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12294" grpId="0" animBg="1"/>
      <p:bldP spid="12295" grpId="0" animBg="1"/>
      <p:bldP spid="12296" grpId="0" animBg="1"/>
      <p:bldP spid="12297" grpId="0" animBg="1"/>
      <p:bldP spid="12298" grpId="0" animBg="1"/>
      <p:bldP spid="12299" grpId="0"/>
      <p:bldP spid="12300" grpId="0"/>
      <p:bldP spid="12301" grpId="0"/>
      <p:bldP spid="12307" grpId="0"/>
      <p:bldP spid="12311" grpId="0" animBg="1"/>
      <p:bldP spid="12312" grpId="0" animBg="1"/>
      <p:bldP spid="12313" grpId="0" animBg="1"/>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8193269"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由于多任务而产生的异构内存数据放置问题</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90EBE652-2C23-68D1-9BDA-731B62A13F6C}"/>
              </a:ext>
            </a:extLst>
          </p:cNvPr>
          <p:cNvPicPr>
            <a:picLocks noChangeAspect="1"/>
          </p:cNvPicPr>
          <p:nvPr/>
        </p:nvPicPr>
        <p:blipFill>
          <a:blip r:embed="rId2"/>
          <a:stretch>
            <a:fillRect/>
          </a:stretch>
        </p:blipFill>
        <p:spPr>
          <a:xfrm>
            <a:off x="3469013" y="730211"/>
            <a:ext cx="5258735" cy="5805264"/>
          </a:xfrm>
          <a:prstGeom prst="rect">
            <a:avLst/>
          </a:prstGeom>
        </p:spPr>
      </p:pic>
    </p:spTree>
    <p:extLst>
      <p:ext uri="{BB962C8B-B14F-4D97-AF65-F5344CB8AC3E}">
        <p14:creationId xmlns:p14="http://schemas.microsoft.com/office/powerpoint/2010/main" val="78832472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154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741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1741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7412" name="TextBox 77"/>
          <p:cNvSpPr txBox="1"/>
          <p:nvPr/>
        </p:nvSpPr>
        <p:spPr>
          <a:xfrm>
            <a:off x="4602163" y="2852738"/>
            <a:ext cx="3168650" cy="1446550"/>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异构场景的任务调度</a:t>
            </a:r>
          </a:p>
        </p:txBody>
      </p:sp>
      <p:sp>
        <p:nvSpPr>
          <p:cNvPr id="1741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2</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17414" name="Oval 39"/>
          <p:cNvSpPr>
            <a:spLocks noChangeAspect="1"/>
          </p:cNvSpPr>
          <p:nvPr/>
        </p:nvSpPr>
        <p:spPr>
          <a:xfrm>
            <a:off x="2823005" y="557835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5" name="Oval 40"/>
          <p:cNvSpPr>
            <a:spLocks noChangeAspect="1"/>
          </p:cNvSpPr>
          <p:nvPr/>
        </p:nvSpPr>
        <p:spPr>
          <a:xfrm>
            <a:off x="2823005" y="6040023"/>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6" name="Oval 42"/>
          <p:cNvSpPr>
            <a:spLocks noChangeAspect="1"/>
          </p:cNvSpPr>
          <p:nvPr/>
        </p:nvSpPr>
        <p:spPr>
          <a:xfrm>
            <a:off x="7874455" y="561118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7" name="TextBox 83"/>
          <p:cNvSpPr txBox="1"/>
          <p:nvPr/>
        </p:nvSpPr>
        <p:spPr>
          <a:xfrm>
            <a:off x="2996042" y="5426901"/>
            <a:ext cx="4208536" cy="461665"/>
          </a:xfrm>
          <a:prstGeom prst="rect">
            <a:avLst/>
          </a:prstGeom>
          <a:noFill/>
          <a:ln w="9525">
            <a:noFill/>
          </a:ln>
        </p:spPr>
        <p:txBody>
          <a:bodyPr wrap="square"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异构计算的任务调可能的问题</a:t>
            </a:r>
          </a:p>
        </p:txBody>
      </p:sp>
      <p:sp>
        <p:nvSpPr>
          <p:cNvPr id="17418" name="TextBox 84"/>
          <p:cNvSpPr txBox="1"/>
          <p:nvPr/>
        </p:nvSpPr>
        <p:spPr>
          <a:xfrm>
            <a:off x="2996042" y="5904780"/>
            <a:ext cx="4208536" cy="461665"/>
          </a:xfrm>
          <a:prstGeom prst="rect">
            <a:avLst/>
          </a:prstGeom>
          <a:noFill/>
          <a:ln w="9525">
            <a:noFill/>
          </a:ln>
        </p:spPr>
        <p:txBody>
          <a:bodyPr wrap="square"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一种考虑问题的方式</a:t>
            </a:r>
          </a:p>
        </p:txBody>
      </p:sp>
      <p:sp>
        <p:nvSpPr>
          <p:cNvPr id="17420" name="TextBox 88"/>
          <p:cNvSpPr txBox="1"/>
          <p:nvPr/>
        </p:nvSpPr>
        <p:spPr>
          <a:xfrm>
            <a:off x="8122153" y="5433061"/>
            <a:ext cx="2665413" cy="461665"/>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量化建模的尝试</a:t>
            </a:r>
          </a:p>
        </p:txBody>
      </p:sp>
      <p:sp>
        <p:nvSpPr>
          <p:cNvPr id="17422" name="Freeform 13"/>
          <p:cNvSpPr>
            <a:spLocks noEditPoints="1"/>
          </p:cNvSpPr>
          <p:nvPr/>
        </p:nvSpPr>
        <p:spPr>
          <a:xfrm>
            <a:off x="5441950" y="830263"/>
            <a:ext cx="1489075" cy="13985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113E6A"/>
          </a:solidFill>
          <a:ln w="9525">
            <a:noFill/>
          </a:ln>
        </p:spPr>
        <p:txBody>
          <a:bodyPr/>
          <a:lstStyle/>
          <a:p>
            <a:endParaRPr lang="zh-CN" altLang="en-US"/>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741" y="91674"/>
            <a:ext cx="2646380" cy="503185"/>
          </a:xfrm>
          <a:prstGeom prst="rect">
            <a:avLst/>
          </a:prstGeom>
        </p:spPr>
      </p:pic>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childTnLst>
                          </p:cTn>
                        </p:par>
                        <p:par>
                          <p:cTn id="39" fill="hold">
                            <p:stCondLst>
                              <p:cond delay="4300"/>
                            </p:stCondLst>
                            <p:childTnLst>
                              <p:par>
                                <p:cTn id="40" presetID="22" presetClass="entr" presetSubtype="8" fill="hold" grpId="0" nodeType="afterEffect">
                                  <p:stCondLst>
                                    <p:cond delay="0"/>
                                  </p:stCondLst>
                                  <p:childTnLst>
                                    <p:set>
                                      <p:cBhvr>
                                        <p:cTn id="41" dur="1" fill="hold">
                                          <p:stCondLst>
                                            <p:cond delay="0"/>
                                          </p:stCondLst>
                                        </p:cTn>
                                        <p:tgtEl>
                                          <p:spTgt spid="17417"/>
                                        </p:tgtEl>
                                        <p:attrNameLst>
                                          <p:attrName>style.visibility</p:attrName>
                                        </p:attrNameLst>
                                      </p:cBhvr>
                                      <p:to>
                                        <p:strVal val="visible"/>
                                      </p:to>
                                    </p:set>
                                    <p:animEffect transition="in" filter="wipe(left)">
                                      <p:cBhvr>
                                        <p:cTn id="42" dur="500"/>
                                        <p:tgtEl>
                                          <p:spTgt spid="17417"/>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17418"/>
                                        </p:tgtEl>
                                        <p:attrNameLst>
                                          <p:attrName>style.visibility</p:attrName>
                                        </p:attrNameLst>
                                      </p:cBhvr>
                                      <p:to>
                                        <p:strVal val="visible"/>
                                      </p:to>
                                    </p:set>
                                    <p:animEffect transition="in" filter="wipe(left)">
                                      <p:cBhvr>
                                        <p:cTn id="45" dur="500"/>
                                        <p:tgtEl>
                                          <p:spTgt spid="17418"/>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17420"/>
                                        </p:tgtEl>
                                        <p:attrNameLst>
                                          <p:attrName>style.visibility</p:attrName>
                                        </p:attrNameLst>
                                      </p:cBhvr>
                                      <p:to>
                                        <p:strVal val="visible"/>
                                      </p:to>
                                    </p:set>
                                    <p:animEffect transition="in" filter="wipe(left)">
                                      <p:cBhvr>
                                        <p:cTn id="48"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2" grpId="0"/>
      <p:bldP spid="17413" grpId="0"/>
      <p:bldP spid="17414" grpId="0" animBg="1"/>
      <p:bldP spid="17415" grpId="0" animBg="1"/>
      <p:bldP spid="17416" grpId="0" animBg="1"/>
      <p:bldP spid="17417" grpId="0"/>
      <p:bldP spid="17418" grpId="0"/>
      <p:bldP spid="174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57821" y="220663"/>
            <a:ext cx="2185214" cy="553998"/>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0. </a:t>
            </a:r>
            <a:r>
              <a:rPr lang="zh-CN" altLang="en-US" sz="3000" b="1" dirty="0">
                <a:solidFill>
                  <a:schemeClr val="accent1"/>
                </a:solidFill>
                <a:latin typeface="微软雅黑" panose="020B0503020204020204" pitchFamily="34" charset="-122"/>
                <a:ea typeface="微软雅黑" panose="020B0503020204020204" pitchFamily="34" charset="-122"/>
              </a:rPr>
              <a:t>整体一览</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3" name="图片 2">
            <a:extLst>
              <a:ext uri="{FF2B5EF4-FFF2-40B4-BE49-F238E27FC236}">
                <a16:creationId xmlns:a16="http://schemas.microsoft.com/office/drawing/2014/main" id="{90EBE652-2C23-68D1-9BDA-731B62A13F6C}"/>
              </a:ext>
            </a:extLst>
          </p:cNvPr>
          <p:cNvPicPr>
            <a:picLocks noChangeAspect="1"/>
          </p:cNvPicPr>
          <p:nvPr/>
        </p:nvPicPr>
        <p:blipFill>
          <a:blip r:embed="rId2"/>
          <a:stretch>
            <a:fillRect/>
          </a:stretch>
        </p:blipFill>
        <p:spPr>
          <a:xfrm>
            <a:off x="630794" y="730211"/>
            <a:ext cx="5258735" cy="5805264"/>
          </a:xfrm>
          <a:prstGeom prst="rect">
            <a:avLst/>
          </a:prstGeom>
        </p:spPr>
      </p:pic>
      <p:sp>
        <p:nvSpPr>
          <p:cNvPr id="2" name="矩形: 圆角 1">
            <a:extLst>
              <a:ext uri="{FF2B5EF4-FFF2-40B4-BE49-F238E27FC236}">
                <a16:creationId xmlns:a16="http://schemas.microsoft.com/office/drawing/2014/main" id="{852389C0-6844-4EB2-668F-0DCB717C09D7}"/>
              </a:ext>
            </a:extLst>
          </p:cNvPr>
          <p:cNvSpPr/>
          <p:nvPr/>
        </p:nvSpPr>
        <p:spPr bwMode="auto">
          <a:xfrm>
            <a:off x="391211" y="770100"/>
            <a:ext cx="5976664" cy="1855862"/>
          </a:xfrm>
          <a:prstGeom prst="roundRect">
            <a:avLst/>
          </a:prstGeom>
          <a:noFill/>
          <a:ln w="762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矩形 3">
            <a:extLst>
              <a:ext uri="{FF2B5EF4-FFF2-40B4-BE49-F238E27FC236}">
                <a16:creationId xmlns:a16="http://schemas.microsoft.com/office/drawing/2014/main" id="{9BFF6740-1535-41C0-D4DB-DCCFC50CDC7D}"/>
              </a:ext>
            </a:extLst>
          </p:cNvPr>
          <p:cNvSpPr/>
          <p:nvPr/>
        </p:nvSpPr>
        <p:spPr>
          <a:xfrm>
            <a:off x="7394779" y="774661"/>
            <a:ext cx="3744416" cy="1754326"/>
          </a:xfrm>
          <a:prstGeom prst="rect">
            <a:avLst/>
          </a:prstGeom>
          <a:noFill/>
        </p:spPr>
        <p:txBody>
          <a:bodyPr wrap="squar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关于核及其通讯、调度</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cxnSp>
        <p:nvCxnSpPr>
          <p:cNvPr id="6" name="直接箭头连接符 5">
            <a:extLst>
              <a:ext uri="{FF2B5EF4-FFF2-40B4-BE49-F238E27FC236}">
                <a16:creationId xmlns:a16="http://schemas.microsoft.com/office/drawing/2014/main" id="{F03E1CEA-14DA-D396-5EED-C4DC9B888416}"/>
              </a:ext>
            </a:extLst>
          </p:cNvPr>
          <p:cNvCxnSpPr>
            <a:stCxn id="2" idx="3"/>
            <a:endCxn id="4" idx="1"/>
          </p:cNvCxnSpPr>
          <p:nvPr/>
        </p:nvCxnSpPr>
        <p:spPr bwMode="auto">
          <a:xfrm>
            <a:off x="6367875" y="1698031"/>
            <a:ext cx="954642" cy="0"/>
          </a:xfrm>
          <a:prstGeom prst="straightConnector1">
            <a:avLst/>
          </a:prstGeom>
          <a:solidFill>
            <a:schemeClr val="accent1"/>
          </a:solidFill>
          <a:ln w="76200" cap="flat" cmpd="sng" algn="ctr">
            <a:solidFill>
              <a:schemeClr val="tx1"/>
            </a:solidFill>
            <a:prstDash val="solid"/>
            <a:round/>
            <a:headEnd type="none" w="med" len="med"/>
            <a:tailEnd type="triangle"/>
          </a:ln>
        </p:spPr>
      </p:cxnSp>
      <p:sp>
        <p:nvSpPr>
          <p:cNvPr id="7" name="矩形 6">
            <a:extLst>
              <a:ext uri="{FF2B5EF4-FFF2-40B4-BE49-F238E27FC236}">
                <a16:creationId xmlns:a16="http://schemas.microsoft.com/office/drawing/2014/main" id="{B3A908E4-0FE0-0B72-D16F-15373EDAE95E}"/>
              </a:ext>
            </a:extLst>
          </p:cNvPr>
          <p:cNvSpPr/>
          <p:nvPr/>
        </p:nvSpPr>
        <p:spPr>
          <a:xfrm>
            <a:off x="7789659" y="4149080"/>
            <a:ext cx="2954655" cy="923330"/>
          </a:xfrm>
          <a:prstGeom prst="rect">
            <a:avLst/>
          </a:prstGeom>
          <a:noFill/>
        </p:spPr>
        <p:txBody>
          <a:bodyPr wrap="none" lIns="91440" tIns="45720" rIns="91440" bIns="45720">
            <a:spAutoFit/>
          </a:bodyPr>
          <a:lstStyle/>
          <a:p>
            <a:pPr algn="ctr"/>
            <a:r>
              <a:rPr lang="zh-CN" altLang="en-US" sz="5400" b="0" cap="none" spc="0" dirty="0">
                <a:ln w="0"/>
                <a:solidFill>
                  <a:srgbClr val="FF0000"/>
                </a:solidFill>
                <a:effectLst>
                  <a:outerShdw blurRad="38100" dist="25400" dir="5400000" algn="ctr" rotWithShape="0">
                    <a:srgbClr val="6E747A">
                      <a:alpha val="43000"/>
                    </a:srgbClr>
                  </a:outerShdw>
                </a:effectLst>
              </a:rPr>
              <a:t>一个视角</a:t>
            </a:r>
          </a:p>
        </p:txBody>
      </p:sp>
    </p:spTree>
    <p:extLst>
      <p:ext uri="{BB962C8B-B14F-4D97-AF65-F5344CB8AC3E}">
        <p14:creationId xmlns:p14="http://schemas.microsoft.com/office/powerpoint/2010/main" val="2319949343"/>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9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5262979"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异构调度需要考虑的问题</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901700" y="1946657"/>
            <a:ext cx="10441160" cy="3539430"/>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计算平台</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计算任务</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平台间</a:t>
            </a: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任务间</a:t>
            </a: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2052165"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1. </a:t>
            </a:r>
            <a:r>
              <a:rPr lang="zh-CN" altLang="en-US" sz="2800" b="1" dirty="0">
                <a:solidFill>
                  <a:schemeClr val="accent1"/>
                </a:solidFill>
                <a:latin typeface="微软雅黑" panose="020B0503020204020204" pitchFamily="34" charset="-122"/>
                <a:ea typeface="微软雅黑" panose="020B0503020204020204" pitchFamily="34" charset="-122"/>
              </a:rPr>
              <a:t>两个维度</a:t>
            </a:r>
          </a:p>
        </p:txBody>
      </p:sp>
    </p:spTree>
    <p:extLst>
      <p:ext uri="{BB962C8B-B14F-4D97-AF65-F5344CB8AC3E}">
        <p14:creationId xmlns:p14="http://schemas.microsoft.com/office/powerpoint/2010/main" val="168004942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11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6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2954655" cy="646331"/>
          </a:xfrm>
          <a:prstGeom prst="rect">
            <a:avLst/>
          </a:prstGeom>
          <a:noFill/>
          <a:ln w="9525">
            <a:noFill/>
          </a:ln>
        </p:spPr>
        <p:txBody>
          <a:bodyPr wrap="none" anchor="t">
            <a:sp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对问题的建模</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300" name="TextBox 11"/>
          <p:cNvSpPr txBox="1"/>
          <p:nvPr/>
        </p:nvSpPr>
        <p:spPr>
          <a:xfrm>
            <a:off x="769789" y="2708920"/>
            <a:ext cx="10441160" cy="1077218"/>
          </a:xfrm>
          <a:prstGeom prst="rect">
            <a:avLst/>
          </a:prstGeom>
          <a:noFill/>
          <a:ln w="9525">
            <a:noFill/>
          </a:ln>
        </p:spPr>
        <p:txBody>
          <a:bodyPr wrap="square" anchor="t">
            <a:spAutoFit/>
          </a:bodyPr>
          <a:lstStyle/>
          <a:p>
            <a:pPr marL="514350" indent="-514350">
              <a:buAutoNum type="arabicPeriod"/>
            </a:pPr>
            <a:r>
              <a:rPr lang="zh-CN" altLang="en-US" sz="3200" dirty="0">
                <a:solidFill>
                  <a:schemeClr val="accent1"/>
                </a:solidFill>
                <a:latin typeface="微软雅黑" panose="020B0503020204020204" pitchFamily="34" charset="-122"/>
                <a:ea typeface="微软雅黑" panose="020B0503020204020204" pitchFamily="34" charset="-122"/>
              </a:rPr>
              <a:t>任务之间执行的拓扑关系 ： 有向无环图 </a:t>
            </a:r>
            <a:r>
              <a:rPr lang="en-US" altLang="zh-CN" sz="3200" dirty="0">
                <a:solidFill>
                  <a:schemeClr val="accent1"/>
                </a:solidFill>
                <a:latin typeface="微软雅黑" panose="020B0503020204020204" pitchFamily="34" charset="-122"/>
                <a:ea typeface="微软雅黑" panose="020B0503020204020204" pitchFamily="34" charset="-122"/>
              </a:rPr>
              <a:t>G = (V, E)</a:t>
            </a:r>
          </a:p>
          <a:p>
            <a:pPr marL="514350" indent="-514350">
              <a:buAutoNum type="arabicPeriod"/>
            </a:pP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7" name="TextBox 27">
            <a:extLst>
              <a:ext uri="{FF2B5EF4-FFF2-40B4-BE49-F238E27FC236}">
                <a16:creationId xmlns:a16="http://schemas.microsoft.com/office/drawing/2014/main" id="{5FD10F61-8101-4888-BF28-FA20917BEA12}"/>
              </a:ext>
            </a:extLst>
          </p:cNvPr>
          <p:cNvSpPr txBox="1"/>
          <p:nvPr/>
        </p:nvSpPr>
        <p:spPr>
          <a:xfrm>
            <a:off x="1341837" y="845605"/>
            <a:ext cx="3129383" cy="52322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1. </a:t>
            </a:r>
            <a:r>
              <a:rPr lang="zh-CN" altLang="en-US" sz="2800" b="1" dirty="0">
                <a:solidFill>
                  <a:schemeClr val="accent1"/>
                </a:solidFill>
                <a:latin typeface="微软雅黑" panose="020B0503020204020204" pitchFamily="34" charset="-122"/>
                <a:ea typeface="微软雅黑" panose="020B0503020204020204" pitchFamily="34" charset="-122"/>
              </a:rPr>
              <a:t>任务间执行关系</a:t>
            </a:r>
          </a:p>
        </p:txBody>
      </p:sp>
      <p:sp>
        <p:nvSpPr>
          <p:cNvPr id="2" name="TextBox 11">
            <a:extLst>
              <a:ext uri="{FF2B5EF4-FFF2-40B4-BE49-F238E27FC236}">
                <a16:creationId xmlns:a16="http://schemas.microsoft.com/office/drawing/2014/main" id="{1B29B294-1188-0189-18FC-9EB49767377B}"/>
              </a:ext>
            </a:extLst>
          </p:cNvPr>
          <p:cNvSpPr txBox="1"/>
          <p:nvPr/>
        </p:nvSpPr>
        <p:spPr>
          <a:xfrm>
            <a:off x="995610" y="1366050"/>
            <a:ext cx="10441160" cy="1077218"/>
          </a:xfrm>
          <a:prstGeom prst="rect">
            <a:avLst/>
          </a:prstGeom>
          <a:noFill/>
          <a:ln w="9525">
            <a:noFill/>
          </a:ln>
        </p:spPr>
        <p:txBody>
          <a:bodyPr wrap="square" anchor="t">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q</a:t>
            </a:r>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为计算平台的数量</a:t>
            </a:r>
            <a:endParaRPr lang="en-US" altLang="zh-CN" sz="3200" dirty="0">
              <a:solidFill>
                <a:schemeClr val="accent1"/>
              </a:solidFill>
              <a:latin typeface="微软雅黑" panose="020B0503020204020204" pitchFamily="34" charset="-122"/>
              <a:ea typeface="微软雅黑" panose="020B0503020204020204" pitchFamily="34" charset="-122"/>
            </a:endParaRPr>
          </a:p>
          <a:p>
            <a:r>
              <a:rPr lang="en-US" altLang="zh-CN" sz="3200" dirty="0">
                <a:solidFill>
                  <a:schemeClr val="accent1"/>
                </a:solidFill>
                <a:latin typeface="微软雅黑" panose="020B0503020204020204" pitchFamily="34" charset="-122"/>
                <a:ea typeface="微软雅黑" panose="020B0503020204020204" pitchFamily="34" charset="-122"/>
              </a:rPr>
              <a:t>       			</a:t>
            </a:r>
            <a:r>
              <a:rPr lang="zh-CN" altLang="en-US" sz="3200" dirty="0">
                <a:solidFill>
                  <a:schemeClr val="accent1"/>
                </a:solidFill>
                <a:latin typeface="微软雅黑" panose="020B0503020204020204" pitchFamily="34" charset="-122"/>
                <a:ea typeface="微软雅黑" panose="020B0503020204020204" pitchFamily="34" charset="-122"/>
              </a:rPr>
              <a:t>二元组 </a:t>
            </a:r>
            <a:r>
              <a:rPr lang="en-US" altLang="zh-CN" sz="3200" dirty="0">
                <a:solidFill>
                  <a:srgbClr val="FF0000"/>
                </a:solidFill>
                <a:latin typeface="微软雅黑" panose="020B0503020204020204" pitchFamily="34" charset="-122"/>
                <a:ea typeface="微软雅黑" panose="020B0503020204020204" pitchFamily="34" charset="-122"/>
              </a:rPr>
              <a:t>( task, processor) </a:t>
            </a:r>
            <a:r>
              <a:rPr lang="zh-CN" altLang="en-US" sz="3200" dirty="0">
                <a:solidFill>
                  <a:schemeClr val="accent1"/>
                </a:solidFill>
                <a:latin typeface="微软雅黑" panose="020B0503020204020204" pitchFamily="34" charset="-122"/>
                <a:ea typeface="微软雅黑" panose="020B0503020204020204" pitchFamily="34" charset="-122"/>
              </a:rPr>
              <a:t>表示任务分配</a:t>
            </a:r>
            <a:r>
              <a:rPr lang="en-US" altLang="zh-CN" sz="3200" dirty="0">
                <a:solidFill>
                  <a:schemeClr val="accent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0685897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00"/>
                            </p:stCondLst>
                            <p:childTnLst>
                              <p:par>
                                <p:cTn id="20" presetID="22" presetClass="entr" presetSubtype="8" fill="hold" grpId="0" nodeType="after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wipe(left)">
                                      <p:cBhvr>
                                        <p:cTn id="22" dur="500"/>
                                        <p:tgtEl>
                                          <p:spTgt spid="12300"/>
                                        </p:tgtEl>
                                      </p:cBhvr>
                                    </p:animEffect>
                                  </p:childTnLst>
                                </p:cTn>
                              </p:par>
                            </p:childTnLst>
                          </p:cTn>
                        </p:par>
                        <p:par>
                          <p:cTn id="23" fill="hold">
                            <p:stCondLst>
                              <p:cond delay="14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7"/>
                                        </p:tgtEl>
                                        <p:attrNameLst>
                                          <p:attrName>style.visibility</p:attrName>
                                        </p:attrNameLst>
                                      </p:cBhvr>
                                      <p:to>
                                        <p:strVal val="visible"/>
                                      </p:to>
                                    </p:set>
                                    <p:anim calcmode="lin" valueType="num">
                                      <p:cBhvr>
                                        <p:cTn id="26"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7"/>
                                        </p:tgtEl>
                                        <p:attrNameLst>
                                          <p:attrName>ppt_y</p:attrName>
                                        </p:attrNameLst>
                                      </p:cBhvr>
                                      <p:tavLst>
                                        <p:tav tm="0">
                                          <p:val>
                                            <p:strVal val="#ppt_y"/>
                                          </p:val>
                                        </p:tav>
                                        <p:tav tm="100000">
                                          <p:val>
                                            <p:strVal val="#ppt_y"/>
                                          </p:val>
                                        </p:tav>
                                      </p:tavLst>
                                    </p:anim>
                                    <p:anim calcmode="lin" valueType="num">
                                      <p:cBhvr>
                                        <p:cTn id="28"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7"/>
                                        </p:tgtEl>
                                      </p:cBhvr>
                                    </p:animEffect>
                                  </p:childTnLst>
                                </p:cTn>
                              </p:par>
                            </p:childTnLst>
                          </p:cTn>
                        </p:par>
                        <p:par>
                          <p:cTn id="31" fill="hold">
                            <p:stCondLst>
                              <p:cond delay="212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00" grpId="0"/>
      <p:bldP spid="7" grpId="0"/>
      <p:bldP spid="2" grpId="0"/>
    </p:bldLst>
  </p:timing>
</p:sld>
</file>

<file path=ppt/theme/theme1.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1477</Words>
  <Application>Microsoft Office PowerPoint</Application>
  <PresentationFormat>自定义</PresentationFormat>
  <Paragraphs>220</Paragraphs>
  <Slides>34</Slides>
  <Notes>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34</vt:i4>
      </vt:variant>
    </vt:vector>
  </HeadingPairs>
  <TitlesOfParts>
    <vt:vector size="40" baseType="lpstr">
      <vt:lpstr>微软雅黑</vt:lpstr>
      <vt:lpstr>Arial</vt:lpstr>
      <vt:lpstr>Calibri</vt:lpstr>
      <vt:lpstr>Wingdings</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 ReActor</dc:creator>
  <dc:description>1</dc:description>
  <cp:lastModifiedBy>. ReActor</cp:lastModifiedBy>
  <cp:revision>153</cp:revision>
  <dcterms:created xsi:type="dcterms:W3CDTF">2013-01-25T01:44:00Z</dcterms:created>
  <dcterms:modified xsi:type="dcterms:W3CDTF">2023-11-29T13:27:46Z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