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7"/>
  </p:notesMasterIdLst>
  <p:sldIdLst>
    <p:sldId id="773" r:id="rId3"/>
    <p:sldId id="801" r:id="rId4"/>
    <p:sldId id="745" r:id="rId5"/>
    <p:sldId id="776" r:id="rId6"/>
    <p:sldId id="882" r:id="rId7"/>
    <p:sldId id="783" r:id="rId8"/>
    <p:sldId id="883" r:id="rId9"/>
    <p:sldId id="867" r:id="rId10"/>
    <p:sldId id="878" r:id="rId11"/>
    <p:sldId id="868" r:id="rId12"/>
    <p:sldId id="879" r:id="rId13"/>
    <p:sldId id="881" r:id="rId14"/>
    <p:sldId id="869" r:id="rId15"/>
    <p:sldId id="872" r:id="rId16"/>
    <p:sldId id="884" r:id="rId17"/>
    <p:sldId id="873" r:id="rId18"/>
    <p:sldId id="789" r:id="rId19"/>
    <p:sldId id="779" r:id="rId20"/>
    <p:sldId id="806" r:id="rId21"/>
    <p:sldId id="786" r:id="rId22"/>
    <p:sldId id="787" r:id="rId23"/>
    <p:sldId id="791" r:id="rId24"/>
    <p:sldId id="807" r:id="rId25"/>
    <p:sldId id="805" r:id="rId26"/>
    <p:sldId id="804" r:id="rId27"/>
    <p:sldId id="794" r:id="rId28"/>
    <p:sldId id="792" r:id="rId29"/>
    <p:sldId id="793" r:id="rId30"/>
    <p:sldId id="874" r:id="rId31"/>
    <p:sldId id="876" r:id="rId32"/>
    <p:sldId id="799" r:id="rId33"/>
    <p:sldId id="796" r:id="rId34"/>
    <p:sldId id="877" r:id="rId35"/>
    <p:sldId id="803" r:id="rId36"/>
  </p:sldIdLst>
  <p:sldSz cx="12196763" cy="6858000"/>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defRPr>
    </a:lvl9pPr>
  </p:defaultTextStyle>
  <p:extLst>
    <p:ext uri="{EFAFB233-063F-42B5-8137-9DF3F51BA10A}">
      <p15:sldGuideLst xmlns:p15="http://schemas.microsoft.com/office/powerpoint/2012/main">
        <p15:guide id="1" orient="horz" pos="2142">
          <p15:clr>
            <a:srgbClr val="A4A3A4"/>
          </p15:clr>
        </p15:guide>
        <p15:guide id="2" pos="384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0000"/>
    <a:srgbClr val="BC0082"/>
    <a:srgbClr val="006BBC"/>
    <a:srgbClr val="08044E"/>
    <a:srgbClr val="004C54"/>
    <a:srgbClr val="F8F8F8"/>
    <a:srgbClr val="113E6A"/>
    <a:srgbClr val="363636"/>
    <a:srgbClr val="FAFAFA"/>
    <a:srgbClr val="0F3D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46" autoAdjust="0"/>
    <p:restoredTop sz="94660"/>
  </p:normalViewPr>
  <p:slideViewPr>
    <p:cSldViewPr snapToObjects="1" showGuides="1">
      <p:cViewPr varScale="1">
        <p:scale>
          <a:sx n="63" d="100"/>
          <a:sy n="63" d="100"/>
        </p:scale>
        <p:origin x="86" y="1402"/>
      </p:cViewPr>
      <p:guideLst>
        <p:guide orient="horz" pos="2142"/>
        <p:guide pos="38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buFont typeface="Arial" panose="020B0604020202020204" pitchFamily="34" charset="0"/>
              <a:buNone/>
              <a:defRPr sz="1200"/>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buFont typeface="Arial" panose="020B0604020202020204" pitchFamily="34" charset="0"/>
              <a:buNone/>
              <a:defRPr sz="1200"/>
            </a:lvl1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24" name="Rectangle 4"/>
          <p:cNvSpPr>
            <a:spLocks noGrp="1" noRot="1" noChangeAspect="1"/>
          </p:cNvSpPr>
          <p:nvPr>
            <p:ph type="sldImg"/>
          </p:nvPr>
        </p:nvSpPr>
        <p:spPr>
          <a:xfrm>
            <a:off x="1143000" y="685800"/>
            <a:ext cx="4572000" cy="3429000"/>
          </a:xfrm>
          <a:prstGeom prst="rect">
            <a:avLst/>
          </a:prstGeom>
          <a:noFill/>
          <a:ln w="9525">
            <a:noFill/>
          </a:ln>
        </p:spPr>
      </p:sp>
      <p:sp>
        <p:nvSpPr>
          <p:cNvPr id="61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第五级</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buFont typeface="Arial" panose="020B0604020202020204" pitchFamily="34" charset="0"/>
              <a:buNone/>
              <a:defRPr sz="1200"/>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lgn="r" fontAlgn="base">
              <a:buChar char="•"/>
            </a:pPr>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pPr lvl="0" algn="r" fontAlgn="base">
                <a:buChar char="•"/>
              </a:pPr>
              <a:t>‹#›</a:t>
            </a:fld>
            <a:endParaRPr lang="zh-CN" altLang="en-US" sz="1200" strike="noStrike" noProof="1"/>
          </a:p>
        </p:txBody>
      </p:sp>
    </p:spTree>
    <p:extLst>
      <p:ext uri="{BB962C8B-B14F-4D97-AF65-F5344CB8AC3E}">
        <p14:creationId xmlns:p14="http://schemas.microsoft.com/office/powerpoint/2010/main" val="3360921475"/>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a:xfrm>
            <a:off x="381000" y="685800"/>
            <a:ext cx="6096000" cy="3429000"/>
          </a:xfrm>
        </p:spPr>
      </p:sp>
      <p:sp>
        <p:nvSpPr>
          <p:cNvPr id="7170" name="文本占位符 2"/>
          <p:cNvSpPr>
            <a:spLocks noGrp="1"/>
          </p:cNvSpPr>
          <p:nvPr>
            <p:ph type="body"/>
          </p:nvPr>
        </p:nvSpPr>
        <p:spPr/>
        <p:txBody>
          <a:bodyPr wrap="square" lIns="91440" tIns="45720" rIns="91440" bIns="45720" anchor="ctr"/>
          <a:lstStyle/>
          <a:p>
            <a:pPr lvl="0"/>
            <a:r>
              <a:rPr lang="zh-CN" altLang="en-US" dirty="0"/>
              <a:t>亮亮图文旗舰店</a:t>
            </a:r>
          </a:p>
          <a:p>
            <a:pPr lvl="0"/>
            <a:r>
              <a:rPr lang="en-US" altLang="zh-CN" dirty="0"/>
              <a:t>https://liangliangtuwen.tmall.com</a:t>
            </a:r>
          </a:p>
        </p:txBody>
      </p:sp>
    </p:spTree>
    <p:extLst>
      <p:ext uri="{BB962C8B-B14F-4D97-AF65-F5344CB8AC3E}">
        <p14:creationId xmlns:p14="http://schemas.microsoft.com/office/powerpoint/2010/main" val="137818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a:xfrm>
            <a:off x="381000" y="685800"/>
            <a:ext cx="6096000" cy="3429000"/>
          </a:xfrm>
        </p:spPr>
      </p:sp>
      <p:sp>
        <p:nvSpPr>
          <p:cNvPr id="7170" name="文本占位符 2"/>
          <p:cNvSpPr>
            <a:spLocks noGrp="1"/>
          </p:cNvSpPr>
          <p:nvPr>
            <p:ph type="body"/>
          </p:nvPr>
        </p:nvSpPr>
        <p:spPr/>
        <p:txBody>
          <a:bodyPr wrap="square" lIns="91440" tIns="45720" rIns="91440" bIns="45720" anchor="ctr"/>
          <a:lstStyle/>
          <a:p>
            <a:pPr lvl="0"/>
            <a:r>
              <a:rPr lang="zh-CN" altLang="en-US" dirty="0"/>
              <a:t>亮亮图文旗舰店</a:t>
            </a:r>
          </a:p>
          <a:p>
            <a:pPr lvl="0"/>
            <a:r>
              <a:rPr lang="en-US" altLang="zh-CN" dirty="0"/>
              <a:t>https://liangliangtuwen.tmall.com</a:t>
            </a:r>
          </a:p>
        </p:txBody>
      </p:sp>
    </p:spTree>
    <p:extLst>
      <p:ext uri="{BB962C8B-B14F-4D97-AF65-F5344CB8AC3E}">
        <p14:creationId xmlns:p14="http://schemas.microsoft.com/office/powerpoint/2010/main" val="1795784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8763" cy="2387600"/>
          </a:xfrm>
        </p:spPr>
        <p:txBody>
          <a:bodyPr anchor="b"/>
          <a:lstStyle>
            <a:lvl1pPr algn="ctr">
              <a:defRPr sz="60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524000" y="3602038"/>
            <a:ext cx="9148763"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3825" cy="1600200"/>
          </a:xfrm>
        </p:spPr>
        <p:txBody>
          <a:bodyPr anchor="b"/>
          <a:lstStyle>
            <a:lvl1pPr>
              <a:defRPr sz="32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5184775" y="987425"/>
            <a:ext cx="6175375"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1200" cap="none" spc="0" normalizeH="0" baseline="0" noProof="0">
              <a:ln>
                <a:noFill/>
              </a:ln>
              <a:solidFill>
                <a:schemeClr val="accent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38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609600" y="908050"/>
            <a:ext cx="8081963" cy="5218113"/>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8763" cy="2387600"/>
          </a:xfrm>
        </p:spPr>
        <p:txBody>
          <a:bodyPr anchor="b"/>
          <a:lstStyle>
            <a:lvl1pPr algn="ctr">
              <a:defRPr sz="60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524000" y="3602038"/>
            <a:ext cx="9148763"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单击此处编辑母版副标题样式</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20363" cy="2852737"/>
          </a:xfrm>
        </p:spPr>
        <p:txBody>
          <a:bodyPr anchor="b"/>
          <a:lstStyle>
            <a:lvl1pPr>
              <a:defRPr sz="60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31850" y="4589463"/>
            <a:ext cx="10520363"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fontAlgn="base"/>
            <a:r>
              <a:rPr lang="zh-CN" altLang="en-US" strike="noStrike" noProof="1"/>
              <a:t>单击此处编辑母版文本样式</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609600" y="1600200"/>
            <a:ext cx="5411788"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6173788" y="1600200"/>
            <a:ext cx="5413375"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20362"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39788" y="1681163"/>
            <a:ext cx="51593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39788" y="2505075"/>
            <a:ext cx="5159375" cy="368458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6175375" y="1681163"/>
            <a:ext cx="51847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6175375" y="2505075"/>
            <a:ext cx="5184775" cy="368458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3825" cy="1600200"/>
          </a:xfrm>
        </p:spPr>
        <p:txBody>
          <a:bodyPr anchor="b"/>
          <a:lstStyle>
            <a:lvl1pPr>
              <a:defRPr sz="32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5184775" y="987425"/>
            <a:ext cx="617537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839788" y="2057400"/>
            <a:ext cx="39338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3825" cy="1600200"/>
          </a:xfrm>
        </p:spPr>
        <p:txBody>
          <a:bodyPr anchor="b"/>
          <a:lstStyle>
            <a:lvl1pPr>
              <a:defRPr sz="32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5184775" y="987425"/>
            <a:ext cx="6175375"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1200" cap="none" spc="0" normalizeH="0" baseline="0" noProof="0">
              <a:ln>
                <a:noFill/>
              </a:ln>
              <a:solidFill>
                <a:schemeClr val="accent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38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609600" y="908050"/>
            <a:ext cx="8081963" cy="5218113"/>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20363" cy="2852737"/>
          </a:xfrm>
        </p:spPr>
        <p:txBody>
          <a:bodyPr anchor="b"/>
          <a:lstStyle>
            <a:lvl1pPr>
              <a:defRPr sz="60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31850" y="4589463"/>
            <a:ext cx="10520363"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fontAlgn="base"/>
            <a:r>
              <a:rPr lang="zh-CN" altLang="en-US" strike="noStrike" noProof="1"/>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609600" y="1600200"/>
            <a:ext cx="5411788"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6173788" y="1600200"/>
            <a:ext cx="5413375"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20362"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39788" y="1681163"/>
            <a:ext cx="51593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39788" y="2505075"/>
            <a:ext cx="5159375" cy="368458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6175375" y="1681163"/>
            <a:ext cx="51847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6175375" y="2505075"/>
            <a:ext cx="5184775" cy="368458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rotWithShape="0">
          <a:blip r:embed="rId2" cstate="print"/>
          <a:stretch>
            <a:fillRect/>
          </a:stretch>
        </a:blipFill>
        <a:effectLst/>
      </p:bgPr>
    </p:bg>
    <p:spTree>
      <p:nvGrpSpPr>
        <p:cNvPr id="1" name=""/>
        <p:cNvGrpSpPr/>
        <p:nvPr/>
      </p:nvGrpSpPr>
      <p:grpSpPr>
        <a:xfrm>
          <a:off x="0" y="0"/>
          <a:ext cx="0" cy="0"/>
          <a:chOff x="0" y="0"/>
          <a:chExt cx="0" cy="0"/>
        </a:xfrm>
      </p:grpSpPr>
      <p:pic>
        <p:nvPicPr>
          <p:cNvPr id="3074" name="图片 3"/>
          <p:cNvPicPr>
            <a:picLocks noChangeAspect="1"/>
          </p:cNvPicPr>
          <p:nvPr userDrawn="1"/>
        </p:nvPicPr>
        <p:blipFill>
          <a:blip r:embed="rId3" cstate="print"/>
          <a:srcRect t="14301" b="13251"/>
          <a:stretch>
            <a:fillRect/>
          </a:stretch>
        </p:blipFill>
        <p:spPr>
          <a:xfrm>
            <a:off x="0" y="0"/>
            <a:ext cx="12196763" cy="6858000"/>
          </a:xfrm>
          <a:prstGeom prst="rect">
            <a:avLst/>
          </a:prstGeom>
          <a:noFill/>
          <a:ln w="9525">
            <a:noFill/>
          </a:ln>
        </p:spPr>
      </p:pic>
      <p:sp>
        <p:nvSpPr>
          <p:cNvPr id="5" name="矩形 4"/>
          <p:cNvSpPr>
            <a:spLocks noChangeArrowheads="1"/>
          </p:cNvSpPr>
          <p:nvPr/>
        </p:nvSpPr>
        <p:spPr bwMode="auto">
          <a:xfrm>
            <a:off x="0" y="0"/>
            <a:ext cx="12196763" cy="6858000"/>
          </a:xfrm>
          <a:prstGeom prst="rect">
            <a:avLst/>
          </a:prstGeom>
          <a:solidFill>
            <a:srgbClr val="003366">
              <a:alpha val="85881"/>
            </a:srgbClr>
          </a:solidFill>
          <a:ln>
            <a:noFill/>
          </a:ln>
          <a:extLst>
            <a:ext uri="{91240B29-F687-4F45-9708-019B960494DF}">
              <a14:hiddenLine xmlns:a14="http://schemas.microsoft.com/office/drawing/2010/main" w="9525">
                <a:solidFill>
                  <a:srgbClr val="000000"/>
                </a:solidFill>
                <a:rou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bg>
      <p:bgPr>
        <a:blipFill rotWithShape="0">
          <a:blip r:embed="rId2" cstate="print"/>
          <a:stretch>
            <a:fillRect/>
          </a:stretch>
        </a:blipFill>
        <a:effectLst/>
      </p:bgPr>
    </p:bg>
    <p:spTree>
      <p:nvGrpSpPr>
        <p:cNvPr id="1" name=""/>
        <p:cNvGrpSpPr/>
        <p:nvPr/>
      </p:nvGrpSpPr>
      <p:grpSpPr>
        <a:xfrm>
          <a:off x="0" y="0"/>
          <a:ext cx="0" cy="0"/>
          <a:chOff x="0" y="0"/>
          <a:chExt cx="0" cy="0"/>
        </a:xfrm>
      </p:grpSpPr>
      <p:pic>
        <p:nvPicPr>
          <p:cNvPr id="4098" name="图片 3"/>
          <p:cNvPicPr>
            <a:picLocks noChangeAspect="1"/>
          </p:cNvPicPr>
          <p:nvPr userDrawn="1"/>
        </p:nvPicPr>
        <p:blipFill>
          <a:blip r:embed="rId3" cstate="print"/>
          <a:srcRect t="14301" b="13251"/>
          <a:stretch>
            <a:fillRect/>
          </a:stretch>
        </p:blipFill>
        <p:spPr>
          <a:xfrm>
            <a:off x="0" y="0"/>
            <a:ext cx="12196763" cy="6858000"/>
          </a:xfrm>
          <a:prstGeom prst="rect">
            <a:avLst/>
          </a:prstGeom>
          <a:noFill/>
          <a:ln w="9525">
            <a:noFill/>
          </a:ln>
        </p:spPr>
      </p:pic>
      <p:sp>
        <p:nvSpPr>
          <p:cNvPr id="5" name="矩形 4"/>
          <p:cNvSpPr>
            <a:spLocks noChangeArrowheads="1"/>
          </p:cNvSpPr>
          <p:nvPr/>
        </p:nvSpPr>
        <p:spPr bwMode="auto">
          <a:xfrm>
            <a:off x="0" y="0"/>
            <a:ext cx="12196763" cy="6858000"/>
          </a:xfrm>
          <a:prstGeom prst="rect">
            <a:avLst/>
          </a:prstGeom>
          <a:solidFill>
            <a:srgbClr val="003366">
              <a:alpha val="85881"/>
            </a:srgbClr>
          </a:solidFill>
          <a:ln>
            <a:noFill/>
          </a:ln>
          <a:extLst>
            <a:ext uri="{91240B29-F687-4F45-9708-019B960494DF}">
              <a14:hiddenLine xmlns:a14="http://schemas.microsoft.com/office/drawing/2010/main" w="9525">
                <a:solidFill>
                  <a:srgbClr val="000000"/>
                </a:solidFill>
                <a:rou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矩形 5"/>
          <p:cNvSpPr>
            <a:spLocks noChangeArrowheads="1"/>
          </p:cNvSpPr>
          <p:nvPr/>
        </p:nvSpPr>
        <p:spPr bwMode="auto">
          <a:xfrm>
            <a:off x="5522913" y="0"/>
            <a:ext cx="6673850" cy="6858000"/>
          </a:xfrm>
          <a:prstGeom prst="rect">
            <a:avLst/>
          </a:prstGeom>
          <a:solidFill>
            <a:srgbClr val="F8F8F8"/>
          </a:solidFill>
          <a:ln>
            <a:noFill/>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3825" cy="1600200"/>
          </a:xfrm>
        </p:spPr>
        <p:txBody>
          <a:bodyPr anchor="b"/>
          <a:lstStyle>
            <a:lvl1pPr>
              <a:defRPr sz="32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5184775" y="987425"/>
            <a:ext cx="617537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839788" y="2057400"/>
            <a:ext cx="39338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3.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cstate="print"/>
          <a:stretch>
            <a:fillRect/>
          </a:stretch>
        </a:blip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609600" y="908050"/>
            <a:ext cx="10977563" cy="635000"/>
          </a:xfrm>
          <a:prstGeom prst="rect">
            <a:avLst/>
          </a:prstGeom>
          <a:noFill/>
          <a:ln w="9525">
            <a:noFill/>
          </a:ln>
        </p:spPr>
        <p:txBody>
          <a:bodyPr anchor="ctr"/>
          <a:lstStyle/>
          <a:p>
            <a:pPr lvl="0"/>
            <a:r>
              <a:rPr lang="zh-CN" altLang="zh-CN" dirty="0"/>
              <a:t>单击此处编辑母版标题样式</a:t>
            </a:r>
          </a:p>
        </p:txBody>
      </p:sp>
      <p:sp>
        <p:nvSpPr>
          <p:cNvPr id="1027" name="Rectangle 3"/>
          <p:cNvSpPr>
            <a:spLocks noGrp="1"/>
          </p:cNvSpPr>
          <p:nvPr>
            <p:ph type="body"/>
          </p:nvPr>
        </p:nvSpPr>
        <p:spPr>
          <a:xfrm>
            <a:off x="609600" y="1600200"/>
            <a:ext cx="10977563" cy="4525963"/>
          </a:xfrm>
          <a:prstGeom prst="rect">
            <a:avLst/>
          </a:prstGeom>
          <a:noFill/>
          <a:ln w="9525">
            <a:noFill/>
          </a:ln>
        </p:spPr>
        <p:txBody>
          <a:bodyPr anchor="t"/>
          <a:lstStyle/>
          <a:p>
            <a:pPr lvl="0" indent="-342900"/>
            <a:r>
              <a:rPr lang="zh-CN" altLang="zh-CN" dirty="0"/>
              <a:t>单击此处编辑母版文本样式</a:t>
            </a:r>
          </a:p>
          <a:p>
            <a:pPr lvl="1" indent="-285750"/>
            <a:r>
              <a:rPr lang="zh-CN" altLang="zh-CN" dirty="0"/>
              <a:t>第二级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eaLnBrk="0" fontAlgn="base" hangingPunct="0">
        <a:spcBef>
          <a:spcPct val="0"/>
        </a:spcBef>
        <a:spcAft>
          <a:spcPct val="0"/>
        </a:spcAft>
        <a:defRPr sz="2400" kern="12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5pPr>
      <a:lvl6pPr marL="4572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6pPr>
      <a:lvl7pPr marL="9144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7pPr>
      <a:lvl8pPr marL="13716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8pPr>
      <a:lvl9pPr marL="18288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9pPr>
    </p:titleStyle>
    <p:bodyStyle>
      <a:lvl1pPr marL="342900" indent="-342900" algn="l" rtl="0" eaLnBrk="0" fontAlgn="base" hangingPunct="0">
        <a:spcBef>
          <a:spcPct val="20000"/>
        </a:spcBef>
        <a:spcAft>
          <a:spcPct val="0"/>
        </a:spcAft>
        <a:buChar char="•"/>
        <a:defRPr sz="2000" kern="12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accent1"/>
          </a:solidFill>
          <a:latin typeface="+mn-lt"/>
          <a:ea typeface="仿宋_GB2312" pitchFamily="1"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3" cstate="print"/>
          <a:stretch>
            <a:fillRect/>
          </a:stretch>
        </a:blipFill>
        <a:effectLst/>
      </p:bgPr>
    </p:bg>
    <p:spTree>
      <p:nvGrpSpPr>
        <p:cNvPr id="1" name=""/>
        <p:cNvGrpSpPr/>
        <p:nvPr/>
      </p:nvGrpSpPr>
      <p:grpSpPr>
        <a:xfrm>
          <a:off x="0" y="0"/>
          <a:ext cx="0" cy="0"/>
          <a:chOff x="0" y="0"/>
          <a:chExt cx="0" cy="0"/>
        </a:xfrm>
      </p:grpSpPr>
      <p:sp>
        <p:nvSpPr>
          <p:cNvPr id="3074" name="矩形 3"/>
          <p:cNvSpPr>
            <a:spLocks noChangeArrowheads="1"/>
          </p:cNvSpPr>
          <p:nvPr/>
        </p:nvSpPr>
        <p:spPr bwMode="auto">
          <a:xfrm>
            <a:off x="11582400" y="6381750"/>
            <a:ext cx="492125" cy="396875"/>
          </a:xfrm>
          <a:prstGeom prst="rect">
            <a:avLst/>
          </a:prstGeom>
          <a:solidFill>
            <a:srgbClr val="0F3D68"/>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5" name="TextBox 4"/>
          <p:cNvSpPr txBox="1"/>
          <p:nvPr/>
        </p:nvSpPr>
        <p:spPr>
          <a:xfrm>
            <a:off x="11609388" y="6410325"/>
            <a:ext cx="436562" cy="339725"/>
          </a:xfrm>
          <a:prstGeom prst="rect">
            <a:avLst/>
          </a:prstGeom>
          <a:noFill/>
          <a:ln w="9525">
            <a:noFill/>
          </a:ln>
        </p:spPr>
        <p:txBody>
          <a:bodyPr wrap="none" anchor="t">
            <a:spAutoFit/>
          </a:bodyPr>
          <a:lstStyle/>
          <a:p>
            <a:pPr lvl="0" indent="0" algn="ctr"/>
            <a:fld id="{9A0DB2DC-4C9A-4742-B13C-FB6460FD3503}" type="slidenum">
              <a:rPr lang="zh-CN" altLang="en-US" sz="1600" dirty="0">
                <a:solidFill>
                  <a:schemeClr val="accent2"/>
                </a:solidFill>
                <a:latin typeface="Arial" panose="020B0604020202020204" pitchFamily="34" charset="0"/>
                <a:ea typeface="宋体" panose="02010600030101010101" pitchFamily="2" charset="-122"/>
              </a:rPr>
              <a:pPr lvl="0" indent="0" algn="ctr"/>
              <a:t>‹#›</a:t>
            </a:fld>
            <a:endParaRPr lang="zh-CN" altLang="en-US" sz="1600" dirty="0">
              <a:solidFill>
                <a:schemeClr val="accent2"/>
              </a:solidFill>
              <a:latin typeface="Arial" panose="020B0604020202020204" pitchFamily="34" charset="0"/>
              <a:ea typeface="宋体" panose="02010600030101010101" pitchFamily="2" charset="-122"/>
            </a:endParaRPr>
          </a:p>
        </p:txBody>
      </p:sp>
      <p:sp>
        <p:nvSpPr>
          <p:cNvPr id="2052" name="Rectangle 2"/>
          <p:cNvSpPr>
            <a:spLocks noGrp="1"/>
          </p:cNvSpPr>
          <p:nvPr>
            <p:ph type="title"/>
          </p:nvPr>
        </p:nvSpPr>
        <p:spPr>
          <a:xfrm>
            <a:off x="609600" y="908050"/>
            <a:ext cx="10977563" cy="635000"/>
          </a:xfrm>
          <a:prstGeom prst="rect">
            <a:avLst/>
          </a:prstGeom>
          <a:noFill/>
          <a:ln w="9525">
            <a:noFill/>
          </a:ln>
        </p:spPr>
        <p:txBody>
          <a:bodyPr anchor="ctr"/>
          <a:lstStyle/>
          <a:p>
            <a:pPr lvl="0"/>
            <a:r>
              <a:rPr lang="zh-CN" altLang="zh-CN" dirty="0"/>
              <a:t>单击此处编辑母版标题样式</a:t>
            </a:r>
          </a:p>
        </p:txBody>
      </p:sp>
      <p:sp>
        <p:nvSpPr>
          <p:cNvPr id="2053" name="Rectangle 3"/>
          <p:cNvSpPr>
            <a:spLocks noGrp="1"/>
          </p:cNvSpPr>
          <p:nvPr>
            <p:ph type="body"/>
          </p:nvPr>
        </p:nvSpPr>
        <p:spPr>
          <a:xfrm>
            <a:off x="609600" y="1600200"/>
            <a:ext cx="10977563" cy="4525963"/>
          </a:xfrm>
          <a:prstGeom prst="rect">
            <a:avLst/>
          </a:prstGeom>
          <a:noFill/>
          <a:ln w="9525">
            <a:noFill/>
          </a:ln>
        </p:spPr>
        <p:txBody>
          <a:bodyPr anchor="t"/>
          <a:lstStyle/>
          <a:p>
            <a:pPr lvl="0" indent="-342900"/>
            <a:r>
              <a:rPr lang="zh-CN" altLang="zh-CN" dirty="0"/>
              <a:t>单击此处编辑母版文本样式</a:t>
            </a:r>
          </a:p>
          <a:p>
            <a:pPr lvl="1" indent="-285750"/>
            <a:r>
              <a:rPr lang="zh-CN" altLang="zh-CN" dirty="0"/>
              <a:t>第二级</a:t>
            </a:r>
          </a:p>
        </p:txBody>
      </p:sp>
      <p:sp>
        <p:nvSpPr>
          <p:cNvPr id="2054" name="矩形 1"/>
          <p:cNvSpPr>
            <a:spLocks noChangeArrowheads="1"/>
          </p:cNvSpPr>
          <p:nvPr/>
        </p:nvSpPr>
        <p:spPr bwMode="auto">
          <a:xfrm>
            <a:off x="0" y="6713538"/>
            <a:ext cx="12196763" cy="144463"/>
          </a:xfrm>
          <a:prstGeom prst="rect">
            <a:avLst/>
          </a:prstGeom>
          <a:solidFill>
            <a:srgbClr val="0F3D68"/>
          </a:solidFill>
          <a:ln>
            <a:noFill/>
          </a:ln>
          <a:extLst>
            <a:ext uri="{91240B29-F687-4F45-9708-019B960494DF}">
              <a14:hiddenLine xmlns:a14="http://schemas.microsoft.com/office/drawing/2010/main" w="9525">
                <a:solidFill>
                  <a:srgbClr val="000000"/>
                </a:solidFill>
                <a:rou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075"/>
                                        </p:tgtEl>
                                        <p:attrNameLst>
                                          <p:attrName>style.visibility</p:attrName>
                                        </p:attrNameLst>
                                      </p:cBhvr>
                                      <p:to>
                                        <p:strVal val="visible"/>
                                      </p:to>
                                    </p:set>
                                    <p:anim calcmode="lin" valueType="num">
                                      <p:cBhvr>
                                        <p:cTn id="7" dur="400" fill="hold"/>
                                        <p:tgtEl>
                                          <p:spTgt spid="3075"/>
                                        </p:tgtEl>
                                        <p:attrNameLst>
                                          <p:attrName>ppt_w</p:attrName>
                                        </p:attrNameLst>
                                      </p:cBhvr>
                                      <p:tavLst>
                                        <p:tav tm="0">
                                          <p:val>
                                            <p:fltVal val="0"/>
                                          </p:val>
                                        </p:tav>
                                        <p:tav tm="100000">
                                          <p:val>
                                            <p:strVal val="#ppt_w"/>
                                          </p:val>
                                        </p:tav>
                                      </p:tavLst>
                                    </p:anim>
                                    <p:anim calcmode="lin" valueType="num">
                                      <p:cBhvr>
                                        <p:cTn id="8" dur="400" fill="hold"/>
                                        <p:tgtEl>
                                          <p:spTgt spid="3075"/>
                                        </p:tgtEl>
                                        <p:attrNameLst>
                                          <p:attrName>ppt_h</p:attrName>
                                        </p:attrNameLst>
                                      </p:cBhvr>
                                      <p:tavLst>
                                        <p:tav tm="0">
                                          <p:val>
                                            <p:fltVal val="0"/>
                                          </p:val>
                                        </p:tav>
                                        <p:tav tm="100000">
                                          <p:val>
                                            <p:strVal val="#ppt_h"/>
                                          </p:val>
                                        </p:tav>
                                      </p:tavLst>
                                    </p:anim>
                                    <p:anim calcmode="lin" valueType="num">
                                      <p:cBhvr>
                                        <p:cTn id="9" dur="400" fill="hold"/>
                                        <p:tgtEl>
                                          <p:spTgt spid="3075"/>
                                        </p:tgtEl>
                                        <p:attrNameLst>
                                          <p:attrName>style.rotation</p:attrName>
                                        </p:attrNameLst>
                                      </p:cBhvr>
                                      <p:tavLst>
                                        <p:tav tm="0">
                                          <p:val>
                                            <p:fltVal val="90"/>
                                          </p:val>
                                        </p:tav>
                                        <p:tav tm="100000">
                                          <p:val>
                                            <p:fltVal val="0"/>
                                          </p:val>
                                        </p:tav>
                                      </p:tavLst>
                                    </p:anim>
                                    <p:animEffect transition="in" filter="fade">
                                      <p:cBhvr>
                                        <p:cTn id="10" dur="4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p:bldLst>
  </p:timing>
  <p:hf sldNum="0" hdr="0" ftr="0" dt="0"/>
  <p:txStyles>
    <p:titleStyle>
      <a:lvl1pPr algn="l" rtl="0" eaLnBrk="0" fontAlgn="base" hangingPunct="0">
        <a:spcBef>
          <a:spcPct val="0"/>
        </a:spcBef>
        <a:spcAft>
          <a:spcPct val="0"/>
        </a:spcAft>
        <a:defRPr sz="2400" kern="12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5pPr>
      <a:lvl6pPr marL="4572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6pPr>
      <a:lvl7pPr marL="9144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7pPr>
      <a:lvl8pPr marL="13716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8pPr>
      <a:lvl9pPr marL="18288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9pPr>
    </p:titleStyle>
    <p:bodyStyle>
      <a:lvl1pPr marL="342900" indent="-342900" algn="l" rtl="0" eaLnBrk="0" fontAlgn="base" hangingPunct="0">
        <a:spcBef>
          <a:spcPct val="20000"/>
        </a:spcBef>
        <a:spcAft>
          <a:spcPct val="0"/>
        </a:spcAft>
        <a:buChar char="•"/>
        <a:defRPr sz="2000" kern="12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accent1"/>
          </a:solidFill>
          <a:latin typeface="+mn-lt"/>
          <a:ea typeface="仿宋_GB2312" pitchFamily="1"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9.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19.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9.xml"/><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3" cstate="print"/>
          <a:stretch>
            <a:fillRect/>
          </a:stretch>
        </a:blipFill>
        <a:effectLst/>
      </p:bgPr>
    </p:bg>
    <p:spTree>
      <p:nvGrpSpPr>
        <p:cNvPr id="1" name=""/>
        <p:cNvGrpSpPr/>
        <p:nvPr/>
      </p:nvGrpSpPr>
      <p:grpSpPr>
        <a:xfrm>
          <a:off x="0" y="0"/>
          <a:ext cx="0" cy="0"/>
          <a:chOff x="0" y="0"/>
          <a:chExt cx="0" cy="0"/>
        </a:xfrm>
      </p:grpSpPr>
      <p:sp>
        <p:nvSpPr>
          <p:cNvPr id="7171" name="Rectangle 3"/>
          <p:cNvSpPr txBox="1"/>
          <p:nvPr/>
        </p:nvSpPr>
        <p:spPr>
          <a:xfrm>
            <a:off x="769938" y="2311400"/>
            <a:ext cx="10728325" cy="817563"/>
          </a:xfrm>
          <a:prstGeom prst="rect">
            <a:avLst/>
          </a:prstGeom>
          <a:noFill/>
          <a:ln w="9525">
            <a:noFill/>
          </a:ln>
        </p:spPr>
        <p:txBody>
          <a:bodyPr anchor="ctr"/>
          <a:lstStyle/>
          <a:p>
            <a:pPr algn="ctr"/>
            <a:r>
              <a:rPr lang="zh-CN" altLang="en-US" sz="6000" b="1" dirty="0">
                <a:solidFill>
                  <a:schemeClr val="accent2"/>
                </a:solidFill>
                <a:latin typeface="微软雅黑" panose="020B0503020204020204" pitchFamily="34" charset="-122"/>
                <a:ea typeface="微软雅黑" panose="020B0503020204020204" pitchFamily="34" charset="-122"/>
              </a:rPr>
              <a:t>异构场景下的并行计算</a:t>
            </a:r>
          </a:p>
        </p:txBody>
      </p:sp>
      <p:sp>
        <p:nvSpPr>
          <p:cNvPr id="7174" name="TextBox 35"/>
          <p:cNvSpPr txBox="1"/>
          <p:nvPr/>
        </p:nvSpPr>
        <p:spPr>
          <a:xfrm>
            <a:off x="4611688" y="3898739"/>
            <a:ext cx="2871787" cy="581057"/>
          </a:xfrm>
          <a:prstGeom prst="rect">
            <a:avLst/>
          </a:prstGeom>
          <a:noFill/>
          <a:ln w="9525">
            <a:noFill/>
          </a:ln>
        </p:spPr>
        <p:txBody>
          <a:bodyPr anchor="t">
            <a:spAutoFit/>
          </a:bodyPr>
          <a:lstStyle/>
          <a:p>
            <a:pPr algn="ctr">
              <a:lnSpc>
                <a:spcPct val="150000"/>
              </a:lnSpc>
            </a:pPr>
            <a:r>
              <a:rPr lang="zh-CN" altLang="en-US" sz="2400" dirty="0">
                <a:solidFill>
                  <a:schemeClr val="accent2"/>
                </a:solidFill>
                <a:latin typeface="微软雅黑" panose="020B0503020204020204" pitchFamily="34" charset="-122"/>
                <a:ea typeface="微软雅黑" panose="020B0503020204020204" pitchFamily="34" charset="-122"/>
              </a:rPr>
              <a:t>第三组</a:t>
            </a:r>
            <a:endParaRPr lang="en-US" altLang="zh-CN" sz="2400" dirty="0">
              <a:solidFill>
                <a:schemeClr val="accent2"/>
              </a:solidFill>
              <a:latin typeface="微软雅黑" panose="020B0503020204020204" pitchFamily="34" charset="-122"/>
              <a:ea typeface="微软雅黑" panose="020B0503020204020204" pitchFamily="34" charset="-122"/>
            </a:endParaRPr>
          </a:p>
        </p:txBody>
      </p:sp>
      <p:sp>
        <p:nvSpPr>
          <p:cNvPr id="7175" name="圆角矩形 42"/>
          <p:cNvSpPr/>
          <p:nvPr/>
        </p:nvSpPr>
        <p:spPr>
          <a:xfrm>
            <a:off x="6890469" y="4929188"/>
            <a:ext cx="1617662" cy="452437"/>
          </a:xfrm>
          <a:prstGeom prst="roundRect">
            <a:avLst>
              <a:gd name="adj" fmla="val 16667"/>
            </a:avLst>
          </a:prstGeom>
          <a:solidFill>
            <a:srgbClr val="0070C0"/>
          </a:solidFill>
          <a:ln w="9525">
            <a:noFill/>
          </a:ln>
        </p:spPr>
        <p:txBody>
          <a:bodyPr anchor="t"/>
          <a:lstStyle/>
          <a:p>
            <a:endParaRPr lang="zh-CN" altLang="en-US" sz="2400" dirty="0">
              <a:solidFill>
                <a:schemeClr val="accent2"/>
              </a:solidFill>
              <a:latin typeface="Arial" panose="020B0604020202020204" pitchFamily="34" charset="0"/>
              <a:ea typeface="宋体" panose="02010600030101010101" pitchFamily="2" charset="-122"/>
            </a:endParaRPr>
          </a:p>
        </p:txBody>
      </p:sp>
      <p:sp>
        <p:nvSpPr>
          <p:cNvPr id="7176" name="TextBox 43"/>
          <p:cNvSpPr txBox="1"/>
          <p:nvPr/>
        </p:nvSpPr>
        <p:spPr>
          <a:xfrm>
            <a:off x="2808946" y="4791075"/>
            <a:ext cx="4081523" cy="581057"/>
          </a:xfrm>
          <a:prstGeom prst="rect">
            <a:avLst/>
          </a:prstGeom>
          <a:noFill/>
          <a:ln w="9525">
            <a:noFill/>
          </a:ln>
        </p:spPr>
        <p:txBody>
          <a:bodyPr wrap="square" anchor="t">
            <a:spAutoFit/>
          </a:bodyPr>
          <a:lstStyle/>
          <a:p>
            <a:pPr>
              <a:lnSpc>
                <a:spcPct val="150000"/>
              </a:lnSpc>
            </a:pPr>
            <a:r>
              <a:rPr lang="zh-CN" altLang="en-US" sz="2400" dirty="0">
                <a:solidFill>
                  <a:schemeClr val="accent2"/>
                </a:solidFill>
                <a:latin typeface="微软雅黑" panose="020B0503020204020204" pitchFamily="34" charset="-122"/>
                <a:ea typeface="微软雅黑" panose="020B0503020204020204" pitchFamily="34" charset="-122"/>
              </a:rPr>
              <a:t>王钧石、陈绍峰、范吴运维</a:t>
            </a:r>
            <a:endParaRPr lang="en-US" altLang="zh-CN" sz="2400" dirty="0">
              <a:solidFill>
                <a:schemeClr val="accent2"/>
              </a:solidFill>
              <a:latin typeface="微软雅黑" panose="020B0503020204020204" pitchFamily="34" charset="-122"/>
              <a:ea typeface="微软雅黑" panose="020B0503020204020204" pitchFamily="34" charset="-122"/>
            </a:endParaRPr>
          </a:p>
        </p:txBody>
      </p:sp>
      <p:sp>
        <p:nvSpPr>
          <p:cNvPr id="7177" name="TextBox 44"/>
          <p:cNvSpPr txBox="1"/>
          <p:nvPr/>
        </p:nvSpPr>
        <p:spPr>
          <a:xfrm>
            <a:off x="8834685" y="4823602"/>
            <a:ext cx="1690688" cy="581057"/>
          </a:xfrm>
          <a:prstGeom prst="rect">
            <a:avLst/>
          </a:prstGeom>
          <a:noFill/>
          <a:ln w="9525">
            <a:noFill/>
          </a:ln>
        </p:spPr>
        <p:txBody>
          <a:bodyPr anchor="t">
            <a:spAutoFit/>
          </a:bodyPr>
          <a:lstStyle/>
          <a:p>
            <a:pPr>
              <a:lnSpc>
                <a:spcPct val="150000"/>
              </a:lnSpc>
            </a:pPr>
            <a:r>
              <a:rPr lang="zh-CN" altLang="en-US" sz="2400" dirty="0">
                <a:solidFill>
                  <a:schemeClr val="accent2"/>
                </a:solidFill>
                <a:latin typeface="微软雅黑" panose="020B0503020204020204" pitchFamily="34" charset="-122"/>
                <a:ea typeface="微软雅黑" panose="020B0503020204020204" pitchFamily="34" charset="-122"/>
              </a:rPr>
              <a:t>李云春</a:t>
            </a:r>
          </a:p>
        </p:txBody>
      </p:sp>
      <p:sp>
        <p:nvSpPr>
          <p:cNvPr id="7178" name="TextBox 45"/>
          <p:cNvSpPr txBox="1"/>
          <p:nvPr/>
        </p:nvSpPr>
        <p:spPr>
          <a:xfrm>
            <a:off x="6938094" y="4791075"/>
            <a:ext cx="1508125" cy="646113"/>
          </a:xfrm>
          <a:prstGeom prst="rect">
            <a:avLst/>
          </a:prstGeom>
          <a:noFill/>
          <a:ln w="9525">
            <a:noFill/>
          </a:ln>
        </p:spPr>
        <p:txBody>
          <a:bodyPr anchor="t">
            <a:spAutoFit/>
          </a:bodyPr>
          <a:lstStyle/>
          <a:p>
            <a:pPr algn="dist">
              <a:lnSpc>
                <a:spcPct val="150000"/>
              </a:lnSpc>
            </a:pPr>
            <a:r>
              <a:rPr lang="zh-CN" altLang="en-US" sz="2400" b="1" dirty="0">
                <a:solidFill>
                  <a:schemeClr val="accent2"/>
                </a:solidFill>
                <a:latin typeface="微软雅黑" panose="020B0503020204020204" pitchFamily="34" charset="-122"/>
                <a:ea typeface="微软雅黑" panose="020B0503020204020204" pitchFamily="34" charset="-122"/>
              </a:rPr>
              <a:t>指导老师</a:t>
            </a:r>
            <a:endParaRPr lang="en-US" altLang="zh-CN" sz="2400" b="1" dirty="0">
              <a:solidFill>
                <a:schemeClr val="accent2"/>
              </a:solidFill>
              <a:latin typeface="微软雅黑" panose="020B0503020204020204" pitchFamily="34" charset="-122"/>
              <a:ea typeface="微软雅黑" panose="020B0503020204020204" pitchFamily="34" charset="-122"/>
            </a:endParaRPr>
          </a:p>
        </p:txBody>
      </p:sp>
      <p:sp>
        <p:nvSpPr>
          <p:cNvPr id="7179" name="圆角矩形 46"/>
          <p:cNvSpPr/>
          <p:nvPr/>
        </p:nvSpPr>
        <p:spPr>
          <a:xfrm>
            <a:off x="1407183" y="4916130"/>
            <a:ext cx="1354138" cy="452437"/>
          </a:xfrm>
          <a:prstGeom prst="roundRect">
            <a:avLst>
              <a:gd name="adj" fmla="val 16667"/>
            </a:avLst>
          </a:prstGeom>
          <a:solidFill>
            <a:srgbClr val="0070C0"/>
          </a:solidFill>
          <a:ln w="9525">
            <a:noFill/>
          </a:ln>
        </p:spPr>
        <p:txBody>
          <a:bodyPr anchor="t"/>
          <a:lstStyle/>
          <a:p>
            <a:endParaRPr lang="zh-CN" altLang="en-US" sz="2400" dirty="0">
              <a:solidFill>
                <a:schemeClr val="accent2"/>
              </a:solidFill>
              <a:latin typeface="Arial" panose="020B0604020202020204" pitchFamily="34" charset="0"/>
              <a:ea typeface="宋体" panose="02010600030101010101" pitchFamily="2" charset="-122"/>
            </a:endParaRPr>
          </a:p>
        </p:txBody>
      </p:sp>
      <p:sp>
        <p:nvSpPr>
          <p:cNvPr id="7180" name="TextBox 47"/>
          <p:cNvSpPr txBox="1"/>
          <p:nvPr/>
        </p:nvSpPr>
        <p:spPr>
          <a:xfrm>
            <a:off x="1454808" y="4778017"/>
            <a:ext cx="1306513" cy="581025"/>
          </a:xfrm>
          <a:prstGeom prst="rect">
            <a:avLst/>
          </a:prstGeom>
          <a:noFill/>
          <a:ln w="9525">
            <a:noFill/>
          </a:ln>
        </p:spPr>
        <p:txBody>
          <a:bodyPr anchor="t">
            <a:spAutoFit/>
          </a:bodyPr>
          <a:lstStyle/>
          <a:p>
            <a:pPr algn="dist">
              <a:lnSpc>
                <a:spcPct val="150000"/>
              </a:lnSpc>
            </a:pPr>
            <a:r>
              <a:rPr lang="zh-CN" altLang="en-US" sz="2400" b="1" dirty="0">
                <a:solidFill>
                  <a:schemeClr val="accent2"/>
                </a:solidFill>
                <a:latin typeface="微软雅黑" panose="020B0503020204020204" pitchFamily="34" charset="-122"/>
                <a:ea typeface="微软雅黑" panose="020B0503020204020204" pitchFamily="34" charset="-122"/>
              </a:rPr>
              <a:t>答辩人</a:t>
            </a:r>
            <a:endParaRPr lang="en-US" altLang="zh-CN" sz="2400" b="1" dirty="0">
              <a:solidFill>
                <a:schemeClr val="accent2"/>
              </a:solidFill>
              <a:latin typeface="微软雅黑" panose="020B0503020204020204" pitchFamily="34" charset="-122"/>
              <a:ea typeface="微软雅黑" panose="020B0503020204020204" pitchFamily="34" charset="-122"/>
            </a:endParaRPr>
          </a:p>
        </p:txBody>
      </p:sp>
      <p:sp>
        <p:nvSpPr>
          <p:cNvPr id="7181" name="Rectangle 5"/>
          <p:cNvSpPr/>
          <p:nvPr/>
        </p:nvSpPr>
        <p:spPr>
          <a:xfrm>
            <a:off x="34925" y="6745288"/>
            <a:ext cx="12196763" cy="41275"/>
          </a:xfrm>
          <a:prstGeom prst="rect">
            <a:avLst/>
          </a:prstGeom>
          <a:solidFill>
            <a:srgbClr val="FFFFFF"/>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cxnSp>
        <p:nvCxnSpPr>
          <p:cNvPr id="6158" name="直接连接符 2"/>
          <p:cNvCxnSpPr/>
          <p:nvPr/>
        </p:nvCxnSpPr>
        <p:spPr>
          <a:xfrm>
            <a:off x="1201738" y="2159000"/>
            <a:ext cx="9864725" cy="0"/>
          </a:xfrm>
          <a:prstGeom prst="line">
            <a:avLst/>
          </a:prstGeom>
          <a:ln w="9525" cap="flat" cmpd="sng">
            <a:solidFill>
              <a:schemeClr val="accent2"/>
            </a:solidFill>
            <a:prstDash val="dash"/>
            <a:round/>
            <a:headEnd type="none" w="med" len="med"/>
            <a:tailEnd type="none" w="med" len="med"/>
          </a:ln>
        </p:spPr>
      </p:cxnSp>
      <p:cxnSp>
        <p:nvCxnSpPr>
          <p:cNvPr id="6159" name="直接连接符 17"/>
          <p:cNvCxnSpPr/>
          <p:nvPr/>
        </p:nvCxnSpPr>
        <p:spPr>
          <a:xfrm>
            <a:off x="1201738" y="3284538"/>
            <a:ext cx="9864725" cy="0"/>
          </a:xfrm>
          <a:prstGeom prst="line">
            <a:avLst/>
          </a:prstGeom>
          <a:ln w="9525" cap="flat" cmpd="sng">
            <a:solidFill>
              <a:schemeClr val="accent2"/>
            </a:solidFill>
            <a:prstDash val="dash"/>
            <a:round/>
            <a:headEnd type="none" w="med" len="med"/>
            <a:tailEnd type="none" w="med" len="med"/>
          </a:ln>
        </p:spPr>
      </p:cxn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7345" y="943854"/>
            <a:ext cx="4220005" cy="802395"/>
          </a:xfrm>
          <a:prstGeom prst="rect">
            <a:avLst/>
          </a:prstGeom>
        </p:spPr>
      </p:pic>
    </p:spTree>
  </p:cSld>
  <p:clrMapOvr>
    <a:masterClrMapping/>
  </p:clrMapOvr>
  <p:transition spd="slow" advTm="7871">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7171"/>
                                        </p:tgtEl>
                                        <p:attrNameLst>
                                          <p:attrName>style.visibility</p:attrName>
                                        </p:attrNameLst>
                                      </p:cBhvr>
                                      <p:to>
                                        <p:strVal val="visible"/>
                                      </p:to>
                                    </p:set>
                                    <p:anim by="(-#ppt_w*2)" calcmode="lin" valueType="num">
                                      <p:cBhvr rctx="PPT">
                                        <p:cTn id="7" dur="500" autoRev="1" fill="hold">
                                          <p:stCondLst>
                                            <p:cond delay="0"/>
                                          </p:stCondLst>
                                        </p:cTn>
                                        <p:tgtEl>
                                          <p:spTgt spid="7171"/>
                                        </p:tgtEl>
                                        <p:attrNameLst>
                                          <p:attrName>ppt_w</p:attrName>
                                        </p:attrNameLst>
                                      </p:cBhvr>
                                    </p:anim>
                                    <p:anim by="(#ppt_w*0.50)" calcmode="lin" valueType="num">
                                      <p:cBhvr>
                                        <p:cTn id="8" dur="500" decel="50000" autoRev="1" fill="hold">
                                          <p:stCondLst>
                                            <p:cond delay="0"/>
                                          </p:stCondLst>
                                        </p:cTn>
                                        <p:tgtEl>
                                          <p:spTgt spid="7171"/>
                                        </p:tgtEl>
                                        <p:attrNameLst>
                                          <p:attrName>ppt_x</p:attrName>
                                        </p:attrNameLst>
                                      </p:cBhvr>
                                    </p:anim>
                                    <p:anim from="(-#ppt_h/2)" to="(#ppt_y)" calcmode="lin" valueType="num">
                                      <p:cBhvr>
                                        <p:cTn id="9" dur="1000" fill="hold">
                                          <p:stCondLst>
                                            <p:cond delay="0"/>
                                          </p:stCondLst>
                                        </p:cTn>
                                        <p:tgtEl>
                                          <p:spTgt spid="7171"/>
                                        </p:tgtEl>
                                        <p:attrNameLst>
                                          <p:attrName>ppt_y</p:attrName>
                                        </p:attrNameLst>
                                      </p:cBhvr>
                                    </p:anim>
                                    <p:animRot by="21600000">
                                      <p:cBhvr>
                                        <p:cTn id="10" dur="1000" fill="hold">
                                          <p:stCondLst>
                                            <p:cond delay="0"/>
                                          </p:stCondLst>
                                        </p:cTn>
                                        <p:tgtEl>
                                          <p:spTgt spid="7171"/>
                                        </p:tgtEl>
                                        <p:attrNameLst>
                                          <p:attrName>r</p:attrName>
                                        </p:attrNameLst>
                                      </p:cBhvr>
                                    </p:animRot>
                                  </p:childTnLst>
                                </p:cTn>
                              </p:par>
                              <p:par>
                                <p:cTn id="11" presetID="31" presetClass="entr" presetSubtype="0" fill="hold" grpId="0" nodeType="withEffect">
                                  <p:stCondLst>
                                    <p:cond delay="0"/>
                                  </p:stCondLst>
                                  <p:childTnLst>
                                    <p:set>
                                      <p:cBhvr>
                                        <p:cTn id="12" dur="1" fill="hold">
                                          <p:stCondLst>
                                            <p:cond delay="0"/>
                                          </p:stCondLst>
                                        </p:cTn>
                                        <p:tgtEl>
                                          <p:spTgt spid="7174"/>
                                        </p:tgtEl>
                                        <p:attrNameLst>
                                          <p:attrName>style.visibility</p:attrName>
                                        </p:attrNameLst>
                                      </p:cBhvr>
                                      <p:to>
                                        <p:strVal val="visible"/>
                                      </p:to>
                                    </p:set>
                                    <p:anim calcmode="lin" valueType="num">
                                      <p:cBhvr>
                                        <p:cTn id="13" dur="500" fill="hold"/>
                                        <p:tgtEl>
                                          <p:spTgt spid="7174"/>
                                        </p:tgtEl>
                                        <p:attrNameLst>
                                          <p:attrName>ppt_w</p:attrName>
                                        </p:attrNameLst>
                                      </p:cBhvr>
                                      <p:tavLst>
                                        <p:tav tm="0">
                                          <p:val>
                                            <p:fltVal val="0"/>
                                          </p:val>
                                        </p:tav>
                                        <p:tav tm="100000">
                                          <p:val>
                                            <p:strVal val="#ppt_w"/>
                                          </p:val>
                                        </p:tav>
                                      </p:tavLst>
                                    </p:anim>
                                    <p:anim calcmode="lin" valueType="num">
                                      <p:cBhvr>
                                        <p:cTn id="14" dur="500" fill="hold"/>
                                        <p:tgtEl>
                                          <p:spTgt spid="7174"/>
                                        </p:tgtEl>
                                        <p:attrNameLst>
                                          <p:attrName>ppt_h</p:attrName>
                                        </p:attrNameLst>
                                      </p:cBhvr>
                                      <p:tavLst>
                                        <p:tav tm="0">
                                          <p:val>
                                            <p:fltVal val="0"/>
                                          </p:val>
                                        </p:tav>
                                        <p:tav tm="100000">
                                          <p:val>
                                            <p:strVal val="#ppt_h"/>
                                          </p:val>
                                        </p:tav>
                                      </p:tavLst>
                                    </p:anim>
                                    <p:anim calcmode="lin" valueType="num">
                                      <p:cBhvr>
                                        <p:cTn id="15" dur="500" fill="hold"/>
                                        <p:tgtEl>
                                          <p:spTgt spid="7174"/>
                                        </p:tgtEl>
                                        <p:attrNameLst>
                                          <p:attrName>style.rotation</p:attrName>
                                        </p:attrNameLst>
                                      </p:cBhvr>
                                      <p:tavLst>
                                        <p:tav tm="0">
                                          <p:val>
                                            <p:fltVal val="90"/>
                                          </p:val>
                                        </p:tav>
                                        <p:tav tm="100000">
                                          <p:val>
                                            <p:fltVal val="0"/>
                                          </p:val>
                                        </p:tav>
                                      </p:tavLst>
                                    </p:anim>
                                    <p:animEffect transition="in" filter="fade">
                                      <p:cBhvr>
                                        <p:cTn id="16" dur="500"/>
                                        <p:tgtEl>
                                          <p:spTgt spid="7174"/>
                                        </p:tgtEl>
                                      </p:cBhvr>
                                    </p:animEffect>
                                  </p:childTnLst>
                                </p:cTn>
                              </p:par>
                            </p:childTnLst>
                          </p:cTn>
                        </p:par>
                        <p:par>
                          <p:cTn id="17" fill="hold">
                            <p:stCondLst>
                              <p:cond delay="1900"/>
                            </p:stCondLst>
                            <p:childTnLst>
                              <p:par>
                                <p:cTn id="18" presetID="16" presetClass="entr" presetSubtype="21" fill="hold" grpId="0" nodeType="afterEffect">
                                  <p:stCondLst>
                                    <p:cond delay="0"/>
                                  </p:stCondLst>
                                  <p:childTnLst>
                                    <p:set>
                                      <p:cBhvr>
                                        <p:cTn id="19" dur="1" fill="hold">
                                          <p:stCondLst>
                                            <p:cond delay="0"/>
                                          </p:stCondLst>
                                        </p:cTn>
                                        <p:tgtEl>
                                          <p:spTgt spid="7181"/>
                                        </p:tgtEl>
                                        <p:attrNameLst>
                                          <p:attrName>style.visibility</p:attrName>
                                        </p:attrNameLst>
                                      </p:cBhvr>
                                      <p:to>
                                        <p:strVal val="visible"/>
                                      </p:to>
                                    </p:set>
                                    <p:animEffect transition="in" filter="barn(inVertical)">
                                      <p:cBhvr>
                                        <p:cTn id="20" dur="500"/>
                                        <p:tgtEl>
                                          <p:spTgt spid="7181"/>
                                        </p:tgtEl>
                                      </p:cBhvr>
                                    </p:animEffect>
                                  </p:childTnLst>
                                </p:cTn>
                              </p:par>
                            </p:childTnLst>
                          </p:cTn>
                        </p:par>
                        <p:par>
                          <p:cTn id="21" fill="hold">
                            <p:stCondLst>
                              <p:cond delay="2400"/>
                            </p:stCondLst>
                            <p:childTnLst>
                              <p:par>
                                <p:cTn id="22" presetID="31" presetClass="entr" presetSubtype="0" fill="hold" grpId="0" nodeType="afterEffect">
                                  <p:stCondLst>
                                    <p:cond delay="0"/>
                                  </p:stCondLst>
                                  <p:childTnLst>
                                    <p:set>
                                      <p:cBhvr>
                                        <p:cTn id="23" dur="1" fill="hold">
                                          <p:stCondLst>
                                            <p:cond delay="0"/>
                                          </p:stCondLst>
                                        </p:cTn>
                                        <p:tgtEl>
                                          <p:spTgt spid="7179"/>
                                        </p:tgtEl>
                                        <p:attrNameLst>
                                          <p:attrName>style.visibility</p:attrName>
                                        </p:attrNameLst>
                                      </p:cBhvr>
                                      <p:to>
                                        <p:strVal val="visible"/>
                                      </p:to>
                                    </p:set>
                                    <p:anim calcmode="lin" valueType="num">
                                      <p:cBhvr>
                                        <p:cTn id="24" dur="500" fill="hold"/>
                                        <p:tgtEl>
                                          <p:spTgt spid="7179"/>
                                        </p:tgtEl>
                                        <p:attrNameLst>
                                          <p:attrName>ppt_w</p:attrName>
                                        </p:attrNameLst>
                                      </p:cBhvr>
                                      <p:tavLst>
                                        <p:tav tm="0">
                                          <p:val>
                                            <p:fltVal val="0"/>
                                          </p:val>
                                        </p:tav>
                                        <p:tav tm="100000">
                                          <p:val>
                                            <p:strVal val="#ppt_w"/>
                                          </p:val>
                                        </p:tav>
                                      </p:tavLst>
                                    </p:anim>
                                    <p:anim calcmode="lin" valueType="num">
                                      <p:cBhvr>
                                        <p:cTn id="25" dur="500" fill="hold"/>
                                        <p:tgtEl>
                                          <p:spTgt spid="7179"/>
                                        </p:tgtEl>
                                        <p:attrNameLst>
                                          <p:attrName>ppt_h</p:attrName>
                                        </p:attrNameLst>
                                      </p:cBhvr>
                                      <p:tavLst>
                                        <p:tav tm="0">
                                          <p:val>
                                            <p:fltVal val="0"/>
                                          </p:val>
                                        </p:tav>
                                        <p:tav tm="100000">
                                          <p:val>
                                            <p:strVal val="#ppt_h"/>
                                          </p:val>
                                        </p:tav>
                                      </p:tavLst>
                                    </p:anim>
                                    <p:anim calcmode="lin" valueType="num">
                                      <p:cBhvr>
                                        <p:cTn id="26" dur="500" fill="hold"/>
                                        <p:tgtEl>
                                          <p:spTgt spid="7179"/>
                                        </p:tgtEl>
                                        <p:attrNameLst>
                                          <p:attrName>style.rotation</p:attrName>
                                        </p:attrNameLst>
                                      </p:cBhvr>
                                      <p:tavLst>
                                        <p:tav tm="0">
                                          <p:val>
                                            <p:fltVal val="90"/>
                                          </p:val>
                                        </p:tav>
                                        <p:tav tm="100000">
                                          <p:val>
                                            <p:fltVal val="0"/>
                                          </p:val>
                                        </p:tav>
                                      </p:tavLst>
                                    </p:anim>
                                    <p:animEffect transition="in" filter="fade">
                                      <p:cBhvr>
                                        <p:cTn id="27" dur="500"/>
                                        <p:tgtEl>
                                          <p:spTgt spid="7179"/>
                                        </p:tgtEl>
                                      </p:cBhvr>
                                    </p:animEffect>
                                  </p:childTnLst>
                                </p:cTn>
                              </p:par>
                              <p:par>
                                <p:cTn id="28" presetID="31" presetClass="entr" presetSubtype="0" fill="hold" grpId="0" nodeType="withEffect">
                                  <p:stCondLst>
                                    <p:cond delay="0"/>
                                  </p:stCondLst>
                                  <p:childTnLst>
                                    <p:set>
                                      <p:cBhvr>
                                        <p:cTn id="29" dur="1" fill="hold">
                                          <p:stCondLst>
                                            <p:cond delay="0"/>
                                          </p:stCondLst>
                                        </p:cTn>
                                        <p:tgtEl>
                                          <p:spTgt spid="7180"/>
                                        </p:tgtEl>
                                        <p:attrNameLst>
                                          <p:attrName>style.visibility</p:attrName>
                                        </p:attrNameLst>
                                      </p:cBhvr>
                                      <p:to>
                                        <p:strVal val="visible"/>
                                      </p:to>
                                    </p:set>
                                    <p:anim calcmode="lin" valueType="num">
                                      <p:cBhvr>
                                        <p:cTn id="30" dur="500" fill="hold"/>
                                        <p:tgtEl>
                                          <p:spTgt spid="7180"/>
                                        </p:tgtEl>
                                        <p:attrNameLst>
                                          <p:attrName>ppt_w</p:attrName>
                                        </p:attrNameLst>
                                      </p:cBhvr>
                                      <p:tavLst>
                                        <p:tav tm="0">
                                          <p:val>
                                            <p:fltVal val="0"/>
                                          </p:val>
                                        </p:tav>
                                        <p:tav tm="100000">
                                          <p:val>
                                            <p:strVal val="#ppt_w"/>
                                          </p:val>
                                        </p:tav>
                                      </p:tavLst>
                                    </p:anim>
                                    <p:anim calcmode="lin" valueType="num">
                                      <p:cBhvr>
                                        <p:cTn id="31" dur="500" fill="hold"/>
                                        <p:tgtEl>
                                          <p:spTgt spid="7180"/>
                                        </p:tgtEl>
                                        <p:attrNameLst>
                                          <p:attrName>ppt_h</p:attrName>
                                        </p:attrNameLst>
                                      </p:cBhvr>
                                      <p:tavLst>
                                        <p:tav tm="0">
                                          <p:val>
                                            <p:fltVal val="0"/>
                                          </p:val>
                                        </p:tav>
                                        <p:tav tm="100000">
                                          <p:val>
                                            <p:strVal val="#ppt_h"/>
                                          </p:val>
                                        </p:tav>
                                      </p:tavLst>
                                    </p:anim>
                                    <p:anim calcmode="lin" valueType="num">
                                      <p:cBhvr>
                                        <p:cTn id="32" dur="500" fill="hold"/>
                                        <p:tgtEl>
                                          <p:spTgt spid="7180"/>
                                        </p:tgtEl>
                                        <p:attrNameLst>
                                          <p:attrName>style.rotation</p:attrName>
                                        </p:attrNameLst>
                                      </p:cBhvr>
                                      <p:tavLst>
                                        <p:tav tm="0">
                                          <p:val>
                                            <p:fltVal val="90"/>
                                          </p:val>
                                        </p:tav>
                                        <p:tav tm="100000">
                                          <p:val>
                                            <p:fltVal val="0"/>
                                          </p:val>
                                        </p:tav>
                                      </p:tavLst>
                                    </p:anim>
                                    <p:animEffect transition="in" filter="fade">
                                      <p:cBhvr>
                                        <p:cTn id="33" dur="500"/>
                                        <p:tgtEl>
                                          <p:spTgt spid="7180"/>
                                        </p:tgtEl>
                                      </p:cBhvr>
                                    </p:animEffect>
                                  </p:childTnLst>
                                </p:cTn>
                              </p:par>
                              <p:par>
                                <p:cTn id="34" presetID="31" presetClass="entr" presetSubtype="0" fill="hold" grpId="0" nodeType="withEffect">
                                  <p:stCondLst>
                                    <p:cond delay="0"/>
                                  </p:stCondLst>
                                  <p:childTnLst>
                                    <p:set>
                                      <p:cBhvr>
                                        <p:cTn id="35" dur="1" fill="hold">
                                          <p:stCondLst>
                                            <p:cond delay="0"/>
                                          </p:stCondLst>
                                        </p:cTn>
                                        <p:tgtEl>
                                          <p:spTgt spid="7175"/>
                                        </p:tgtEl>
                                        <p:attrNameLst>
                                          <p:attrName>style.visibility</p:attrName>
                                        </p:attrNameLst>
                                      </p:cBhvr>
                                      <p:to>
                                        <p:strVal val="visible"/>
                                      </p:to>
                                    </p:set>
                                    <p:anim calcmode="lin" valueType="num">
                                      <p:cBhvr>
                                        <p:cTn id="36" dur="500" fill="hold"/>
                                        <p:tgtEl>
                                          <p:spTgt spid="7175"/>
                                        </p:tgtEl>
                                        <p:attrNameLst>
                                          <p:attrName>ppt_w</p:attrName>
                                        </p:attrNameLst>
                                      </p:cBhvr>
                                      <p:tavLst>
                                        <p:tav tm="0">
                                          <p:val>
                                            <p:fltVal val="0"/>
                                          </p:val>
                                        </p:tav>
                                        <p:tav tm="100000">
                                          <p:val>
                                            <p:strVal val="#ppt_w"/>
                                          </p:val>
                                        </p:tav>
                                      </p:tavLst>
                                    </p:anim>
                                    <p:anim calcmode="lin" valueType="num">
                                      <p:cBhvr>
                                        <p:cTn id="37" dur="500" fill="hold"/>
                                        <p:tgtEl>
                                          <p:spTgt spid="7175"/>
                                        </p:tgtEl>
                                        <p:attrNameLst>
                                          <p:attrName>ppt_h</p:attrName>
                                        </p:attrNameLst>
                                      </p:cBhvr>
                                      <p:tavLst>
                                        <p:tav tm="0">
                                          <p:val>
                                            <p:fltVal val="0"/>
                                          </p:val>
                                        </p:tav>
                                        <p:tav tm="100000">
                                          <p:val>
                                            <p:strVal val="#ppt_h"/>
                                          </p:val>
                                        </p:tav>
                                      </p:tavLst>
                                    </p:anim>
                                    <p:anim calcmode="lin" valueType="num">
                                      <p:cBhvr>
                                        <p:cTn id="38" dur="500" fill="hold"/>
                                        <p:tgtEl>
                                          <p:spTgt spid="7175"/>
                                        </p:tgtEl>
                                        <p:attrNameLst>
                                          <p:attrName>style.rotation</p:attrName>
                                        </p:attrNameLst>
                                      </p:cBhvr>
                                      <p:tavLst>
                                        <p:tav tm="0">
                                          <p:val>
                                            <p:fltVal val="90"/>
                                          </p:val>
                                        </p:tav>
                                        <p:tav tm="100000">
                                          <p:val>
                                            <p:fltVal val="0"/>
                                          </p:val>
                                        </p:tav>
                                      </p:tavLst>
                                    </p:anim>
                                    <p:animEffect transition="in" filter="fade">
                                      <p:cBhvr>
                                        <p:cTn id="39" dur="500"/>
                                        <p:tgtEl>
                                          <p:spTgt spid="7175"/>
                                        </p:tgtEl>
                                      </p:cBhvr>
                                    </p:animEffect>
                                  </p:childTnLst>
                                </p:cTn>
                              </p:par>
                              <p:par>
                                <p:cTn id="40" presetID="31" presetClass="entr" presetSubtype="0" fill="hold" grpId="0" nodeType="withEffect">
                                  <p:stCondLst>
                                    <p:cond delay="0"/>
                                  </p:stCondLst>
                                  <p:childTnLst>
                                    <p:set>
                                      <p:cBhvr>
                                        <p:cTn id="41" dur="1" fill="hold">
                                          <p:stCondLst>
                                            <p:cond delay="0"/>
                                          </p:stCondLst>
                                        </p:cTn>
                                        <p:tgtEl>
                                          <p:spTgt spid="7178"/>
                                        </p:tgtEl>
                                        <p:attrNameLst>
                                          <p:attrName>style.visibility</p:attrName>
                                        </p:attrNameLst>
                                      </p:cBhvr>
                                      <p:to>
                                        <p:strVal val="visible"/>
                                      </p:to>
                                    </p:set>
                                    <p:anim calcmode="lin" valueType="num">
                                      <p:cBhvr>
                                        <p:cTn id="42" dur="500" fill="hold"/>
                                        <p:tgtEl>
                                          <p:spTgt spid="7178"/>
                                        </p:tgtEl>
                                        <p:attrNameLst>
                                          <p:attrName>ppt_w</p:attrName>
                                        </p:attrNameLst>
                                      </p:cBhvr>
                                      <p:tavLst>
                                        <p:tav tm="0">
                                          <p:val>
                                            <p:fltVal val="0"/>
                                          </p:val>
                                        </p:tav>
                                        <p:tav tm="100000">
                                          <p:val>
                                            <p:strVal val="#ppt_w"/>
                                          </p:val>
                                        </p:tav>
                                      </p:tavLst>
                                    </p:anim>
                                    <p:anim calcmode="lin" valueType="num">
                                      <p:cBhvr>
                                        <p:cTn id="43" dur="500" fill="hold"/>
                                        <p:tgtEl>
                                          <p:spTgt spid="7178"/>
                                        </p:tgtEl>
                                        <p:attrNameLst>
                                          <p:attrName>ppt_h</p:attrName>
                                        </p:attrNameLst>
                                      </p:cBhvr>
                                      <p:tavLst>
                                        <p:tav tm="0">
                                          <p:val>
                                            <p:fltVal val="0"/>
                                          </p:val>
                                        </p:tav>
                                        <p:tav tm="100000">
                                          <p:val>
                                            <p:strVal val="#ppt_h"/>
                                          </p:val>
                                        </p:tav>
                                      </p:tavLst>
                                    </p:anim>
                                    <p:anim calcmode="lin" valueType="num">
                                      <p:cBhvr>
                                        <p:cTn id="44" dur="500" fill="hold"/>
                                        <p:tgtEl>
                                          <p:spTgt spid="7178"/>
                                        </p:tgtEl>
                                        <p:attrNameLst>
                                          <p:attrName>style.rotation</p:attrName>
                                        </p:attrNameLst>
                                      </p:cBhvr>
                                      <p:tavLst>
                                        <p:tav tm="0">
                                          <p:val>
                                            <p:fltVal val="90"/>
                                          </p:val>
                                        </p:tav>
                                        <p:tav tm="100000">
                                          <p:val>
                                            <p:fltVal val="0"/>
                                          </p:val>
                                        </p:tav>
                                      </p:tavLst>
                                    </p:anim>
                                    <p:animEffect transition="in" filter="fade">
                                      <p:cBhvr>
                                        <p:cTn id="45" dur="500"/>
                                        <p:tgtEl>
                                          <p:spTgt spid="7178"/>
                                        </p:tgtEl>
                                      </p:cBhvr>
                                    </p:animEffect>
                                  </p:childTnLst>
                                </p:cTn>
                              </p:par>
                            </p:childTnLst>
                          </p:cTn>
                        </p:par>
                        <p:par>
                          <p:cTn id="46" fill="hold">
                            <p:stCondLst>
                              <p:cond delay="2900"/>
                            </p:stCondLst>
                            <p:childTnLst>
                              <p:par>
                                <p:cTn id="47" presetID="22" presetClass="entr" presetSubtype="8" fill="hold" grpId="0" nodeType="afterEffect">
                                  <p:stCondLst>
                                    <p:cond delay="0"/>
                                  </p:stCondLst>
                                  <p:childTnLst>
                                    <p:set>
                                      <p:cBhvr>
                                        <p:cTn id="48" dur="1" fill="hold">
                                          <p:stCondLst>
                                            <p:cond delay="0"/>
                                          </p:stCondLst>
                                        </p:cTn>
                                        <p:tgtEl>
                                          <p:spTgt spid="7176"/>
                                        </p:tgtEl>
                                        <p:attrNameLst>
                                          <p:attrName>style.visibility</p:attrName>
                                        </p:attrNameLst>
                                      </p:cBhvr>
                                      <p:to>
                                        <p:strVal val="visible"/>
                                      </p:to>
                                    </p:set>
                                    <p:animEffect transition="in" filter="wipe(left)">
                                      <p:cBhvr>
                                        <p:cTn id="49" dur="500"/>
                                        <p:tgtEl>
                                          <p:spTgt spid="7176"/>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7177"/>
                                        </p:tgtEl>
                                        <p:attrNameLst>
                                          <p:attrName>style.visibility</p:attrName>
                                        </p:attrNameLst>
                                      </p:cBhvr>
                                      <p:to>
                                        <p:strVal val="visible"/>
                                      </p:to>
                                    </p:set>
                                    <p:animEffect transition="in" filter="wipe(left)">
                                      <p:cBhvr>
                                        <p:cTn id="52" dur="5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p:bldP spid="7174" grpId="0"/>
      <p:bldP spid="7175" grpId="0" animBg="1"/>
      <p:bldP spid="7176" grpId="0"/>
      <p:bldP spid="7177" grpId="0"/>
      <p:bldP spid="7178" grpId="0"/>
      <p:bldP spid="7179" grpId="0" animBg="1"/>
      <p:bldP spid="7180" grpId="0"/>
      <p:bldP spid="7181"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27"/>
          <p:cNvSpPr txBox="1"/>
          <p:nvPr/>
        </p:nvSpPr>
        <p:spPr>
          <a:xfrm>
            <a:off x="1012825" y="176213"/>
            <a:ext cx="2954655" cy="646331"/>
          </a:xfrm>
          <a:prstGeom prst="rect">
            <a:avLst/>
          </a:prstGeom>
          <a:noFill/>
          <a:ln w="9525">
            <a:noFill/>
          </a:ln>
        </p:spPr>
        <p:txBody>
          <a:bodyPr wrap="none" anchor="t">
            <a:spAutoFit/>
          </a:bodyPr>
          <a:lstStyle/>
          <a:p>
            <a:r>
              <a:rPr lang="zh-CN" altLang="en-US" sz="3600" b="1" dirty="0">
                <a:solidFill>
                  <a:schemeClr val="accent1"/>
                </a:solidFill>
                <a:latin typeface="微软雅黑" panose="020B0503020204020204" pitchFamily="34" charset="-122"/>
                <a:ea typeface="微软雅黑" panose="020B0503020204020204" pitchFamily="34" charset="-122"/>
              </a:rPr>
              <a:t>对问题的建模</a:t>
            </a:r>
          </a:p>
        </p:txBody>
      </p:sp>
      <p:sp>
        <p:nvSpPr>
          <p:cNvPr id="12291"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sp>
        <p:nvSpPr>
          <p:cNvPr id="12300" name="TextBox 11"/>
          <p:cNvSpPr txBox="1"/>
          <p:nvPr/>
        </p:nvSpPr>
        <p:spPr>
          <a:xfrm>
            <a:off x="769789" y="2708920"/>
            <a:ext cx="10441160" cy="2062103"/>
          </a:xfrm>
          <a:prstGeom prst="rect">
            <a:avLst/>
          </a:prstGeom>
          <a:noFill/>
          <a:ln w="9525">
            <a:noFill/>
          </a:ln>
        </p:spPr>
        <p:txBody>
          <a:bodyPr wrap="square" anchor="t">
            <a:spAutoFit/>
          </a:bodyPr>
          <a:lstStyle/>
          <a:p>
            <a:pPr marL="514350" indent="-514350">
              <a:buAutoNum type="arabicPeriod"/>
            </a:pPr>
            <a:r>
              <a:rPr lang="zh-CN" altLang="en-US" sz="3200" dirty="0">
                <a:solidFill>
                  <a:schemeClr val="accent1"/>
                </a:solidFill>
                <a:latin typeface="微软雅黑" panose="020B0503020204020204" pitchFamily="34" charset="-122"/>
                <a:ea typeface="微软雅黑" panose="020B0503020204020204" pitchFamily="34" charset="-122"/>
              </a:rPr>
              <a:t>任务之间执行的拓扑关系 ： 有向无环图 </a:t>
            </a:r>
            <a:r>
              <a:rPr lang="en-US" altLang="zh-CN" sz="3200" dirty="0">
                <a:solidFill>
                  <a:schemeClr val="accent1"/>
                </a:solidFill>
                <a:latin typeface="微软雅黑" panose="020B0503020204020204" pitchFamily="34" charset="-122"/>
                <a:ea typeface="微软雅黑" panose="020B0503020204020204" pitchFamily="34" charset="-122"/>
              </a:rPr>
              <a:t>G = (V, E)</a:t>
            </a:r>
          </a:p>
          <a:p>
            <a:pPr marL="514350" indent="-514350">
              <a:buAutoNum type="arabicPeriod"/>
            </a:pPr>
            <a:endParaRPr lang="en-US" altLang="zh-CN" sz="3200" dirty="0">
              <a:solidFill>
                <a:schemeClr val="accent1"/>
              </a:solidFill>
              <a:latin typeface="微软雅黑" panose="020B0503020204020204" pitchFamily="34" charset="-122"/>
              <a:ea typeface="微软雅黑" panose="020B0503020204020204" pitchFamily="34" charset="-122"/>
            </a:endParaRPr>
          </a:p>
          <a:p>
            <a:pPr marL="514350" indent="-514350">
              <a:buAutoNum type="arabicPeriod"/>
            </a:pPr>
            <a:r>
              <a:rPr lang="zh-CN" altLang="en-US" sz="3200" dirty="0">
                <a:solidFill>
                  <a:schemeClr val="accent1"/>
                </a:solidFill>
                <a:latin typeface="微软雅黑" panose="020B0503020204020204" pitchFamily="34" charset="-122"/>
                <a:ea typeface="微软雅黑" panose="020B0503020204020204" pitchFamily="34" charset="-122"/>
              </a:rPr>
              <a:t>任务之间需要传递的数据</a:t>
            </a:r>
            <a:r>
              <a:rPr lang="en-US" altLang="zh-CN" sz="3200" dirty="0">
                <a:solidFill>
                  <a:schemeClr val="accent1"/>
                </a:solidFill>
                <a:latin typeface="微软雅黑" panose="020B0503020204020204" pitchFamily="34" charset="-122"/>
                <a:ea typeface="微软雅黑" panose="020B0503020204020204" pitchFamily="34" charset="-122"/>
              </a:rPr>
              <a:t> :   </a:t>
            </a:r>
            <a:r>
              <a:rPr lang="zh-CN" altLang="en-US" sz="3200" dirty="0">
                <a:solidFill>
                  <a:schemeClr val="accent1"/>
                </a:solidFill>
                <a:latin typeface="微软雅黑" panose="020B0503020204020204" pitchFamily="34" charset="-122"/>
                <a:ea typeface="微软雅黑" panose="020B0503020204020204" pitchFamily="34" charset="-122"/>
              </a:rPr>
              <a:t>矩阵</a:t>
            </a:r>
            <a:r>
              <a:rPr lang="en-US" altLang="zh-CN" sz="3200" dirty="0">
                <a:solidFill>
                  <a:schemeClr val="accent1"/>
                </a:solidFill>
                <a:latin typeface="微软雅黑" panose="020B0503020204020204" pitchFamily="34" charset="-122"/>
                <a:ea typeface="微软雅黑" panose="020B0503020204020204" pitchFamily="34" charset="-122"/>
              </a:rPr>
              <a:t> Data (v * v)</a:t>
            </a:r>
          </a:p>
          <a:p>
            <a:pPr marL="514350" indent="-514350">
              <a:buAutoNum type="arabicPeriod"/>
            </a:pPr>
            <a:endParaRPr lang="en-US" altLang="zh-CN" sz="3200" dirty="0">
              <a:solidFill>
                <a:schemeClr val="accent1"/>
              </a:solidFill>
              <a:latin typeface="微软雅黑" panose="020B0503020204020204" pitchFamily="34" charset="-122"/>
              <a:ea typeface="微软雅黑" panose="020B0503020204020204" pitchFamily="34" charset="-122"/>
            </a:endParaRPr>
          </a:p>
        </p:txBody>
      </p:sp>
      <p:sp>
        <p:nvSpPr>
          <p:cNvPr id="7" name="TextBox 27">
            <a:extLst>
              <a:ext uri="{FF2B5EF4-FFF2-40B4-BE49-F238E27FC236}">
                <a16:creationId xmlns:a16="http://schemas.microsoft.com/office/drawing/2014/main" id="{5FD10F61-8101-4888-BF28-FA20917BEA12}"/>
              </a:ext>
            </a:extLst>
          </p:cNvPr>
          <p:cNvSpPr txBox="1"/>
          <p:nvPr/>
        </p:nvSpPr>
        <p:spPr>
          <a:xfrm>
            <a:off x="1341837" y="845605"/>
            <a:ext cx="2052165" cy="523220"/>
          </a:xfrm>
          <a:prstGeom prst="rect">
            <a:avLst/>
          </a:prstGeom>
          <a:noFill/>
          <a:ln w="9525">
            <a:noFill/>
          </a:ln>
        </p:spPr>
        <p:txBody>
          <a:bodyPr wrap="none" anchor="t">
            <a:spAutoFit/>
          </a:bodyPr>
          <a:lstStyle/>
          <a:p>
            <a:r>
              <a:rPr lang="en-US" altLang="zh-CN" sz="2800" b="1" dirty="0">
                <a:solidFill>
                  <a:schemeClr val="accent1"/>
                </a:solidFill>
                <a:latin typeface="微软雅黑" panose="020B0503020204020204" pitchFamily="34" charset="-122"/>
                <a:ea typeface="微软雅黑" panose="020B0503020204020204" pitchFamily="34" charset="-122"/>
              </a:rPr>
              <a:t>2. </a:t>
            </a:r>
            <a:r>
              <a:rPr lang="zh-CN" altLang="en-US" sz="2800" b="1" dirty="0">
                <a:solidFill>
                  <a:schemeClr val="accent1"/>
                </a:solidFill>
                <a:latin typeface="微软雅黑" panose="020B0503020204020204" pitchFamily="34" charset="-122"/>
                <a:ea typeface="微软雅黑" panose="020B0503020204020204" pitchFamily="34" charset="-122"/>
              </a:rPr>
              <a:t>核间通讯</a:t>
            </a:r>
          </a:p>
        </p:txBody>
      </p:sp>
      <p:sp>
        <p:nvSpPr>
          <p:cNvPr id="2" name="TextBox 11">
            <a:extLst>
              <a:ext uri="{FF2B5EF4-FFF2-40B4-BE49-F238E27FC236}">
                <a16:creationId xmlns:a16="http://schemas.microsoft.com/office/drawing/2014/main" id="{1B29B294-1188-0189-18FC-9EB49767377B}"/>
              </a:ext>
            </a:extLst>
          </p:cNvPr>
          <p:cNvSpPr txBox="1"/>
          <p:nvPr/>
        </p:nvSpPr>
        <p:spPr>
          <a:xfrm>
            <a:off x="995610" y="1366050"/>
            <a:ext cx="10441160" cy="1077218"/>
          </a:xfrm>
          <a:prstGeom prst="rect">
            <a:avLst/>
          </a:prstGeom>
          <a:noFill/>
          <a:ln w="9525">
            <a:noFill/>
          </a:ln>
        </p:spPr>
        <p:txBody>
          <a:bodyPr wrap="square" anchor="t">
            <a:spAutoFit/>
          </a:bodyPr>
          <a:lstStyle/>
          <a:p>
            <a:r>
              <a:rPr lang="en-US" altLang="zh-CN" sz="3200" dirty="0">
                <a:solidFill>
                  <a:schemeClr val="accent1"/>
                </a:solidFill>
                <a:latin typeface="微软雅黑" panose="020B0503020204020204" pitchFamily="34" charset="-122"/>
                <a:ea typeface="微软雅黑" panose="020B0503020204020204" pitchFamily="34" charset="-122"/>
              </a:rPr>
              <a:t> </a:t>
            </a:r>
            <a:r>
              <a:rPr lang="en-US" altLang="zh-CN" sz="3200" dirty="0">
                <a:solidFill>
                  <a:srgbClr val="FF0000"/>
                </a:solidFill>
                <a:latin typeface="微软雅黑" panose="020B0503020204020204" pitchFamily="34" charset="-122"/>
                <a:ea typeface="微软雅黑" panose="020B0503020204020204" pitchFamily="34" charset="-122"/>
              </a:rPr>
              <a:t>q</a:t>
            </a:r>
            <a:r>
              <a:rPr lang="en-US" altLang="zh-CN" sz="3200" dirty="0">
                <a:solidFill>
                  <a:schemeClr val="accent1"/>
                </a:solidFill>
                <a:latin typeface="微软雅黑" panose="020B0503020204020204" pitchFamily="34" charset="-122"/>
                <a:ea typeface="微软雅黑" panose="020B0503020204020204" pitchFamily="34" charset="-122"/>
              </a:rPr>
              <a:t> </a:t>
            </a:r>
            <a:r>
              <a:rPr lang="zh-CN" altLang="en-US" sz="3200" dirty="0">
                <a:solidFill>
                  <a:schemeClr val="accent1"/>
                </a:solidFill>
                <a:latin typeface="微软雅黑" panose="020B0503020204020204" pitchFamily="34" charset="-122"/>
                <a:ea typeface="微软雅黑" panose="020B0503020204020204" pitchFamily="34" charset="-122"/>
              </a:rPr>
              <a:t>为计算平台的数量</a:t>
            </a:r>
            <a:endParaRPr lang="en-US" altLang="zh-CN" sz="3200" dirty="0">
              <a:solidFill>
                <a:schemeClr val="accent1"/>
              </a:solidFill>
              <a:latin typeface="微软雅黑" panose="020B0503020204020204" pitchFamily="34" charset="-122"/>
              <a:ea typeface="微软雅黑" panose="020B0503020204020204" pitchFamily="34" charset="-122"/>
            </a:endParaRPr>
          </a:p>
          <a:p>
            <a:r>
              <a:rPr lang="en-US" altLang="zh-CN" sz="3200" dirty="0">
                <a:solidFill>
                  <a:schemeClr val="accent1"/>
                </a:solidFill>
                <a:latin typeface="微软雅黑" panose="020B0503020204020204" pitchFamily="34" charset="-122"/>
                <a:ea typeface="微软雅黑" panose="020B0503020204020204" pitchFamily="34" charset="-122"/>
              </a:rPr>
              <a:t>       			</a:t>
            </a:r>
            <a:r>
              <a:rPr lang="zh-CN" altLang="en-US" sz="3200" dirty="0">
                <a:solidFill>
                  <a:schemeClr val="accent1"/>
                </a:solidFill>
                <a:latin typeface="微软雅黑" panose="020B0503020204020204" pitchFamily="34" charset="-122"/>
                <a:ea typeface="微软雅黑" panose="020B0503020204020204" pitchFamily="34" charset="-122"/>
              </a:rPr>
              <a:t>二元组 </a:t>
            </a:r>
            <a:r>
              <a:rPr lang="en-US" altLang="zh-CN" sz="3200" dirty="0">
                <a:solidFill>
                  <a:srgbClr val="FF0000"/>
                </a:solidFill>
                <a:latin typeface="微软雅黑" panose="020B0503020204020204" pitchFamily="34" charset="-122"/>
                <a:ea typeface="微软雅黑" panose="020B0503020204020204" pitchFamily="34" charset="-122"/>
              </a:rPr>
              <a:t>( task, processor) </a:t>
            </a:r>
            <a:r>
              <a:rPr lang="zh-CN" altLang="en-US" sz="3200" dirty="0">
                <a:solidFill>
                  <a:schemeClr val="accent1"/>
                </a:solidFill>
                <a:latin typeface="微软雅黑" panose="020B0503020204020204" pitchFamily="34" charset="-122"/>
                <a:ea typeface="微软雅黑" panose="020B0503020204020204" pitchFamily="34" charset="-122"/>
              </a:rPr>
              <a:t>表示任务分配</a:t>
            </a:r>
            <a:r>
              <a:rPr lang="en-US" altLang="zh-CN" sz="3200" dirty="0">
                <a:solidFill>
                  <a:schemeClr val="accent1"/>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1916838254"/>
      </p:ext>
    </p:extLst>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2291"/>
                                        </p:tgtEl>
                                        <p:attrNameLst>
                                          <p:attrName>style.visibility</p:attrName>
                                        </p:attrNameLst>
                                      </p:cBhvr>
                                      <p:to>
                                        <p:strVal val="visible"/>
                                      </p:to>
                                    </p:set>
                                    <p:anim calcmode="lin" valueType="num">
                                      <p:cBhvr>
                                        <p:cTn id="7" dur="300" fill="hold"/>
                                        <p:tgtEl>
                                          <p:spTgt spid="12291"/>
                                        </p:tgtEl>
                                        <p:attrNameLst>
                                          <p:attrName>ppt_w</p:attrName>
                                        </p:attrNameLst>
                                      </p:cBhvr>
                                      <p:tavLst>
                                        <p:tav tm="0">
                                          <p:val>
                                            <p:fltVal val="0"/>
                                          </p:val>
                                        </p:tav>
                                        <p:tav tm="100000">
                                          <p:val>
                                            <p:strVal val="#ppt_w"/>
                                          </p:val>
                                        </p:tav>
                                      </p:tavLst>
                                    </p:anim>
                                    <p:anim calcmode="lin" valueType="num">
                                      <p:cBhvr>
                                        <p:cTn id="8" dur="300" fill="hold"/>
                                        <p:tgtEl>
                                          <p:spTgt spid="12291"/>
                                        </p:tgtEl>
                                        <p:attrNameLst>
                                          <p:attrName>ppt_h</p:attrName>
                                        </p:attrNameLst>
                                      </p:cBhvr>
                                      <p:tavLst>
                                        <p:tav tm="0">
                                          <p:val>
                                            <p:fltVal val="0"/>
                                          </p:val>
                                        </p:tav>
                                        <p:tav tm="100000">
                                          <p:val>
                                            <p:strVal val="#ppt_h"/>
                                          </p:val>
                                        </p:tav>
                                      </p:tavLst>
                                    </p:anim>
                                    <p:anim calcmode="lin" valueType="num">
                                      <p:cBhvr>
                                        <p:cTn id="9" dur="300" fill="hold"/>
                                        <p:tgtEl>
                                          <p:spTgt spid="12291"/>
                                        </p:tgtEl>
                                        <p:attrNameLst>
                                          <p:attrName>style.rotation</p:attrName>
                                        </p:attrNameLst>
                                      </p:cBhvr>
                                      <p:tavLst>
                                        <p:tav tm="0">
                                          <p:val>
                                            <p:fltVal val="90"/>
                                          </p:val>
                                        </p:tav>
                                        <p:tav tm="100000">
                                          <p:val>
                                            <p:fltVal val="0"/>
                                          </p:val>
                                        </p:tav>
                                      </p:tavLst>
                                    </p:anim>
                                    <p:animEffect transition="in" filter="fade">
                                      <p:cBhvr>
                                        <p:cTn id="10" dur="300"/>
                                        <p:tgtEl>
                                          <p:spTgt spid="12291"/>
                                        </p:tgtEl>
                                      </p:cBhvr>
                                    </p:animEffect>
                                  </p:childTnLst>
                                </p:cTn>
                              </p:par>
                            </p:childTnLst>
                          </p:cTn>
                        </p:par>
                        <p:par>
                          <p:cTn id="11" fill="hold">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2290"/>
                                        </p:tgtEl>
                                        <p:attrNameLst>
                                          <p:attrName>style.visibility</p:attrName>
                                        </p:attrNameLst>
                                      </p:cBhvr>
                                      <p:to>
                                        <p:strVal val="visible"/>
                                      </p:to>
                                    </p:set>
                                    <p:anim calcmode="lin" valueType="num">
                                      <p:cBhvr>
                                        <p:cTn id="14" dur="400" fill="hold"/>
                                        <p:tgtEl>
                                          <p:spTgt spid="12290"/>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2290"/>
                                        </p:tgtEl>
                                        <p:attrNameLst>
                                          <p:attrName>ppt_y</p:attrName>
                                        </p:attrNameLst>
                                      </p:cBhvr>
                                      <p:tavLst>
                                        <p:tav tm="0">
                                          <p:val>
                                            <p:strVal val="#ppt_y"/>
                                          </p:val>
                                        </p:tav>
                                        <p:tav tm="100000">
                                          <p:val>
                                            <p:strVal val="#ppt_y"/>
                                          </p:val>
                                        </p:tav>
                                      </p:tavLst>
                                    </p:anim>
                                    <p:anim calcmode="lin" valueType="num">
                                      <p:cBhvr>
                                        <p:cTn id="16" dur="400" fill="hold"/>
                                        <p:tgtEl>
                                          <p:spTgt spid="12290"/>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2290"/>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2290"/>
                                        </p:tgtEl>
                                      </p:cBhvr>
                                    </p:animEffect>
                                  </p:childTnLst>
                                </p:cTn>
                              </p:par>
                            </p:childTnLst>
                          </p:cTn>
                        </p:par>
                        <p:par>
                          <p:cTn id="19" fill="hold">
                            <p:stCondLst>
                              <p:cond delay="900"/>
                            </p:stCondLst>
                            <p:childTnLst>
                              <p:par>
                                <p:cTn id="20" presetID="22" presetClass="entr" presetSubtype="8" fill="hold" grpId="0" nodeType="afterEffect">
                                  <p:stCondLst>
                                    <p:cond delay="0"/>
                                  </p:stCondLst>
                                  <p:childTnLst>
                                    <p:set>
                                      <p:cBhvr>
                                        <p:cTn id="21" dur="1" fill="hold">
                                          <p:stCondLst>
                                            <p:cond delay="0"/>
                                          </p:stCondLst>
                                        </p:cTn>
                                        <p:tgtEl>
                                          <p:spTgt spid="12300"/>
                                        </p:tgtEl>
                                        <p:attrNameLst>
                                          <p:attrName>style.visibility</p:attrName>
                                        </p:attrNameLst>
                                      </p:cBhvr>
                                      <p:to>
                                        <p:strVal val="visible"/>
                                      </p:to>
                                    </p:set>
                                    <p:animEffect transition="in" filter="wipe(left)">
                                      <p:cBhvr>
                                        <p:cTn id="22" dur="500"/>
                                        <p:tgtEl>
                                          <p:spTgt spid="12300"/>
                                        </p:tgtEl>
                                      </p:cBhvr>
                                    </p:animEffect>
                                  </p:childTnLst>
                                </p:cTn>
                              </p:par>
                            </p:childTnLst>
                          </p:cTn>
                        </p:par>
                        <p:par>
                          <p:cTn id="23" fill="hold">
                            <p:stCondLst>
                              <p:cond delay="1400"/>
                            </p:stCondLst>
                            <p:childTnLst>
                              <p:par>
                                <p:cTn id="24" presetID="41" presetClass="entr" presetSubtype="0" fill="hold" grpId="0" nodeType="afterEffect">
                                  <p:stCondLst>
                                    <p:cond delay="0"/>
                                  </p:stCondLst>
                                  <p:iterate type="lt">
                                    <p:tmPct val="10000"/>
                                  </p:iterate>
                                  <p:childTnLst>
                                    <p:set>
                                      <p:cBhvr>
                                        <p:cTn id="25" dur="1" fill="hold">
                                          <p:stCondLst>
                                            <p:cond delay="0"/>
                                          </p:stCondLst>
                                        </p:cTn>
                                        <p:tgtEl>
                                          <p:spTgt spid="7"/>
                                        </p:tgtEl>
                                        <p:attrNameLst>
                                          <p:attrName>style.visibility</p:attrName>
                                        </p:attrNameLst>
                                      </p:cBhvr>
                                      <p:to>
                                        <p:strVal val="visible"/>
                                      </p:to>
                                    </p:set>
                                    <p:anim calcmode="lin" valueType="num">
                                      <p:cBhvr>
                                        <p:cTn id="26" dur="4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27" dur="400" fill="hold"/>
                                        <p:tgtEl>
                                          <p:spTgt spid="7"/>
                                        </p:tgtEl>
                                        <p:attrNameLst>
                                          <p:attrName>ppt_y</p:attrName>
                                        </p:attrNameLst>
                                      </p:cBhvr>
                                      <p:tavLst>
                                        <p:tav tm="0">
                                          <p:val>
                                            <p:strVal val="#ppt_y"/>
                                          </p:val>
                                        </p:tav>
                                        <p:tav tm="100000">
                                          <p:val>
                                            <p:strVal val="#ppt_y"/>
                                          </p:val>
                                        </p:tav>
                                      </p:tavLst>
                                    </p:anim>
                                    <p:anim calcmode="lin" valueType="num">
                                      <p:cBhvr>
                                        <p:cTn id="28" dur="4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29" dur="4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30" dur="400" tmFilter="0,0; .5, 1; 1, 1"/>
                                        <p:tgtEl>
                                          <p:spTgt spid="7"/>
                                        </p:tgtEl>
                                      </p:cBhvr>
                                    </p:animEffect>
                                  </p:childTnLst>
                                </p:cTn>
                              </p:par>
                            </p:childTnLst>
                          </p:cTn>
                        </p:par>
                        <p:par>
                          <p:cTn id="31" fill="hold">
                            <p:stCondLst>
                              <p:cond delay="2000"/>
                            </p:stCondLst>
                            <p:childTnLst>
                              <p:par>
                                <p:cTn id="32" presetID="22" presetClass="entr" presetSubtype="8" fill="hold" grpId="0" nodeType="after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wipe(left)">
                                      <p:cBhvr>
                                        <p:cTn id="3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300" grpId="0"/>
      <p:bldP spid="7" grpId="0"/>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27"/>
          <p:cNvSpPr txBox="1"/>
          <p:nvPr/>
        </p:nvSpPr>
        <p:spPr>
          <a:xfrm>
            <a:off x="1012825" y="176213"/>
            <a:ext cx="2954655" cy="646331"/>
          </a:xfrm>
          <a:prstGeom prst="rect">
            <a:avLst/>
          </a:prstGeom>
          <a:noFill/>
          <a:ln w="9525">
            <a:noFill/>
          </a:ln>
        </p:spPr>
        <p:txBody>
          <a:bodyPr wrap="none" anchor="t">
            <a:spAutoFit/>
          </a:bodyPr>
          <a:lstStyle/>
          <a:p>
            <a:r>
              <a:rPr lang="zh-CN" altLang="en-US" sz="3600" b="1" dirty="0">
                <a:solidFill>
                  <a:schemeClr val="accent1"/>
                </a:solidFill>
                <a:latin typeface="微软雅黑" panose="020B0503020204020204" pitchFamily="34" charset="-122"/>
                <a:ea typeface="微软雅黑" panose="020B0503020204020204" pitchFamily="34" charset="-122"/>
              </a:rPr>
              <a:t>对问题的建模</a:t>
            </a:r>
          </a:p>
        </p:txBody>
      </p:sp>
      <p:sp>
        <p:nvSpPr>
          <p:cNvPr id="12291"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sp>
        <p:nvSpPr>
          <p:cNvPr id="12300" name="TextBox 11"/>
          <p:cNvSpPr txBox="1"/>
          <p:nvPr/>
        </p:nvSpPr>
        <p:spPr>
          <a:xfrm>
            <a:off x="769789" y="2708920"/>
            <a:ext cx="10441160" cy="3046988"/>
          </a:xfrm>
          <a:prstGeom prst="rect">
            <a:avLst/>
          </a:prstGeom>
          <a:noFill/>
          <a:ln w="9525">
            <a:noFill/>
          </a:ln>
        </p:spPr>
        <p:txBody>
          <a:bodyPr wrap="square" anchor="t">
            <a:spAutoFit/>
          </a:bodyPr>
          <a:lstStyle/>
          <a:p>
            <a:pPr marL="514350" indent="-514350">
              <a:buAutoNum type="arabicPeriod"/>
            </a:pPr>
            <a:r>
              <a:rPr lang="zh-CN" altLang="en-US" sz="3200" dirty="0">
                <a:solidFill>
                  <a:schemeClr val="accent1"/>
                </a:solidFill>
                <a:latin typeface="微软雅黑" panose="020B0503020204020204" pitchFamily="34" charset="-122"/>
                <a:ea typeface="微软雅黑" panose="020B0503020204020204" pitchFamily="34" charset="-122"/>
              </a:rPr>
              <a:t>任务之间执行的拓扑关系 ： 有向无环图 </a:t>
            </a:r>
            <a:r>
              <a:rPr lang="en-US" altLang="zh-CN" sz="3200" dirty="0">
                <a:solidFill>
                  <a:schemeClr val="accent1"/>
                </a:solidFill>
                <a:latin typeface="微软雅黑" panose="020B0503020204020204" pitchFamily="34" charset="-122"/>
                <a:ea typeface="微软雅黑" panose="020B0503020204020204" pitchFamily="34" charset="-122"/>
              </a:rPr>
              <a:t>G = (V, E)</a:t>
            </a:r>
          </a:p>
          <a:p>
            <a:pPr marL="514350" indent="-514350">
              <a:buAutoNum type="arabicPeriod"/>
            </a:pPr>
            <a:endParaRPr lang="en-US" altLang="zh-CN" sz="3200" dirty="0">
              <a:solidFill>
                <a:schemeClr val="accent1"/>
              </a:solidFill>
              <a:latin typeface="微软雅黑" panose="020B0503020204020204" pitchFamily="34" charset="-122"/>
              <a:ea typeface="微软雅黑" panose="020B0503020204020204" pitchFamily="34" charset="-122"/>
            </a:endParaRPr>
          </a:p>
          <a:p>
            <a:pPr marL="514350" indent="-514350">
              <a:buAutoNum type="arabicPeriod"/>
            </a:pPr>
            <a:r>
              <a:rPr lang="zh-CN" altLang="en-US" sz="3200" dirty="0">
                <a:solidFill>
                  <a:schemeClr val="accent1"/>
                </a:solidFill>
                <a:latin typeface="微软雅黑" panose="020B0503020204020204" pitchFamily="34" charset="-122"/>
                <a:ea typeface="微软雅黑" panose="020B0503020204020204" pitchFamily="34" charset="-122"/>
              </a:rPr>
              <a:t>任务之间需要传递的数据</a:t>
            </a:r>
            <a:r>
              <a:rPr lang="en-US" altLang="zh-CN" sz="3200" dirty="0">
                <a:solidFill>
                  <a:schemeClr val="accent1"/>
                </a:solidFill>
                <a:latin typeface="微软雅黑" panose="020B0503020204020204" pitchFamily="34" charset="-122"/>
                <a:ea typeface="微软雅黑" panose="020B0503020204020204" pitchFamily="34" charset="-122"/>
              </a:rPr>
              <a:t> :   </a:t>
            </a:r>
            <a:r>
              <a:rPr lang="zh-CN" altLang="en-US" sz="3200" dirty="0">
                <a:solidFill>
                  <a:schemeClr val="accent1"/>
                </a:solidFill>
                <a:latin typeface="微软雅黑" panose="020B0503020204020204" pitchFamily="34" charset="-122"/>
                <a:ea typeface="微软雅黑" panose="020B0503020204020204" pitchFamily="34" charset="-122"/>
              </a:rPr>
              <a:t>矩阵</a:t>
            </a:r>
            <a:r>
              <a:rPr lang="en-US" altLang="zh-CN" sz="3200" dirty="0">
                <a:solidFill>
                  <a:schemeClr val="accent1"/>
                </a:solidFill>
                <a:latin typeface="微软雅黑" panose="020B0503020204020204" pitchFamily="34" charset="-122"/>
                <a:ea typeface="微软雅黑" panose="020B0503020204020204" pitchFamily="34" charset="-122"/>
              </a:rPr>
              <a:t> Data (v * v)</a:t>
            </a:r>
          </a:p>
          <a:p>
            <a:pPr marL="514350" indent="-514350">
              <a:buAutoNum type="arabicPeriod"/>
            </a:pPr>
            <a:endParaRPr lang="en-US" altLang="zh-CN" sz="3200" dirty="0">
              <a:solidFill>
                <a:schemeClr val="accent1"/>
              </a:solidFill>
              <a:latin typeface="微软雅黑" panose="020B0503020204020204" pitchFamily="34" charset="-122"/>
              <a:ea typeface="微软雅黑" panose="020B0503020204020204" pitchFamily="34" charset="-122"/>
            </a:endParaRPr>
          </a:p>
          <a:p>
            <a:pPr marL="514350" indent="-514350">
              <a:buAutoNum type="arabicPeriod"/>
            </a:pPr>
            <a:r>
              <a:rPr lang="zh-CN" altLang="en-US" sz="3200" dirty="0">
                <a:solidFill>
                  <a:schemeClr val="accent1"/>
                </a:solidFill>
                <a:latin typeface="微软雅黑" panose="020B0503020204020204" pitchFamily="34" charset="-122"/>
                <a:ea typeface="微软雅黑" panose="020B0503020204020204" pitchFamily="34" charset="-122"/>
              </a:rPr>
              <a:t>任务在不同计算平台的计算效率 ： 矩阵 </a:t>
            </a:r>
            <a:r>
              <a:rPr lang="en-US" altLang="zh-CN" sz="3200" dirty="0">
                <a:solidFill>
                  <a:schemeClr val="accent1"/>
                </a:solidFill>
                <a:latin typeface="微软雅黑" panose="020B0503020204020204" pitchFamily="34" charset="-122"/>
                <a:ea typeface="微软雅黑" panose="020B0503020204020204" pitchFamily="34" charset="-122"/>
              </a:rPr>
              <a:t>W (v * q)</a:t>
            </a:r>
          </a:p>
          <a:p>
            <a:pPr marL="514350" indent="-514350">
              <a:buAutoNum type="arabicPeriod"/>
            </a:pPr>
            <a:endParaRPr lang="en-US" altLang="zh-CN" sz="3200" dirty="0">
              <a:solidFill>
                <a:schemeClr val="accent1"/>
              </a:solidFill>
              <a:latin typeface="微软雅黑" panose="020B0503020204020204" pitchFamily="34" charset="-122"/>
              <a:ea typeface="微软雅黑" panose="020B0503020204020204" pitchFamily="34" charset="-122"/>
            </a:endParaRPr>
          </a:p>
        </p:txBody>
      </p:sp>
      <p:sp>
        <p:nvSpPr>
          <p:cNvPr id="7" name="TextBox 27">
            <a:extLst>
              <a:ext uri="{FF2B5EF4-FFF2-40B4-BE49-F238E27FC236}">
                <a16:creationId xmlns:a16="http://schemas.microsoft.com/office/drawing/2014/main" id="{5FD10F61-8101-4888-BF28-FA20917BEA12}"/>
              </a:ext>
            </a:extLst>
          </p:cNvPr>
          <p:cNvSpPr txBox="1"/>
          <p:nvPr/>
        </p:nvSpPr>
        <p:spPr>
          <a:xfrm>
            <a:off x="1341837" y="845605"/>
            <a:ext cx="2770310" cy="523220"/>
          </a:xfrm>
          <a:prstGeom prst="rect">
            <a:avLst/>
          </a:prstGeom>
          <a:noFill/>
          <a:ln w="9525">
            <a:noFill/>
          </a:ln>
        </p:spPr>
        <p:txBody>
          <a:bodyPr wrap="none" anchor="t">
            <a:spAutoFit/>
          </a:bodyPr>
          <a:lstStyle/>
          <a:p>
            <a:r>
              <a:rPr lang="en-US" altLang="zh-CN" sz="2800" b="1" dirty="0">
                <a:solidFill>
                  <a:schemeClr val="accent1"/>
                </a:solidFill>
                <a:latin typeface="微软雅黑" panose="020B0503020204020204" pitchFamily="34" charset="-122"/>
                <a:ea typeface="微软雅黑" panose="020B0503020204020204" pitchFamily="34" charset="-122"/>
              </a:rPr>
              <a:t>3. </a:t>
            </a:r>
            <a:r>
              <a:rPr lang="zh-CN" altLang="en-US" sz="2800" b="1" dirty="0">
                <a:solidFill>
                  <a:schemeClr val="accent1"/>
                </a:solidFill>
                <a:latin typeface="微软雅黑" panose="020B0503020204020204" pitchFamily="34" charset="-122"/>
                <a:ea typeface="微软雅黑" panose="020B0503020204020204" pitchFamily="34" charset="-122"/>
              </a:rPr>
              <a:t>二维计算效率</a:t>
            </a:r>
          </a:p>
        </p:txBody>
      </p:sp>
      <p:sp>
        <p:nvSpPr>
          <p:cNvPr id="2" name="TextBox 11">
            <a:extLst>
              <a:ext uri="{FF2B5EF4-FFF2-40B4-BE49-F238E27FC236}">
                <a16:creationId xmlns:a16="http://schemas.microsoft.com/office/drawing/2014/main" id="{1B29B294-1188-0189-18FC-9EB49767377B}"/>
              </a:ext>
            </a:extLst>
          </p:cNvPr>
          <p:cNvSpPr txBox="1"/>
          <p:nvPr/>
        </p:nvSpPr>
        <p:spPr>
          <a:xfrm>
            <a:off x="995610" y="1366050"/>
            <a:ext cx="10441160" cy="1077218"/>
          </a:xfrm>
          <a:prstGeom prst="rect">
            <a:avLst/>
          </a:prstGeom>
          <a:noFill/>
          <a:ln w="9525">
            <a:noFill/>
          </a:ln>
        </p:spPr>
        <p:txBody>
          <a:bodyPr wrap="square" anchor="t">
            <a:spAutoFit/>
          </a:bodyPr>
          <a:lstStyle/>
          <a:p>
            <a:r>
              <a:rPr lang="en-US" altLang="zh-CN" sz="3200" dirty="0">
                <a:solidFill>
                  <a:schemeClr val="accent1"/>
                </a:solidFill>
                <a:latin typeface="微软雅黑" panose="020B0503020204020204" pitchFamily="34" charset="-122"/>
                <a:ea typeface="微软雅黑" panose="020B0503020204020204" pitchFamily="34" charset="-122"/>
              </a:rPr>
              <a:t> </a:t>
            </a:r>
            <a:r>
              <a:rPr lang="en-US" altLang="zh-CN" sz="3200" dirty="0">
                <a:solidFill>
                  <a:srgbClr val="FF0000"/>
                </a:solidFill>
                <a:latin typeface="微软雅黑" panose="020B0503020204020204" pitchFamily="34" charset="-122"/>
                <a:ea typeface="微软雅黑" panose="020B0503020204020204" pitchFamily="34" charset="-122"/>
              </a:rPr>
              <a:t>q</a:t>
            </a:r>
            <a:r>
              <a:rPr lang="en-US" altLang="zh-CN" sz="3200" dirty="0">
                <a:solidFill>
                  <a:schemeClr val="accent1"/>
                </a:solidFill>
                <a:latin typeface="微软雅黑" panose="020B0503020204020204" pitchFamily="34" charset="-122"/>
                <a:ea typeface="微软雅黑" panose="020B0503020204020204" pitchFamily="34" charset="-122"/>
              </a:rPr>
              <a:t> </a:t>
            </a:r>
            <a:r>
              <a:rPr lang="zh-CN" altLang="en-US" sz="3200" dirty="0">
                <a:solidFill>
                  <a:schemeClr val="accent1"/>
                </a:solidFill>
                <a:latin typeface="微软雅黑" panose="020B0503020204020204" pitchFamily="34" charset="-122"/>
                <a:ea typeface="微软雅黑" panose="020B0503020204020204" pitchFamily="34" charset="-122"/>
              </a:rPr>
              <a:t>为计算平台的数量</a:t>
            </a:r>
            <a:endParaRPr lang="en-US" altLang="zh-CN" sz="3200" dirty="0">
              <a:solidFill>
                <a:schemeClr val="accent1"/>
              </a:solidFill>
              <a:latin typeface="微软雅黑" panose="020B0503020204020204" pitchFamily="34" charset="-122"/>
              <a:ea typeface="微软雅黑" panose="020B0503020204020204" pitchFamily="34" charset="-122"/>
            </a:endParaRPr>
          </a:p>
          <a:p>
            <a:r>
              <a:rPr lang="en-US" altLang="zh-CN" sz="3200" dirty="0">
                <a:solidFill>
                  <a:schemeClr val="accent1"/>
                </a:solidFill>
                <a:latin typeface="微软雅黑" panose="020B0503020204020204" pitchFamily="34" charset="-122"/>
                <a:ea typeface="微软雅黑" panose="020B0503020204020204" pitchFamily="34" charset="-122"/>
              </a:rPr>
              <a:t>       			</a:t>
            </a:r>
            <a:r>
              <a:rPr lang="zh-CN" altLang="en-US" sz="3200" dirty="0">
                <a:solidFill>
                  <a:schemeClr val="accent1"/>
                </a:solidFill>
                <a:latin typeface="微软雅黑" panose="020B0503020204020204" pitchFamily="34" charset="-122"/>
                <a:ea typeface="微软雅黑" panose="020B0503020204020204" pitchFamily="34" charset="-122"/>
              </a:rPr>
              <a:t>二元组 </a:t>
            </a:r>
            <a:r>
              <a:rPr lang="en-US" altLang="zh-CN" sz="3200" dirty="0">
                <a:solidFill>
                  <a:srgbClr val="FF0000"/>
                </a:solidFill>
                <a:latin typeface="微软雅黑" panose="020B0503020204020204" pitchFamily="34" charset="-122"/>
                <a:ea typeface="微软雅黑" panose="020B0503020204020204" pitchFamily="34" charset="-122"/>
              </a:rPr>
              <a:t>( task, processor) </a:t>
            </a:r>
            <a:r>
              <a:rPr lang="zh-CN" altLang="en-US" sz="3200" dirty="0">
                <a:solidFill>
                  <a:schemeClr val="accent1"/>
                </a:solidFill>
                <a:latin typeface="微软雅黑" panose="020B0503020204020204" pitchFamily="34" charset="-122"/>
                <a:ea typeface="微软雅黑" panose="020B0503020204020204" pitchFamily="34" charset="-122"/>
              </a:rPr>
              <a:t>表示任务分配</a:t>
            </a:r>
            <a:r>
              <a:rPr lang="en-US" altLang="zh-CN" sz="3200" dirty="0">
                <a:solidFill>
                  <a:schemeClr val="accent1"/>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157634480"/>
      </p:ext>
    </p:extLst>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2291"/>
                                        </p:tgtEl>
                                        <p:attrNameLst>
                                          <p:attrName>style.visibility</p:attrName>
                                        </p:attrNameLst>
                                      </p:cBhvr>
                                      <p:to>
                                        <p:strVal val="visible"/>
                                      </p:to>
                                    </p:set>
                                    <p:anim calcmode="lin" valueType="num">
                                      <p:cBhvr>
                                        <p:cTn id="7" dur="300" fill="hold"/>
                                        <p:tgtEl>
                                          <p:spTgt spid="12291"/>
                                        </p:tgtEl>
                                        <p:attrNameLst>
                                          <p:attrName>ppt_w</p:attrName>
                                        </p:attrNameLst>
                                      </p:cBhvr>
                                      <p:tavLst>
                                        <p:tav tm="0">
                                          <p:val>
                                            <p:fltVal val="0"/>
                                          </p:val>
                                        </p:tav>
                                        <p:tav tm="100000">
                                          <p:val>
                                            <p:strVal val="#ppt_w"/>
                                          </p:val>
                                        </p:tav>
                                      </p:tavLst>
                                    </p:anim>
                                    <p:anim calcmode="lin" valueType="num">
                                      <p:cBhvr>
                                        <p:cTn id="8" dur="300" fill="hold"/>
                                        <p:tgtEl>
                                          <p:spTgt spid="12291"/>
                                        </p:tgtEl>
                                        <p:attrNameLst>
                                          <p:attrName>ppt_h</p:attrName>
                                        </p:attrNameLst>
                                      </p:cBhvr>
                                      <p:tavLst>
                                        <p:tav tm="0">
                                          <p:val>
                                            <p:fltVal val="0"/>
                                          </p:val>
                                        </p:tav>
                                        <p:tav tm="100000">
                                          <p:val>
                                            <p:strVal val="#ppt_h"/>
                                          </p:val>
                                        </p:tav>
                                      </p:tavLst>
                                    </p:anim>
                                    <p:anim calcmode="lin" valueType="num">
                                      <p:cBhvr>
                                        <p:cTn id="9" dur="300" fill="hold"/>
                                        <p:tgtEl>
                                          <p:spTgt spid="12291"/>
                                        </p:tgtEl>
                                        <p:attrNameLst>
                                          <p:attrName>style.rotation</p:attrName>
                                        </p:attrNameLst>
                                      </p:cBhvr>
                                      <p:tavLst>
                                        <p:tav tm="0">
                                          <p:val>
                                            <p:fltVal val="90"/>
                                          </p:val>
                                        </p:tav>
                                        <p:tav tm="100000">
                                          <p:val>
                                            <p:fltVal val="0"/>
                                          </p:val>
                                        </p:tav>
                                      </p:tavLst>
                                    </p:anim>
                                    <p:animEffect transition="in" filter="fade">
                                      <p:cBhvr>
                                        <p:cTn id="10" dur="300"/>
                                        <p:tgtEl>
                                          <p:spTgt spid="12291"/>
                                        </p:tgtEl>
                                      </p:cBhvr>
                                    </p:animEffect>
                                  </p:childTnLst>
                                </p:cTn>
                              </p:par>
                            </p:childTnLst>
                          </p:cTn>
                        </p:par>
                        <p:par>
                          <p:cTn id="11" fill="hold">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2290"/>
                                        </p:tgtEl>
                                        <p:attrNameLst>
                                          <p:attrName>style.visibility</p:attrName>
                                        </p:attrNameLst>
                                      </p:cBhvr>
                                      <p:to>
                                        <p:strVal val="visible"/>
                                      </p:to>
                                    </p:set>
                                    <p:anim calcmode="lin" valueType="num">
                                      <p:cBhvr>
                                        <p:cTn id="14" dur="400" fill="hold"/>
                                        <p:tgtEl>
                                          <p:spTgt spid="12290"/>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2290"/>
                                        </p:tgtEl>
                                        <p:attrNameLst>
                                          <p:attrName>ppt_y</p:attrName>
                                        </p:attrNameLst>
                                      </p:cBhvr>
                                      <p:tavLst>
                                        <p:tav tm="0">
                                          <p:val>
                                            <p:strVal val="#ppt_y"/>
                                          </p:val>
                                        </p:tav>
                                        <p:tav tm="100000">
                                          <p:val>
                                            <p:strVal val="#ppt_y"/>
                                          </p:val>
                                        </p:tav>
                                      </p:tavLst>
                                    </p:anim>
                                    <p:anim calcmode="lin" valueType="num">
                                      <p:cBhvr>
                                        <p:cTn id="16" dur="400" fill="hold"/>
                                        <p:tgtEl>
                                          <p:spTgt spid="12290"/>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2290"/>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2290"/>
                                        </p:tgtEl>
                                      </p:cBhvr>
                                    </p:animEffect>
                                  </p:childTnLst>
                                </p:cTn>
                              </p:par>
                            </p:childTnLst>
                          </p:cTn>
                        </p:par>
                        <p:par>
                          <p:cTn id="19" fill="hold">
                            <p:stCondLst>
                              <p:cond delay="900"/>
                            </p:stCondLst>
                            <p:childTnLst>
                              <p:par>
                                <p:cTn id="20" presetID="22" presetClass="entr" presetSubtype="8" fill="hold" grpId="0" nodeType="afterEffect">
                                  <p:stCondLst>
                                    <p:cond delay="0"/>
                                  </p:stCondLst>
                                  <p:childTnLst>
                                    <p:set>
                                      <p:cBhvr>
                                        <p:cTn id="21" dur="1" fill="hold">
                                          <p:stCondLst>
                                            <p:cond delay="0"/>
                                          </p:stCondLst>
                                        </p:cTn>
                                        <p:tgtEl>
                                          <p:spTgt spid="12300"/>
                                        </p:tgtEl>
                                        <p:attrNameLst>
                                          <p:attrName>style.visibility</p:attrName>
                                        </p:attrNameLst>
                                      </p:cBhvr>
                                      <p:to>
                                        <p:strVal val="visible"/>
                                      </p:to>
                                    </p:set>
                                    <p:animEffect transition="in" filter="wipe(left)">
                                      <p:cBhvr>
                                        <p:cTn id="22" dur="500"/>
                                        <p:tgtEl>
                                          <p:spTgt spid="12300"/>
                                        </p:tgtEl>
                                      </p:cBhvr>
                                    </p:animEffect>
                                  </p:childTnLst>
                                </p:cTn>
                              </p:par>
                            </p:childTnLst>
                          </p:cTn>
                        </p:par>
                        <p:par>
                          <p:cTn id="23" fill="hold">
                            <p:stCondLst>
                              <p:cond delay="1400"/>
                            </p:stCondLst>
                            <p:childTnLst>
                              <p:par>
                                <p:cTn id="24" presetID="41" presetClass="entr" presetSubtype="0" fill="hold" grpId="0" nodeType="afterEffect">
                                  <p:stCondLst>
                                    <p:cond delay="0"/>
                                  </p:stCondLst>
                                  <p:iterate type="lt">
                                    <p:tmPct val="10000"/>
                                  </p:iterate>
                                  <p:childTnLst>
                                    <p:set>
                                      <p:cBhvr>
                                        <p:cTn id="25" dur="1" fill="hold">
                                          <p:stCondLst>
                                            <p:cond delay="0"/>
                                          </p:stCondLst>
                                        </p:cTn>
                                        <p:tgtEl>
                                          <p:spTgt spid="7"/>
                                        </p:tgtEl>
                                        <p:attrNameLst>
                                          <p:attrName>style.visibility</p:attrName>
                                        </p:attrNameLst>
                                      </p:cBhvr>
                                      <p:to>
                                        <p:strVal val="visible"/>
                                      </p:to>
                                    </p:set>
                                    <p:anim calcmode="lin" valueType="num">
                                      <p:cBhvr>
                                        <p:cTn id="26" dur="4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27" dur="400" fill="hold"/>
                                        <p:tgtEl>
                                          <p:spTgt spid="7"/>
                                        </p:tgtEl>
                                        <p:attrNameLst>
                                          <p:attrName>ppt_y</p:attrName>
                                        </p:attrNameLst>
                                      </p:cBhvr>
                                      <p:tavLst>
                                        <p:tav tm="0">
                                          <p:val>
                                            <p:strVal val="#ppt_y"/>
                                          </p:val>
                                        </p:tav>
                                        <p:tav tm="100000">
                                          <p:val>
                                            <p:strVal val="#ppt_y"/>
                                          </p:val>
                                        </p:tav>
                                      </p:tavLst>
                                    </p:anim>
                                    <p:anim calcmode="lin" valueType="num">
                                      <p:cBhvr>
                                        <p:cTn id="28" dur="4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29" dur="4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30" dur="400" tmFilter="0,0; .5, 1; 1, 1"/>
                                        <p:tgtEl>
                                          <p:spTgt spid="7"/>
                                        </p:tgtEl>
                                      </p:cBhvr>
                                    </p:animEffect>
                                  </p:childTnLst>
                                </p:cTn>
                              </p:par>
                            </p:childTnLst>
                          </p:cTn>
                        </p:par>
                        <p:par>
                          <p:cTn id="31" fill="hold">
                            <p:stCondLst>
                              <p:cond delay="2080"/>
                            </p:stCondLst>
                            <p:childTnLst>
                              <p:par>
                                <p:cTn id="32" presetID="22" presetClass="entr" presetSubtype="8" fill="hold" grpId="0" nodeType="after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wipe(left)">
                                      <p:cBhvr>
                                        <p:cTn id="3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300" grpId="0"/>
      <p:bldP spid="7" grpId="0"/>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27"/>
          <p:cNvSpPr txBox="1"/>
          <p:nvPr/>
        </p:nvSpPr>
        <p:spPr>
          <a:xfrm>
            <a:off x="1012825" y="176213"/>
            <a:ext cx="2954655" cy="646331"/>
          </a:xfrm>
          <a:prstGeom prst="rect">
            <a:avLst/>
          </a:prstGeom>
          <a:noFill/>
          <a:ln w="9525">
            <a:noFill/>
          </a:ln>
        </p:spPr>
        <p:txBody>
          <a:bodyPr wrap="none" anchor="t">
            <a:spAutoFit/>
          </a:bodyPr>
          <a:lstStyle/>
          <a:p>
            <a:r>
              <a:rPr lang="zh-CN" altLang="en-US" sz="3600" b="1" dirty="0">
                <a:solidFill>
                  <a:schemeClr val="accent1"/>
                </a:solidFill>
                <a:latin typeface="微软雅黑" panose="020B0503020204020204" pitchFamily="34" charset="-122"/>
                <a:ea typeface="微软雅黑" panose="020B0503020204020204" pitchFamily="34" charset="-122"/>
              </a:rPr>
              <a:t>对问题的建模</a:t>
            </a:r>
          </a:p>
        </p:txBody>
      </p:sp>
      <p:sp>
        <p:nvSpPr>
          <p:cNvPr id="12291"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sp>
        <p:nvSpPr>
          <p:cNvPr id="12300" name="TextBox 11"/>
          <p:cNvSpPr txBox="1"/>
          <p:nvPr/>
        </p:nvSpPr>
        <p:spPr>
          <a:xfrm>
            <a:off x="769789" y="2708920"/>
            <a:ext cx="10441160" cy="4031873"/>
          </a:xfrm>
          <a:prstGeom prst="rect">
            <a:avLst/>
          </a:prstGeom>
          <a:noFill/>
          <a:ln w="9525">
            <a:noFill/>
          </a:ln>
        </p:spPr>
        <p:txBody>
          <a:bodyPr wrap="square" anchor="t">
            <a:spAutoFit/>
          </a:bodyPr>
          <a:lstStyle/>
          <a:p>
            <a:pPr marL="514350" indent="-514350">
              <a:buAutoNum type="arabicPeriod"/>
            </a:pPr>
            <a:r>
              <a:rPr lang="zh-CN" altLang="en-US" sz="3200" dirty="0">
                <a:solidFill>
                  <a:schemeClr val="accent1"/>
                </a:solidFill>
                <a:latin typeface="微软雅黑" panose="020B0503020204020204" pitchFamily="34" charset="-122"/>
                <a:ea typeface="微软雅黑" panose="020B0503020204020204" pitchFamily="34" charset="-122"/>
              </a:rPr>
              <a:t>任务之间执行的拓扑关系 ： 有向无环图 </a:t>
            </a:r>
            <a:r>
              <a:rPr lang="en-US" altLang="zh-CN" sz="3200" dirty="0">
                <a:solidFill>
                  <a:schemeClr val="accent1"/>
                </a:solidFill>
                <a:latin typeface="微软雅黑" panose="020B0503020204020204" pitchFamily="34" charset="-122"/>
                <a:ea typeface="微软雅黑" panose="020B0503020204020204" pitchFamily="34" charset="-122"/>
              </a:rPr>
              <a:t>G = (V, E)</a:t>
            </a:r>
          </a:p>
          <a:p>
            <a:pPr marL="514350" indent="-514350">
              <a:buAutoNum type="arabicPeriod"/>
            </a:pPr>
            <a:endParaRPr lang="en-US" altLang="zh-CN" sz="3200" dirty="0">
              <a:solidFill>
                <a:schemeClr val="accent1"/>
              </a:solidFill>
              <a:latin typeface="微软雅黑" panose="020B0503020204020204" pitchFamily="34" charset="-122"/>
              <a:ea typeface="微软雅黑" panose="020B0503020204020204" pitchFamily="34" charset="-122"/>
            </a:endParaRPr>
          </a:p>
          <a:p>
            <a:pPr marL="514350" indent="-514350">
              <a:buAutoNum type="arabicPeriod"/>
            </a:pPr>
            <a:r>
              <a:rPr lang="zh-CN" altLang="en-US" sz="3200" dirty="0">
                <a:solidFill>
                  <a:schemeClr val="accent1"/>
                </a:solidFill>
                <a:latin typeface="微软雅黑" panose="020B0503020204020204" pitchFamily="34" charset="-122"/>
                <a:ea typeface="微软雅黑" panose="020B0503020204020204" pitchFamily="34" charset="-122"/>
              </a:rPr>
              <a:t>任务之间需要传递的数据</a:t>
            </a:r>
            <a:r>
              <a:rPr lang="en-US" altLang="zh-CN" sz="3200" dirty="0">
                <a:solidFill>
                  <a:schemeClr val="accent1"/>
                </a:solidFill>
                <a:latin typeface="微软雅黑" panose="020B0503020204020204" pitchFamily="34" charset="-122"/>
                <a:ea typeface="微软雅黑" panose="020B0503020204020204" pitchFamily="34" charset="-122"/>
              </a:rPr>
              <a:t> :   </a:t>
            </a:r>
            <a:r>
              <a:rPr lang="zh-CN" altLang="en-US" sz="3200" dirty="0">
                <a:solidFill>
                  <a:schemeClr val="accent1"/>
                </a:solidFill>
                <a:latin typeface="微软雅黑" panose="020B0503020204020204" pitchFamily="34" charset="-122"/>
                <a:ea typeface="微软雅黑" panose="020B0503020204020204" pitchFamily="34" charset="-122"/>
              </a:rPr>
              <a:t>矩阵</a:t>
            </a:r>
            <a:r>
              <a:rPr lang="en-US" altLang="zh-CN" sz="3200" dirty="0">
                <a:solidFill>
                  <a:schemeClr val="accent1"/>
                </a:solidFill>
                <a:latin typeface="微软雅黑" panose="020B0503020204020204" pitchFamily="34" charset="-122"/>
                <a:ea typeface="微软雅黑" panose="020B0503020204020204" pitchFamily="34" charset="-122"/>
              </a:rPr>
              <a:t> Data (v * v)</a:t>
            </a:r>
          </a:p>
          <a:p>
            <a:pPr marL="514350" indent="-514350">
              <a:buAutoNum type="arabicPeriod"/>
            </a:pPr>
            <a:endParaRPr lang="en-US" altLang="zh-CN" sz="3200" dirty="0">
              <a:solidFill>
                <a:schemeClr val="accent1"/>
              </a:solidFill>
              <a:latin typeface="微软雅黑" panose="020B0503020204020204" pitchFamily="34" charset="-122"/>
              <a:ea typeface="微软雅黑" panose="020B0503020204020204" pitchFamily="34" charset="-122"/>
            </a:endParaRPr>
          </a:p>
          <a:p>
            <a:pPr marL="514350" indent="-514350">
              <a:buAutoNum type="arabicPeriod"/>
            </a:pPr>
            <a:r>
              <a:rPr lang="zh-CN" altLang="en-US" sz="3200" dirty="0">
                <a:solidFill>
                  <a:schemeClr val="accent1"/>
                </a:solidFill>
                <a:latin typeface="微软雅黑" panose="020B0503020204020204" pitchFamily="34" charset="-122"/>
                <a:ea typeface="微软雅黑" panose="020B0503020204020204" pitchFamily="34" charset="-122"/>
              </a:rPr>
              <a:t>任务在不同计算平台的计算效率 ： 矩阵 </a:t>
            </a:r>
            <a:r>
              <a:rPr lang="en-US" altLang="zh-CN" sz="3200" dirty="0">
                <a:solidFill>
                  <a:schemeClr val="accent1"/>
                </a:solidFill>
                <a:latin typeface="微软雅黑" panose="020B0503020204020204" pitchFamily="34" charset="-122"/>
                <a:ea typeface="微软雅黑" panose="020B0503020204020204" pitchFamily="34" charset="-122"/>
              </a:rPr>
              <a:t>W (v * q)</a:t>
            </a:r>
          </a:p>
          <a:p>
            <a:pPr marL="514350" indent="-514350">
              <a:buAutoNum type="arabicPeriod"/>
            </a:pPr>
            <a:endParaRPr lang="en-US" altLang="zh-CN" sz="3200" dirty="0">
              <a:solidFill>
                <a:schemeClr val="accent1"/>
              </a:solidFill>
              <a:latin typeface="微软雅黑" panose="020B0503020204020204" pitchFamily="34" charset="-122"/>
              <a:ea typeface="微软雅黑" panose="020B0503020204020204" pitchFamily="34" charset="-122"/>
            </a:endParaRPr>
          </a:p>
          <a:p>
            <a:pPr marL="514350" indent="-514350">
              <a:buAutoNum type="arabicPeriod"/>
            </a:pPr>
            <a:r>
              <a:rPr lang="zh-CN" altLang="en-US" sz="3200" dirty="0">
                <a:solidFill>
                  <a:schemeClr val="accent1"/>
                </a:solidFill>
                <a:latin typeface="微软雅黑" panose="020B0503020204020204" pitchFamily="34" charset="-122"/>
                <a:ea typeface="微软雅黑" panose="020B0503020204020204" pitchFamily="34" charset="-122"/>
              </a:rPr>
              <a:t>数据不同计算平台的传递效率 </a:t>
            </a:r>
            <a:r>
              <a:rPr lang="en-US" altLang="zh-CN" sz="3200" dirty="0">
                <a:solidFill>
                  <a:schemeClr val="accent1"/>
                </a:solidFill>
                <a:latin typeface="微软雅黑" panose="020B0503020204020204" pitchFamily="34" charset="-122"/>
                <a:ea typeface="微软雅黑" panose="020B0503020204020204" pitchFamily="34" charset="-122"/>
              </a:rPr>
              <a:t>:    </a:t>
            </a:r>
            <a:r>
              <a:rPr lang="zh-CN" altLang="en-US" sz="3200" dirty="0">
                <a:solidFill>
                  <a:schemeClr val="accent1"/>
                </a:solidFill>
                <a:latin typeface="微软雅黑" panose="020B0503020204020204" pitchFamily="34" charset="-122"/>
                <a:ea typeface="微软雅黑" panose="020B0503020204020204" pitchFamily="34" charset="-122"/>
              </a:rPr>
              <a:t>矩阵 </a:t>
            </a:r>
            <a:r>
              <a:rPr lang="en-US" altLang="zh-CN" sz="3200" dirty="0">
                <a:solidFill>
                  <a:schemeClr val="accent1"/>
                </a:solidFill>
                <a:latin typeface="微软雅黑" panose="020B0503020204020204" pitchFamily="34" charset="-122"/>
                <a:ea typeface="微软雅黑" panose="020B0503020204020204" pitchFamily="34" charset="-122"/>
              </a:rPr>
              <a:t>B (q * q)</a:t>
            </a:r>
          </a:p>
          <a:p>
            <a:pPr marL="514350" indent="-514350">
              <a:buAutoNum type="arabicPeriod"/>
            </a:pPr>
            <a:endParaRPr lang="en-US" altLang="zh-CN" sz="3200" dirty="0">
              <a:solidFill>
                <a:schemeClr val="accent1"/>
              </a:solidFill>
              <a:latin typeface="微软雅黑" panose="020B0503020204020204" pitchFamily="34" charset="-122"/>
              <a:ea typeface="微软雅黑" panose="020B0503020204020204" pitchFamily="34" charset="-122"/>
            </a:endParaRPr>
          </a:p>
        </p:txBody>
      </p:sp>
      <p:sp>
        <p:nvSpPr>
          <p:cNvPr id="7" name="TextBox 27">
            <a:extLst>
              <a:ext uri="{FF2B5EF4-FFF2-40B4-BE49-F238E27FC236}">
                <a16:creationId xmlns:a16="http://schemas.microsoft.com/office/drawing/2014/main" id="{5FD10F61-8101-4888-BF28-FA20917BEA12}"/>
              </a:ext>
            </a:extLst>
          </p:cNvPr>
          <p:cNvSpPr txBox="1"/>
          <p:nvPr/>
        </p:nvSpPr>
        <p:spPr>
          <a:xfrm>
            <a:off x="1341837" y="845605"/>
            <a:ext cx="3129383" cy="523220"/>
          </a:xfrm>
          <a:prstGeom prst="rect">
            <a:avLst/>
          </a:prstGeom>
          <a:noFill/>
          <a:ln w="9525">
            <a:noFill/>
          </a:ln>
        </p:spPr>
        <p:txBody>
          <a:bodyPr wrap="none" anchor="t">
            <a:spAutoFit/>
          </a:bodyPr>
          <a:lstStyle/>
          <a:p>
            <a:r>
              <a:rPr lang="en-US" altLang="zh-CN" sz="2800" b="1" dirty="0">
                <a:solidFill>
                  <a:schemeClr val="accent1"/>
                </a:solidFill>
                <a:latin typeface="微软雅黑" panose="020B0503020204020204" pitchFamily="34" charset="-122"/>
                <a:ea typeface="微软雅黑" panose="020B0503020204020204" pitchFamily="34" charset="-122"/>
              </a:rPr>
              <a:t>4. </a:t>
            </a:r>
            <a:r>
              <a:rPr lang="zh-CN" altLang="en-US" sz="2800" b="1" dirty="0">
                <a:solidFill>
                  <a:schemeClr val="accent1"/>
                </a:solidFill>
                <a:latin typeface="微软雅黑" panose="020B0503020204020204" pitchFamily="34" charset="-122"/>
                <a:ea typeface="微软雅黑" panose="020B0503020204020204" pitchFamily="34" charset="-122"/>
              </a:rPr>
              <a:t>平台间传递效率</a:t>
            </a:r>
          </a:p>
        </p:txBody>
      </p:sp>
      <p:sp>
        <p:nvSpPr>
          <p:cNvPr id="2" name="TextBox 11">
            <a:extLst>
              <a:ext uri="{FF2B5EF4-FFF2-40B4-BE49-F238E27FC236}">
                <a16:creationId xmlns:a16="http://schemas.microsoft.com/office/drawing/2014/main" id="{1B29B294-1188-0189-18FC-9EB49767377B}"/>
              </a:ext>
            </a:extLst>
          </p:cNvPr>
          <p:cNvSpPr txBox="1"/>
          <p:nvPr/>
        </p:nvSpPr>
        <p:spPr>
          <a:xfrm>
            <a:off x="995610" y="1366050"/>
            <a:ext cx="10441160" cy="1077218"/>
          </a:xfrm>
          <a:prstGeom prst="rect">
            <a:avLst/>
          </a:prstGeom>
          <a:noFill/>
          <a:ln w="9525">
            <a:noFill/>
          </a:ln>
        </p:spPr>
        <p:txBody>
          <a:bodyPr wrap="square" anchor="t">
            <a:spAutoFit/>
          </a:bodyPr>
          <a:lstStyle/>
          <a:p>
            <a:r>
              <a:rPr lang="en-US" altLang="zh-CN" sz="3200" dirty="0">
                <a:solidFill>
                  <a:schemeClr val="accent1"/>
                </a:solidFill>
                <a:latin typeface="微软雅黑" panose="020B0503020204020204" pitchFamily="34" charset="-122"/>
                <a:ea typeface="微软雅黑" panose="020B0503020204020204" pitchFamily="34" charset="-122"/>
              </a:rPr>
              <a:t> </a:t>
            </a:r>
            <a:r>
              <a:rPr lang="en-US" altLang="zh-CN" sz="3200" dirty="0">
                <a:solidFill>
                  <a:srgbClr val="FF0000"/>
                </a:solidFill>
                <a:latin typeface="微软雅黑" panose="020B0503020204020204" pitchFamily="34" charset="-122"/>
                <a:ea typeface="微软雅黑" panose="020B0503020204020204" pitchFamily="34" charset="-122"/>
              </a:rPr>
              <a:t>q</a:t>
            </a:r>
            <a:r>
              <a:rPr lang="en-US" altLang="zh-CN" sz="3200" dirty="0">
                <a:solidFill>
                  <a:schemeClr val="accent1"/>
                </a:solidFill>
                <a:latin typeface="微软雅黑" panose="020B0503020204020204" pitchFamily="34" charset="-122"/>
                <a:ea typeface="微软雅黑" panose="020B0503020204020204" pitchFamily="34" charset="-122"/>
              </a:rPr>
              <a:t> </a:t>
            </a:r>
            <a:r>
              <a:rPr lang="zh-CN" altLang="en-US" sz="3200" dirty="0">
                <a:solidFill>
                  <a:schemeClr val="accent1"/>
                </a:solidFill>
                <a:latin typeface="微软雅黑" panose="020B0503020204020204" pitchFamily="34" charset="-122"/>
                <a:ea typeface="微软雅黑" panose="020B0503020204020204" pitchFamily="34" charset="-122"/>
              </a:rPr>
              <a:t>为计算平台的数量</a:t>
            </a:r>
            <a:endParaRPr lang="en-US" altLang="zh-CN" sz="3200" dirty="0">
              <a:solidFill>
                <a:schemeClr val="accent1"/>
              </a:solidFill>
              <a:latin typeface="微软雅黑" panose="020B0503020204020204" pitchFamily="34" charset="-122"/>
              <a:ea typeface="微软雅黑" panose="020B0503020204020204" pitchFamily="34" charset="-122"/>
            </a:endParaRPr>
          </a:p>
          <a:p>
            <a:r>
              <a:rPr lang="en-US" altLang="zh-CN" sz="3200" dirty="0">
                <a:solidFill>
                  <a:schemeClr val="accent1"/>
                </a:solidFill>
                <a:latin typeface="微软雅黑" panose="020B0503020204020204" pitchFamily="34" charset="-122"/>
                <a:ea typeface="微软雅黑" panose="020B0503020204020204" pitchFamily="34" charset="-122"/>
              </a:rPr>
              <a:t>       			</a:t>
            </a:r>
            <a:r>
              <a:rPr lang="zh-CN" altLang="en-US" sz="3200" dirty="0">
                <a:solidFill>
                  <a:schemeClr val="accent1"/>
                </a:solidFill>
                <a:latin typeface="微软雅黑" panose="020B0503020204020204" pitchFamily="34" charset="-122"/>
                <a:ea typeface="微软雅黑" panose="020B0503020204020204" pitchFamily="34" charset="-122"/>
              </a:rPr>
              <a:t>二元组 </a:t>
            </a:r>
            <a:r>
              <a:rPr lang="en-US" altLang="zh-CN" sz="3200" dirty="0">
                <a:solidFill>
                  <a:srgbClr val="FF0000"/>
                </a:solidFill>
                <a:latin typeface="微软雅黑" panose="020B0503020204020204" pitchFamily="34" charset="-122"/>
                <a:ea typeface="微软雅黑" panose="020B0503020204020204" pitchFamily="34" charset="-122"/>
              </a:rPr>
              <a:t>( task, processor) </a:t>
            </a:r>
            <a:r>
              <a:rPr lang="zh-CN" altLang="en-US" sz="3200" dirty="0">
                <a:solidFill>
                  <a:schemeClr val="accent1"/>
                </a:solidFill>
                <a:latin typeface="微软雅黑" panose="020B0503020204020204" pitchFamily="34" charset="-122"/>
                <a:ea typeface="微软雅黑" panose="020B0503020204020204" pitchFamily="34" charset="-122"/>
              </a:rPr>
              <a:t>表示任务分配</a:t>
            </a:r>
            <a:r>
              <a:rPr lang="en-US" altLang="zh-CN" sz="3200" dirty="0">
                <a:solidFill>
                  <a:schemeClr val="accent1"/>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1969719276"/>
      </p:ext>
    </p:extLst>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2291"/>
                                        </p:tgtEl>
                                        <p:attrNameLst>
                                          <p:attrName>style.visibility</p:attrName>
                                        </p:attrNameLst>
                                      </p:cBhvr>
                                      <p:to>
                                        <p:strVal val="visible"/>
                                      </p:to>
                                    </p:set>
                                    <p:anim calcmode="lin" valueType="num">
                                      <p:cBhvr>
                                        <p:cTn id="7" dur="300" fill="hold"/>
                                        <p:tgtEl>
                                          <p:spTgt spid="12291"/>
                                        </p:tgtEl>
                                        <p:attrNameLst>
                                          <p:attrName>ppt_w</p:attrName>
                                        </p:attrNameLst>
                                      </p:cBhvr>
                                      <p:tavLst>
                                        <p:tav tm="0">
                                          <p:val>
                                            <p:fltVal val="0"/>
                                          </p:val>
                                        </p:tav>
                                        <p:tav tm="100000">
                                          <p:val>
                                            <p:strVal val="#ppt_w"/>
                                          </p:val>
                                        </p:tav>
                                      </p:tavLst>
                                    </p:anim>
                                    <p:anim calcmode="lin" valueType="num">
                                      <p:cBhvr>
                                        <p:cTn id="8" dur="300" fill="hold"/>
                                        <p:tgtEl>
                                          <p:spTgt spid="12291"/>
                                        </p:tgtEl>
                                        <p:attrNameLst>
                                          <p:attrName>ppt_h</p:attrName>
                                        </p:attrNameLst>
                                      </p:cBhvr>
                                      <p:tavLst>
                                        <p:tav tm="0">
                                          <p:val>
                                            <p:fltVal val="0"/>
                                          </p:val>
                                        </p:tav>
                                        <p:tav tm="100000">
                                          <p:val>
                                            <p:strVal val="#ppt_h"/>
                                          </p:val>
                                        </p:tav>
                                      </p:tavLst>
                                    </p:anim>
                                    <p:anim calcmode="lin" valueType="num">
                                      <p:cBhvr>
                                        <p:cTn id="9" dur="300" fill="hold"/>
                                        <p:tgtEl>
                                          <p:spTgt spid="12291"/>
                                        </p:tgtEl>
                                        <p:attrNameLst>
                                          <p:attrName>style.rotation</p:attrName>
                                        </p:attrNameLst>
                                      </p:cBhvr>
                                      <p:tavLst>
                                        <p:tav tm="0">
                                          <p:val>
                                            <p:fltVal val="90"/>
                                          </p:val>
                                        </p:tav>
                                        <p:tav tm="100000">
                                          <p:val>
                                            <p:fltVal val="0"/>
                                          </p:val>
                                        </p:tav>
                                      </p:tavLst>
                                    </p:anim>
                                    <p:animEffect transition="in" filter="fade">
                                      <p:cBhvr>
                                        <p:cTn id="10" dur="300"/>
                                        <p:tgtEl>
                                          <p:spTgt spid="12291"/>
                                        </p:tgtEl>
                                      </p:cBhvr>
                                    </p:animEffect>
                                  </p:childTnLst>
                                </p:cTn>
                              </p:par>
                            </p:childTnLst>
                          </p:cTn>
                        </p:par>
                        <p:par>
                          <p:cTn id="11" fill="hold">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2290"/>
                                        </p:tgtEl>
                                        <p:attrNameLst>
                                          <p:attrName>style.visibility</p:attrName>
                                        </p:attrNameLst>
                                      </p:cBhvr>
                                      <p:to>
                                        <p:strVal val="visible"/>
                                      </p:to>
                                    </p:set>
                                    <p:anim calcmode="lin" valueType="num">
                                      <p:cBhvr>
                                        <p:cTn id="14" dur="400" fill="hold"/>
                                        <p:tgtEl>
                                          <p:spTgt spid="12290"/>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2290"/>
                                        </p:tgtEl>
                                        <p:attrNameLst>
                                          <p:attrName>ppt_y</p:attrName>
                                        </p:attrNameLst>
                                      </p:cBhvr>
                                      <p:tavLst>
                                        <p:tav tm="0">
                                          <p:val>
                                            <p:strVal val="#ppt_y"/>
                                          </p:val>
                                        </p:tav>
                                        <p:tav tm="100000">
                                          <p:val>
                                            <p:strVal val="#ppt_y"/>
                                          </p:val>
                                        </p:tav>
                                      </p:tavLst>
                                    </p:anim>
                                    <p:anim calcmode="lin" valueType="num">
                                      <p:cBhvr>
                                        <p:cTn id="16" dur="400" fill="hold"/>
                                        <p:tgtEl>
                                          <p:spTgt spid="12290"/>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2290"/>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2290"/>
                                        </p:tgtEl>
                                      </p:cBhvr>
                                    </p:animEffect>
                                  </p:childTnLst>
                                </p:cTn>
                              </p:par>
                            </p:childTnLst>
                          </p:cTn>
                        </p:par>
                        <p:par>
                          <p:cTn id="19" fill="hold">
                            <p:stCondLst>
                              <p:cond delay="900"/>
                            </p:stCondLst>
                            <p:childTnLst>
                              <p:par>
                                <p:cTn id="20" presetID="22" presetClass="entr" presetSubtype="8" fill="hold" grpId="0" nodeType="afterEffect">
                                  <p:stCondLst>
                                    <p:cond delay="0"/>
                                  </p:stCondLst>
                                  <p:childTnLst>
                                    <p:set>
                                      <p:cBhvr>
                                        <p:cTn id="21" dur="1" fill="hold">
                                          <p:stCondLst>
                                            <p:cond delay="0"/>
                                          </p:stCondLst>
                                        </p:cTn>
                                        <p:tgtEl>
                                          <p:spTgt spid="12300"/>
                                        </p:tgtEl>
                                        <p:attrNameLst>
                                          <p:attrName>style.visibility</p:attrName>
                                        </p:attrNameLst>
                                      </p:cBhvr>
                                      <p:to>
                                        <p:strVal val="visible"/>
                                      </p:to>
                                    </p:set>
                                    <p:animEffect transition="in" filter="wipe(left)">
                                      <p:cBhvr>
                                        <p:cTn id="22" dur="500"/>
                                        <p:tgtEl>
                                          <p:spTgt spid="12300"/>
                                        </p:tgtEl>
                                      </p:cBhvr>
                                    </p:animEffect>
                                  </p:childTnLst>
                                </p:cTn>
                              </p:par>
                            </p:childTnLst>
                          </p:cTn>
                        </p:par>
                        <p:par>
                          <p:cTn id="23" fill="hold">
                            <p:stCondLst>
                              <p:cond delay="1400"/>
                            </p:stCondLst>
                            <p:childTnLst>
                              <p:par>
                                <p:cTn id="24" presetID="41" presetClass="entr" presetSubtype="0" fill="hold" grpId="0" nodeType="afterEffect">
                                  <p:stCondLst>
                                    <p:cond delay="0"/>
                                  </p:stCondLst>
                                  <p:iterate type="lt">
                                    <p:tmPct val="10000"/>
                                  </p:iterate>
                                  <p:childTnLst>
                                    <p:set>
                                      <p:cBhvr>
                                        <p:cTn id="25" dur="1" fill="hold">
                                          <p:stCondLst>
                                            <p:cond delay="0"/>
                                          </p:stCondLst>
                                        </p:cTn>
                                        <p:tgtEl>
                                          <p:spTgt spid="7"/>
                                        </p:tgtEl>
                                        <p:attrNameLst>
                                          <p:attrName>style.visibility</p:attrName>
                                        </p:attrNameLst>
                                      </p:cBhvr>
                                      <p:to>
                                        <p:strVal val="visible"/>
                                      </p:to>
                                    </p:set>
                                    <p:anim calcmode="lin" valueType="num">
                                      <p:cBhvr>
                                        <p:cTn id="26" dur="4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27" dur="400" fill="hold"/>
                                        <p:tgtEl>
                                          <p:spTgt spid="7"/>
                                        </p:tgtEl>
                                        <p:attrNameLst>
                                          <p:attrName>ppt_y</p:attrName>
                                        </p:attrNameLst>
                                      </p:cBhvr>
                                      <p:tavLst>
                                        <p:tav tm="0">
                                          <p:val>
                                            <p:strVal val="#ppt_y"/>
                                          </p:val>
                                        </p:tav>
                                        <p:tav tm="100000">
                                          <p:val>
                                            <p:strVal val="#ppt_y"/>
                                          </p:val>
                                        </p:tav>
                                      </p:tavLst>
                                    </p:anim>
                                    <p:anim calcmode="lin" valueType="num">
                                      <p:cBhvr>
                                        <p:cTn id="28" dur="4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29" dur="4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30" dur="400" tmFilter="0,0; .5, 1; 1, 1"/>
                                        <p:tgtEl>
                                          <p:spTgt spid="7"/>
                                        </p:tgtEl>
                                      </p:cBhvr>
                                    </p:animEffect>
                                  </p:childTnLst>
                                </p:cTn>
                              </p:par>
                            </p:childTnLst>
                          </p:cTn>
                        </p:par>
                        <p:par>
                          <p:cTn id="31" fill="hold">
                            <p:stCondLst>
                              <p:cond delay="2120"/>
                            </p:stCondLst>
                            <p:childTnLst>
                              <p:par>
                                <p:cTn id="32" presetID="22" presetClass="entr" presetSubtype="8" fill="hold" grpId="0" nodeType="after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wipe(left)">
                                      <p:cBhvr>
                                        <p:cTn id="3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300" grpId="0"/>
      <p:bldP spid="7"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27"/>
          <p:cNvSpPr txBox="1"/>
          <p:nvPr/>
        </p:nvSpPr>
        <p:spPr>
          <a:xfrm>
            <a:off x="1012825" y="176213"/>
            <a:ext cx="2492990" cy="646331"/>
          </a:xfrm>
          <a:prstGeom prst="rect">
            <a:avLst/>
          </a:prstGeom>
          <a:noFill/>
          <a:ln w="9525">
            <a:noFill/>
          </a:ln>
        </p:spPr>
        <p:txBody>
          <a:bodyPr wrap="none" anchor="t">
            <a:spAutoFit/>
          </a:bodyPr>
          <a:lstStyle/>
          <a:p>
            <a:r>
              <a:rPr lang="zh-CN" altLang="en-US" sz="3600" b="1" dirty="0">
                <a:solidFill>
                  <a:schemeClr val="accent1"/>
                </a:solidFill>
                <a:latin typeface="微软雅黑" panose="020B0503020204020204" pitchFamily="34" charset="-122"/>
                <a:ea typeface="微软雅黑" panose="020B0503020204020204" pitchFamily="34" charset="-122"/>
              </a:rPr>
              <a:t>量化与降维</a:t>
            </a:r>
          </a:p>
        </p:txBody>
      </p:sp>
      <p:sp>
        <p:nvSpPr>
          <p:cNvPr id="12291"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sp>
        <p:nvSpPr>
          <p:cNvPr id="12300" name="TextBox 11"/>
          <p:cNvSpPr txBox="1"/>
          <p:nvPr/>
        </p:nvSpPr>
        <p:spPr>
          <a:xfrm>
            <a:off x="553765" y="1484784"/>
            <a:ext cx="10441160" cy="3539430"/>
          </a:xfrm>
          <a:prstGeom prst="rect">
            <a:avLst/>
          </a:prstGeom>
          <a:noFill/>
          <a:ln w="9525">
            <a:noFill/>
          </a:ln>
        </p:spPr>
        <p:txBody>
          <a:bodyPr wrap="square" anchor="t">
            <a:spAutoFit/>
          </a:bodyPr>
          <a:lstStyle/>
          <a:p>
            <a:pPr marL="514350" indent="-514350">
              <a:buAutoNum type="arabicPeriod"/>
            </a:pPr>
            <a:endParaRPr lang="en-US" altLang="zh-CN" sz="3200" dirty="0">
              <a:solidFill>
                <a:schemeClr val="accent1"/>
              </a:solidFill>
              <a:latin typeface="微软雅黑" panose="020B0503020204020204" pitchFamily="34" charset="-122"/>
              <a:ea typeface="微软雅黑" panose="020B0503020204020204" pitchFamily="34" charset="-122"/>
            </a:endParaRPr>
          </a:p>
          <a:p>
            <a:pPr marL="514350" indent="-514350">
              <a:buAutoNum type="arabicPeriod"/>
            </a:pPr>
            <a:r>
              <a:rPr lang="zh-CN" altLang="en-US" sz="3200" dirty="0">
                <a:solidFill>
                  <a:srgbClr val="FF0000"/>
                </a:solidFill>
                <a:latin typeface="微软雅黑" panose="020B0503020204020204" pitchFamily="34" charset="-122"/>
                <a:ea typeface="微软雅黑" panose="020B0503020204020204" pitchFamily="34" charset="-122"/>
              </a:rPr>
              <a:t>任务</a:t>
            </a:r>
            <a:r>
              <a:rPr lang="zh-CN" altLang="en-US" sz="3200" dirty="0">
                <a:solidFill>
                  <a:schemeClr val="accent1"/>
                </a:solidFill>
                <a:latin typeface="微软雅黑" panose="020B0503020204020204" pitchFamily="34" charset="-122"/>
                <a:ea typeface="微软雅黑" panose="020B0503020204020204" pitchFamily="34" charset="-122"/>
              </a:rPr>
              <a:t>在</a:t>
            </a:r>
            <a:r>
              <a:rPr lang="zh-CN" altLang="en-US" sz="3200" dirty="0">
                <a:solidFill>
                  <a:srgbClr val="FF0000"/>
                </a:solidFill>
                <a:latin typeface="微软雅黑" panose="020B0503020204020204" pitchFamily="34" charset="-122"/>
                <a:ea typeface="微软雅黑" panose="020B0503020204020204" pitchFamily="34" charset="-122"/>
              </a:rPr>
              <a:t>平台</a:t>
            </a:r>
            <a:r>
              <a:rPr lang="zh-CN" altLang="en-US" sz="3200" dirty="0">
                <a:solidFill>
                  <a:schemeClr val="accent1"/>
                </a:solidFill>
                <a:latin typeface="微软雅黑" panose="020B0503020204020204" pitchFamily="34" charset="-122"/>
                <a:ea typeface="微软雅黑" panose="020B0503020204020204" pitchFamily="34" charset="-122"/>
              </a:rPr>
              <a:t>上的</a:t>
            </a:r>
            <a:r>
              <a:rPr lang="zh-CN" altLang="en-US" sz="3200" u="sng" dirty="0">
                <a:solidFill>
                  <a:schemeClr val="accent1"/>
                </a:solidFill>
                <a:latin typeface="微软雅黑" panose="020B0503020204020204" pitchFamily="34" charset="-122"/>
                <a:ea typeface="微软雅黑" panose="020B0503020204020204" pitchFamily="34" charset="-122"/>
              </a:rPr>
              <a:t>计算</a:t>
            </a:r>
            <a:r>
              <a:rPr lang="zh-CN" altLang="en-US" sz="3200" dirty="0">
                <a:solidFill>
                  <a:schemeClr val="accent1"/>
                </a:solidFill>
                <a:latin typeface="微软雅黑" panose="020B0503020204020204" pitchFamily="34" charset="-122"/>
                <a:ea typeface="微软雅黑" panose="020B0503020204020204" pitchFamily="34" charset="-122"/>
              </a:rPr>
              <a:t>效率平均： </a:t>
            </a:r>
            <a:endParaRPr lang="en-US" altLang="zh-CN" sz="3200" dirty="0">
              <a:solidFill>
                <a:schemeClr val="accent1"/>
              </a:solidFill>
              <a:latin typeface="微软雅黑" panose="020B0503020204020204" pitchFamily="34" charset="-122"/>
              <a:ea typeface="微软雅黑" panose="020B0503020204020204" pitchFamily="34" charset="-122"/>
            </a:endParaRPr>
          </a:p>
          <a:p>
            <a:pPr marL="514350" indent="-514350">
              <a:buAutoNum type="arabicPeriod"/>
            </a:pPr>
            <a:endParaRPr lang="en-US" altLang="zh-CN" sz="3200" dirty="0">
              <a:solidFill>
                <a:schemeClr val="accent1"/>
              </a:solidFill>
              <a:latin typeface="微软雅黑" panose="020B0503020204020204" pitchFamily="34" charset="-122"/>
              <a:ea typeface="微软雅黑" panose="020B0503020204020204" pitchFamily="34" charset="-122"/>
            </a:endParaRPr>
          </a:p>
          <a:p>
            <a:pPr marL="514350" indent="-514350">
              <a:buAutoNum type="arabicPeriod"/>
            </a:pPr>
            <a:r>
              <a:rPr lang="zh-CN" altLang="en-US" sz="3200" dirty="0">
                <a:solidFill>
                  <a:srgbClr val="FF0000"/>
                </a:solidFill>
                <a:latin typeface="微软雅黑" panose="020B0503020204020204" pitchFamily="34" charset="-122"/>
                <a:ea typeface="微软雅黑" panose="020B0503020204020204" pitchFamily="34" charset="-122"/>
              </a:rPr>
              <a:t>任务</a:t>
            </a:r>
            <a:r>
              <a:rPr lang="zh-CN" altLang="en-US" sz="3200" dirty="0">
                <a:solidFill>
                  <a:schemeClr val="accent1"/>
                </a:solidFill>
                <a:latin typeface="微软雅黑" panose="020B0503020204020204" pitchFamily="34" charset="-122"/>
                <a:ea typeface="微软雅黑" panose="020B0503020204020204" pitchFamily="34" charset="-122"/>
              </a:rPr>
              <a:t>在</a:t>
            </a:r>
            <a:r>
              <a:rPr lang="zh-CN" altLang="en-US" sz="3200" dirty="0">
                <a:solidFill>
                  <a:srgbClr val="FF0000"/>
                </a:solidFill>
                <a:latin typeface="微软雅黑" panose="020B0503020204020204" pitchFamily="34" charset="-122"/>
                <a:ea typeface="微软雅黑" panose="020B0503020204020204" pitchFamily="34" charset="-122"/>
              </a:rPr>
              <a:t>平台</a:t>
            </a:r>
            <a:r>
              <a:rPr lang="zh-CN" altLang="en-US" sz="3200" dirty="0">
                <a:solidFill>
                  <a:schemeClr val="accent1"/>
                </a:solidFill>
                <a:latin typeface="微软雅黑" panose="020B0503020204020204" pitchFamily="34" charset="-122"/>
                <a:ea typeface="微软雅黑" panose="020B0503020204020204" pitchFamily="34" charset="-122"/>
              </a:rPr>
              <a:t>之间</a:t>
            </a:r>
            <a:r>
              <a:rPr lang="zh-CN" altLang="en-US" sz="3200" u="sng" dirty="0">
                <a:solidFill>
                  <a:schemeClr val="accent1"/>
                </a:solidFill>
                <a:latin typeface="微软雅黑" panose="020B0503020204020204" pitchFamily="34" charset="-122"/>
                <a:ea typeface="微软雅黑" panose="020B0503020204020204" pitchFamily="34" charset="-122"/>
              </a:rPr>
              <a:t>传递</a:t>
            </a:r>
            <a:r>
              <a:rPr lang="zh-CN" altLang="en-US" sz="3200" dirty="0">
                <a:solidFill>
                  <a:schemeClr val="accent1"/>
                </a:solidFill>
                <a:latin typeface="微软雅黑" panose="020B0503020204020204" pitchFamily="34" charset="-122"/>
                <a:ea typeface="微软雅黑" panose="020B0503020204020204" pitchFamily="34" charset="-122"/>
              </a:rPr>
              <a:t>的效率平均：</a:t>
            </a:r>
            <a:endParaRPr lang="en-US" altLang="zh-CN" sz="3200" dirty="0">
              <a:solidFill>
                <a:schemeClr val="accent1"/>
              </a:solidFill>
              <a:latin typeface="微软雅黑" panose="020B0503020204020204" pitchFamily="34" charset="-122"/>
              <a:ea typeface="微软雅黑" panose="020B0503020204020204" pitchFamily="34" charset="-122"/>
            </a:endParaRPr>
          </a:p>
          <a:p>
            <a:pPr marL="514350" indent="-514350">
              <a:buAutoNum type="arabicPeriod"/>
            </a:pPr>
            <a:endParaRPr lang="en-US" altLang="zh-CN" sz="3200" dirty="0">
              <a:solidFill>
                <a:schemeClr val="accent1"/>
              </a:solidFill>
              <a:latin typeface="微软雅黑" panose="020B0503020204020204" pitchFamily="34" charset="-122"/>
              <a:ea typeface="微软雅黑" panose="020B0503020204020204" pitchFamily="34" charset="-122"/>
            </a:endParaRPr>
          </a:p>
          <a:p>
            <a:endParaRPr lang="en-US" altLang="zh-CN" sz="3200" dirty="0">
              <a:solidFill>
                <a:schemeClr val="accent1"/>
              </a:solidFill>
              <a:latin typeface="微软雅黑" panose="020B0503020204020204" pitchFamily="34" charset="-122"/>
              <a:ea typeface="微软雅黑" panose="020B0503020204020204" pitchFamily="34" charset="-122"/>
            </a:endParaRPr>
          </a:p>
          <a:p>
            <a:pPr marL="514350" indent="-514350">
              <a:buAutoNum type="arabicPeriod"/>
            </a:pPr>
            <a:endParaRPr lang="en-US" altLang="zh-CN" sz="3200" dirty="0">
              <a:solidFill>
                <a:schemeClr val="accent1"/>
              </a:solidFill>
              <a:latin typeface="微软雅黑" panose="020B0503020204020204" pitchFamily="34" charset="-122"/>
              <a:ea typeface="微软雅黑" panose="020B0503020204020204" pitchFamily="34" charset="-122"/>
            </a:endParaRPr>
          </a:p>
        </p:txBody>
      </p:sp>
      <p:sp>
        <p:nvSpPr>
          <p:cNvPr id="7" name="TextBox 27">
            <a:extLst>
              <a:ext uri="{FF2B5EF4-FFF2-40B4-BE49-F238E27FC236}">
                <a16:creationId xmlns:a16="http://schemas.microsoft.com/office/drawing/2014/main" id="{5FD10F61-8101-4888-BF28-FA20917BEA12}"/>
              </a:ext>
            </a:extLst>
          </p:cNvPr>
          <p:cNvSpPr txBox="1"/>
          <p:nvPr/>
        </p:nvSpPr>
        <p:spPr>
          <a:xfrm>
            <a:off x="1341837" y="845605"/>
            <a:ext cx="5525487" cy="523220"/>
          </a:xfrm>
          <a:prstGeom prst="rect">
            <a:avLst/>
          </a:prstGeom>
          <a:noFill/>
          <a:ln w="9525">
            <a:noFill/>
          </a:ln>
        </p:spPr>
        <p:txBody>
          <a:bodyPr wrap="none" anchor="t">
            <a:spAutoFit/>
          </a:bodyPr>
          <a:lstStyle/>
          <a:p>
            <a:r>
              <a:rPr lang="zh-CN" altLang="en-US" sz="2800" b="1">
                <a:solidFill>
                  <a:schemeClr val="accent1"/>
                </a:solidFill>
                <a:latin typeface="微软雅黑" panose="020B0503020204020204" pitchFamily="34" charset="-122"/>
                <a:ea typeface="微软雅黑" panose="020B0503020204020204" pitchFamily="34" charset="-122"/>
              </a:rPr>
              <a:t>给执行图 </a:t>
            </a:r>
            <a:r>
              <a:rPr lang="en-US" altLang="zh-CN" sz="2800" b="1">
                <a:solidFill>
                  <a:schemeClr val="accent1"/>
                </a:solidFill>
                <a:latin typeface="微软雅黑" panose="020B0503020204020204" pitchFamily="34" charset="-122"/>
                <a:ea typeface="微软雅黑" panose="020B0503020204020204" pitchFamily="34" charset="-122"/>
              </a:rPr>
              <a:t>DAG </a:t>
            </a:r>
            <a:r>
              <a:rPr lang="zh-CN" altLang="en-US" sz="2800" b="1">
                <a:solidFill>
                  <a:schemeClr val="accent1"/>
                </a:solidFill>
                <a:latin typeface="微软雅黑" panose="020B0503020204020204" pitchFamily="34" charset="-122"/>
                <a:ea typeface="微软雅黑" panose="020B0503020204020204" pitchFamily="34" charset="-122"/>
              </a:rPr>
              <a:t>的点、边附加语义</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DD78E51A-908B-8397-8D6F-02BABE2B031A}"/>
              </a:ext>
            </a:extLst>
          </p:cNvPr>
          <p:cNvPicPr>
            <a:picLocks noChangeAspect="1"/>
          </p:cNvPicPr>
          <p:nvPr/>
        </p:nvPicPr>
        <p:blipFill>
          <a:blip r:embed="rId2"/>
          <a:stretch>
            <a:fillRect/>
          </a:stretch>
        </p:blipFill>
        <p:spPr>
          <a:xfrm>
            <a:off x="6896734" y="1361541"/>
            <a:ext cx="3939131" cy="1477902"/>
          </a:xfrm>
          <a:prstGeom prst="rect">
            <a:avLst/>
          </a:prstGeom>
        </p:spPr>
      </p:pic>
      <p:pic>
        <p:nvPicPr>
          <p:cNvPr id="6" name="图片 5">
            <a:extLst>
              <a:ext uri="{FF2B5EF4-FFF2-40B4-BE49-F238E27FC236}">
                <a16:creationId xmlns:a16="http://schemas.microsoft.com/office/drawing/2014/main" id="{66CB2645-48C7-7158-CABD-C007F83F9679}"/>
              </a:ext>
            </a:extLst>
          </p:cNvPr>
          <p:cNvPicPr>
            <a:picLocks noChangeAspect="1"/>
          </p:cNvPicPr>
          <p:nvPr/>
        </p:nvPicPr>
        <p:blipFill>
          <a:blip r:embed="rId3"/>
          <a:stretch>
            <a:fillRect/>
          </a:stretch>
        </p:blipFill>
        <p:spPr>
          <a:xfrm>
            <a:off x="1201838" y="3729641"/>
            <a:ext cx="3867123" cy="1294573"/>
          </a:xfrm>
          <a:prstGeom prst="rect">
            <a:avLst/>
          </a:prstGeom>
        </p:spPr>
      </p:pic>
      <p:pic>
        <p:nvPicPr>
          <p:cNvPr id="9" name="图片 8">
            <a:extLst>
              <a:ext uri="{FF2B5EF4-FFF2-40B4-BE49-F238E27FC236}">
                <a16:creationId xmlns:a16="http://schemas.microsoft.com/office/drawing/2014/main" id="{D50BE2D4-21F7-31DA-515F-8FFC5EF77A19}"/>
              </a:ext>
            </a:extLst>
          </p:cNvPr>
          <p:cNvPicPr>
            <a:picLocks noChangeAspect="1"/>
          </p:cNvPicPr>
          <p:nvPr/>
        </p:nvPicPr>
        <p:blipFill>
          <a:blip r:embed="rId4"/>
          <a:stretch>
            <a:fillRect/>
          </a:stretch>
        </p:blipFill>
        <p:spPr>
          <a:xfrm>
            <a:off x="1185646" y="5308010"/>
            <a:ext cx="3899506" cy="1294573"/>
          </a:xfrm>
          <a:prstGeom prst="rect">
            <a:avLst/>
          </a:prstGeom>
        </p:spPr>
      </p:pic>
      <p:sp>
        <p:nvSpPr>
          <p:cNvPr id="5" name="TextBox 11">
            <a:extLst>
              <a:ext uri="{FF2B5EF4-FFF2-40B4-BE49-F238E27FC236}">
                <a16:creationId xmlns:a16="http://schemas.microsoft.com/office/drawing/2014/main" id="{F4785022-C88A-44A7-3CBE-6ACC014AD543}"/>
              </a:ext>
            </a:extLst>
          </p:cNvPr>
          <p:cNvSpPr txBox="1"/>
          <p:nvPr/>
        </p:nvSpPr>
        <p:spPr>
          <a:xfrm>
            <a:off x="6867324" y="4149080"/>
            <a:ext cx="10441160" cy="4031873"/>
          </a:xfrm>
          <a:prstGeom prst="rect">
            <a:avLst/>
          </a:prstGeom>
          <a:noFill/>
          <a:ln w="9525">
            <a:noFill/>
          </a:ln>
        </p:spPr>
        <p:txBody>
          <a:bodyPr wrap="square" anchor="t">
            <a:spAutoFit/>
          </a:bodyPr>
          <a:lstStyle/>
          <a:p>
            <a:pPr marL="514350" indent="-514350">
              <a:buAutoNum type="arabicPeriod"/>
            </a:pPr>
            <a:r>
              <a:rPr lang="en-US" altLang="zh-CN" sz="3200" dirty="0">
                <a:solidFill>
                  <a:schemeClr val="accent1"/>
                </a:solidFill>
                <a:latin typeface="微软雅黑" panose="020B0503020204020204" pitchFamily="34" charset="-122"/>
                <a:ea typeface="微软雅黑" panose="020B0503020204020204" pitchFamily="34" charset="-122"/>
              </a:rPr>
              <a:t>C : </a:t>
            </a:r>
            <a:r>
              <a:rPr lang="zh-CN" altLang="en-US" sz="3200" dirty="0">
                <a:solidFill>
                  <a:schemeClr val="accent1"/>
                </a:solidFill>
                <a:latin typeface="微软雅黑" panose="020B0503020204020204" pitchFamily="34" charset="-122"/>
                <a:ea typeface="微软雅黑" panose="020B0503020204020204" pitchFamily="34" charset="-122"/>
              </a:rPr>
              <a:t>边权</a:t>
            </a:r>
          </a:p>
          <a:p>
            <a:pPr marL="514350" indent="-514350">
              <a:buAutoNum type="arabicPeriod"/>
            </a:pPr>
            <a:r>
              <a:rPr lang="en-US" altLang="zh-CN" sz="3200" dirty="0">
                <a:solidFill>
                  <a:schemeClr val="accent1"/>
                </a:solidFill>
                <a:latin typeface="微软雅黑" panose="020B0503020204020204" pitchFamily="34" charset="-122"/>
                <a:ea typeface="微软雅黑" panose="020B0503020204020204" pitchFamily="34" charset="-122"/>
              </a:rPr>
              <a:t>L  : </a:t>
            </a:r>
            <a:r>
              <a:rPr lang="zh-CN" altLang="en-US" sz="3200" dirty="0">
                <a:solidFill>
                  <a:schemeClr val="accent1"/>
                </a:solidFill>
                <a:latin typeface="微软雅黑" panose="020B0503020204020204" pitchFamily="34" charset="-122"/>
                <a:ea typeface="微软雅黑" panose="020B0503020204020204" pitchFamily="34" charset="-122"/>
              </a:rPr>
              <a:t>启动代价</a:t>
            </a:r>
          </a:p>
          <a:p>
            <a:pPr marL="514350" indent="-514350">
              <a:buAutoNum type="arabicPeriod"/>
            </a:pPr>
            <a:r>
              <a:rPr lang="en-US" altLang="zh-CN" sz="3200" dirty="0">
                <a:solidFill>
                  <a:schemeClr val="accent1"/>
                </a:solidFill>
                <a:latin typeface="微软雅黑" panose="020B0503020204020204" pitchFamily="34" charset="-122"/>
                <a:ea typeface="微软雅黑" panose="020B0503020204020204" pitchFamily="34" charset="-122"/>
              </a:rPr>
              <a:t>Data : </a:t>
            </a:r>
            <a:r>
              <a:rPr lang="zh-CN" altLang="en-US" sz="3200" dirty="0">
                <a:solidFill>
                  <a:schemeClr val="accent1"/>
                </a:solidFill>
                <a:latin typeface="微软雅黑" panose="020B0503020204020204" pitchFamily="34" charset="-122"/>
                <a:ea typeface="微软雅黑" panose="020B0503020204020204" pitchFamily="34" charset="-122"/>
              </a:rPr>
              <a:t>数据量</a:t>
            </a:r>
          </a:p>
          <a:p>
            <a:pPr marL="514350" indent="-514350">
              <a:buAutoNum type="arabicPeriod"/>
            </a:pPr>
            <a:r>
              <a:rPr lang="en-US" altLang="zh-CN" sz="3200" dirty="0">
                <a:solidFill>
                  <a:schemeClr val="accent1"/>
                </a:solidFill>
                <a:latin typeface="微软雅黑" panose="020B0503020204020204" pitchFamily="34" charset="-122"/>
                <a:ea typeface="微软雅黑" panose="020B0503020204020204" pitchFamily="34" charset="-122"/>
              </a:rPr>
              <a:t>B : </a:t>
            </a:r>
            <a:r>
              <a:rPr lang="zh-CN" altLang="en-US" sz="3200" dirty="0">
                <a:solidFill>
                  <a:schemeClr val="accent1"/>
                </a:solidFill>
                <a:latin typeface="微软雅黑" panose="020B0503020204020204" pitchFamily="34" charset="-122"/>
                <a:ea typeface="微软雅黑" panose="020B0503020204020204" pitchFamily="34" charset="-122"/>
              </a:rPr>
              <a:t>传输效率</a:t>
            </a:r>
          </a:p>
          <a:p>
            <a:pPr marL="514350" indent="-514350">
              <a:buAutoNum type="arabicPeriod"/>
            </a:pPr>
            <a:endParaRPr lang="en-US" altLang="zh-CN" sz="3200" dirty="0">
              <a:solidFill>
                <a:schemeClr val="accent1"/>
              </a:solidFill>
              <a:latin typeface="微软雅黑" panose="020B0503020204020204" pitchFamily="34" charset="-122"/>
              <a:ea typeface="微软雅黑" panose="020B0503020204020204" pitchFamily="34" charset="-122"/>
            </a:endParaRPr>
          </a:p>
          <a:p>
            <a:pPr marL="514350" indent="-514350">
              <a:buAutoNum type="arabicPeriod"/>
            </a:pPr>
            <a:endParaRPr lang="en-US" altLang="zh-CN" sz="3200" dirty="0">
              <a:solidFill>
                <a:schemeClr val="accent1"/>
              </a:solidFill>
              <a:latin typeface="微软雅黑" panose="020B0503020204020204" pitchFamily="34" charset="-122"/>
              <a:ea typeface="微软雅黑" panose="020B0503020204020204" pitchFamily="34" charset="-122"/>
            </a:endParaRPr>
          </a:p>
          <a:p>
            <a:endParaRPr lang="en-US" altLang="zh-CN" sz="3200" dirty="0">
              <a:solidFill>
                <a:schemeClr val="accent1"/>
              </a:solidFill>
              <a:latin typeface="微软雅黑" panose="020B0503020204020204" pitchFamily="34" charset="-122"/>
              <a:ea typeface="微软雅黑" panose="020B0503020204020204" pitchFamily="34" charset="-122"/>
            </a:endParaRPr>
          </a:p>
          <a:p>
            <a:pPr marL="514350" indent="-514350">
              <a:buAutoNum type="arabicPeriod"/>
            </a:pPr>
            <a:endParaRPr lang="en-US" altLang="zh-CN" sz="32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7615743"/>
      </p:ext>
    </p:extLst>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2291"/>
                                        </p:tgtEl>
                                        <p:attrNameLst>
                                          <p:attrName>style.visibility</p:attrName>
                                        </p:attrNameLst>
                                      </p:cBhvr>
                                      <p:to>
                                        <p:strVal val="visible"/>
                                      </p:to>
                                    </p:set>
                                    <p:anim calcmode="lin" valueType="num">
                                      <p:cBhvr>
                                        <p:cTn id="7" dur="300" fill="hold"/>
                                        <p:tgtEl>
                                          <p:spTgt spid="12291"/>
                                        </p:tgtEl>
                                        <p:attrNameLst>
                                          <p:attrName>ppt_w</p:attrName>
                                        </p:attrNameLst>
                                      </p:cBhvr>
                                      <p:tavLst>
                                        <p:tav tm="0">
                                          <p:val>
                                            <p:fltVal val="0"/>
                                          </p:val>
                                        </p:tav>
                                        <p:tav tm="100000">
                                          <p:val>
                                            <p:strVal val="#ppt_w"/>
                                          </p:val>
                                        </p:tav>
                                      </p:tavLst>
                                    </p:anim>
                                    <p:anim calcmode="lin" valueType="num">
                                      <p:cBhvr>
                                        <p:cTn id="8" dur="300" fill="hold"/>
                                        <p:tgtEl>
                                          <p:spTgt spid="12291"/>
                                        </p:tgtEl>
                                        <p:attrNameLst>
                                          <p:attrName>ppt_h</p:attrName>
                                        </p:attrNameLst>
                                      </p:cBhvr>
                                      <p:tavLst>
                                        <p:tav tm="0">
                                          <p:val>
                                            <p:fltVal val="0"/>
                                          </p:val>
                                        </p:tav>
                                        <p:tav tm="100000">
                                          <p:val>
                                            <p:strVal val="#ppt_h"/>
                                          </p:val>
                                        </p:tav>
                                      </p:tavLst>
                                    </p:anim>
                                    <p:anim calcmode="lin" valueType="num">
                                      <p:cBhvr>
                                        <p:cTn id="9" dur="300" fill="hold"/>
                                        <p:tgtEl>
                                          <p:spTgt spid="12291"/>
                                        </p:tgtEl>
                                        <p:attrNameLst>
                                          <p:attrName>style.rotation</p:attrName>
                                        </p:attrNameLst>
                                      </p:cBhvr>
                                      <p:tavLst>
                                        <p:tav tm="0">
                                          <p:val>
                                            <p:fltVal val="90"/>
                                          </p:val>
                                        </p:tav>
                                        <p:tav tm="100000">
                                          <p:val>
                                            <p:fltVal val="0"/>
                                          </p:val>
                                        </p:tav>
                                      </p:tavLst>
                                    </p:anim>
                                    <p:animEffect transition="in" filter="fade">
                                      <p:cBhvr>
                                        <p:cTn id="10" dur="300"/>
                                        <p:tgtEl>
                                          <p:spTgt spid="12291"/>
                                        </p:tgtEl>
                                      </p:cBhvr>
                                    </p:animEffect>
                                  </p:childTnLst>
                                </p:cTn>
                              </p:par>
                            </p:childTnLst>
                          </p:cTn>
                        </p:par>
                        <p:par>
                          <p:cTn id="11" fill="hold">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2290"/>
                                        </p:tgtEl>
                                        <p:attrNameLst>
                                          <p:attrName>style.visibility</p:attrName>
                                        </p:attrNameLst>
                                      </p:cBhvr>
                                      <p:to>
                                        <p:strVal val="visible"/>
                                      </p:to>
                                    </p:set>
                                    <p:anim calcmode="lin" valueType="num">
                                      <p:cBhvr>
                                        <p:cTn id="14" dur="400" fill="hold"/>
                                        <p:tgtEl>
                                          <p:spTgt spid="12290"/>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2290"/>
                                        </p:tgtEl>
                                        <p:attrNameLst>
                                          <p:attrName>ppt_y</p:attrName>
                                        </p:attrNameLst>
                                      </p:cBhvr>
                                      <p:tavLst>
                                        <p:tav tm="0">
                                          <p:val>
                                            <p:strVal val="#ppt_y"/>
                                          </p:val>
                                        </p:tav>
                                        <p:tav tm="100000">
                                          <p:val>
                                            <p:strVal val="#ppt_y"/>
                                          </p:val>
                                        </p:tav>
                                      </p:tavLst>
                                    </p:anim>
                                    <p:anim calcmode="lin" valueType="num">
                                      <p:cBhvr>
                                        <p:cTn id="16" dur="400" fill="hold"/>
                                        <p:tgtEl>
                                          <p:spTgt spid="12290"/>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2290"/>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2290"/>
                                        </p:tgtEl>
                                      </p:cBhvr>
                                    </p:animEffect>
                                  </p:childTnLst>
                                </p:cTn>
                              </p:par>
                            </p:childTnLst>
                          </p:cTn>
                        </p:par>
                        <p:par>
                          <p:cTn id="19" fill="hold">
                            <p:stCondLst>
                              <p:cond delay="860"/>
                            </p:stCondLst>
                            <p:childTnLst>
                              <p:par>
                                <p:cTn id="20" presetID="22" presetClass="entr" presetSubtype="8" fill="hold" grpId="0" nodeType="afterEffect">
                                  <p:stCondLst>
                                    <p:cond delay="0"/>
                                  </p:stCondLst>
                                  <p:childTnLst>
                                    <p:set>
                                      <p:cBhvr>
                                        <p:cTn id="21" dur="1" fill="hold">
                                          <p:stCondLst>
                                            <p:cond delay="0"/>
                                          </p:stCondLst>
                                        </p:cTn>
                                        <p:tgtEl>
                                          <p:spTgt spid="12300"/>
                                        </p:tgtEl>
                                        <p:attrNameLst>
                                          <p:attrName>style.visibility</p:attrName>
                                        </p:attrNameLst>
                                      </p:cBhvr>
                                      <p:to>
                                        <p:strVal val="visible"/>
                                      </p:to>
                                    </p:set>
                                    <p:animEffect transition="in" filter="wipe(left)">
                                      <p:cBhvr>
                                        <p:cTn id="22" dur="500"/>
                                        <p:tgtEl>
                                          <p:spTgt spid="12300"/>
                                        </p:tgtEl>
                                      </p:cBhvr>
                                    </p:animEffect>
                                  </p:childTnLst>
                                </p:cTn>
                              </p:par>
                            </p:childTnLst>
                          </p:cTn>
                        </p:par>
                        <p:par>
                          <p:cTn id="23" fill="hold">
                            <p:stCondLst>
                              <p:cond delay="1360"/>
                            </p:stCondLst>
                            <p:childTnLst>
                              <p:par>
                                <p:cTn id="24" presetID="41" presetClass="entr" presetSubtype="0" fill="hold" grpId="0" nodeType="afterEffect">
                                  <p:stCondLst>
                                    <p:cond delay="0"/>
                                  </p:stCondLst>
                                  <p:iterate type="lt">
                                    <p:tmPct val="10000"/>
                                  </p:iterate>
                                  <p:childTnLst>
                                    <p:set>
                                      <p:cBhvr>
                                        <p:cTn id="25" dur="1" fill="hold">
                                          <p:stCondLst>
                                            <p:cond delay="0"/>
                                          </p:stCondLst>
                                        </p:cTn>
                                        <p:tgtEl>
                                          <p:spTgt spid="7"/>
                                        </p:tgtEl>
                                        <p:attrNameLst>
                                          <p:attrName>style.visibility</p:attrName>
                                        </p:attrNameLst>
                                      </p:cBhvr>
                                      <p:to>
                                        <p:strVal val="visible"/>
                                      </p:to>
                                    </p:set>
                                    <p:anim calcmode="lin" valueType="num">
                                      <p:cBhvr>
                                        <p:cTn id="26" dur="4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27" dur="400" fill="hold"/>
                                        <p:tgtEl>
                                          <p:spTgt spid="7"/>
                                        </p:tgtEl>
                                        <p:attrNameLst>
                                          <p:attrName>ppt_y</p:attrName>
                                        </p:attrNameLst>
                                      </p:cBhvr>
                                      <p:tavLst>
                                        <p:tav tm="0">
                                          <p:val>
                                            <p:strVal val="#ppt_y"/>
                                          </p:val>
                                        </p:tav>
                                        <p:tav tm="100000">
                                          <p:val>
                                            <p:strVal val="#ppt_y"/>
                                          </p:val>
                                        </p:tav>
                                      </p:tavLst>
                                    </p:anim>
                                    <p:anim calcmode="lin" valueType="num">
                                      <p:cBhvr>
                                        <p:cTn id="28" dur="4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29" dur="4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30" dur="400" tmFilter="0,0; .5, 1; 1, 1"/>
                                        <p:tgtEl>
                                          <p:spTgt spid="7"/>
                                        </p:tgtEl>
                                      </p:cBhvr>
                                    </p:animEffect>
                                  </p:childTnLst>
                                </p:cTn>
                              </p:par>
                            </p:childTnLst>
                          </p:cTn>
                        </p:par>
                        <p:par>
                          <p:cTn id="31" fill="hold">
                            <p:stCondLst>
                              <p:cond delay="2320"/>
                            </p:stCondLst>
                            <p:childTnLst>
                              <p:par>
                                <p:cTn id="32" presetID="22" presetClass="entr" presetSubtype="8" fill="hold" grpId="0" nodeType="after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left)">
                                      <p:cBhvr>
                                        <p:cTn id="3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300" grpId="0"/>
      <p:bldP spid="7"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27"/>
          <p:cNvSpPr txBox="1"/>
          <p:nvPr/>
        </p:nvSpPr>
        <p:spPr>
          <a:xfrm>
            <a:off x="1012825" y="176213"/>
            <a:ext cx="1569660" cy="646331"/>
          </a:xfrm>
          <a:prstGeom prst="rect">
            <a:avLst/>
          </a:prstGeom>
          <a:noFill/>
          <a:ln w="9525">
            <a:noFill/>
          </a:ln>
        </p:spPr>
        <p:txBody>
          <a:bodyPr wrap="none" anchor="t">
            <a:spAutoFit/>
          </a:bodyPr>
          <a:lstStyle/>
          <a:p>
            <a:r>
              <a:rPr lang="zh-CN" altLang="en-US" sz="3600" b="1" dirty="0">
                <a:solidFill>
                  <a:schemeClr val="accent1"/>
                </a:solidFill>
                <a:latin typeface="微软雅黑" panose="020B0503020204020204" pitchFamily="34" charset="-122"/>
                <a:ea typeface="微软雅黑" panose="020B0503020204020204" pitchFamily="34" charset="-122"/>
              </a:rPr>
              <a:t>排序量</a:t>
            </a:r>
          </a:p>
        </p:txBody>
      </p:sp>
      <p:sp>
        <p:nvSpPr>
          <p:cNvPr id="12291"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sp>
        <p:nvSpPr>
          <p:cNvPr id="12300" name="TextBox 11"/>
          <p:cNvSpPr txBox="1"/>
          <p:nvPr/>
        </p:nvSpPr>
        <p:spPr>
          <a:xfrm>
            <a:off x="1129829" y="2092356"/>
            <a:ext cx="10441160" cy="2062103"/>
          </a:xfrm>
          <a:prstGeom prst="rect">
            <a:avLst/>
          </a:prstGeom>
          <a:noFill/>
          <a:ln w="9525">
            <a:noFill/>
          </a:ln>
        </p:spPr>
        <p:txBody>
          <a:bodyPr wrap="square" anchor="t">
            <a:spAutoFit/>
          </a:bodyPr>
          <a:lstStyle/>
          <a:p>
            <a:r>
              <a:rPr lang="zh-CN" altLang="en-US" sz="3200" dirty="0">
                <a:solidFill>
                  <a:schemeClr val="accent1"/>
                </a:solidFill>
                <a:latin typeface="微软雅黑" panose="020B0503020204020204" pitchFamily="34" charset="-122"/>
                <a:ea typeface="微软雅黑" panose="020B0503020204020204" pitchFamily="34" charset="-122"/>
              </a:rPr>
              <a:t>基于</a:t>
            </a:r>
            <a:r>
              <a:rPr lang="en-US" altLang="zh-CN" sz="3200" dirty="0">
                <a:solidFill>
                  <a:schemeClr val="accent1"/>
                </a:solidFill>
                <a:latin typeface="微软雅黑" panose="020B0503020204020204" pitchFamily="34" charset="-122"/>
                <a:ea typeface="微软雅黑" panose="020B0503020204020204" pitchFamily="34" charset="-122"/>
              </a:rPr>
              <a:t> upward rank </a:t>
            </a:r>
            <a:r>
              <a:rPr lang="zh-CN" altLang="en-US" sz="3200" dirty="0">
                <a:solidFill>
                  <a:schemeClr val="accent1"/>
                </a:solidFill>
                <a:latin typeface="微软雅黑" panose="020B0503020204020204" pitchFamily="34" charset="-122"/>
                <a:ea typeface="微软雅黑" panose="020B0503020204020204" pitchFamily="34" charset="-122"/>
              </a:rPr>
              <a:t>降序：</a:t>
            </a:r>
            <a:endParaRPr lang="en-US" altLang="zh-CN" sz="3200" dirty="0">
              <a:solidFill>
                <a:schemeClr val="accent1"/>
              </a:solidFill>
              <a:latin typeface="微软雅黑" panose="020B0503020204020204" pitchFamily="34" charset="-122"/>
              <a:ea typeface="微软雅黑" panose="020B0503020204020204" pitchFamily="34" charset="-122"/>
            </a:endParaRPr>
          </a:p>
          <a:p>
            <a:pPr marL="514350" indent="-514350">
              <a:buAutoNum type="arabicPeriod"/>
            </a:pPr>
            <a:endParaRPr lang="en-US" altLang="zh-CN" sz="3200" dirty="0">
              <a:solidFill>
                <a:schemeClr val="accent1"/>
              </a:solidFill>
              <a:latin typeface="微软雅黑" panose="020B0503020204020204" pitchFamily="34" charset="-122"/>
              <a:ea typeface="微软雅黑" panose="020B0503020204020204" pitchFamily="34" charset="-122"/>
            </a:endParaRPr>
          </a:p>
          <a:p>
            <a:endParaRPr lang="en-US" altLang="zh-CN" sz="3200" dirty="0">
              <a:solidFill>
                <a:schemeClr val="accent1"/>
              </a:solidFill>
              <a:latin typeface="微软雅黑" panose="020B0503020204020204" pitchFamily="34" charset="-122"/>
              <a:ea typeface="微软雅黑" panose="020B0503020204020204" pitchFamily="34" charset="-122"/>
            </a:endParaRPr>
          </a:p>
          <a:p>
            <a:pPr marL="514350" indent="-514350">
              <a:buAutoNum type="arabicPeriod"/>
            </a:pPr>
            <a:endParaRPr lang="en-US" altLang="zh-CN" sz="3200" dirty="0">
              <a:solidFill>
                <a:schemeClr val="accent1"/>
              </a:solidFill>
              <a:latin typeface="微软雅黑" panose="020B0503020204020204" pitchFamily="34" charset="-122"/>
              <a:ea typeface="微软雅黑" panose="020B0503020204020204" pitchFamily="34" charset="-122"/>
            </a:endParaRPr>
          </a:p>
        </p:txBody>
      </p:sp>
      <p:sp>
        <p:nvSpPr>
          <p:cNvPr id="7" name="TextBox 27">
            <a:extLst>
              <a:ext uri="{FF2B5EF4-FFF2-40B4-BE49-F238E27FC236}">
                <a16:creationId xmlns:a16="http://schemas.microsoft.com/office/drawing/2014/main" id="{5FD10F61-8101-4888-BF28-FA20917BEA12}"/>
              </a:ext>
            </a:extLst>
          </p:cNvPr>
          <p:cNvSpPr txBox="1"/>
          <p:nvPr/>
        </p:nvSpPr>
        <p:spPr>
          <a:xfrm>
            <a:off x="1341837" y="845605"/>
            <a:ext cx="4493538" cy="523220"/>
          </a:xfrm>
          <a:prstGeom prst="rect">
            <a:avLst/>
          </a:prstGeom>
          <a:noFill/>
          <a:ln w="9525">
            <a:noFill/>
          </a:ln>
        </p:spPr>
        <p:txBody>
          <a:bodyPr wrap="none" anchor="t">
            <a:spAutoFit/>
          </a:bodyPr>
          <a:lstStyle/>
          <a:p>
            <a:r>
              <a:rPr lang="zh-CN" altLang="en-US" sz="2800" b="1" dirty="0">
                <a:solidFill>
                  <a:schemeClr val="accent1"/>
                </a:solidFill>
                <a:latin typeface="微软雅黑" panose="020B0503020204020204" pitchFamily="34" charset="-122"/>
                <a:ea typeface="微软雅黑" panose="020B0503020204020204" pitchFamily="34" charset="-122"/>
              </a:rPr>
              <a:t>一种可附加任务语义的公式</a:t>
            </a:r>
          </a:p>
        </p:txBody>
      </p:sp>
      <p:sp>
        <p:nvSpPr>
          <p:cNvPr id="2" name="TextBox 11">
            <a:extLst>
              <a:ext uri="{FF2B5EF4-FFF2-40B4-BE49-F238E27FC236}">
                <a16:creationId xmlns:a16="http://schemas.microsoft.com/office/drawing/2014/main" id="{1B29B294-1188-0189-18FC-9EB49767377B}"/>
              </a:ext>
            </a:extLst>
          </p:cNvPr>
          <p:cNvSpPr txBox="1"/>
          <p:nvPr/>
        </p:nvSpPr>
        <p:spPr>
          <a:xfrm>
            <a:off x="1129829" y="1438203"/>
            <a:ext cx="10441160" cy="584775"/>
          </a:xfrm>
          <a:prstGeom prst="rect">
            <a:avLst/>
          </a:prstGeom>
          <a:noFill/>
          <a:ln w="9525">
            <a:noFill/>
          </a:ln>
        </p:spPr>
        <p:txBody>
          <a:bodyPr wrap="square" anchor="t">
            <a:spAutoFit/>
          </a:bodyPr>
          <a:lstStyle/>
          <a:p>
            <a:r>
              <a:rPr lang="en-US" altLang="zh-CN" sz="3200" dirty="0">
                <a:solidFill>
                  <a:schemeClr val="accent1"/>
                </a:solidFill>
                <a:latin typeface="微软雅黑" panose="020B0503020204020204" pitchFamily="34" charset="-122"/>
                <a:ea typeface="微软雅黑" panose="020B0503020204020204" pitchFamily="34" charset="-122"/>
              </a:rPr>
              <a:t> </a:t>
            </a:r>
            <a:r>
              <a:rPr lang="zh-CN" altLang="en-US" sz="3200" dirty="0">
                <a:solidFill>
                  <a:schemeClr val="accent1"/>
                </a:solidFill>
                <a:latin typeface="微软雅黑" panose="020B0503020204020204" pitchFamily="34" charset="-122"/>
                <a:ea typeface="微软雅黑" panose="020B0503020204020204" pitchFamily="34" charset="-122"/>
              </a:rPr>
              <a:t>满足 </a:t>
            </a:r>
            <a:r>
              <a:rPr lang="en-US" altLang="zh-CN" sz="3200" dirty="0">
                <a:solidFill>
                  <a:schemeClr val="accent1"/>
                </a:solidFill>
                <a:latin typeface="微软雅黑" panose="020B0503020204020204" pitchFamily="34" charset="-122"/>
                <a:ea typeface="微软雅黑" panose="020B0503020204020204" pitchFamily="34" charset="-122"/>
              </a:rPr>
              <a:t>DAG </a:t>
            </a:r>
            <a:r>
              <a:rPr lang="zh-CN" altLang="en-US" sz="3200" dirty="0">
                <a:solidFill>
                  <a:schemeClr val="accent1"/>
                </a:solidFill>
                <a:latin typeface="微软雅黑" panose="020B0503020204020204" pitchFamily="34" charset="-122"/>
                <a:ea typeface="微软雅黑" panose="020B0503020204020204" pitchFamily="34" charset="-122"/>
              </a:rPr>
              <a:t>前提下的任务排序</a:t>
            </a:r>
            <a:endParaRPr lang="en-US" altLang="zh-CN" sz="3200" dirty="0">
              <a:solidFill>
                <a:schemeClr val="accent1"/>
              </a:solidFill>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8000C6AB-79C1-B614-E69D-C988055A85C6}"/>
              </a:ext>
            </a:extLst>
          </p:cNvPr>
          <p:cNvPicPr>
            <a:picLocks noChangeAspect="1"/>
          </p:cNvPicPr>
          <p:nvPr/>
        </p:nvPicPr>
        <p:blipFill>
          <a:blip r:embed="rId2"/>
          <a:stretch>
            <a:fillRect/>
          </a:stretch>
        </p:blipFill>
        <p:spPr>
          <a:xfrm>
            <a:off x="980752" y="2950494"/>
            <a:ext cx="10370083" cy="3092609"/>
          </a:xfrm>
          <a:prstGeom prst="rect">
            <a:avLst/>
          </a:prstGeom>
        </p:spPr>
      </p:pic>
    </p:spTree>
    <p:extLst>
      <p:ext uri="{BB962C8B-B14F-4D97-AF65-F5344CB8AC3E}">
        <p14:creationId xmlns:p14="http://schemas.microsoft.com/office/powerpoint/2010/main" val="772973965"/>
      </p:ext>
    </p:extLst>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2291"/>
                                        </p:tgtEl>
                                        <p:attrNameLst>
                                          <p:attrName>style.visibility</p:attrName>
                                        </p:attrNameLst>
                                      </p:cBhvr>
                                      <p:to>
                                        <p:strVal val="visible"/>
                                      </p:to>
                                    </p:set>
                                    <p:anim calcmode="lin" valueType="num">
                                      <p:cBhvr>
                                        <p:cTn id="7" dur="300" fill="hold"/>
                                        <p:tgtEl>
                                          <p:spTgt spid="12291"/>
                                        </p:tgtEl>
                                        <p:attrNameLst>
                                          <p:attrName>ppt_w</p:attrName>
                                        </p:attrNameLst>
                                      </p:cBhvr>
                                      <p:tavLst>
                                        <p:tav tm="0">
                                          <p:val>
                                            <p:fltVal val="0"/>
                                          </p:val>
                                        </p:tav>
                                        <p:tav tm="100000">
                                          <p:val>
                                            <p:strVal val="#ppt_w"/>
                                          </p:val>
                                        </p:tav>
                                      </p:tavLst>
                                    </p:anim>
                                    <p:anim calcmode="lin" valueType="num">
                                      <p:cBhvr>
                                        <p:cTn id="8" dur="300" fill="hold"/>
                                        <p:tgtEl>
                                          <p:spTgt spid="12291"/>
                                        </p:tgtEl>
                                        <p:attrNameLst>
                                          <p:attrName>ppt_h</p:attrName>
                                        </p:attrNameLst>
                                      </p:cBhvr>
                                      <p:tavLst>
                                        <p:tav tm="0">
                                          <p:val>
                                            <p:fltVal val="0"/>
                                          </p:val>
                                        </p:tav>
                                        <p:tav tm="100000">
                                          <p:val>
                                            <p:strVal val="#ppt_h"/>
                                          </p:val>
                                        </p:tav>
                                      </p:tavLst>
                                    </p:anim>
                                    <p:anim calcmode="lin" valueType="num">
                                      <p:cBhvr>
                                        <p:cTn id="9" dur="300" fill="hold"/>
                                        <p:tgtEl>
                                          <p:spTgt spid="12291"/>
                                        </p:tgtEl>
                                        <p:attrNameLst>
                                          <p:attrName>style.rotation</p:attrName>
                                        </p:attrNameLst>
                                      </p:cBhvr>
                                      <p:tavLst>
                                        <p:tav tm="0">
                                          <p:val>
                                            <p:fltVal val="90"/>
                                          </p:val>
                                        </p:tav>
                                        <p:tav tm="100000">
                                          <p:val>
                                            <p:fltVal val="0"/>
                                          </p:val>
                                        </p:tav>
                                      </p:tavLst>
                                    </p:anim>
                                    <p:animEffect transition="in" filter="fade">
                                      <p:cBhvr>
                                        <p:cTn id="10" dur="300"/>
                                        <p:tgtEl>
                                          <p:spTgt spid="12291"/>
                                        </p:tgtEl>
                                      </p:cBhvr>
                                    </p:animEffect>
                                  </p:childTnLst>
                                </p:cTn>
                              </p:par>
                            </p:childTnLst>
                          </p:cTn>
                        </p:par>
                        <p:par>
                          <p:cTn id="11" fill="hold">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2290"/>
                                        </p:tgtEl>
                                        <p:attrNameLst>
                                          <p:attrName>style.visibility</p:attrName>
                                        </p:attrNameLst>
                                      </p:cBhvr>
                                      <p:to>
                                        <p:strVal val="visible"/>
                                      </p:to>
                                    </p:set>
                                    <p:anim calcmode="lin" valueType="num">
                                      <p:cBhvr>
                                        <p:cTn id="14" dur="400" fill="hold"/>
                                        <p:tgtEl>
                                          <p:spTgt spid="12290"/>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2290"/>
                                        </p:tgtEl>
                                        <p:attrNameLst>
                                          <p:attrName>ppt_y</p:attrName>
                                        </p:attrNameLst>
                                      </p:cBhvr>
                                      <p:tavLst>
                                        <p:tav tm="0">
                                          <p:val>
                                            <p:strVal val="#ppt_y"/>
                                          </p:val>
                                        </p:tav>
                                        <p:tav tm="100000">
                                          <p:val>
                                            <p:strVal val="#ppt_y"/>
                                          </p:val>
                                        </p:tav>
                                      </p:tavLst>
                                    </p:anim>
                                    <p:anim calcmode="lin" valueType="num">
                                      <p:cBhvr>
                                        <p:cTn id="16" dur="400" fill="hold"/>
                                        <p:tgtEl>
                                          <p:spTgt spid="12290"/>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2290"/>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2290"/>
                                        </p:tgtEl>
                                      </p:cBhvr>
                                    </p:animEffect>
                                  </p:childTnLst>
                                </p:cTn>
                              </p:par>
                            </p:childTnLst>
                          </p:cTn>
                        </p:par>
                        <p:par>
                          <p:cTn id="19" fill="hold">
                            <p:stCondLst>
                              <p:cond delay="780"/>
                            </p:stCondLst>
                            <p:childTnLst>
                              <p:par>
                                <p:cTn id="20" presetID="22" presetClass="entr" presetSubtype="8" fill="hold" grpId="0" nodeType="afterEffect">
                                  <p:stCondLst>
                                    <p:cond delay="0"/>
                                  </p:stCondLst>
                                  <p:childTnLst>
                                    <p:set>
                                      <p:cBhvr>
                                        <p:cTn id="21" dur="1" fill="hold">
                                          <p:stCondLst>
                                            <p:cond delay="0"/>
                                          </p:stCondLst>
                                        </p:cTn>
                                        <p:tgtEl>
                                          <p:spTgt spid="12300"/>
                                        </p:tgtEl>
                                        <p:attrNameLst>
                                          <p:attrName>style.visibility</p:attrName>
                                        </p:attrNameLst>
                                      </p:cBhvr>
                                      <p:to>
                                        <p:strVal val="visible"/>
                                      </p:to>
                                    </p:set>
                                    <p:animEffect transition="in" filter="wipe(left)">
                                      <p:cBhvr>
                                        <p:cTn id="22" dur="500"/>
                                        <p:tgtEl>
                                          <p:spTgt spid="12300"/>
                                        </p:tgtEl>
                                      </p:cBhvr>
                                    </p:animEffect>
                                  </p:childTnLst>
                                </p:cTn>
                              </p:par>
                            </p:childTnLst>
                          </p:cTn>
                        </p:par>
                        <p:par>
                          <p:cTn id="23" fill="hold">
                            <p:stCondLst>
                              <p:cond delay="1280"/>
                            </p:stCondLst>
                            <p:childTnLst>
                              <p:par>
                                <p:cTn id="24" presetID="41" presetClass="entr" presetSubtype="0" fill="hold" grpId="0" nodeType="afterEffect">
                                  <p:stCondLst>
                                    <p:cond delay="0"/>
                                  </p:stCondLst>
                                  <p:iterate type="lt">
                                    <p:tmPct val="10000"/>
                                  </p:iterate>
                                  <p:childTnLst>
                                    <p:set>
                                      <p:cBhvr>
                                        <p:cTn id="25" dur="1" fill="hold">
                                          <p:stCondLst>
                                            <p:cond delay="0"/>
                                          </p:stCondLst>
                                        </p:cTn>
                                        <p:tgtEl>
                                          <p:spTgt spid="7"/>
                                        </p:tgtEl>
                                        <p:attrNameLst>
                                          <p:attrName>style.visibility</p:attrName>
                                        </p:attrNameLst>
                                      </p:cBhvr>
                                      <p:to>
                                        <p:strVal val="visible"/>
                                      </p:to>
                                    </p:set>
                                    <p:anim calcmode="lin" valueType="num">
                                      <p:cBhvr>
                                        <p:cTn id="26" dur="4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27" dur="400" fill="hold"/>
                                        <p:tgtEl>
                                          <p:spTgt spid="7"/>
                                        </p:tgtEl>
                                        <p:attrNameLst>
                                          <p:attrName>ppt_y</p:attrName>
                                        </p:attrNameLst>
                                      </p:cBhvr>
                                      <p:tavLst>
                                        <p:tav tm="0">
                                          <p:val>
                                            <p:strVal val="#ppt_y"/>
                                          </p:val>
                                        </p:tav>
                                        <p:tav tm="100000">
                                          <p:val>
                                            <p:strVal val="#ppt_y"/>
                                          </p:val>
                                        </p:tav>
                                      </p:tavLst>
                                    </p:anim>
                                    <p:anim calcmode="lin" valueType="num">
                                      <p:cBhvr>
                                        <p:cTn id="28" dur="4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29" dur="4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30" dur="400" tmFilter="0,0; .5, 1; 1, 1"/>
                                        <p:tgtEl>
                                          <p:spTgt spid="7"/>
                                        </p:tgtEl>
                                      </p:cBhvr>
                                    </p:animEffect>
                                  </p:childTnLst>
                                </p:cTn>
                              </p:par>
                            </p:childTnLst>
                          </p:cTn>
                        </p:par>
                        <p:par>
                          <p:cTn id="31" fill="hold">
                            <p:stCondLst>
                              <p:cond delay="2120"/>
                            </p:stCondLst>
                            <p:childTnLst>
                              <p:par>
                                <p:cTn id="32" presetID="22" presetClass="entr" presetSubtype="8" fill="hold" grpId="0" nodeType="after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wipe(left)">
                                      <p:cBhvr>
                                        <p:cTn id="3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300" grpId="0"/>
      <p:bldP spid="7" grpId="0"/>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sp>
        <p:nvSpPr>
          <p:cNvPr id="7" name="TextBox 27">
            <a:extLst>
              <a:ext uri="{FF2B5EF4-FFF2-40B4-BE49-F238E27FC236}">
                <a16:creationId xmlns:a16="http://schemas.microsoft.com/office/drawing/2014/main" id="{5FD10F61-8101-4888-BF28-FA20917BEA12}"/>
              </a:ext>
            </a:extLst>
          </p:cNvPr>
          <p:cNvSpPr txBox="1"/>
          <p:nvPr/>
        </p:nvSpPr>
        <p:spPr>
          <a:xfrm>
            <a:off x="985813" y="209713"/>
            <a:ext cx="5525487" cy="523220"/>
          </a:xfrm>
          <a:prstGeom prst="rect">
            <a:avLst/>
          </a:prstGeom>
          <a:noFill/>
          <a:ln w="9525">
            <a:noFill/>
          </a:ln>
        </p:spPr>
        <p:txBody>
          <a:bodyPr wrap="none" anchor="t">
            <a:spAutoFit/>
          </a:bodyPr>
          <a:lstStyle/>
          <a:p>
            <a:r>
              <a:rPr lang="zh-CN" altLang="en-US" sz="2800" b="1" dirty="0">
                <a:solidFill>
                  <a:schemeClr val="accent1"/>
                </a:solidFill>
                <a:latin typeface="微软雅黑" panose="020B0503020204020204" pitchFamily="34" charset="-122"/>
                <a:ea typeface="微软雅黑" panose="020B0503020204020204" pitchFamily="34" charset="-122"/>
              </a:rPr>
              <a:t>给执行图 </a:t>
            </a:r>
            <a:r>
              <a:rPr lang="en-US" altLang="zh-CN" sz="2800" b="1" dirty="0">
                <a:solidFill>
                  <a:schemeClr val="accent1"/>
                </a:solidFill>
                <a:latin typeface="微软雅黑" panose="020B0503020204020204" pitchFamily="34" charset="-122"/>
                <a:ea typeface="微软雅黑" panose="020B0503020204020204" pitchFamily="34" charset="-122"/>
              </a:rPr>
              <a:t>DAG </a:t>
            </a:r>
            <a:r>
              <a:rPr lang="zh-CN" altLang="en-US" sz="2800" b="1" dirty="0">
                <a:solidFill>
                  <a:schemeClr val="accent1"/>
                </a:solidFill>
                <a:latin typeface="微软雅黑" panose="020B0503020204020204" pitchFamily="34" charset="-122"/>
                <a:ea typeface="微软雅黑" panose="020B0503020204020204" pitchFamily="34" charset="-122"/>
              </a:rPr>
              <a:t>的点、边附加语义</a:t>
            </a:r>
          </a:p>
        </p:txBody>
      </p:sp>
      <p:pic>
        <p:nvPicPr>
          <p:cNvPr id="4" name="图片 3">
            <a:extLst>
              <a:ext uri="{FF2B5EF4-FFF2-40B4-BE49-F238E27FC236}">
                <a16:creationId xmlns:a16="http://schemas.microsoft.com/office/drawing/2014/main" id="{DD78E51A-908B-8397-8D6F-02BABE2B031A}"/>
              </a:ext>
            </a:extLst>
          </p:cNvPr>
          <p:cNvPicPr>
            <a:picLocks noChangeAspect="1"/>
          </p:cNvPicPr>
          <p:nvPr/>
        </p:nvPicPr>
        <p:blipFill>
          <a:blip r:embed="rId2"/>
          <a:stretch>
            <a:fillRect/>
          </a:stretch>
        </p:blipFill>
        <p:spPr>
          <a:xfrm>
            <a:off x="8614863" y="986271"/>
            <a:ext cx="3939131" cy="1477902"/>
          </a:xfrm>
          <a:prstGeom prst="rect">
            <a:avLst/>
          </a:prstGeom>
        </p:spPr>
      </p:pic>
      <p:pic>
        <p:nvPicPr>
          <p:cNvPr id="9" name="图片 8">
            <a:extLst>
              <a:ext uri="{FF2B5EF4-FFF2-40B4-BE49-F238E27FC236}">
                <a16:creationId xmlns:a16="http://schemas.microsoft.com/office/drawing/2014/main" id="{D50BE2D4-21F7-31DA-515F-8FFC5EF77A19}"/>
              </a:ext>
            </a:extLst>
          </p:cNvPr>
          <p:cNvPicPr>
            <a:picLocks noChangeAspect="1"/>
          </p:cNvPicPr>
          <p:nvPr/>
        </p:nvPicPr>
        <p:blipFill>
          <a:blip r:embed="rId3"/>
          <a:stretch>
            <a:fillRect/>
          </a:stretch>
        </p:blipFill>
        <p:spPr>
          <a:xfrm>
            <a:off x="8325750" y="4366675"/>
            <a:ext cx="3899506" cy="1294573"/>
          </a:xfrm>
          <a:prstGeom prst="rect">
            <a:avLst/>
          </a:prstGeom>
        </p:spPr>
      </p:pic>
      <p:pic>
        <p:nvPicPr>
          <p:cNvPr id="10" name="图片 9">
            <a:extLst>
              <a:ext uri="{FF2B5EF4-FFF2-40B4-BE49-F238E27FC236}">
                <a16:creationId xmlns:a16="http://schemas.microsoft.com/office/drawing/2014/main" id="{297B54D1-85E7-FB1D-D5E4-BD91DAD5CC43}"/>
              </a:ext>
            </a:extLst>
          </p:cNvPr>
          <p:cNvPicPr>
            <a:picLocks noChangeAspect="1"/>
          </p:cNvPicPr>
          <p:nvPr/>
        </p:nvPicPr>
        <p:blipFill>
          <a:blip r:embed="rId4"/>
          <a:stretch>
            <a:fillRect/>
          </a:stretch>
        </p:blipFill>
        <p:spPr>
          <a:xfrm>
            <a:off x="-120534" y="1196752"/>
            <a:ext cx="8735397" cy="4320480"/>
          </a:xfrm>
          <a:prstGeom prst="rect">
            <a:avLst/>
          </a:prstGeom>
        </p:spPr>
      </p:pic>
      <p:cxnSp>
        <p:nvCxnSpPr>
          <p:cNvPr id="12" name="直接箭头连接符 11">
            <a:extLst>
              <a:ext uri="{FF2B5EF4-FFF2-40B4-BE49-F238E27FC236}">
                <a16:creationId xmlns:a16="http://schemas.microsoft.com/office/drawing/2014/main" id="{04E9836F-85C4-F630-8F75-026596F7A0D1}"/>
              </a:ext>
            </a:extLst>
          </p:cNvPr>
          <p:cNvCxnSpPr>
            <a:cxnSpLocks/>
          </p:cNvCxnSpPr>
          <p:nvPr/>
        </p:nvCxnSpPr>
        <p:spPr bwMode="auto">
          <a:xfrm flipH="1">
            <a:off x="4802237" y="1725222"/>
            <a:ext cx="4608512" cy="1055706"/>
          </a:xfrm>
          <a:prstGeom prst="straightConnector1">
            <a:avLst/>
          </a:prstGeom>
          <a:solidFill>
            <a:schemeClr val="accent1"/>
          </a:solidFill>
          <a:ln w="76200" cap="flat" cmpd="sng" algn="ctr">
            <a:solidFill>
              <a:schemeClr val="bg2"/>
            </a:solidFill>
            <a:prstDash val="solid"/>
            <a:round/>
            <a:headEnd type="none" w="med" len="med"/>
            <a:tailEnd type="triangle"/>
          </a:ln>
        </p:spPr>
      </p:cxnSp>
      <p:cxnSp>
        <p:nvCxnSpPr>
          <p:cNvPr id="14" name="直接箭头连接符 13">
            <a:extLst>
              <a:ext uri="{FF2B5EF4-FFF2-40B4-BE49-F238E27FC236}">
                <a16:creationId xmlns:a16="http://schemas.microsoft.com/office/drawing/2014/main" id="{2EEBCD09-ACB8-EC83-8A65-797D9BFDD067}"/>
              </a:ext>
            </a:extLst>
          </p:cNvPr>
          <p:cNvCxnSpPr>
            <a:cxnSpLocks/>
          </p:cNvCxnSpPr>
          <p:nvPr/>
        </p:nvCxnSpPr>
        <p:spPr bwMode="auto">
          <a:xfrm flipH="1" flipV="1">
            <a:off x="3871013" y="4366675"/>
            <a:ext cx="4790605" cy="694712"/>
          </a:xfrm>
          <a:prstGeom prst="straightConnector1">
            <a:avLst/>
          </a:prstGeom>
          <a:solidFill>
            <a:schemeClr val="accent1"/>
          </a:solidFill>
          <a:ln w="76200" cap="flat" cmpd="sng" algn="ctr">
            <a:solidFill>
              <a:schemeClr val="tx1"/>
            </a:solidFill>
            <a:prstDash val="solid"/>
            <a:round/>
            <a:headEnd type="none" w="med" len="med"/>
            <a:tailEnd type="triangle"/>
          </a:ln>
        </p:spPr>
      </p:cxnSp>
      <p:cxnSp>
        <p:nvCxnSpPr>
          <p:cNvPr id="17" name="直接箭头连接符 16">
            <a:extLst>
              <a:ext uri="{FF2B5EF4-FFF2-40B4-BE49-F238E27FC236}">
                <a16:creationId xmlns:a16="http://schemas.microsoft.com/office/drawing/2014/main" id="{5119D0CC-D908-809B-434E-94F0D99CEC39}"/>
              </a:ext>
            </a:extLst>
          </p:cNvPr>
          <p:cNvCxnSpPr>
            <a:cxnSpLocks/>
          </p:cNvCxnSpPr>
          <p:nvPr/>
        </p:nvCxnSpPr>
        <p:spPr bwMode="auto">
          <a:xfrm flipH="1" flipV="1">
            <a:off x="3074045" y="4714031"/>
            <a:ext cx="5587573" cy="347356"/>
          </a:xfrm>
          <a:prstGeom prst="straightConnector1">
            <a:avLst/>
          </a:prstGeom>
          <a:solidFill>
            <a:schemeClr val="accent1"/>
          </a:solidFill>
          <a:ln w="76200" cap="flat" cmpd="sng" algn="ctr">
            <a:solidFill>
              <a:schemeClr val="tx1"/>
            </a:solidFill>
            <a:prstDash val="solid"/>
            <a:round/>
            <a:headEnd type="none" w="med" len="med"/>
            <a:tailEnd type="triangle"/>
          </a:ln>
        </p:spPr>
      </p:cxnSp>
      <p:cxnSp>
        <p:nvCxnSpPr>
          <p:cNvPr id="21" name="直接箭头连接符 20">
            <a:extLst>
              <a:ext uri="{FF2B5EF4-FFF2-40B4-BE49-F238E27FC236}">
                <a16:creationId xmlns:a16="http://schemas.microsoft.com/office/drawing/2014/main" id="{B7A1CCBF-8A92-EF1B-DC2E-24FF867625B5}"/>
              </a:ext>
            </a:extLst>
          </p:cNvPr>
          <p:cNvCxnSpPr>
            <a:cxnSpLocks/>
          </p:cNvCxnSpPr>
          <p:nvPr/>
        </p:nvCxnSpPr>
        <p:spPr bwMode="auto">
          <a:xfrm flipH="1">
            <a:off x="3871013" y="1725222"/>
            <a:ext cx="5539736" cy="1055706"/>
          </a:xfrm>
          <a:prstGeom prst="straightConnector1">
            <a:avLst/>
          </a:prstGeom>
          <a:solidFill>
            <a:schemeClr val="accent1"/>
          </a:solidFill>
          <a:ln w="76200" cap="flat" cmpd="sng" algn="ctr">
            <a:solidFill>
              <a:schemeClr val="bg2"/>
            </a:solidFill>
            <a:prstDash val="solid"/>
            <a:round/>
            <a:headEnd type="none" w="med" len="med"/>
            <a:tailEnd type="triangle"/>
          </a:ln>
        </p:spPr>
      </p:cxnSp>
    </p:spTree>
    <p:extLst>
      <p:ext uri="{BB962C8B-B14F-4D97-AF65-F5344CB8AC3E}">
        <p14:creationId xmlns:p14="http://schemas.microsoft.com/office/powerpoint/2010/main" val="2520721370"/>
      </p:ext>
    </p:extLst>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2291"/>
                                        </p:tgtEl>
                                        <p:attrNameLst>
                                          <p:attrName>style.visibility</p:attrName>
                                        </p:attrNameLst>
                                      </p:cBhvr>
                                      <p:to>
                                        <p:strVal val="visible"/>
                                      </p:to>
                                    </p:set>
                                    <p:anim calcmode="lin" valueType="num">
                                      <p:cBhvr>
                                        <p:cTn id="7" dur="300" fill="hold"/>
                                        <p:tgtEl>
                                          <p:spTgt spid="12291"/>
                                        </p:tgtEl>
                                        <p:attrNameLst>
                                          <p:attrName>ppt_w</p:attrName>
                                        </p:attrNameLst>
                                      </p:cBhvr>
                                      <p:tavLst>
                                        <p:tav tm="0">
                                          <p:val>
                                            <p:fltVal val="0"/>
                                          </p:val>
                                        </p:tav>
                                        <p:tav tm="100000">
                                          <p:val>
                                            <p:strVal val="#ppt_w"/>
                                          </p:val>
                                        </p:tav>
                                      </p:tavLst>
                                    </p:anim>
                                    <p:anim calcmode="lin" valueType="num">
                                      <p:cBhvr>
                                        <p:cTn id="8" dur="300" fill="hold"/>
                                        <p:tgtEl>
                                          <p:spTgt spid="12291"/>
                                        </p:tgtEl>
                                        <p:attrNameLst>
                                          <p:attrName>ppt_h</p:attrName>
                                        </p:attrNameLst>
                                      </p:cBhvr>
                                      <p:tavLst>
                                        <p:tav tm="0">
                                          <p:val>
                                            <p:fltVal val="0"/>
                                          </p:val>
                                        </p:tav>
                                        <p:tav tm="100000">
                                          <p:val>
                                            <p:strVal val="#ppt_h"/>
                                          </p:val>
                                        </p:tav>
                                      </p:tavLst>
                                    </p:anim>
                                    <p:anim calcmode="lin" valueType="num">
                                      <p:cBhvr>
                                        <p:cTn id="9" dur="300" fill="hold"/>
                                        <p:tgtEl>
                                          <p:spTgt spid="12291"/>
                                        </p:tgtEl>
                                        <p:attrNameLst>
                                          <p:attrName>style.rotation</p:attrName>
                                        </p:attrNameLst>
                                      </p:cBhvr>
                                      <p:tavLst>
                                        <p:tav tm="0">
                                          <p:val>
                                            <p:fltVal val="90"/>
                                          </p:val>
                                        </p:tav>
                                        <p:tav tm="100000">
                                          <p:val>
                                            <p:fltVal val="0"/>
                                          </p:val>
                                        </p:tav>
                                      </p:tavLst>
                                    </p:anim>
                                    <p:animEffect transition="in" filter="fade">
                                      <p:cBhvr>
                                        <p:cTn id="10" dur="300"/>
                                        <p:tgtEl>
                                          <p:spTgt spid="12291"/>
                                        </p:tgtEl>
                                      </p:cBhvr>
                                    </p:animEffect>
                                  </p:childTnLst>
                                </p:cTn>
                              </p:par>
                            </p:childTnLst>
                          </p:cTn>
                        </p:par>
                        <p:par>
                          <p:cTn id="11" fill="hold">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7"/>
                                        </p:tgtEl>
                                        <p:attrNameLst>
                                          <p:attrName>style.visibility</p:attrName>
                                        </p:attrNameLst>
                                      </p:cBhvr>
                                      <p:to>
                                        <p:strVal val="visible"/>
                                      </p:to>
                                    </p:set>
                                    <p:anim calcmode="lin" valueType="num">
                                      <p:cBhvr>
                                        <p:cTn id="14" dur="4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7"/>
                                        </p:tgtEl>
                                        <p:attrNameLst>
                                          <p:attrName>ppt_y</p:attrName>
                                        </p:attrNameLst>
                                      </p:cBhvr>
                                      <p:tavLst>
                                        <p:tav tm="0">
                                          <p:val>
                                            <p:strVal val="#ppt_y"/>
                                          </p:val>
                                        </p:tav>
                                        <p:tav tm="100000">
                                          <p:val>
                                            <p:strVal val="#ppt_y"/>
                                          </p:val>
                                        </p:tav>
                                      </p:tavLst>
                                    </p:anim>
                                    <p:anim calcmode="lin" valueType="num">
                                      <p:cBhvr>
                                        <p:cTn id="16" dur="4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27"/>
          <p:cNvSpPr txBox="1"/>
          <p:nvPr/>
        </p:nvSpPr>
        <p:spPr>
          <a:xfrm>
            <a:off x="1012825" y="176213"/>
            <a:ext cx="8494633" cy="646331"/>
          </a:xfrm>
          <a:prstGeom prst="rect">
            <a:avLst/>
          </a:prstGeom>
          <a:noFill/>
          <a:ln w="9525">
            <a:noFill/>
          </a:ln>
        </p:spPr>
        <p:txBody>
          <a:bodyPr wrap="none" anchor="t">
            <a:spAutoFit/>
          </a:bodyPr>
          <a:lstStyle/>
          <a:p>
            <a:r>
              <a:rPr lang="zh-CN" altLang="en-US" sz="3600" b="1" dirty="0">
                <a:solidFill>
                  <a:schemeClr val="accent1"/>
                </a:solidFill>
                <a:latin typeface="微软雅黑" panose="020B0503020204020204" pitchFamily="34" charset="-122"/>
                <a:ea typeface="微软雅黑" panose="020B0503020204020204" pitchFamily="34" charset="-122"/>
              </a:rPr>
              <a:t>基于最早完成时间和关键路径的调度算法</a:t>
            </a:r>
          </a:p>
        </p:txBody>
      </p:sp>
      <p:sp>
        <p:nvSpPr>
          <p:cNvPr id="12291"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sp>
        <p:nvSpPr>
          <p:cNvPr id="7" name="TextBox 27">
            <a:extLst>
              <a:ext uri="{FF2B5EF4-FFF2-40B4-BE49-F238E27FC236}">
                <a16:creationId xmlns:a16="http://schemas.microsoft.com/office/drawing/2014/main" id="{5FD10F61-8101-4888-BF28-FA20917BEA12}"/>
              </a:ext>
            </a:extLst>
          </p:cNvPr>
          <p:cNvSpPr txBox="1"/>
          <p:nvPr/>
        </p:nvSpPr>
        <p:spPr>
          <a:xfrm>
            <a:off x="1341837" y="845605"/>
            <a:ext cx="7725192" cy="523220"/>
          </a:xfrm>
          <a:prstGeom prst="rect">
            <a:avLst/>
          </a:prstGeom>
          <a:noFill/>
          <a:ln w="9525">
            <a:noFill/>
          </a:ln>
        </p:spPr>
        <p:txBody>
          <a:bodyPr wrap="none" anchor="t">
            <a:spAutoFit/>
          </a:bodyPr>
          <a:lstStyle/>
          <a:p>
            <a:r>
              <a:rPr lang="zh-CN" altLang="en-US" sz="2800" b="1" dirty="0">
                <a:solidFill>
                  <a:schemeClr val="accent1"/>
                </a:solidFill>
                <a:latin typeface="微软雅黑" panose="020B0503020204020204" pitchFamily="34" charset="-122"/>
                <a:ea typeface="微软雅黑" panose="020B0503020204020204" pitchFamily="34" charset="-122"/>
              </a:rPr>
              <a:t>基于建模提出的两种算法在不同节点量下的表现</a:t>
            </a:r>
          </a:p>
        </p:txBody>
      </p:sp>
      <p:pic>
        <p:nvPicPr>
          <p:cNvPr id="4" name="图片 3">
            <a:extLst>
              <a:ext uri="{FF2B5EF4-FFF2-40B4-BE49-F238E27FC236}">
                <a16:creationId xmlns:a16="http://schemas.microsoft.com/office/drawing/2014/main" id="{3F42664D-442A-9B27-1031-F50AC3585F5F}"/>
              </a:ext>
            </a:extLst>
          </p:cNvPr>
          <p:cNvPicPr>
            <a:picLocks noChangeAspect="1"/>
          </p:cNvPicPr>
          <p:nvPr/>
        </p:nvPicPr>
        <p:blipFill>
          <a:blip r:embed="rId2"/>
          <a:stretch>
            <a:fillRect/>
          </a:stretch>
        </p:blipFill>
        <p:spPr>
          <a:xfrm>
            <a:off x="920675" y="1556792"/>
            <a:ext cx="10732596" cy="4824536"/>
          </a:xfrm>
          <a:prstGeom prst="rect">
            <a:avLst/>
          </a:prstGeom>
        </p:spPr>
      </p:pic>
    </p:spTree>
    <p:extLst>
      <p:ext uri="{BB962C8B-B14F-4D97-AF65-F5344CB8AC3E}">
        <p14:creationId xmlns:p14="http://schemas.microsoft.com/office/powerpoint/2010/main" val="624547456"/>
      </p:ext>
    </p:extLst>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2291"/>
                                        </p:tgtEl>
                                        <p:attrNameLst>
                                          <p:attrName>style.visibility</p:attrName>
                                        </p:attrNameLst>
                                      </p:cBhvr>
                                      <p:to>
                                        <p:strVal val="visible"/>
                                      </p:to>
                                    </p:set>
                                    <p:anim calcmode="lin" valueType="num">
                                      <p:cBhvr>
                                        <p:cTn id="7" dur="300" fill="hold"/>
                                        <p:tgtEl>
                                          <p:spTgt spid="12291"/>
                                        </p:tgtEl>
                                        <p:attrNameLst>
                                          <p:attrName>ppt_w</p:attrName>
                                        </p:attrNameLst>
                                      </p:cBhvr>
                                      <p:tavLst>
                                        <p:tav tm="0">
                                          <p:val>
                                            <p:fltVal val="0"/>
                                          </p:val>
                                        </p:tav>
                                        <p:tav tm="100000">
                                          <p:val>
                                            <p:strVal val="#ppt_w"/>
                                          </p:val>
                                        </p:tav>
                                      </p:tavLst>
                                    </p:anim>
                                    <p:anim calcmode="lin" valueType="num">
                                      <p:cBhvr>
                                        <p:cTn id="8" dur="300" fill="hold"/>
                                        <p:tgtEl>
                                          <p:spTgt spid="12291"/>
                                        </p:tgtEl>
                                        <p:attrNameLst>
                                          <p:attrName>ppt_h</p:attrName>
                                        </p:attrNameLst>
                                      </p:cBhvr>
                                      <p:tavLst>
                                        <p:tav tm="0">
                                          <p:val>
                                            <p:fltVal val="0"/>
                                          </p:val>
                                        </p:tav>
                                        <p:tav tm="100000">
                                          <p:val>
                                            <p:strVal val="#ppt_h"/>
                                          </p:val>
                                        </p:tav>
                                      </p:tavLst>
                                    </p:anim>
                                    <p:anim calcmode="lin" valueType="num">
                                      <p:cBhvr>
                                        <p:cTn id="9" dur="300" fill="hold"/>
                                        <p:tgtEl>
                                          <p:spTgt spid="12291"/>
                                        </p:tgtEl>
                                        <p:attrNameLst>
                                          <p:attrName>style.rotation</p:attrName>
                                        </p:attrNameLst>
                                      </p:cBhvr>
                                      <p:tavLst>
                                        <p:tav tm="0">
                                          <p:val>
                                            <p:fltVal val="90"/>
                                          </p:val>
                                        </p:tav>
                                        <p:tav tm="100000">
                                          <p:val>
                                            <p:fltVal val="0"/>
                                          </p:val>
                                        </p:tav>
                                      </p:tavLst>
                                    </p:anim>
                                    <p:animEffect transition="in" filter="fade">
                                      <p:cBhvr>
                                        <p:cTn id="10" dur="300"/>
                                        <p:tgtEl>
                                          <p:spTgt spid="12291"/>
                                        </p:tgtEl>
                                      </p:cBhvr>
                                    </p:animEffect>
                                  </p:childTnLst>
                                </p:cTn>
                              </p:par>
                            </p:childTnLst>
                          </p:cTn>
                        </p:par>
                        <p:par>
                          <p:cTn id="11" fill="hold">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2290"/>
                                        </p:tgtEl>
                                        <p:attrNameLst>
                                          <p:attrName>style.visibility</p:attrName>
                                        </p:attrNameLst>
                                      </p:cBhvr>
                                      <p:to>
                                        <p:strVal val="visible"/>
                                      </p:to>
                                    </p:set>
                                    <p:anim calcmode="lin" valueType="num">
                                      <p:cBhvr>
                                        <p:cTn id="14" dur="400" fill="hold"/>
                                        <p:tgtEl>
                                          <p:spTgt spid="12290"/>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2290"/>
                                        </p:tgtEl>
                                        <p:attrNameLst>
                                          <p:attrName>ppt_y</p:attrName>
                                        </p:attrNameLst>
                                      </p:cBhvr>
                                      <p:tavLst>
                                        <p:tav tm="0">
                                          <p:val>
                                            <p:strVal val="#ppt_y"/>
                                          </p:val>
                                        </p:tav>
                                        <p:tav tm="100000">
                                          <p:val>
                                            <p:strVal val="#ppt_y"/>
                                          </p:val>
                                        </p:tav>
                                      </p:tavLst>
                                    </p:anim>
                                    <p:anim calcmode="lin" valueType="num">
                                      <p:cBhvr>
                                        <p:cTn id="16" dur="400" fill="hold"/>
                                        <p:tgtEl>
                                          <p:spTgt spid="12290"/>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2290"/>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2290"/>
                                        </p:tgtEl>
                                      </p:cBhvr>
                                    </p:animEffect>
                                  </p:childTnLst>
                                </p:cTn>
                              </p:par>
                            </p:childTnLst>
                          </p:cTn>
                        </p:par>
                        <p:par>
                          <p:cTn id="19" fill="hold">
                            <p:stCondLst>
                              <p:cond delay="138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7"/>
                                        </p:tgtEl>
                                        <p:attrNameLst>
                                          <p:attrName>style.visibility</p:attrName>
                                        </p:attrNameLst>
                                      </p:cBhvr>
                                      <p:to>
                                        <p:strVal val="visible"/>
                                      </p:to>
                                    </p:set>
                                    <p:anim calcmode="lin" valueType="num">
                                      <p:cBhvr>
                                        <p:cTn id="22" dur="4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7"/>
                                        </p:tgtEl>
                                        <p:attrNameLst>
                                          <p:attrName>ppt_y</p:attrName>
                                        </p:attrNameLst>
                                      </p:cBhvr>
                                      <p:tavLst>
                                        <p:tav tm="0">
                                          <p:val>
                                            <p:strVal val="#ppt_y"/>
                                          </p:val>
                                        </p:tav>
                                        <p:tav tm="100000">
                                          <p:val>
                                            <p:strVal val="#ppt_y"/>
                                          </p:val>
                                        </p:tav>
                                      </p:tavLst>
                                    </p:anim>
                                    <p:anim calcmode="lin" valueType="num">
                                      <p:cBhvr>
                                        <p:cTn id="24" dur="4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Oval 5"/>
          <p:cNvSpPr/>
          <p:nvPr/>
        </p:nvSpPr>
        <p:spPr>
          <a:xfrm>
            <a:off x="4062413" y="627063"/>
            <a:ext cx="4141787" cy="4144962"/>
          </a:xfrm>
          <a:prstGeom prst="ellipse">
            <a:avLst/>
          </a:prstGeom>
          <a:solidFill>
            <a:srgbClr val="FFFFFF"/>
          </a:solidFill>
          <a:ln w="9525">
            <a:noFill/>
          </a:ln>
        </p:spPr>
        <p:txBody>
          <a:bodyPr anchor="t"/>
          <a:lstStyle/>
          <a:p>
            <a:endParaRPr lang="zh-CN" altLang="en-US" dirty="0">
              <a:solidFill>
                <a:srgbClr val="004C54"/>
              </a:solidFill>
              <a:latin typeface="Arial" panose="020B0604020202020204" pitchFamily="34" charset="0"/>
              <a:ea typeface="宋体" panose="02010600030101010101" pitchFamily="2" charset="-122"/>
            </a:endParaRPr>
          </a:p>
        </p:txBody>
      </p:sp>
      <p:sp>
        <p:nvSpPr>
          <p:cNvPr id="22531" name="Line 12"/>
          <p:cNvSpPr/>
          <p:nvPr/>
        </p:nvSpPr>
        <p:spPr>
          <a:xfrm>
            <a:off x="4195763" y="2740025"/>
            <a:ext cx="3808412" cy="0"/>
          </a:xfrm>
          <a:prstGeom prst="line">
            <a:avLst/>
          </a:prstGeom>
          <a:ln w="12700" cap="flat" cmpd="sng">
            <a:solidFill>
              <a:schemeClr val="bg2"/>
            </a:solidFill>
            <a:prstDash val="solid"/>
            <a:round/>
            <a:headEnd type="none" w="med" len="med"/>
            <a:tailEnd type="none" w="med" len="med"/>
          </a:ln>
        </p:spPr>
      </p:sp>
      <p:sp>
        <p:nvSpPr>
          <p:cNvPr id="22532" name="TextBox 77"/>
          <p:cNvSpPr txBox="1"/>
          <p:nvPr/>
        </p:nvSpPr>
        <p:spPr>
          <a:xfrm>
            <a:off x="4602163" y="2852738"/>
            <a:ext cx="3168650" cy="1446550"/>
          </a:xfrm>
          <a:prstGeom prst="rect">
            <a:avLst/>
          </a:prstGeom>
          <a:noFill/>
          <a:ln w="9525">
            <a:noFill/>
          </a:ln>
        </p:spPr>
        <p:txBody>
          <a:bodyPr anchor="t">
            <a:spAutoFit/>
          </a:bodyPr>
          <a:lstStyle/>
          <a:p>
            <a:pPr algn="ctr"/>
            <a:r>
              <a:rPr lang="zh-CN" altLang="en-US" sz="4400" b="1" dirty="0">
                <a:solidFill>
                  <a:srgbClr val="363636"/>
                </a:solidFill>
                <a:latin typeface="微软雅黑" panose="020B0503020204020204" pitchFamily="34" charset="-122"/>
                <a:ea typeface="微软雅黑" panose="020B0503020204020204" pitchFamily="34" charset="-122"/>
              </a:rPr>
              <a:t>异构计算的内存交换</a:t>
            </a:r>
          </a:p>
        </p:txBody>
      </p:sp>
      <p:sp>
        <p:nvSpPr>
          <p:cNvPr id="22533" name="Rectangle 14"/>
          <p:cNvSpPr/>
          <p:nvPr/>
        </p:nvSpPr>
        <p:spPr>
          <a:xfrm>
            <a:off x="5634038" y="2255838"/>
            <a:ext cx="930275" cy="400050"/>
          </a:xfrm>
          <a:prstGeom prst="rect">
            <a:avLst/>
          </a:prstGeom>
          <a:noFill/>
          <a:ln w="9525">
            <a:noFill/>
          </a:ln>
        </p:spPr>
        <p:txBody>
          <a:bodyPr wrap="none" lIns="0" tIns="0" rIns="0" bIns="0" anchor="t">
            <a:spAutoFit/>
          </a:bodyPr>
          <a:lstStyle/>
          <a:p>
            <a:r>
              <a:rPr lang="zh-CN" altLang="en-US" sz="2600" dirty="0">
                <a:solidFill>
                  <a:srgbClr val="363636"/>
                </a:solidFill>
                <a:latin typeface="微软雅黑" panose="020B0503020204020204" pitchFamily="34" charset="-122"/>
                <a:ea typeface="微软雅黑" panose="020B0503020204020204" pitchFamily="34" charset="-122"/>
              </a:rPr>
              <a:t>Part </a:t>
            </a:r>
            <a:r>
              <a:rPr lang="en-US" altLang="zh-CN" sz="2600" dirty="0">
                <a:solidFill>
                  <a:srgbClr val="363636"/>
                </a:solidFill>
                <a:latin typeface="微软雅黑" panose="020B0503020204020204" pitchFamily="34" charset="-122"/>
                <a:ea typeface="微软雅黑" panose="020B0503020204020204" pitchFamily="34" charset="-122"/>
              </a:rPr>
              <a:t>3</a:t>
            </a:r>
            <a:endParaRPr lang="zh-CN" altLang="en-US" sz="2600" dirty="0">
              <a:solidFill>
                <a:srgbClr val="363636"/>
              </a:solidFill>
              <a:latin typeface="微软雅黑" panose="020B0503020204020204" pitchFamily="34" charset="-122"/>
              <a:ea typeface="微软雅黑" panose="020B0503020204020204" pitchFamily="34" charset="-122"/>
            </a:endParaRPr>
          </a:p>
        </p:txBody>
      </p:sp>
      <p:sp>
        <p:nvSpPr>
          <p:cNvPr id="22534" name="Freeform 12"/>
          <p:cNvSpPr>
            <a:spLocks noEditPoints="1"/>
          </p:cNvSpPr>
          <p:nvPr/>
        </p:nvSpPr>
        <p:spPr>
          <a:xfrm>
            <a:off x="5340350" y="798513"/>
            <a:ext cx="1517650" cy="146367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022" h="973">
                <a:moveTo>
                  <a:pt x="596" y="882"/>
                </a:moveTo>
                <a:lnTo>
                  <a:pt x="426" y="882"/>
                </a:lnTo>
                <a:cubicBezTo>
                  <a:pt x="414" y="882"/>
                  <a:pt x="403" y="892"/>
                  <a:pt x="403" y="904"/>
                </a:cubicBezTo>
                <a:cubicBezTo>
                  <a:pt x="403" y="916"/>
                  <a:pt x="414" y="926"/>
                  <a:pt x="426" y="926"/>
                </a:cubicBezTo>
                <a:lnTo>
                  <a:pt x="596" y="926"/>
                </a:lnTo>
                <a:cubicBezTo>
                  <a:pt x="609" y="926"/>
                  <a:pt x="619" y="916"/>
                  <a:pt x="619" y="904"/>
                </a:cubicBezTo>
                <a:cubicBezTo>
                  <a:pt x="619" y="892"/>
                  <a:pt x="609" y="882"/>
                  <a:pt x="596" y="882"/>
                </a:cubicBezTo>
                <a:close/>
                <a:moveTo>
                  <a:pt x="596" y="813"/>
                </a:moveTo>
                <a:lnTo>
                  <a:pt x="596" y="813"/>
                </a:lnTo>
                <a:lnTo>
                  <a:pt x="426" y="813"/>
                </a:lnTo>
                <a:cubicBezTo>
                  <a:pt x="414" y="813"/>
                  <a:pt x="403" y="823"/>
                  <a:pt x="403" y="835"/>
                </a:cubicBezTo>
                <a:cubicBezTo>
                  <a:pt x="403" y="848"/>
                  <a:pt x="414" y="858"/>
                  <a:pt x="426" y="858"/>
                </a:cubicBezTo>
                <a:lnTo>
                  <a:pt x="596" y="858"/>
                </a:lnTo>
                <a:cubicBezTo>
                  <a:pt x="609" y="858"/>
                  <a:pt x="619" y="848"/>
                  <a:pt x="619" y="835"/>
                </a:cubicBezTo>
                <a:cubicBezTo>
                  <a:pt x="619" y="823"/>
                  <a:pt x="609" y="813"/>
                  <a:pt x="596" y="813"/>
                </a:cubicBezTo>
                <a:close/>
                <a:moveTo>
                  <a:pt x="511" y="973"/>
                </a:moveTo>
                <a:lnTo>
                  <a:pt x="511" y="973"/>
                </a:lnTo>
                <a:lnTo>
                  <a:pt x="585" y="946"/>
                </a:lnTo>
                <a:lnTo>
                  <a:pt x="437" y="946"/>
                </a:lnTo>
                <a:lnTo>
                  <a:pt x="511" y="973"/>
                </a:lnTo>
                <a:close/>
                <a:moveTo>
                  <a:pt x="514" y="261"/>
                </a:moveTo>
                <a:lnTo>
                  <a:pt x="514" y="261"/>
                </a:lnTo>
                <a:lnTo>
                  <a:pt x="508" y="261"/>
                </a:lnTo>
                <a:cubicBezTo>
                  <a:pt x="384" y="261"/>
                  <a:pt x="272" y="362"/>
                  <a:pt x="272" y="486"/>
                </a:cubicBezTo>
                <a:cubicBezTo>
                  <a:pt x="272" y="611"/>
                  <a:pt x="377" y="682"/>
                  <a:pt x="388" y="721"/>
                </a:cubicBezTo>
                <a:cubicBezTo>
                  <a:pt x="398" y="759"/>
                  <a:pt x="388" y="778"/>
                  <a:pt x="416" y="787"/>
                </a:cubicBezTo>
                <a:cubicBezTo>
                  <a:pt x="444" y="796"/>
                  <a:pt x="508" y="794"/>
                  <a:pt x="508" y="794"/>
                </a:cubicBezTo>
                <a:lnTo>
                  <a:pt x="514" y="794"/>
                </a:lnTo>
                <a:cubicBezTo>
                  <a:pt x="514" y="794"/>
                  <a:pt x="578" y="796"/>
                  <a:pt x="606" y="787"/>
                </a:cubicBezTo>
                <a:cubicBezTo>
                  <a:pt x="634" y="778"/>
                  <a:pt x="624" y="759"/>
                  <a:pt x="634" y="721"/>
                </a:cubicBezTo>
                <a:cubicBezTo>
                  <a:pt x="645" y="682"/>
                  <a:pt x="750" y="611"/>
                  <a:pt x="750" y="486"/>
                </a:cubicBezTo>
                <a:cubicBezTo>
                  <a:pt x="750" y="362"/>
                  <a:pt x="638" y="261"/>
                  <a:pt x="514" y="261"/>
                </a:cubicBezTo>
                <a:close/>
                <a:moveTo>
                  <a:pt x="201" y="527"/>
                </a:moveTo>
                <a:lnTo>
                  <a:pt x="201" y="527"/>
                </a:lnTo>
                <a:cubicBezTo>
                  <a:pt x="201" y="509"/>
                  <a:pt x="183" y="495"/>
                  <a:pt x="162" y="495"/>
                </a:cubicBezTo>
                <a:lnTo>
                  <a:pt x="39" y="495"/>
                </a:lnTo>
                <a:cubicBezTo>
                  <a:pt x="17" y="495"/>
                  <a:pt x="0" y="509"/>
                  <a:pt x="0" y="527"/>
                </a:cubicBezTo>
                <a:cubicBezTo>
                  <a:pt x="0" y="544"/>
                  <a:pt x="17" y="558"/>
                  <a:pt x="39" y="558"/>
                </a:cubicBezTo>
                <a:lnTo>
                  <a:pt x="162" y="558"/>
                </a:lnTo>
                <a:cubicBezTo>
                  <a:pt x="183" y="558"/>
                  <a:pt x="201" y="544"/>
                  <a:pt x="201" y="527"/>
                </a:cubicBezTo>
                <a:close/>
                <a:moveTo>
                  <a:pt x="983" y="495"/>
                </a:moveTo>
                <a:lnTo>
                  <a:pt x="983" y="495"/>
                </a:lnTo>
                <a:lnTo>
                  <a:pt x="860" y="495"/>
                </a:lnTo>
                <a:cubicBezTo>
                  <a:pt x="839" y="495"/>
                  <a:pt x="822" y="509"/>
                  <a:pt x="822" y="527"/>
                </a:cubicBezTo>
                <a:cubicBezTo>
                  <a:pt x="822" y="544"/>
                  <a:pt x="839" y="558"/>
                  <a:pt x="860" y="558"/>
                </a:cubicBezTo>
                <a:lnTo>
                  <a:pt x="983" y="558"/>
                </a:lnTo>
                <a:cubicBezTo>
                  <a:pt x="1005" y="558"/>
                  <a:pt x="1022" y="544"/>
                  <a:pt x="1022" y="527"/>
                </a:cubicBezTo>
                <a:cubicBezTo>
                  <a:pt x="1022" y="509"/>
                  <a:pt x="1005" y="495"/>
                  <a:pt x="983" y="495"/>
                </a:cubicBezTo>
                <a:close/>
                <a:moveTo>
                  <a:pt x="782" y="296"/>
                </a:moveTo>
                <a:lnTo>
                  <a:pt x="782" y="296"/>
                </a:lnTo>
                <a:lnTo>
                  <a:pt x="869" y="209"/>
                </a:lnTo>
                <a:cubicBezTo>
                  <a:pt x="885" y="194"/>
                  <a:pt x="887" y="172"/>
                  <a:pt x="874" y="159"/>
                </a:cubicBezTo>
                <a:cubicBezTo>
                  <a:pt x="862" y="147"/>
                  <a:pt x="839" y="149"/>
                  <a:pt x="824" y="164"/>
                </a:cubicBezTo>
                <a:lnTo>
                  <a:pt x="737" y="251"/>
                </a:lnTo>
                <a:cubicBezTo>
                  <a:pt x="722" y="266"/>
                  <a:pt x="720" y="289"/>
                  <a:pt x="732" y="301"/>
                </a:cubicBezTo>
                <a:cubicBezTo>
                  <a:pt x="745" y="314"/>
                  <a:pt x="767" y="311"/>
                  <a:pt x="782" y="296"/>
                </a:cubicBezTo>
                <a:close/>
                <a:moveTo>
                  <a:pt x="508" y="201"/>
                </a:moveTo>
                <a:lnTo>
                  <a:pt x="508" y="201"/>
                </a:lnTo>
                <a:cubicBezTo>
                  <a:pt x="526" y="201"/>
                  <a:pt x="540" y="183"/>
                  <a:pt x="540" y="162"/>
                </a:cubicBezTo>
                <a:lnTo>
                  <a:pt x="540" y="39"/>
                </a:lnTo>
                <a:cubicBezTo>
                  <a:pt x="540" y="18"/>
                  <a:pt x="526" y="0"/>
                  <a:pt x="508" y="0"/>
                </a:cubicBezTo>
                <a:cubicBezTo>
                  <a:pt x="491" y="0"/>
                  <a:pt x="476" y="18"/>
                  <a:pt x="476" y="39"/>
                </a:cubicBezTo>
                <a:lnTo>
                  <a:pt x="476" y="162"/>
                </a:lnTo>
                <a:cubicBezTo>
                  <a:pt x="476" y="183"/>
                  <a:pt x="491" y="201"/>
                  <a:pt x="508" y="201"/>
                </a:cubicBezTo>
                <a:close/>
                <a:moveTo>
                  <a:pt x="229" y="283"/>
                </a:moveTo>
                <a:lnTo>
                  <a:pt x="229" y="283"/>
                </a:lnTo>
                <a:cubicBezTo>
                  <a:pt x="244" y="299"/>
                  <a:pt x="267" y="301"/>
                  <a:pt x="279" y="288"/>
                </a:cubicBezTo>
                <a:cubicBezTo>
                  <a:pt x="292" y="276"/>
                  <a:pt x="289" y="254"/>
                  <a:pt x="274" y="238"/>
                </a:cubicBezTo>
                <a:lnTo>
                  <a:pt x="187" y="151"/>
                </a:lnTo>
                <a:cubicBezTo>
                  <a:pt x="172" y="136"/>
                  <a:pt x="149" y="134"/>
                  <a:pt x="137" y="146"/>
                </a:cubicBezTo>
                <a:cubicBezTo>
                  <a:pt x="125" y="159"/>
                  <a:pt x="127" y="181"/>
                  <a:pt x="142" y="196"/>
                </a:cubicBezTo>
                <a:lnTo>
                  <a:pt x="229" y="283"/>
                </a:lnTo>
                <a:close/>
                <a:moveTo>
                  <a:pt x="240" y="756"/>
                </a:moveTo>
                <a:lnTo>
                  <a:pt x="240" y="756"/>
                </a:lnTo>
                <a:lnTo>
                  <a:pt x="153" y="843"/>
                </a:lnTo>
                <a:cubicBezTo>
                  <a:pt x="137" y="859"/>
                  <a:pt x="135" y="881"/>
                  <a:pt x="148" y="894"/>
                </a:cubicBezTo>
                <a:cubicBezTo>
                  <a:pt x="160" y="906"/>
                  <a:pt x="183" y="904"/>
                  <a:pt x="198" y="889"/>
                </a:cubicBezTo>
                <a:lnTo>
                  <a:pt x="285" y="802"/>
                </a:lnTo>
                <a:cubicBezTo>
                  <a:pt x="300" y="786"/>
                  <a:pt x="302" y="764"/>
                  <a:pt x="290" y="751"/>
                </a:cubicBezTo>
                <a:cubicBezTo>
                  <a:pt x="277" y="739"/>
                  <a:pt x="255" y="741"/>
                  <a:pt x="240" y="756"/>
                </a:cubicBezTo>
                <a:close/>
                <a:moveTo>
                  <a:pt x="793" y="769"/>
                </a:moveTo>
                <a:lnTo>
                  <a:pt x="793" y="769"/>
                </a:lnTo>
                <a:cubicBezTo>
                  <a:pt x="778" y="754"/>
                  <a:pt x="755" y="752"/>
                  <a:pt x="743" y="764"/>
                </a:cubicBezTo>
                <a:cubicBezTo>
                  <a:pt x="731" y="777"/>
                  <a:pt x="733" y="799"/>
                  <a:pt x="748" y="814"/>
                </a:cubicBezTo>
                <a:lnTo>
                  <a:pt x="835" y="901"/>
                </a:lnTo>
                <a:cubicBezTo>
                  <a:pt x="850" y="916"/>
                  <a:pt x="873" y="919"/>
                  <a:pt x="885" y="906"/>
                </a:cubicBezTo>
                <a:cubicBezTo>
                  <a:pt x="897" y="894"/>
                  <a:pt x="895" y="871"/>
                  <a:pt x="880" y="856"/>
                </a:cubicBezTo>
                <a:lnTo>
                  <a:pt x="793" y="769"/>
                </a:lnTo>
                <a:close/>
              </a:path>
            </a:pathLst>
          </a:custGeom>
          <a:solidFill>
            <a:srgbClr val="113E6A"/>
          </a:solidFill>
          <a:ln w="9525">
            <a:noFill/>
          </a:ln>
        </p:spPr>
        <p:txBody>
          <a:bodyPr/>
          <a:lstStyle/>
          <a:p>
            <a:endParaRPr lang="zh-CN" altLang="en-US"/>
          </a:p>
        </p:txBody>
      </p:sp>
      <p:sp>
        <p:nvSpPr>
          <p:cNvPr id="22535" name="Oval 39"/>
          <p:cNvSpPr>
            <a:spLocks noChangeAspect="1"/>
          </p:cNvSpPr>
          <p:nvPr/>
        </p:nvSpPr>
        <p:spPr>
          <a:xfrm>
            <a:off x="3252788" y="5392738"/>
            <a:ext cx="173037" cy="158750"/>
          </a:xfrm>
          <a:prstGeom prst="ellipse">
            <a:avLst/>
          </a:prstGeom>
          <a:solidFill>
            <a:schemeClr val="bg1"/>
          </a:solidFill>
          <a:ln w="28575" cap="flat" cmpd="sng">
            <a:solidFill>
              <a:schemeClr val="accent2"/>
            </a:solidFill>
            <a:prstDash val="solid"/>
            <a:round/>
            <a:headEnd type="none" w="med" len="med"/>
            <a:tailEnd type="none" w="med" len="med"/>
          </a:ln>
        </p:spPr>
        <p:txBody>
          <a:bodyPr anchor="t"/>
          <a:lstStyle/>
          <a:p>
            <a:endParaRPr lang="zh-CN" altLang="en-US" dirty="0">
              <a:solidFill>
                <a:schemeClr val="accent2"/>
              </a:solidFill>
              <a:latin typeface="Arial" panose="020B0604020202020204" pitchFamily="34" charset="0"/>
              <a:ea typeface="宋体" panose="02010600030101010101" pitchFamily="2" charset="-122"/>
            </a:endParaRPr>
          </a:p>
        </p:txBody>
      </p:sp>
      <p:sp>
        <p:nvSpPr>
          <p:cNvPr id="22536" name="Oval 40"/>
          <p:cNvSpPr>
            <a:spLocks noChangeAspect="1"/>
          </p:cNvSpPr>
          <p:nvPr/>
        </p:nvSpPr>
        <p:spPr>
          <a:xfrm>
            <a:off x="3252788" y="5829300"/>
            <a:ext cx="173037" cy="158750"/>
          </a:xfrm>
          <a:prstGeom prst="ellipse">
            <a:avLst/>
          </a:prstGeom>
          <a:solidFill>
            <a:schemeClr val="bg1"/>
          </a:solidFill>
          <a:ln w="28575" cap="flat" cmpd="sng">
            <a:solidFill>
              <a:schemeClr val="accent2"/>
            </a:solidFill>
            <a:prstDash val="solid"/>
            <a:round/>
            <a:headEnd type="none" w="med" len="med"/>
            <a:tailEnd type="none" w="med" len="med"/>
          </a:ln>
        </p:spPr>
        <p:txBody>
          <a:bodyPr anchor="t"/>
          <a:lstStyle/>
          <a:p>
            <a:endParaRPr lang="zh-CN" altLang="en-US" dirty="0">
              <a:solidFill>
                <a:schemeClr val="accent2"/>
              </a:solidFill>
              <a:latin typeface="Arial" panose="020B0604020202020204" pitchFamily="34" charset="0"/>
              <a:ea typeface="宋体" panose="02010600030101010101" pitchFamily="2" charset="-122"/>
            </a:endParaRPr>
          </a:p>
        </p:txBody>
      </p:sp>
      <p:sp>
        <p:nvSpPr>
          <p:cNvPr id="22538" name="TextBox 28"/>
          <p:cNvSpPr txBox="1"/>
          <p:nvPr/>
        </p:nvSpPr>
        <p:spPr>
          <a:xfrm>
            <a:off x="3402013" y="5240338"/>
            <a:ext cx="6368776" cy="461665"/>
          </a:xfrm>
          <a:prstGeom prst="rect">
            <a:avLst/>
          </a:prstGeom>
          <a:noFill/>
          <a:ln w="9525">
            <a:noFill/>
          </a:ln>
        </p:spPr>
        <p:txBody>
          <a:bodyPr wrap="square" anchor="t">
            <a:spAutoFit/>
          </a:bodyPr>
          <a:lstStyle/>
          <a:p>
            <a:r>
              <a:rPr lang="zh-CN" altLang="en-US" sz="2400" dirty="0">
                <a:solidFill>
                  <a:schemeClr val="accent2"/>
                </a:solidFill>
                <a:latin typeface="微软雅黑" panose="020B0503020204020204" pitchFamily="34" charset="-122"/>
                <a:ea typeface="微软雅黑" panose="020B0503020204020204" pitchFamily="34" charset="-122"/>
              </a:rPr>
              <a:t>由于多任务而产生的异构内存数据放置问题</a:t>
            </a:r>
          </a:p>
        </p:txBody>
      </p:sp>
      <p:sp>
        <p:nvSpPr>
          <p:cNvPr id="22539" name="TextBox 29"/>
          <p:cNvSpPr txBox="1"/>
          <p:nvPr/>
        </p:nvSpPr>
        <p:spPr>
          <a:xfrm>
            <a:off x="3402013" y="5676900"/>
            <a:ext cx="2859087" cy="461963"/>
          </a:xfrm>
          <a:prstGeom prst="rect">
            <a:avLst/>
          </a:prstGeom>
          <a:noFill/>
          <a:ln w="9525">
            <a:noFill/>
          </a:ln>
        </p:spPr>
        <p:txBody>
          <a:bodyPr anchor="t">
            <a:spAutoFit/>
          </a:bodyPr>
          <a:lstStyle/>
          <a:p>
            <a:r>
              <a:rPr lang="zh-CN" altLang="en-US" sz="2400" dirty="0">
                <a:solidFill>
                  <a:schemeClr val="accent2"/>
                </a:solidFill>
                <a:latin typeface="微软雅黑" panose="020B0503020204020204" pitchFamily="34" charset="-122"/>
                <a:ea typeface="微软雅黑" panose="020B0503020204020204" pitchFamily="34" charset="-122"/>
              </a:rPr>
              <a:t>解决方案</a:t>
            </a:r>
          </a:p>
        </p:txBody>
      </p:sp>
      <p:pic>
        <p:nvPicPr>
          <p:cNvPr id="15" name="图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8741" y="91674"/>
            <a:ext cx="2646380" cy="503185"/>
          </a:xfrm>
          <a:prstGeom prst="rect">
            <a:avLst/>
          </a:prstGeom>
        </p:spPr>
      </p:pic>
    </p:spTree>
  </p:cSld>
  <p:clrMapOvr>
    <a:masterClrMapping/>
  </p:clrMapOvr>
  <p:transition advTm="8561"/>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wheel(1)">
                                      <p:cBhvr>
                                        <p:cTn id="7" dur="2000"/>
                                        <p:tgtEl>
                                          <p:spTgt spid="22530"/>
                                        </p:tgtEl>
                                      </p:cBhvr>
                                    </p:animEffect>
                                  </p:childTnLst>
                                </p:cTn>
                              </p:par>
                            </p:childTnLst>
                          </p:cTn>
                        </p:par>
                        <p:par>
                          <p:cTn id="8" fill="hold">
                            <p:stCondLst>
                              <p:cond delay="2000"/>
                            </p:stCondLst>
                            <p:childTnLst>
                              <p:par>
                                <p:cTn id="9" presetID="16" presetClass="entr" presetSubtype="21" fill="hold" nodeType="afterEffect">
                                  <p:stCondLst>
                                    <p:cond delay="0"/>
                                  </p:stCondLst>
                                  <p:childTnLst>
                                    <p:set>
                                      <p:cBhvr>
                                        <p:cTn id="10" dur="1" fill="hold">
                                          <p:stCondLst>
                                            <p:cond delay="0"/>
                                          </p:stCondLst>
                                        </p:cTn>
                                        <p:tgtEl>
                                          <p:spTgt spid="22531"/>
                                        </p:tgtEl>
                                        <p:attrNameLst>
                                          <p:attrName>style.visibility</p:attrName>
                                        </p:attrNameLst>
                                      </p:cBhvr>
                                      <p:to>
                                        <p:strVal val="visible"/>
                                      </p:to>
                                    </p:set>
                                    <p:animEffect transition="in" filter="barn(inVertical)">
                                      <p:cBhvr>
                                        <p:cTn id="11" dur="500"/>
                                        <p:tgtEl>
                                          <p:spTgt spid="22531"/>
                                        </p:tgtEl>
                                      </p:cBhvr>
                                    </p:animEffect>
                                  </p:childTnLst>
                                </p:cTn>
                              </p:par>
                            </p:childTnLst>
                          </p:cTn>
                        </p:par>
                        <p:par>
                          <p:cTn id="12" fill="hold">
                            <p:stCondLst>
                              <p:cond delay="2500"/>
                            </p:stCondLst>
                            <p:childTnLst>
                              <p:par>
                                <p:cTn id="13" presetID="22" presetClass="entr" presetSubtype="1" fill="hold" grpId="0" nodeType="afterEffect">
                                  <p:stCondLst>
                                    <p:cond delay="0"/>
                                  </p:stCondLst>
                                  <p:childTnLst>
                                    <p:set>
                                      <p:cBhvr>
                                        <p:cTn id="14" dur="1" fill="hold">
                                          <p:stCondLst>
                                            <p:cond delay="0"/>
                                          </p:stCondLst>
                                        </p:cTn>
                                        <p:tgtEl>
                                          <p:spTgt spid="22532"/>
                                        </p:tgtEl>
                                        <p:attrNameLst>
                                          <p:attrName>style.visibility</p:attrName>
                                        </p:attrNameLst>
                                      </p:cBhvr>
                                      <p:to>
                                        <p:strVal val="visible"/>
                                      </p:to>
                                    </p:set>
                                    <p:animEffect transition="in" filter="wipe(up)">
                                      <p:cBhvr>
                                        <p:cTn id="15" dur="500"/>
                                        <p:tgtEl>
                                          <p:spTgt spid="22532"/>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22533"/>
                                        </p:tgtEl>
                                        <p:attrNameLst>
                                          <p:attrName>style.visibility</p:attrName>
                                        </p:attrNameLst>
                                      </p:cBhvr>
                                      <p:to>
                                        <p:strVal val="visible"/>
                                      </p:to>
                                    </p:set>
                                    <p:animEffect transition="in" filter="wipe(down)">
                                      <p:cBhvr>
                                        <p:cTn id="18" dur="500"/>
                                        <p:tgtEl>
                                          <p:spTgt spid="22533"/>
                                        </p:tgtEl>
                                      </p:cBhvr>
                                    </p:animEffect>
                                  </p:childTnLst>
                                </p:cTn>
                              </p:par>
                            </p:childTnLst>
                          </p:cTn>
                        </p:par>
                        <p:par>
                          <p:cTn id="19" fill="hold">
                            <p:stCondLst>
                              <p:cond delay="3000"/>
                            </p:stCondLst>
                            <p:childTnLst>
                              <p:par>
                                <p:cTn id="20" presetID="31" presetClass="entr" presetSubtype="0" fill="hold" nodeType="afterEffect">
                                  <p:stCondLst>
                                    <p:cond delay="0"/>
                                  </p:stCondLst>
                                  <p:childTnLst>
                                    <p:set>
                                      <p:cBhvr>
                                        <p:cTn id="21" dur="1" fill="hold">
                                          <p:stCondLst>
                                            <p:cond delay="0"/>
                                          </p:stCondLst>
                                        </p:cTn>
                                        <p:tgtEl>
                                          <p:spTgt spid="22534"/>
                                        </p:tgtEl>
                                        <p:attrNameLst>
                                          <p:attrName>style.visibility</p:attrName>
                                        </p:attrNameLst>
                                      </p:cBhvr>
                                      <p:to>
                                        <p:strVal val="visible"/>
                                      </p:to>
                                    </p:set>
                                    <p:anim calcmode="lin" valueType="num">
                                      <p:cBhvr>
                                        <p:cTn id="22" dur="400" fill="hold"/>
                                        <p:tgtEl>
                                          <p:spTgt spid="22534"/>
                                        </p:tgtEl>
                                        <p:attrNameLst>
                                          <p:attrName>ppt_w</p:attrName>
                                        </p:attrNameLst>
                                      </p:cBhvr>
                                      <p:tavLst>
                                        <p:tav tm="0">
                                          <p:val>
                                            <p:fltVal val="0"/>
                                          </p:val>
                                        </p:tav>
                                        <p:tav tm="100000">
                                          <p:val>
                                            <p:strVal val="#ppt_w"/>
                                          </p:val>
                                        </p:tav>
                                      </p:tavLst>
                                    </p:anim>
                                    <p:anim calcmode="lin" valueType="num">
                                      <p:cBhvr>
                                        <p:cTn id="23" dur="400" fill="hold"/>
                                        <p:tgtEl>
                                          <p:spTgt spid="22534"/>
                                        </p:tgtEl>
                                        <p:attrNameLst>
                                          <p:attrName>ppt_h</p:attrName>
                                        </p:attrNameLst>
                                      </p:cBhvr>
                                      <p:tavLst>
                                        <p:tav tm="0">
                                          <p:val>
                                            <p:fltVal val="0"/>
                                          </p:val>
                                        </p:tav>
                                        <p:tav tm="100000">
                                          <p:val>
                                            <p:strVal val="#ppt_h"/>
                                          </p:val>
                                        </p:tav>
                                      </p:tavLst>
                                    </p:anim>
                                    <p:anim calcmode="lin" valueType="num">
                                      <p:cBhvr>
                                        <p:cTn id="24" dur="400" fill="hold"/>
                                        <p:tgtEl>
                                          <p:spTgt spid="22534"/>
                                        </p:tgtEl>
                                        <p:attrNameLst>
                                          <p:attrName>style.rotation</p:attrName>
                                        </p:attrNameLst>
                                      </p:cBhvr>
                                      <p:tavLst>
                                        <p:tav tm="0">
                                          <p:val>
                                            <p:fltVal val="90"/>
                                          </p:val>
                                        </p:tav>
                                        <p:tav tm="100000">
                                          <p:val>
                                            <p:fltVal val="0"/>
                                          </p:val>
                                        </p:tav>
                                      </p:tavLst>
                                    </p:anim>
                                    <p:animEffect transition="in" filter="fade">
                                      <p:cBhvr>
                                        <p:cTn id="25" dur="400"/>
                                        <p:tgtEl>
                                          <p:spTgt spid="22534"/>
                                        </p:tgtEl>
                                      </p:cBhvr>
                                    </p:animEffect>
                                  </p:childTnLst>
                                </p:cTn>
                              </p:par>
                            </p:childTnLst>
                          </p:cTn>
                        </p:par>
                        <p:par>
                          <p:cTn id="26" fill="hold">
                            <p:stCondLst>
                              <p:cond delay="3400"/>
                            </p:stCondLst>
                            <p:childTnLst>
                              <p:par>
                                <p:cTn id="27" presetID="2" presetClass="entr" presetSubtype="12" fill="hold" grpId="0" nodeType="afterEffect">
                                  <p:stCondLst>
                                    <p:cond delay="0"/>
                                  </p:stCondLst>
                                  <p:childTnLst>
                                    <p:set>
                                      <p:cBhvr>
                                        <p:cTn id="28" dur="1" fill="hold">
                                          <p:stCondLst>
                                            <p:cond delay="0"/>
                                          </p:stCondLst>
                                        </p:cTn>
                                        <p:tgtEl>
                                          <p:spTgt spid="22535"/>
                                        </p:tgtEl>
                                        <p:attrNameLst>
                                          <p:attrName>style.visibility</p:attrName>
                                        </p:attrNameLst>
                                      </p:cBhvr>
                                      <p:to>
                                        <p:strVal val="visible"/>
                                      </p:to>
                                    </p:set>
                                    <p:anim calcmode="lin" valueType="num">
                                      <p:cBhvr additive="base">
                                        <p:cTn id="29" dur="500" fill="hold"/>
                                        <p:tgtEl>
                                          <p:spTgt spid="22535"/>
                                        </p:tgtEl>
                                        <p:attrNameLst>
                                          <p:attrName>ppt_x</p:attrName>
                                        </p:attrNameLst>
                                      </p:cBhvr>
                                      <p:tavLst>
                                        <p:tav tm="0">
                                          <p:val>
                                            <p:strVal val="0-#ppt_w/2"/>
                                          </p:val>
                                        </p:tav>
                                        <p:tav tm="100000">
                                          <p:val>
                                            <p:strVal val="#ppt_x"/>
                                          </p:val>
                                        </p:tav>
                                      </p:tavLst>
                                    </p:anim>
                                    <p:anim calcmode="lin" valueType="num">
                                      <p:cBhvr additive="base">
                                        <p:cTn id="30" dur="500" fill="hold"/>
                                        <p:tgtEl>
                                          <p:spTgt spid="22535"/>
                                        </p:tgtEl>
                                        <p:attrNameLst>
                                          <p:attrName>ppt_y</p:attrName>
                                        </p:attrNameLst>
                                      </p:cBhvr>
                                      <p:tavLst>
                                        <p:tav tm="0">
                                          <p:val>
                                            <p:strVal val="1+#ppt_h/2"/>
                                          </p:val>
                                        </p:tav>
                                        <p:tav tm="100000">
                                          <p:val>
                                            <p:strVal val="#ppt_y"/>
                                          </p:val>
                                        </p:tav>
                                      </p:tavLst>
                                    </p:anim>
                                  </p:childTnLst>
                                </p:cTn>
                              </p:par>
                              <p:par>
                                <p:cTn id="31" presetID="2" presetClass="entr" presetSubtype="12" fill="hold" grpId="0" nodeType="withEffect">
                                  <p:stCondLst>
                                    <p:cond delay="100"/>
                                  </p:stCondLst>
                                  <p:childTnLst>
                                    <p:set>
                                      <p:cBhvr>
                                        <p:cTn id="32" dur="1" fill="hold">
                                          <p:stCondLst>
                                            <p:cond delay="0"/>
                                          </p:stCondLst>
                                        </p:cTn>
                                        <p:tgtEl>
                                          <p:spTgt spid="22536"/>
                                        </p:tgtEl>
                                        <p:attrNameLst>
                                          <p:attrName>style.visibility</p:attrName>
                                        </p:attrNameLst>
                                      </p:cBhvr>
                                      <p:to>
                                        <p:strVal val="visible"/>
                                      </p:to>
                                    </p:set>
                                    <p:anim calcmode="lin" valueType="num">
                                      <p:cBhvr additive="base">
                                        <p:cTn id="33" dur="500" fill="hold"/>
                                        <p:tgtEl>
                                          <p:spTgt spid="22536"/>
                                        </p:tgtEl>
                                        <p:attrNameLst>
                                          <p:attrName>ppt_x</p:attrName>
                                        </p:attrNameLst>
                                      </p:cBhvr>
                                      <p:tavLst>
                                        <p:tav tm="0">
                                          <p:val>
                                            <p:strVal val="0-#ppt_w/2"/>
                                          </p:val>
                                        </p:tav>
                                        <p:tav tm="100000">
                                          <p:val>
                                            <p:strVal val="#ppt_x"/>
                                          </p:val>
                                        </p:tav>
                                      </p:tavLst>
                                    </p:anim>
                                    <p:anim calcmode="lin" valueType="num">
                                      <p:cBhvr additive="base">
                                        <p:cTn id="34" dur="500" fill="hold"/>
                                        <p:tgtEl>
                                          <p:spTgt spid="22536"/>
                                        </p:tgtEl>
                                        <p:attrNameLst>
                                          <p:attrName>ppt_y</p:attrName>
                                        </p:attrNameLst>
                                      </p:cBhvr>
                                      <p:tavLst>
                                        <p:tav tm="0">
                                          <p:val>
                                            <p:strVal val="1+#ppt_h/2"/>
                                          </p:val>
                                        </p:tav>
                                        <p:tav tm="100000">
                                          <p:val>
                                            <p:strVal val="#ppt_y"/>
                                          </p:val>
                                        </p:tav>
                                      </p:tavLst>
                                    </p:anim>
                                  </p:childTnLst>
                                </p:cTn>
                              </p:par>
                            </p:childTnLst>
                          </p:cTn>
                        </p:par>
                        <p:par>
                          <p:cTn id="35" fill="hold">
                            <p:stCondLst>
                              <p:cond delay="4000"/>
                            </p:stCondLst>
                            <p:childTnLst>
                              <p:par>
                                <p:cTn id="36" presetID="22" presetClass="entr" presetSubtype="8" fill="hold" grpId="0" nodeType="afterEffect">
                                  <p:stCondLst>
                                    <p:cond delay="0"/>
                                  </p:stCondLst>
                                  <p:childTnLst>
                                    <p:set>
                                      <p:cBhvr>
                                        <p:cTn id="37" dur="1" fill="hold">
                                          <p:stCondLst>
                                            <p:cond delay="0"/>
                                          </p:stCondLst>
                                        </p:cTn>
                                        <p:tgtEl>
                                          <p:spTgt spid="22538"/>
                                        </p:tgtEl>
                                        <p:attrNameLst>
                                          <p:attrName>style.visibility</p:attrName>
                                        </p:attrNameLst>
                                      </p:cBhvr>
                                      <p:to>
                                        <p:strVal val="visible"/>
                                      </p:to>
                                    </p:set>
                                    <p:animEffect transition="in" filter="wipe(left)">
                                      <p:cBhvr>
                                        <p:cTn id="38" dur="500"/>
                                        <p:tgtEl>
                                          <p:spTgt spid="22538"/>
                                        </p:tgtEl>
                                      </p:cBhvr>
                                    </p:animEffect>
                                  </p:childTnLst>
                                </p:cTn>
                              </p:par>
                              <p:par>
                                <p:cTn id="39" presetID="22" presetClass="entr" presetSubtype="8" fill="hold" grpId="0" nodeType="withEffect">
                                  <p:stCondLst>
                                    <p:cond delay="100"/>
                                  </p:stCondLst>
                                  <p:childTnLst>
                                    <p:set>
                                      <p:cBhvr>
                                        <p:cTn id="40" dur="1" fill="hold">
                                          <p:stCondLst>
                                            <p:cond delay="0"/>
                                          </p:stCondLst>
                                        </p:cTn>
                                        <p:tgtEl>
                                          <p:spTgt spid="22539"/>
                                        </p:tgtEl>
                                        <p:attrNameLst>
                                          <p:attrName>style.visibility</p:attrName>
                                        </p:attrNameLst>
                                      </p:cBhvr>
                                      <p:to>
                                        <p:strVal val="visible"/>
                                      </p:to>
                                    </p:set>
                                    <p:animEffect transition="in" filter="wipe(left)">
                                      <p:cBhvr>
                                        <p:cTn id="41" dur="500"/>
                                        <p:tgtEl>
                                          <p:spTgt spid="22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animBg="1"/>
      <p:bldP spid="22532" grpId="0"/>
      <p:bldP spid="22533" grpId="0"/>
      <p:bldP spid="22535" grpId="0" animBg="1"/>
      <p:bldP spid="22536" grpId="0" animBg="1"/>
      <p:bldP spid="22538" grpId="0"/>
      <p:bldP spid="2253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27"/>
          <p:cNvSpPr txBox="1"/>
          <p:nvPr/>
        </p:nvSpPr>
        <p:spPr>
          <a:xfrm>
            <a:off x="1012825" y="176213"/>
            <a:ext cx="8193269" cy="553998"/>
          </a:xfrm>
          <a:prstGeom prst="rect">
            <a:avLst/>
          </a:prstGeom>
          <a:noFill/>
          <a:ln w="9525">
            <a:noFill/>
          </a:ln>
        </p:spPr>
        <p:txBody>
          <a:bodyPr wrap="none" anchor="t">
            <a:spAutoFit/>
          </a:bodyPr>
          <a:lstStyle/>
          <a:p>
            <a:r>
              <a:rPr lang="en-US" altLang="zh-CN" sz="3000" b="1" dirty="0">
                <a:solidFill>
                  <a:schemeClr val="accent1"/>
                </a:solidFill>
                <a:latin typeface="微软雅黑" panose="020B0503020204020204" pitchFamily="34" charset="-122"/>
                <a:ea typeface="微软雅黑" panose="020B0503020204020204" pitchFamily="34" charset="-122"/>
              </a:rPr>
              <a:t>3.1 </a:t>
            </a:r>
            <a:r>
              <a:rPr lang="zh-CN" altLang="en-US" sz="3000" b="1" dirty="0">
                <a:solidFill>
                  <a:schemeClr val="accent1"/>
                </a:solidFill>
                <a:latin typeface="微软雅黑" panose="020B0503020204020204" pitchFamily="34" charset="-122"/>
                <a:ea typeface="微软雅黑" panose="020B0503020204020204" pitchFamily="34" charset="-122"/>
              </a:rPr>
              <a:t>由于多任务而产生的异构内存数据放置问题</a:t>
            </a:r>
          </a:p>
        </p:txBody>
      </p:sp>
      <p:sp>
        <p:nvSpPr>
          <p:cNvPr id="15363"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pic>
        <p:nvPicPr>
          <p:cNvPr id="15364" name="Picture 2" descr="F:\快盘\商务图片\png\2531170_084420255000_2.png"/>
          <p:cNvPicPr>
            <a:picLocks noChangeAspect="1"/>
          </p:cNvPicPr>
          <p:nvPr/>
        </p:nvPicPr>
        <p:blipFill>
          <a:blip r:embed="rId2" cstate="print"/>
          <a:stretch>
            <a:fillRect/>
          </a:stretch>
        </p:blipFill>
        <p:spPr>
          <a:xfrm>
            <a:off x="298450" y="1682750"/>
            <a:ext cx="3575050" cy="4467225"/>
          </a:xfrm>
          <a:prstGeom prst="rect">
            <a:avLst/>
          </a:prstGeom>
          <a:noFill/>
          <a:ln w="9525">
            <a:noFill/>
          </a:ln>
        </p:spPr>
      </p:pic>
      <p:sp>
        <p:nvSpPr>
          <p:cNvPr id="15365" name="矩形 5"/>
          <p:cNvSpPr/>
          <p:nvPr/>
        </p:nvSpPr>
        <p:spPr>
          <a:xfrm>
            <a:off x="4275138" y="1444625"/>
            <a:ext cx="6719887" cy="431800"/>
          </a:xfrm>
          <a:prstGeom prst="rect">
            <a:avLst/>
          </a:prstGeom>
          <a:solidFill>
            <a:srgbClr val="113E6A"/>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15366" name="矩形 6"/>
          <p:cNvSpPr/>
          <p:nvPr/>
        </p:nvSpPr>
        <p:spPr>
          <a:xfrm>
            <a:off x="4275138" y="3136900"/>
            <a:ext cx="6719887" cy="431800"/>
          </a:xfrm>
          <a:prstGeom prst="rect">
            <a:avLst/>
          </a:prstGeom>
          <a:solidFill>
            <a:srgbClr val="113E6A"/>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15367" name="矩形 7"/>
          <p:cNvSpPr/>
          <p:nvPr/>
        </p:nvSpPr>
        <p:spPr>
          <a:xfrm>
            <a:off x="4275138" y="4653136"/>
            <a:ext cx="6719887" cy="431800"/>
          </a:xfrm>
          <a:prstGeom prst="rect">
            <a:avLst/>
          </a:prstGeom>
          <a:solidFill>
            <a:srgbClr val="113E6A"/>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15368" name="TextBox 8"/>
          <p:cNvSpPr txBox="1"/>
          <p:nvPr/>
        </p:nvSpPr>
        <p:spPr>
          <a:xfrm>
            <a:off x="4275138" y="1444625"/>
            <a:ext cx="3622675" cy="400050"/>
          </a:xfrm>
          <a:prstGeom prst="rect">
            <a:avLst/>
          </a:prstGeom>
          <a:noFill/>
          <a:ln w="9525">
            <a:noFill/>
          </a:ln>
        </p:spPr>
        <p:txBody>
          <a:bodyPr anchor="t">
            <a:spAutoFit/>
          </a:bodyPr>
          <a:lstStyle/>
          <a:p>
            <a:r>
              <a:rPr lang="zh-CN" altLang="en-US" sz="2000" dirty="0">
                <a:solidFill>
                  <a:schemeClr val="accent2"/>
                </a:solidFill>
                <a:latin typeface="微软雅黑" panose="020B0503020204020204" pitchFamily="34" charset="-122"/>
                <a:ea typeface="微软雅黑" panose="020B0503020204020204" pitchFamily="34" charset="-122"/>
              </a:rPr>
              <a:t>异构内存</a:t>
            </a:r>
            <a:endParaRPr lang="en-US" altLang="zh-CN" sz="2000" dirty="0">
              <a:solidFill>
                <a:schemeClr val="accent2"/>
              </a:solidFill>
              <a:latin typeface="微软雅黑" panose="020B0503020204020204" pitchFamily="34" charset="-122"/>
              <a:ea typeface="微软雅黑" panose="020B0503020204020204" pitchFamily="34" charset="-122"/>
            </a:endParaRPr>
          </a:p>
        </p:txBody>
      </p:sp>
      <p:sp>
        <p:nvSpPr>
          <p:cNvPr id="15369" name="Freeform 6"/>
          <p:cNvSpPr/>
          <p:nvPr/>
        </p:nvSpPr>
        <p:spPr>
          <a:xfrm>
            <a:off x="3843338" y="1462088"/>
            <a:ext cx="339725" cy="388937"/>
          </a:xfrm>
          <a:custGeom>
            <a:avLst/>
            <a:gdLst/>
            <a:ahLst/>
            <a:cxnLst>
              <a:cxn ang="0">
                <a:pos x="0" y="2147483647"/>
              </a:cxn>
              <a:cxn ang="0">
                <a:pos x="2147483647" y="2147483647"/>
              </a:cxn>
              <a:cxn ang="0">
                <a:pos x="2147483647" y="0"/>
              </a:cxn>
              <a:cxn ang="0">
                <a:pos x="2147483647" y="2147483647"/>
              </a:cxn>
              <a:cxn ang="0">
                <a:pos x="2147483647" y="2147483647"/>
              </a:cxn>
              <a:cxn ang="0">
                <a:pos x="2147483647" y="2147483647"/>
              </a:cxn>
              <a:cxn ang="0">
                <a:pos x="0" y="2147483647"/>
              </a:cxn>
            </a:cxnLst>
            <a:rect l="0" t="0" r="0" b="0"/>
            <a:pathLst>
              <a:path w="443" h="511">
                <a:moveTo>
                  <a:pt x="0" y="256"/>
                </a:moveTo>
                <a:lnTo>
                  <a:pt x="221" y="128"/>
                </a:lnTo>
                <a:lnTo>
                  <a:pt x="443" y="0"/>
                </a:lnTo>
                <a:lnTo>
                  <a:pt x="443" y="256"/>
                </a:lnTo>
                <a:lnTo>
                  <a:pt x="443" y="511"/>
                </a:lnTo>
                <a:lnTo>
                  <a:pt x="221" y="384"/>
                </a:lnTo>
                <a:lnTo>
                  <a:pt x="0" y="256"/>
                </a:lnTo>
                <a:close/>
              </a:path>
            </a:pathLst>
          </a:custGeom>
          <a:solidFill>
            <a:srgbClr val="113E6A"/>
          </a:solidFill>
          <a:ln w="9525">
            <a:noFill/>
          </a:ln>
        </p:spPr>
        <p:txBody>
          <a:bodyPr/>
          <a:lstStyle/>
          <a:p>
            <a:endParaRPr lang="zh-CN" altLang="en-US"/>
          </a:p>
        </p:txBody>
      </p:sp>
      <p:sp>
        <p:nvSpPr>
          <p:cNvPr id="15370" name="Freeform 6"/>
          <p:cNvSpPr/>
          <p:nvPr/>
        </p:nvSpPr>
        <p:spPr>
          <a:xfrm>
            <a:off x="3843338" y="3154363"/>
            <a:ext cx="339725" cy="388937"/>
          </a:xfrm>
          <a:custGeom>
            <a:avLst/>
            <a:gdLst/>
            <a:ahLst/>
            <a:cxnLst>
              <a:cxn ang="0">
                <a:pos x="0" y="2147483647"/>
              </a:cxn>
              <a:cxn ang="0">
                <a:pos x="2147483647" y="2147483647"/>
              </a:cxn>
              <a:cxn ang="0">
                <a:pos x="2147483647" y="0"/>
              </a:cxn>
              <a:cxn ang="0">
                <a:pos x="2147483647" y="2147483647"/>
              </a:cxn>
              <a:cxn ang="0">
                <a:pos x="2147483647" y="2147483647"/>
              </a:cxn>
              <a:cxn ang="0">
                <a:pos x="2147483647" y="2147483647"/>
              </a:cxn>
              <a:cxn ang="0">
                <a:pos x="0" y="2147483647"/>
              </a:cxn>
            </a:cxnLst>
            <a:rect l="0" t="0" r="0" b="0"/>
            <a:pathLst>
              <a:path w="443" h="511">
                <a:moveTo>
                  <a:pt x="0" y="256"/>
                </a:moveTo>
                <a:lnTo>
                  <a:pt x="221" y="128"/>
                </a:lnTo>
                <a:lnTo>
                  <a:pt x="443" y="0"/>
                </a:lnTo>
                <a:lnTo>
                  <a:pt x="443" y="256"/>
                </a:lnTo>
                <a:lnTo>
                  <a:pt x="443" y="511"/>
                </a:lnTo>
                <a:lnTo>
                  <a:pt x="221" y="384"/>
                </a:lnTo>
                <a:lnTo>
                  <a:pt x="0" y="256"/>
                </a:lnTo>
                <a:close/>
              </a:path>
            </a:pathLst>
          </a:custGeom>
          <a:solidFill>
            <a:srgbClr val="113E6A"/>
          </a:solidFill>
          <a:ln w="9525">
            <a:noFill/>
          </a:ln>
        </p:spPr>
        <p:txBody>
          <a:bodyPr/>
          <a:lstStyle/>
          <a:p>
            <a:endParaRPr lang="zh-CN" altLang="en-US"/>
          </a:p>
        </p:txBody>
      </p:sp>
      <p:sp>
        <p:nvSpPr>
          <p:cNvPr id="15371" name="Freeform 6"/>
          <p:cNvSpPr/>
          <p:nvPr/>
        </p:nvSpPr>
        <p:spPr>
          <a:xfrm>
            <a:off x="3843338" y="4656311"/>
            <a:ext cx="339725" cy="388937"/>
          </a:xfrm>
          <a:custGeom>
            <a:avLst/>
            <a:gdLst/>
            <a:ahLst/>
            <a:cxnLst>
              <a:cxn ang="0">
                <a:pos x="0" y="2147483647"/>
              </a:cxn>
              <a:cxn ang="0">
                <a:pos x="2147483647" y="2147483647"/>
              </a:cxn>
              <a:cxn ang="0">
                <a:pos x="2147483647" y="0"/>
              </a:cxn>
              <a:cxn ang="0">
                <a:pos x="2147483647" y="2147483647"/>
              </a:cxn>
              <a:cxn ang="0">
                <a:pos x="2147483647" y="2147483647"/>
              </a:cxn>
              <a:cxn ang="0">
                <a:pos x="2147483647" y="2147483647"/>
              </a:cxn>
              <a:cxn ang="0">
                <a:pos x="0" y="2147483647"/>
              </a:cxn>
            </a:cxnLst>
            <a:rect l="0" t="0" r="0" b="0"/>
            <a:pathLst>
              <a:path w="443" h="511">
                <a:moveTo>
                  <a:pt x="0" y="256"/>
                </a:moveTo>
                <a:lnTo>
                  <a:pt x="221" y="128"/>
                </a:lnTo>
                <a:lnTo>
                  <a:pt x="443" y="0"/>
                </a:lnTo>
                <a:lnTo>
                  <a:pt x="443" y="256"/>
                </a:lnTo>
                <a:lnTo>
                  <a:pt x="443" y="511"/>
                </a:lnTo>
                <a:lnTo>
                  <a:pt x="221" y="384"/>
                </a:lnTo>
                <a:lnTo>
                  <a:pt x="0" y="256"/>
                </a:lnTo>
                <a:close/>
              </a:path>
            </a:pathLst>
          </a:custGeom>
          <a:solidFill>
            <a:srgbClr val="113E6A"/>
          </a:solidFill>
          <a:ln w="9525">
            <a:noFill/>
          </a:ln>
        </p:spPr>
        <p:txBody>
          <a:bodyPr/>
          <a:lstStyle/>
          <a:p>
            <a:endParaRPr lang="zh-CN" altLang="en-US"/>
          </a:p>
        </p:txBody>
      </p:sp>
      <p:sp>
        <p:nvSpPr>
          <p:cNvPr id="15372" name="TextBox 13"/>
          <p:cNvSpPr txBox="1"/>
          <p:nvPr/>
        </p:nvSpPr>
        <p:spPr>
          <a:xfrm>
            <a:off x="4275138" y="3151188"/>
            <a:ext cx="3767137" cy="400050"/>
          </a:xfrm>
          <a:prstGeom prst="rect">
            <a:avLst/>
          </a:prstGeom>
          <a:noFill/>
          <a:ln w="9525">
            <a:noFill/>
          </a:ln>
        </p:spPr>
        <p:txBody>
          <a:bodyPr anchor="t">
            <a:spAutoFit/>
          </a:bodyPr>
          <a:lstStyle/>
          <a:p>
            <a:r>
              <a:rPr lang="zh-CN" altLang="en-US" sz="2000" dirty="0">
                <a:solidFill>
                  <a:schemeClr val="accent2"/>
                </a:solidFill>
                <a:latin typeface="微软雅黑" panose="020B0503020204020204" pitchFamily="34" charset="-122"/>
                <a:ea typeface="微软雅黑" panose="020B0503020204020204" pitchFamily="34" charset="-122"/>
              </a:rPr>
              <a:t>单任务场景下的数据放置</a:t>
            </a:r>
            <a:endParaRPr lang="en-US" altLang="zh-CN" sz="2000" dirty="0">
              <a:solidFill>
                <a:schemeClr val="accent2"/>
              </a:solidFill>
              <a:latin typeface="微软雅黑" panose="020B0503020204020204" pitchFamily="34" charset="-122"/>
              <a:ea typeface="微软雅黑" panose="020B0503020204020204" pitchFamily="34" charset="-122"/>
            </a:endParaRPr>
          </a:p>
        </p:txBody>
      </p:sp>
      <p:sp>
        <p:nvSpPr>
          <p:cNvPr id="15373" name="TextBox 14"/>
          <p:cNvSpPr txBox="1"/>
          <p:nvPr/>
        </p:nvSpPr>
        <p:spPr>
          <a:xfrm>
            <a:off x="4275138" y="4653136"/>
            <a:ext cx="3767137" cy="400050"/>
          </a:xfrm>
          <a:prstGeom prst="rect">
            <a:avLst/>
          </a:prstGeom>
          <a:noFill/>
          <a:ln w="9525">
            <a:noFill/>
          </a:ln>
        </p:spPr>
        <p:txBody>
          <a:bodyPr anchor="t">
            <a:spAutoFit/>
          </a:bodyPr>
          <a:lstStyle/>
          <a:p>
            <a:r>
              <a:rPr lang="zh-CN" altLang="en-US" sz="2000" dirty="0">
                <a:solidFill>
                  <a:schemeClr val="accent2"/>
                </a:solidFill>
                <a:latin typeface="微软雅黑" panose="020B0503020204020204" pitchFamily="34" charset="-122"/>
                <a:ea typeface="微软雅黑" panose="020B0503020204020204" pitchFamily="34" charset="-122"/>
              </a:rPr>
              <a:t>多任务并行场景下的问题</a:t>
            </a:r>
            <a:endParaRPr lang="en-US" altLang="zh-CN" sz="2000" dirty="0">
              <a:solidFill>
                <a:schemeClr val="accent2"/>
              </a:solidFill>
              <a:latin typeface="微软雅黑" panose="020B0503020204020204" pitchFamily="34" charset="-122"/>
              <a:ea typeface="微软雅黑" panose="020B0503020204020204" pitchFamily="34" charset="-122"/>
            </a:endParaRPr>
          </a:p>
        </p:txBody>
      </p:sp>
      <p:sp>
        <p:nvSpPr>
          <p:cNvPr id="15374" name="TextBox 15"/>
          <p:cNvSpPr txBox="1"/>
          <p:nvPr/>
        </p:nvSpPr>
        <p:spPr>
          <a:xfrm>
            <a:off x="4275138" y="2000250"/>
            <a:ext cx="6577013" cy="923330"/>
          </a:xfrm>
          <a:prstGeom prst="rect">
            <a:avLst/>
          </a:prstGeom>
          <a:noFill/>
          <a:ln w="9525">
            <a:noFill/>
          </a:ln>
        </p:spPr>
        <p:txBody>
          <a:bodyPr anchor="t">
            <a:spAutoFit/>
          </a:bodyPr>
          <a:lstStyle/>
          <a:p>
            <a:pPr marL="285750" indent="-285750">
              <a:buFont typeface="Wingdings" panose="05000000000000000000" pitchFamily="2" charset="2"/>
              <a:buChar char="Ø"/>
            </a:pPr>
            <a:r>
              <a:rPr lang="zh-CN" altLang="en-US" dirty="0">
                <a:solidFill>
                  <a:srgbClr val="004C54"/>
                </a:solidFill>
                <a:latin typeface="微软雅黑" panose="020B0503020204020204" pitchFamily="34" charset="-122"/>
                <a:ea typeface="微软雅黑" panose="020B0503020204020204" pitchFamily="34" charset="-122"/>
              </a:rPr>
              <a:t>一种趋势</a:t>
            </a:r>
            <a:endParaRPr lang="en-US" altLang="zh-CN" dirty="0">
              <a:solidFill>
                <a:srgbClr val="004C54"/>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en-US" altLang="zh-CN" dirty="0">
                <a:solidFill>
                  <a:srgbClr val="004C54"/>
                </a:solidFill>
                <a:latin typeface="微软雅黑" panose="020B0503020204020204" pitchFamily="34" charset="-122"/>
                <a:ea typeface="微软雅黑" panose="020B0503020204020204" pitchFamily="34" charset="-122"/>
              </a:rPr>
              <a:t>PM</a:t>
            </a:r>
            <a:r>
              <a:rPr lang="zh-CN" altLang="en-US" dirty="0">
                <a:solidFill>
                  <a:srgbClr val="004C54"/>
                </a:solidFill>
                <a:latin typeface="微软雅黑" panose="020B0503020204020204" pitchFamily="34" charset="-122"/>
                <a:ea typeface="微软雅黑" panose="020B0503020204020204" pitchFamily="34" charset="-122"/>
              </a:rPr>
              <a:t>（持久储存器）、</a:t>
            </a:r>
            <a:r>
              <a:rPr lang="en-US" altLang="zh-CN" dirty="0">
                <a:solidFill>
                  <a:srgbClr val="004C54"/>
                </a:solidFill>
                <a:latin typeface="微软雅黑" panose="020B0503020204020204" pitchFamily="34" charset="-122"/>
                <a:ea typeface="微软雅黑" panose="020B0503020204020204" pitchFamily="34" charset="-122"/>
              </a:rPr>
              <a:t>DRAM</a:t>
            </a:r>
            <a:r>
              <a:rPr lang="zh-CN" altLang="en-US" dirty="0">
                <a:solidFill>
                  <a:srgbClr val="004C54"/>
                </a:solidFill>
                <a:latin typeface="微软雅黑" panose="020B0503020204020204" pitchFamily="34" charset="-122"/>
                <a:ea typeface="微软雅黑" panose="020B0503020204020204" pitchFamily="34" charset="-122"/>
              </a:rPr>
              <a:t>，二者存在性能差异</a:t>
            </a:r>
            <a:endParaRPr lang="en-US" altLang="zh-CN" dirty="0">
              <a:solidFill>
                <a:srgbClr val="004C54"/>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dirty="0">
                <a:solidFill>
                  <a:srgbClr val="004C54"/>
                </a:solidFill>
                <a:latin typeface="微软雅黑" panose="020B0503020204020204" pitchFamily="34" charset="-122"/>
                <a:ea typeface="微软雅黑" panose="020B0503020204020204" pitchFamily="34" charset="-122"/>
              </a:rPr>
              <a:t>快速内存容量有限</a:t>
            </a:r>
          </a:p>
        </p:txBody>
      </p:sp>
      <p:sp>
        <p:nvSpPr>
          <p:cNvPr id="15375" name="TextBox 16"/>
          <p:cNvSpPr txBox="1"/>
          <p:nvPr/>
        </p:nvSpPr>
        <p:spPr>
          <a:xfrm>
            <a:off x="4275138" y="3724275"/>
            <a:ext cx="6577013" cy="646331"/>
          </a:xfrm>
          <a:prstGeom prst="rect">
            <a:avLst/>
          </a:prstGeom>
          <a:noFill/>
          <a:ln w="9525">
            <a:noFill/>
          </a:ln>
        </p:spPr>
        <p:txBody>
          <a:bodyPr anchor="t">
            <a:spAutoFit/>
          </a:bodyPr>
          <a:lstStyle/>
          <a:p>
            <a:pPr marL="285750" indent="-285750">
              <a:buFont typeface="Wingdings" panose="05000000000000000000" pitchFamily="2" charset="2"/>
              <a:buChar char="Ø"/>
            </a:pPr>
            <a:r>
              <a:rPr lang="zh-CN" altLang="en-US" dirty="0">
                <a:solidFill>
                  <a:srgbClr val="004C54"/>
                </a:solidFill>
                <a:latin typeface="微软雅黑" panose="020B0503020204020204" pitchFamily="34" charset="-122"/>
                <a:ea typeface="微软雅黑" panose="020B0503020204020204" pitchFamily="34" charset="-122"/>
              </a:rPr>
              <a:t>将访问频率最高的页面放入快速内存</a:t>
            </a:r>
            <a:endParaRPr lang="en-US" altLang="zh-CN" dirty="0">
              <a:solidFill>
                <a:srgbClr val="004C54"/>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dirty="0">
                <a:solidFill>
                  <a:srgbClr val="004C54"/>
                </a:solidFill>
                <a:latin typeface="微软雅黑" panose="020B0503020204020204" pitchFamily="34" charset="-122"/>
                <a:ea typeface="微软雅黑" panose="020B0503020204020204" pitchFamily="34" charset="-122"/>
              </a:rPr>
              <a:t>使单个任务完成效率最高</a:t>
            </a:r>
          </a:p>
        </p:txBody>
      </p:sp>
      <p:sp>
        <p:nvSpPr>
          <p:cNvPr id="15376" name="TextBox 17"/>
          <p:cNvSpPr txBox="1"/>
          <p:nvPr/>
        </p:nvSpPr>
        <p:spPr>
          <a:xfrm>
            <a:off x="4273550" y="5182800"/>
            <a:ext cx="6577013" cy="923330"/>
          </a:xfrm>
          <a:prstGeom prst="rect">
            <a:avLst/>
          </a:prstGeom>
          <a:noFill/>
          <a:ln w="9525">
            <a:noFill/>
          </a:ln>
        </p:spPr>
        <p:txBody>
          <a:bodyPr anchor="t">
            <a:spAutoFit/>
          </a:bodyPr>
          <a:lstStyle/>
          <a:p>
            <a:pPr marL="285750" indent="-285750">
              <a:buFont typeface="Wingdings" panose="05000000000000000000" pitchFamily="2" charset="2"/>
              <a:buChar char="Ø"/>
            </a:pPr>
            <a:r>
              <a:rPr lang="zh-CN" altLang="en-US" dirty="0">
                <a:solidFill>
                  <a:srgbClr val="004C54"/>
                </a:solidFill>
                <a:latin typeface="微软雅黑" panose="020B0503020204020204" pitchFamily="34" charset="-122"/>
                <a:ea typeface="微软雅黑" panose="020B0503020204020204" pitchFamily="34" charset="-122"/>
              </a:rPr>
              <a:t>多任务之间共享储存器</a:t>
            </a:r>
            <a:endParaRPr lang="en-US" altLang="zh-CN" dirty="0">
              <a:solidFill>
                <a:srgbClr val="004C54"/>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dirty="0">
                <a:solidFill>
                  <a:srgbClr val="004C54"/>
                </a:solidFill>
                <a:latin typeface="微软雅黑" panose="020B0503020204020204" pitchFamily="34" charset="-122"/>
                <a:ea typeface="微软雅黑" panose="020B0503020204020204" pitchFamily="34" charset="-122"/>
              </a:rPr>
              <a:t>不同处理器的性能、不同任务的特性不同</a:t>
            </a:r>
            <a:endParaRPr lang="en-US" altLang="zh-CN" dirty="0">
              <a:solidFill>
                <a:srgbClr val="004C54"/>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dirty="0">
                <a:solidFill>
                  <a:srgbClr val="004C54"/>
                </a:solidFill>
                <a:latin typeface="微软雅黑" panose="020B0503020204020204" pitchFamily="34" charset="-122"/>
                <a:ea typeface="微软雅黑" panose="020B0503020204020204" pitchFamily="34" charset="-122"/>
              </a:rPr>
              <a:t>将访问频率最高的页面放入快速内存无法达到全局最优</a:t>
            </a:r>
            <a:endParaRPr lang="en-US" altLang="zh-CN" dirty="0">
              <a:solidFill>
                <a:srgbClr val="004C54"/>
              </a:solidFill>
              <a:latin typeface="微软雅黑" panose="020B0503020204020204" pitchFamily="34" charset="-122"/>
              <a:ea typeface="微软雅黑" panose="020B0503020204020204" pitchFamily="34" charset="-122"/>
            </a:endParaRP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5363"/>
                                        </p:tgtEl>
                                        <p:attrNameLst>
                                          <p:attrName>style.visibility</p:attrName>
                                        </p:attrNameLst>
                                      </p:cBhvr>
                                      <p:to>
                                        <p:strVal val="visible"/>
                                      </p:to>
                                    </p:set>
                                    <p:anim calcmode="lin" valueType="num">
                                      <p:cBhvr>
                                        <p:cTn id="7" dur="300" fill="hold"/>
                                        <p:tgtEl>
                                          <p:spTgt spid="15363"/>
                                        </p:tgtEl>
                                        <p:attrNameLst>
                                          <p:attrName>ppt_w</p:attrName>
                                        </p:attrNameLst>
                                      </p:cBhvr>
                                      <p:tavLst>
                                        <p:tav tm="0">
                                          <p:val>
                                            <p:fltVal val="0"/>
                                          </p:val>
                                        </p:tav>
                                        <p:tav tm="100000">
                                          <p:val>
                                            <p:strVal val="#ppt_w"/>
                                          </p:val>
                                        </p:tav>
                                      </p:tavLst>
                                    </p:anim>
                                    <p:anim calcmode="lin" valueType="num">
                                      <p:cBhvr>
                                        <p:cTn id="8" dur="300" fill="hold"/>
                                        <p:tgtEl>
                                          <p:spTgt spid="15363"/>
                                        </p:tgtEl>
                                        <p:attrNameLst>
                                          <p:attrName>ppt_h</p:attrName>
                                        </p:attrNameLst>
                                      </p:cBhvr>
                                      <p:tavLst>
                                        <p:tav tm="0">
                                          <p:val>
                                            <p:fltVal val="0"/>
                                          </p:val>
                                        </p:tav>
                                        <p:tav tm="100000">
                                          <p:val>
                                            <p:strVal val="#ppt_h"/>
                                          </p:val>
                                        </p:tav>
                                      </p:tavLst>
                                    </p:anim>
                                    <p:anim calcmode="lin" valueType="num">
                                      <p:cBhvr>
                                        <p:cTn id="9" dur="300" fill="hold"/>
                                        <p:tgtEl>
                                          <p:spTgt spid="15363"/>
                                        </p:tgtEl>
                                        <p:attrNameLst>
                                          <p:attrName>style.rotation</p:attrName>
                                        </p:attrNameLst>
                                      </p:cBhvr>
                                      <p:tavLst>
                                        <p:tav tm="0">
                                          <p:val>
                                            <p:fltVal val="90"/>
                                          </p:val>
                                        </p:tav>
                                        <p:tav tm="100000">
                                          <p:val>
                                            <p:fltVal val="0"/>
                                          </p:val>
                                        </p:tav>
                                      </p:tavLst>
                                    </p:anim>
                                    <p:animEffect transition="in" filter="fade">
                                      <p:cBhvr>
                                        <p:cTn id="10" dur="300"/>
                                        <p:tgtEl>
                                          <p:spTgt spid="15363"/>
                                        </p:tgtEl>
                                      </p:cBhvr>
                                    </p:animEffect>
                                  </p:childTnLst>
                                </p:cTn>
                              </p:par>
                            </p:childTnLst>
                          </p:cTn>
                        </p:par>
                        <p:par>
                          <p:cTn id="11" fill="hold">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5362"/>
                                        </p:tgtEl>
                                        <p:attrNameLst>
                                          <p:attrName>style.visibility</p:attrName>
                                        </p:attrNameLst>
                                      </p:cBhvr>
                                      <p:to>
                                        <p:strVal val="visible"/>
                                      </p:to>
                                    </p:set>
                                    <p:anim calcmode="lin" valueType="num">
                                      <p:cBhvr>
                                        <p:cTn id="14" dur="400" fill="hold"/>
                                        <p:tgtEl>
                                          <p:spTgt spid="15362"/>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5362"/>
                                        </p:tgtEl>
                                        <p:attrNameLst>
                                          <p:attrName>ppt_y</p:attrName>
                                        </p:attrNameLst>
                                      </p:cBhvr>
                                      <p:tavLst>
                                        <p:tav tm="0">
                                          <p:val>
                                            <p:strVal val="#ppt_y"/>
                                          </p:val>
                                        </p:tav>
                                        <p:tav tm="100000">
                                          <p:val>
                                            <p:strVal val="#ppt_y"/>
                                          </p:val>
                                        </p:tav>
                                      </p:tavLst>
                                    </p:anim>
                                    <p:anim calcmode="lin" valueType="num">
                                      <p:cBhvr>
                                        <p:cTn id="16" dur="400" fill="hold"/>
                                        <p:tgtEl>
                                          <p:spTgt spid="15362"/>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536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5362"/>
                                        </p:tgtEl>
                                      </p:cBhvr>
                                    </p:animEffect>
                                  </p:childTnLst>
                                </p:cTn>
                              </p:par>
                            </p:childTnLst>
                          </p:cTn>
                        </p:par>
                        <p:par>
                          <p:cTn id="19" fill="hold">
                            <p:stCondLst>
                              <p:cond delay="1540"/>
                            </p:stCondLst>
                            <p:childTnLst>
                              <p:par>
                                <p:cTn id="20" presetID="42" presetClass="entr" presetSubtype="0" fill="hold" nodeType="afterEffect">
                                  <p:stCondLst>
                                    <p:cond delay="0"/>
                                  </p:stCondLst>
                                  <p:childTnLst>
                                    <p:set>
                                      <p:cBhvr>
                                        <p:cTn id="21" dur="1" fill="hold">
                                          <p:stCondLst>
                                            <p:cond delay="0"/>
                                          </p:stCondLst>
                                        </p:cTn>
                                        <p:tgtEl>
                                          <p:spTgt spid="15364"/>
                                        </p:tgtEl>
                                        <p:attrNameLst>
                                          <p:attrName>style.visibility</p:attrName>
                                        </p:attrNameLst>
                                      </p:cBhvr>
                                      <p:to>
                                        <p:strVal val="visible"/>
                                      </p:to>
                                    </p:set>
                                    <p:animEffect transition="in" filter="fade">
                                      <p:cBhvr>
                                        <p:cTn id="22" dur="1000"/>
                                        <p:tgtEl>
                                          <p:spTgt spid="15364"/>
                                        </p:tgtEl>
                                      </p:cBhvr>
                                    </p:animEffect>
                                    <p:anim calcmode="lin" valueType="num">
                                      <p:cBhvr>
                                        <p:cTn id="23" dur="1000" fill="hold"/>
                                        <p:tgtEl>
                                          <p:spTgt spid="15364"/>
                                        </p:tgtEl>
                                        <p:attrNameLst>
                                          <p:attrName>ppt_x</p:attrName>
                                        </p:attrNameLst>
                                      </p:cBhvr>
                                      <p:tavLst>
                                        <p:tav tm="0">
                                          <p:val>
                                            <p:strVal val="#ppt_x"/>
                                          </p:val>
                                        </p:tav>
                                        <p:tav tm="100000">
                                          <p:val>
                                            <p:strVal val="#ppt_x"/>
                                          </p:val>
                                        </p:tav>
                                      </p:tavLst>
                                    </p:anim>
                                    <p:anim calcmode="lin" valueType="num">
                                      <p:cBhvr>
                                        <p:cTn id="24" dur="1000" fill="hold"/>
                                        <p:tgtEl>
                                          <p:spTgt spid="15364"/>
                                        </p:tgtEl>
                                        <p:attrNameLst>
                                          <p:attrName>ppt_y</p:attrName>
                                        </p:attrNameLst>
                                      </p:cBhvr>
                                      <p:tavLst>
                                        <p:tav tm="0">
                                          <p:val>
                                            <p:strVal val="#ppt_y+.1"/>
                                          </p:val>
                                        </p:tav>
                                        <p:tav tm="100000">
                                          <p:val>
                                            <p:strVal val="#ppt_y"/>
                                          </p:val>
                                        </p:tav>
                                      </p:tavLst>
                                    </p:anim>
                                  </p:childTnLst>
                                </p:cTn>
                              </p:par>
                            </p:childTnLst>
                          </p:cTn>
                        </p:par>
                        <p:par>
                          <p:cTn id="25" fill="hold">
                            <p:stCondLst>
                              <p:cond delay="2540"/>
                            </p:stCondLst>
                            <p:childTnLst>
                              <p:par>
                                <p:cTn id="26" presetID="2" presetClass="entr" presetSubtype="6" fill="hold" grpId="0" nodeType="afterEffect">
                                  <p:stCondLst>
                                    <p:cond delay="0"/>
                                  </p:stCondLst>
                                  <p:childTnLst>
                                    <p:set>
                                      <p:cBhvr>
                                        <p:cTn id="27" dur="1" fill="hold">
                                          <p:stCondLst>
                                            <p:cond delay="0"/>
                                          </p:stCondLst>
                                        </p:cTn>
                                        <p:tgtEl>
                                          <p:spTgt spid="15365"/>
                                        </p:tgtEl>
                                        <p:attrNameLst>
                                          <p:attrName>style.visibility</p:attrName>
                                        </p:attrNameLst>
                                      </p:cBhvr>
                                      <p:to>
                                        <p:strVal val="visible"/>
                                      </p:to>
                                    </p:set>
                                    <p:anim calcmode="lin" valueType="num">
                                      <p:cBhvr additive="base">
                                        <p:cTn id="28" dur="500" fill="hold"/>
                                        <p:tgtEl>
                                          <p:spTgt spid="15365"/>
                                        </p:tgtEl>
                                        <p:attrNameLst>
                                          <p:attrName>ppt_x</p:attrName>
                                        </p:attrNameLst>
                                      </p:cBhvr>
                                      <p:tavLst>
                                        <p:tav tm="0">
                                          <p:val>
                                            <p:strVal val="1+#ppt_w/2"/>
                                          </p:val>
                                        </p:tav>
                                        <p:tav tm="100000">
                                          <p:val>
                                            <p:strVal val="#ppt_x"/>
                                          </p:val>
                                        </p:tav>
                                      </p:tavLst>
                                    </p:anim>
                                    <p:anim calcmode="lin" valueType="num">
                                      <p:cBhvr additive="base">
                                        <p:cTn id="29" dur="500" fill="hold"/>
                                        <p:tgtEl>
                                          <p:spTgt spid="15365"/>
                                        </p:tgtEl>
                                        <p:attrNameLst>
                                          <p:attrName>ppt_y</p:attrName>
                                        </p:attrNameLst>
                                      </p:cBhvr>
                                      <p:tavLst>
                                        <p:tav tm="0">
                                          <p:val>
                                            <p:strVal val="1+#ppt_h/2"/>
                                          </p:val>
                                        </p:tav>
                                        <p:tav tm="100000">
                                          <p:val>
                                            <p:strVal val="#ppt_y"/>
                                          </p:val>
                                        </p:tav>
                                      </p:tavLst>
                                    </p:anim>
                                  </p:childTnLst>
                                </p:cTn>
                              </p:par>
                              <p:par>
                                <p:cTn id="30" presetID="2" presetClass="entr" presetSubtype="6" fill="hold" grpId="0" nodeType="withEffect">
                                  <p:stCondLst>
                                    <p:cond delay="0"/>
                                  </p:stCondLst>
                                  <p:childTnLst>
                                    <p:set>
                                      <p:cBhvr>
                                        <p:cTn id="31" dur="1" fill="hold">
                                          <p:stCondLst>
                                            <p:cond delay="0"/>
                                          </p:stCondLst>
                                        </p:cTn>
                                        <p:tgtEl>
                                          <p:spTgt spid="15366"/>
                                        </p:tgtEl>
                                        <p:attrNameLst>
                                          <p:attrName>style.visibility</p:attrName>
                                        </p:attrNameLst>
                                      </p:cBhvr>
                                      <p:to>
                                        <p:strVal val="visible"/>
                                      </p:to>
                                    </p:set>
                                    <p:anim calcmode="lin" valueType="num">
                                      <p:cBhvr additive="base">
                                        <p:cTn id="32" dur="500" fill="hold"/>
                                        <p:tgtEl>
                                          <p:spTgt spid="15366"/>
                                        </p:tgtEl>
                                        <p:attrNameLst>
                                          <p:attrName>ppt_x</p:attrName>
                                        </p:attrNameLst>
                                      </p:cBhvr>
                                      <p:tavLst>
                                        <p:tav tm="0">
                                          <p:val>
                                            <p:strVal val="1+#ppt_w/2"/>
                                          </p:val>
                                        </p:tav>
                                        <p:tav tm="100000">
                                          <p:val>
                                            <p:strVal val="#ppt_x"/>
                                          </p:val>
                                        </p:tav>
                                      </p:tavLst>
                                    </p:anim>
                                    <p:anim calcmode="lin" valueType="num">
                                      <p:cBhvr additive="base">
                                        <p:cTn id="33" dur="500" fill="hold"/>
                                        <p:tgtEl>
                                          <p:spTgt spid="15366"/>
                                        </p:tgtEl>
                                        <p:attrNameLst>
                                          <p:attrName>ppt_y</p:attrName>
                                        </p:attrNameLst>
                                      </p:cBhvr>
                                      <p:tavLst>
                                        <p:tav tm="0">
                                          <p:val>
                                            <p:strVal val="1+#ppt_h/2"/>
                                          </p:val>
                                        </p:tav>
                                        <p:tav tm="100000">
                                          <p:val>
                                            <p:strVal val="#ppt_y"/>
                                          </p:val>
                                        </p:tav>
                                      </p:tavLst>
                                    </p:anim>
                                  </p:childTnLst>
                                </p:cTn>
                              </p:par>
                              <p:par>
                                <p:cTn id="34" presetID="2" presetClass="entr" presetSubtype="6" fill="hold" grpId="0" nodeType="withEffect">
                                  <p:stCondLst>
                                    <p:cond delay="0"/>
                                  </p:stCondLst>
                                  <p:childTnLst>
                                    <p:set>
                                      <p:cBhvr>
                                        <p:cTn id="35" dur="1" fill="hold">
                                          <p:stCondLst>
                                            <p:cond delay="0"/>
                                          </p:stCondLst>
                                        </p:cTn>
                                        <p:tgtEl>
                                          <p:spTgt spid="15367"/>
                                        </p:tgtEl>
                                        <p:attrNameLst>
                                          <p:attrName>style.visibility</p:attrName>
                                        </p:attrNameLst>
                                      </p:cBhvr>
                                      <p:to>
                                        <p:strVal val="visible"/>
                                      </p:to>
                                    </p:set>
                                    <p:anim calcmode="lin" valueType="num">
                                      <p:cBhvr additive="base">
                                        <p:cTn id="36" dur="500" fill="hold"/>
                                        <p:tgtEl>
                                          <p:spTgt spid="15367"/>
                                        </p:tgtEl>
                                        <p:attrNameLst>
                                          <p:attrName>ppt_x</p:attrName>
                                        </p:attrNameLst>
                                      </p:cBhvr>
                                      <p:tavLst>
                                        <p:tav tm="0">
                                          <p:val>
                                            <p:strVal val="1+#ppt_w/2"/>
                                          </p:val>
                                        </p:tav>
                                        <p:tav tm="100000">
                                          <p:val>
                                            <p:strVal val="#ppt_x"/>
                                          </p:val>
                                        </p:tav>
                                      </p:tavLst>
                                    </p:anim>
                                    <p:anim calcmode="lin" valueType="num">
                                      <p:cBhvr additive="base">
                                        <p:cTn id="37" dur="500" fill="hold"/>
                                        <p:tgtEl>
                                          <p:spTgt spid="15367"/>
                                        </p:tgtEl>
                                        <p:attrNameLst>
                                          <p:attrName>ppt_y</p:attrName>
                                        </p:attrNameLst>
                                      </p:cBhvr>
                                      <p:tavLst>
                                        <p:tav tm="0">
                                          <p:val>
                                            <p:strVal val="1+#ppt_h/2"/>
                                          </p:val>
                                        </p:tav>
                                        <p:tav tm="100000">
                                          <p:val>
                                            <p:strVal val="#ppt_y"/>
                                          </p:val>
                                        </p:tav>
                                      </p:tavLst>
                                    </p:anim>
                                  </p:childTnLst>
                                </p:cTn>
                              </p:par>
                            </p:childTnLst>
                          </p:cTn>
                        </p:par>
                        <p:par>
                          <p:cTn id="38" fill="hold">
                            <p:stCondLst>
                              <p:cond delay="3040"/>
                            </p:stCondLst>
                            <p:childTnLst>
                              <p:par>
                                <p:cTn id="39" presetID="1" presetClass="entr" presetSubtype="0" fill="hold" nodeType="afterEffect">
                                  <p:stCondLst>
                                    <p:cond delay="0"/>
                                  </p:stCondLst>
                                  <p:childTnLst>
                                    <p:set>
                                      <p:cBhvr>
                                        <p:cTn id="40" dur="1" fill="hold">
                                          <p:stCondLst>
                                            <p:cond delay="0"/>
                                          </p:stCondLst>
                                        </p:cTn>
                                        <p:tgtEl>
                                          <p:spTgt spid="15369"/>
                                        </p:tgtEl>
                                        <p:attrNameLst>
                                          <p:attrName>style.visibility</p:attrName>
                                        </p:attrNameLst>
                                      </p:cBhvr>
                                      <p:to>
                                        <p:strVal val="visible"/>
                                      </p:to>
                                    </p:set>
                                  </p:childTnLst>
                                </p:cTn>
                              </p:par>
                              <p:par>
                                <p:cTn id="41" presetID="49" presetClass="path" presetSubtype="0" accel="50000" decel="50000" fill="hold" nodeType="withEffect">
                                  <p:stCondLst>
                                    <p:cond delay="0"/>
                                  </p:stCondLst>
                                  <p:childTnLst>
                                    <p:animMotion origin="layout" path="M -4.58176E-6 -2.59259E-6 L 0.09003 -2.59259E-6 " pathEditMode="relative" rAng="0" ptsTypes="AA">
                                      <p:cBhvr>
                                        <p:cTn id="42" dur="500" spd="-99900" fill="hold"/>
                                        <p:tgtEl>
                                          <p:spTgt spid="15369"/>
                                        </p:tgtEl>
                                        <p:attrNameLst>
                                          <p:attrName>ppt_x</p:attrName>
                                          <p:attrName>ppt_y</p:attrName>
                                        </p:attrNameLst>
                                      </p:cBhvr>
                                      <p:rCtr x="4500" y="0"/>
                                    </p:animMotion>
                                  </p:childTnLst>
                                </p:cTn>
                              </p:par>
                              <p:par>
                                <p:cTn id="43" presetID="1" presetClass="entr" presetSubtype="0" fill="hold" nodeType="withEffect">
                                  <p:stCondLst>
                                    <p:cond delay="0"/>
                                  </p:stCondLst>
                                  <p:childTnLst>
                                    <p:set>
                                      <p:cBhvr>
                                        <p:cTn id="44" dur="1" fill="hold">
                                          <p:stCondLst>
                                            <p:cond delay="0"/>
                                          </p:stCondLst>
                                        </p:cTn>
                                        <p:tgtEl>
                                          <p:spTgt spid="15370"/>
                                        </p:tgtEl>
                                        <p:attrNameLst>
                                          <p:attrName>style.visibility</p:attrName>
                                        </p:attrNameLst>
                                      </p:cBhvr>
                                      <p:to>
                                        <p:strVal val="visible"/>
                                      </p:to>
                                    </p:set>
                                  </p:childTnLst>
                                </p:cTn>
                              </p:par>
                              <p:par>
                                <p:cTn id="45" presetID="49" presetClass="path" presetSubtype="0" accel="50000" decel="50000" fill="hold" nodeType="withEffect">
                                  <p:stCondLst>
                                    <p:cond delay="0"/>
                                  </p:stCondLst>
                                  <p:childTnLst>
                                    <p:animMotion origin="layout" path="M -4.58176E-6 -2.59259E-6 L 0.09003 -2.59259E-6 " pathEditMode="relative" rAng="0" ptsTypes="AA">
                                      <p:cBhvr>
                                        <p:cTn id="46" dur="500" spd="-99900" fill="hold"/>
                                        <p:tgtEl>
                                          <p:spTgt spid="15370"/>
                                        </p:tgtEl>
                                        <p:attrNameLst>
                                          <p:attrName>ppt_x</p:attrName>
                                          <p:attrName>ppt_y</p:attrName>
                                        </p:attrNameLst>
                                      </p:cBhvr>
                                      <p:rCtr x="4500" y="0"/>
                                    </p:animMotion>
                                  </p:childTnLst>
                                </p:cTn>
                              </p:par>
                              <p:par>
                                <p:cTn id="47" presetID="1" presetClass="entr" presetSubtype="0" fill="hold" nodeType="withEffect">
                                  <p:stCondLst>
                                    <p:cond delay="0"/>
                                  </p:stCondLst>
                                  <p:childTnLst>
                                    <p:set>
                                      <p:cBhvr>
                                        <p:cTn id="48" dur="1" fill="hold">
                                          <p:stCondLst>
                                            <p:cond delay="0"/>
                                          </p:stCondLst>
                                        </p:cTn>
                                        <p:tgtEl>
                                          <p:spTgt spid="15371"/>
                                        </p:tgtEl>
                                        <p:attrNameLst>
                                          <p:attrName>style.visibility</p:attrName>
                                        </p:attrNameLst>
                                      </p:cBhvr>
                                      <p:to>
                                        <p:strVal val="visible"/>
                                      </p:to>
                                    </p:set>
                                  </p:childTnLst>
                                </p:cTn>
                              </p:par>
                              <p:par>
                                <p:cTn id="49" presetID="49" presetClass="path" presetSubtype="0" accel="50000" decel="50000" fill="hold" nodeType="withEffect">
                                  <p:stCondLst>
                                    <p:cond delay="0"/>
                                  </p:stCondLst>
                                  <p:childTnLst>
                                    <p:animMotion origin="layout" path="M -4.58176E-6 -2.59259E-6 L 0.09003 -2.59259E-6 " pathEditMode="relative" rAng="0" ptsTypes="AA">
                                      <p:cBhvr>
                                        <p:cTn id="50" dur="500" spd="-99900" fill="hold"/>
                                        <p:tgtEl>
                                          <p:spTgt spid="15371"/>
                                        </p:tgtEl>
                                        <p:attrNameLst>
                                          <p:attrName>ppt_x</p:attrName>
                                          <p:attrName>ppt_y</p:attrName>
                                        </p:attrNameLst>
                                      </p:cBhvr>
                                      <p:rCtr x="4500" y="0"/>
                                    </p:animMotion>
                                  </p:childTnLst>
                                </p:cTn>
                              </p:par>
                            </p:childTnLst>
                          </p:cTn>
                        </p:par>
                        <p:par>
                          <p:cTn id="51" fill="hold">
                            <p:stCondLst>
                              <p:cond delay="3540"/>
                            </p:stCondLst>
                            <p:childTnLst>
                              <p:par>
                                <p:cTn id="52" presetID="22" presetClass="entr" presetSubtype="8" fill="hold" grpId="0" nodeType="afterEffect">
                                  <p:stCondLst>
                                    <p:cond delay="0"/>
                                  </p:stCondLst>
                                  <p:childTnLst>
                                    <p:set>
                                      <p:cBhvr>
                                        <p:cTn id="53" dur="1" fill="hold">
                                          <p:stCondLst>
                                            <p:cond delay="0"/>
                                          </p:stCondLst>
                                        </p:cTn>
                                        <p:tgtEl>
                                          <p:spTgt spid="15368"/>
                                        </p:tgtEl>
                                        <p:attrNameLst>
                                          <p:attrName>style.visibility</p:attrName>
                                        </p:attrNameLst>
                                      </p:cBhvr>
                                      <p:to>
                                        <p:strVal val="visible"/>
                                      </p:to>
                                    </p:set>
                                    <p:animEffect transition="in" filter="wipe(left)">
                                      <p:cBhvr>
                                        <p:cTn id="54" dur="500"/>
                                        <p:tgtEl>
                                          <p:spTgt spid="15368"/>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15372"/>
                                        </p:tgtEl>
                                        <p:attrNameLst>
                                          <p:attrName>style.visibility</p:attrName>
                                        </p:attrNameLst>
                                      </p:cBhvr>
                                      <p:to>
                                        <p:strVal val="visible"/>
                                      </p:to>
                                    </p:set>
                                    <p:animEffect transition="in" filter="wipe(left)">
                                      <p:cBhvr>
                                        <p:cTn id="57" dur="500"/>
                                        <p:tgtEl>
                                          <p:spTgt spid="15372"/>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15373"/>
                                        </p:tgtEl>
                                        <p:attrNameLst>
                                          <p:attrName>style.visibility</p:attrName>
                                        </p:attrNameLst>
                                      </p:cBhvr>
                                      <p:to>
                                        <p:strVal val="visible"/>
                                      </p:to>
                                    </p:set>
                                    <p:animEffect transition="in" filter="wipe(left)">
                                      <p:cBhvr>
                                        <p:cTn id="60" dur="500"/>
                                        <p:tgtEl>
                                          <p:spTgt spid="15373"/>
                                        </p:tgtEl>
                                      </p:cBhvr>
                                    </p:animEffect>
                                  </p:childTnLst>
                                </p:cTn>
                              </p:par>
                            </p:childTnLst>
                          </p:cTn>
                        </p:par>
                        <p:par>
                          <p:cTn id="61" fill="hold">
                            <p:stCondLst>
                              <p:cond delay="4040"/>
                            </p:stCondLst>
                            <p:childTnLst>
                              <p:par>
                                <p:cTn id="62" presetID="22" presetClass="entr" presetSubtype="1" fill="hold" grpId="0" nodeType="afterEffect">
                                  <p:stCondLst>
                                    <p:cond delay="0"/>
                                  </p:stCondLst>
                                  <p:childTnLst>
                                    <p:set>
                                      <p:cBhvr>
                                        <p:cTn id="63" dur="1" fill="hold">
                                          <p:stCondLst>
                                            <p:cond delay="0"/>
                                          </p:stCondLst>
                                        </p:cTn>
                                        <p:tgtEl>
                                          <p:spTgt spid="15374"/>
                                        </p:tgtEl>
                                        <p:attrNameLst>
                                          <p:attrName>style.visibility</p:attrName>
                                        </p:attrNameLst>
                                      </p:cBhvr>
                                      <p:to>
                                        <p:strVal val="visible"/>
                                      </p:to>
                                    </p:set>
                                    <p:animEffect transition="in" filter="wipe(up)">
                                      <p:cBhvr>
                                        <p:cTn id="64" dur="500"/>
                                        <p:tgtEl>
                                          <p:spTgt spid="15374"/>
                                        </p:tgtEl>
                                      </p:cBhvr>
                                    </p:animEffect>
                                  </p:childTnLst>
                                </p:cTn>
                              </p:par>
                              <p:par>
                                <p:cTn id="65" presetID="22" presetClass="entr" presetSubtype="1" fill="hold" grpId="0" nodeType="withEffect">
                                  <p:stCondLst>
                                    <p:cond delay="0"/>
                                  </p:stCondLst>
                                  <p:childTnLst>
                                    <p:set>
                                      <p:cBhvr>
                                        <p:cTn id="66" dur="1" fill="hold">
                                          <p:stCondLst>
                                            <p:cond delay="0"/>
                                          </p:stCondLst>
                                        </p:cTn>
                                        <p:tgtEl>
                                          <p:spTgt spid="15375"/>
                                        </p:tgtEl>
                                        <p:attrNameLst>
                                          <p:attrName>style.visibility</p:attrName>
                                        </p:attrNameLst>
                                      </p:cBhvr>
                                      <p:to>
                                        <p:strVal val="visible"/>
                                      </p:to>
                                    </p:set>
                                    <p:animEffect transition="in" filter="wipe(up)">
                                      <p:cBhvr>
                                        <p:cTn id="67" dur="500"/>
                                        <p:tgtEl>
                                          <p:spTgt spid="15375"/>
                                        </p:tgtEl>
                                      </p:cBhvr>
                                    </p:animEffect>
                                  </p:childTnLst>
                                </p:cTn>
                              </p:par>
                              <p:par>
                                <p:cTn id="68" presetID="22" presetClass="entr" presetSubtype="1" fill="hold" grpId="0" nodeType="withEffect">
                                  <p:stCondLst>
                                    <p:cond delay="0"/>
                                  </p:stCondLst>
                                  <p:childTnLst>
                                    <p:set>
                                      <p:cBhvr>
                                        <p:cTn id="69" dur="1" fill="hold">
                                          <p:stCondLst>
                                            <p:cond delay="0"/>
                                          </p:stCondLst>
                                        </p:cTn>
                                        <p:tgtEl>
                                          <p:spTgt spid="15376"/>
                                        </p:tgtEl>
                                        <p:attrNameLst>
                                          <p:attrName>style.visibility</p:attrName>
                                        </p:attrNameLst>
                                      </p:cBhvr>
                                      <p:to>
                                        <p:strVal val="visible"/>
                                      </p:to>
                                    </p:set>
                                    <p:animEffect transition="in" filter="wipe(up)">
                                      <p:cBhvr>
                                        <p:cTn id="70" dur="500"/>
                                        <p:tgtEl>
                                          <p:spTgt spid="153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p:bldP spid="15365" grpId="0" animBg="1"/>
      <p:bldP spid="15366" grpId="0" animBg="1"/>
      <p:bldP spid="15367" grpId="0" animBg="1"/>
      <p:bldP spid="15368" grpId="0"/>
      <p:bldP spid="15372" grpId="0"/>
      <p:bldP spid="15373" grpId="0"/>
      <p:bldP spid="15374" grpId="0"/>
      <p:bldP spid="15375" grpId="0"/>
      <p:bldP spid="1537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27"/>
          <p:cNvSpPr txBox="1"/>
          <p:nvPr/>
        </p:nvSpPr>
        <p:spPr>
          <a:xfrm>
            <a:off x="1012825" y="176213"/>
            <a:ext cx="8193269" cy="553998"/>
          </a:xfrm>
          <a:prstGeom prst="rect">
            <a:avLst/>
          </a:prstGeom>
          <a:noFill/>
          <a:ln w="9525">
            <a:noFill/>
          </a:ln>
        </p:spPr>
        <p:txBody>
          <a:bodyPr wrap="none" anchor="t">
            <a:spAutoFit/>
          </a:bodyPr>
          <a:lstStyle/>
          <a:p>
            <a:r>
              <a:rPr lang="en-US" altLang="zh-CN" sz="3000" b="1" dirty="0">
                <a:solidFill>
                  <a:schemeClr val="accent1"/>
                </a:solidFill>
                <a:latin typeface="微软雅黑" panose="020B0503020204020204" pitchFamily="34" charset="-122"/>
                <a:ea typeface="微软雅黑" panose="020B0503020204020204" pitchFamily="34" charset="-122"/>
              </a:rPr>
              <a:t>3.1 </a:t>
            </a:r>
            <a:r>
              <a:rPr lang="zh-CN" altLang="en-US" sz="3000" b="1" dirty="0">
                <a:solidFill>
                  <a:schemeClr val="accent1"/>
                </a:solidFill>
                <a:latin typeface="微软雅黑" panose="020B0503020204020204" pitchFamily="34" charset="-122"/>
                <a:ea typeface="微软雅黑" panose="020B0503020204020204" pitchFamily="34" charset="-122"/>
              </a:rPr>
              <a:t>由于多任务而产生的异构内存数据放置问题</a:t>
            </a:r>
          </a:p>
        </p:txBody>
      </p:sp>
      <p:sp>
        <p:nvSpPr>
          <p:cNvPr id="15363"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pic>
        <p:nvPicPr>
          <p:cNvPr id="3" name="图片 2">
            <a:extLst>
              <a:ext uri="{FF2B5EF4-FFF2-40B4-BE49-F238E27FC236}">
                <a16:creationId xmlns:a16="http://schemas.microsoft.com/office/drawing/2014/main" id="{90EBE652-2C23-68D1-9BDA-731B62A13F6C}"/>
              </a:ext>
            </a:extLst>
          </p:cNvPr>
          <p:cNvPicPr>
            <a:picLocks noChangeAspect="1"/>
          </p:cNvPicPr>
          <p:nvPr/>
        </p:nvPicPr>
        <p:blipFill>
          <a:blip r:embed="rId2"/>
          <a:stretch>
            <a:fillRect/>
          </a:stretch>
        </p:blipFill>
        <p:spPr>
          <a:xfrm>
            <a:off x="3469013" y="730211"/>
            <a:ext cx="5258735" cy="5805264"/>
          </a:xfrm>
          <a:prstGeom prst="rect">
            <a:avLst/>
          </a:prstGeom>
        </p:spPr>
      </p:pic>
      <p:sp>
        <p:nvSpPr>
          <p:cNvPr id="4" name="矩形: 圆角 3">
            <a:extLst>
              <a:ext uri="{FF2B5EF4-FFF2-40B4-BE49-F238E27FC236}">
                <a16:creationId xmlns:a16="http://schemas.microsoft.com/office/drawing/2014/main" id="{9B53049E-B777-05EC-6D77-780A911E5C51}"/>
              </a:ext>
            </a:extLst>
          </p:cNvPr>
          <p:cNvSpPr/>
          <p:nvPr/>
        </p:nvSpPr>
        <p:spPr bwMode="auto">
          <a:xfrm>
            <a:off x="3506093" y="4725144"/>
            <a:ext cx="5184576" cy="1008112"/>
          </a:xfrm>
          <a:prstGeom prst="roundRect">
            <a:avLst/>
          </a:prstGeom>
          <a:noFill/>
          <a:ln w="76200"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cxnSp>
        <p:nvCxnSpPr>
          <p:cNvPr id="6" name="直接箭头连接符 5">
            <a:extLst>
              <a:ext uri="{FF2B5EF4-FFF2-40B4-BE49-F238E27FC236}">
                <a16:creationId xmlns:a16="http://schemas.microsoft.com/office/drawing/2014/main" id="{DD26938E-87AE-6FA6-F6EE-CAB8D9C67E02}"/>
              </a:ext>
            </a:extLst>
          </p:cNvPr>
          <p:cNvCxnSpPr/>
          <p:nvPr/>
        </p:nvCxnSpPr>
        <p:spPr bwMode="auto">
          <a:xfrm>
            <a:off x="6602437" y="4437112"/>
            <a:ext cx="2880320" cy="0"/>
          </a:xfrm>
          <a:prstGeom prst="straightConnector1">
            <a:avLst/>
          </a:prstGeom>
          <a:solidFill>
            <a:schemeClr val="accent1"/>
          </a:solidFill>
          <a:ln w="76200" cap="flat" cmpd="sng" algn="ctr">
            <a:solidFill>
              <a:schemeClr val="tx1"/>
            </a:solidFill>
            <a:prstDash val="solid"/>
            <a:round/>
            <a:headEnd type="none" w="med" len="med"/>
            <a:tailEnd type="triangle"/>
          </a:ln>
        </p:spPr>
      </p:cxnSp>
      <p:sp>
        <p:nvSpPr>
          <p:cNvPr id="7" name="文本框 6">
            <a:extLst>
              <a:ext uri="{FF2B5EF4-FFF2-40B4-BE49-F238E27FC236}">
                <a16:creationId xmlns:a16="http://schemas.microsoft.com/office/drawing/2014/main" id="{CAE0CC44-F465-C816-6E84-096FE3ED90F8}"/>
              </a:ext>
            </a:extLst>
          </p:cNvPr>
          <p:cNvSpPr txBox="1"/>
          <p:nvPr/>
        </p:nvSpPr>
        <p:spPr>
          <a:xfrm>
            <a:off x="9383736" y="4113946"/>
            <a:ext cx="1800200" cy="646331"/>
          </a:xfrm>
          <a:prstGeom prst="rect">
            <a:avLst/>
          </a:prstGeom>
          <a:noFill/>
        </p:spPr>
        <p:txBody>
          <a:bodyPr wrap="square" rtlCol="0">
            <a:spAutoFit/>
          </a:bodyPr>
          <a:lstStyle/>
          <a:p>
            <a:pPr algn="ctr"/>
            <a:r>
              <a:rPr lang="en-US" altLang="zh-CN" dirty="0"/>
              <a:t>Merchandiser</a:t>
            </a:r>
          </a:p>
          <a:p>
            <a:pPr algn="ctr"/>
            <a:r>
              <a:rPr lang="zh-CN" altLang="en-US" dirty="0"/>
              <a:t>部署于此</a:t>
            </a:r>
            <a:endParaRPr lang="en-US" altLang="zh-CN" dirty="0"/>
          </a:p>
        </p:txBody>
      </p:sp>
    </p:spTree>
    <p:extLst>
      <p:ext uri="{BB962C8B-B14F-4D97-AF65-F5344CB8AC3E}">
        <p14:creationId xmlns:p14="http://schemas.microsoft.com/office/powerpoint/2010/main" val="2513144387"/>
      </p:ext>
    </p:extLst>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5363"/>
                                        </p:tgtEl>
                                        <p:attrNameLst>
                                          <p:attrName>style.visibility</p:attrName>
                                        </p:attrNameLst>
                                      </p:cBhvr>
                                      <p:to>
                                        <p:strVal val="visible"/>
                                      </p:to>
                                    </p:set>
                                    <p:anim calcmode="lin" valueType="num">
                                      <p:cBhvr>
                                        <p:cTn id="7" dur="300" fill="hold"/>
                                        <p:tgtEl>
                                          <p:spTgt spid="15363"/>
                                        </p:tgtEl>
                                        <p:attrNameLst>
                                          <p:attrName>ppt_w</p:attrName>
                                        </p:attrNameLst>
                                      </p:cBhvr>
                                      <p:tavLst>
                                        <p:tav tm="0">
                                          <p:val>
                                            <p:fltVal val="0"/>
                                          </p:val>
                                        </p:tav>
                                        <p:tav tm="100000">
                                          <p:val>
                                            <p:strVal val="#ppt_w"/>
                                          </p:val>
                                        </p:tav>
                                      </p:tavLst>
                                    </p:anim>
                                    <p:anim calcmode="lin" valueType="num">
                                      <p:cBhvr>
                                        <p:cTn id="8" dur="300" fill="hold"/>
                                        <p:tgtEl>
                                          <p:spTgt spid="15363"/>
                                        </p:tgtEl>
                                        <p:attrNameLst>
                                          <p:attrName>ppt_h</p:attrName>
                                        </p:attrNameLst>
                                      </p:cBhvr>
                                      <p:tavLst>
                                        <p:tav tm="0">
                                          <p:val>
                                            <p:fltVal val="0"/>
                                          </p:val>
                                        </p:tav>
                                        <p:tav tm="100000">
                                          <p:val>
                                            <p:strVal val="#ppt_h"/>
                                          </p:val>
                                        </p:tav>
                                      </p:tavLst>
                                    </p:anim>
                                    <p:anim calcmode="lin" valueType="num">
                                      <p:cBhvr>
                                        <p:cTn id="9" dur="300" fill="hold"/>
                                        <p:tgtEl>
                                          <p:spTgt spid="15363"/>
                                        </p:tgtEl>
                                        <p:attrNameLst>
                                          <p:attrName>style.rotation</p:attrName>
                                        </p:attrNameLst>
                                      </p:cBhvr>
                                      <p:tavLst>
                                        <p:tav tm="0">
                                          <p:val>
                                            <p:fltVal val="90"/>
                                          </p:val>
                                        </p:tav>
                                        <p:tav tm="100000">
                                          <p:val>
                                            <p:fltVal val="0"/>
                                          </p:val>
                                        </p:tav>
                                      </p:tavLst>
                                    </p:anim>
                                    <p:animEffect transition="in" filter="fade">
                                      <p:cBhvr>
                                        <p:cTn id="10" dur="300"/>
                                        <p:tgtEl>
                                          <p:spTgt spid="15363"/>
                                        </p:tgtEl>
                                      </p:cBhvr>
                                    </p:animEffect>
                                  </p:childTnLst>
                                </p:cTn>
                              </p:par>
                            </p:childTnLst>
                          </p:cTn>
                        </p:par>
                        <p:par>
                          <p:cTn id="11" fill="hold">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5362"/>
                                        </p:tgtEl>
                                        <p:attrNameLst>
                                          <p:attrName>style.visibility</p:attrName>
                                        </p:attrNameLst>
                                      </p:cBhvr>
                                      <p:to>
                                        <p:strVal val="visible"/>
                                      </p:to>
                                    </p:set>
                                    <p:anim calcmode="lin" valueType="num">
                                      <p:cBhvr>
                                        <p:cTn id="14" dur="400" fill="hold"/>
                                        <p:tgtEl>
                                          <p:spTgt spid="15362"/>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5362"/>
                                        </p:tgtEl>
                                        <p:attrNameLst>
                                          <p:attrName>ppt_y</p:attrName>
                                        </p:attrNameLst>
                                      </p:cBhvr>
                                      <p:tavLst>
                                        <p:tav tm="0">
                                          <p:val>
                                            <p:strVal val="#ppt_y"/>
                                          </p:val>
                                        </p:tav>
                                        <p:tav tm="100000">
                                          <p:val>
                                            <p:strVal val="#ppt_y"/>
                                          </p:val>
                                        </p:tav>
                                      </p:tavLst>
                                    </p:anim>
                                    <p:anim calcmode="lin" valueType="num">
                                      <p:cBhvr>
                                        <p:cTn id="16" dur="400" fill="hold"/>
                                        <p:tgtEl>
                                          <p:spTgt spid="15362"/>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536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5362"/>
                                        </p:tgtEl>
                                      </p:cBhvr>
                                    </p:animEffect>
                                  </p:childTnLst>
                                </p:cTn>
                              </p:par>
                            </p:childTnLst>
                          </p:cTn>
                        </p:par>
                        <p:par>
                          <p:cTn id="19" fill="hold">
                            <p:stCondLst>
                              <p:cond delay="1540"/>
                            </p:stCondLst>
                            <p:childTnLst>
                              <p:par>
                                <p:cTn id="20" presetID="10" presetClass="entr" presetSubtype="0"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par>
                          <p:cTn id="23" fill="hold">
                            <p:stCondLst>
                              <p:cond delay="2040"/>
                            </p:stCondLst>
                            <p:childTnLst>
                              <p:par>
                                <p:cTn id="24" presetID="10" presetClass="entr" presetSubtype="0"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10" presetClass="entr" presetSubtype="0" fill="hold"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p:bldP spid="4" grpId="0" animBg="1"/>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p:nvPr/>
        </p:nvSpPr>
        <p:spPr>
          <a:xfrm>
            <a:off x="6078538" y="1198563"/>
            <a:ext cx="3636962" cy="265112"/>
          </a:xfrm>
          <a:prstGeom prst="rect">
            <a:avLst/>
          </a:prstGeom>
          <a:noFill/>
          <a:ln w="9525">
            <a:noFill/>
          </a:ln>
        </p:spPr>
        <p:txBody>
          <a:bodyPr anchor="ctr"/>
          <a:lstStyle/>
          <a:p>
            <a:r>
              <a:rPr lang="zh-CN" altLang="en-US" b="1" dirty="0">
                <a:solidFill>
                  <a:srgbClr val="113E6A"/>
                </a:solidFill>
                <a:latin typeface="微软雅黑" panose="020B0503020204020204" pitchFamily="34" charset="-122"/>
                <a:ea typeface="微软雅黑" panose="020B0503020204020204" pitchFamily="34" charset="-122"/>
              </a:rPr>
              <a:t>异构场景下的并行计算研究</a:t>
            </a:r>
          </a:p>
        </p:txBody>
      </p:sp>
      <p:cxnSp>
        <p:nvCxnSpPr>
          <p:cNvPr id="8194" name="直接连接符 3"/>
          <p:cNvCxnSpPr/>
          <p:nvPr/>
        </p:nvCxnSpPr>
        <p:spPr>
          <a:xfrm>
            <a:off x="6151563" y="1698625"/>
            <a:ext cx="3959225" cy="0"/>
          </a:xfrm>
          <a:prstGeom prst="line">
            <a:avLst/>
          </a:prstGeom>
          <a:ln w="9525" cap="flat" cmpd="sng">
            <a:solidFill>
              <a:srgbClr val="113E6A"/>
            </a:solidFill>
            <a:prstDash val="dash"/>
            <a:round/>
            <a:headEnd type="none" w="med" len="med"/>
            <a:tailEnd type="none" w="med" len="med"/>
          </a:ln>
        </p:spPr>
      </p:cxnSp>
      <p:sp>
        <p:nvSpPr>
          <p:cNvPr id="5" name="Rectangle 3"/>
          <p:cNvSpPr txBox="1"/>
          <p:nvPr/>
        </p:nvSpPr>
        <p:spPr>
          <a:xfrm>
            <a:off x="6078538" y="1473200"/>
            <a:ext cx="4321175" cy="206375"/>
          </a:xfrm>
          <a:prstGeom prst="rect">
            <a:avLst/>
          </a:prstGeom>
          <a:noFill/>
          <a:ln w="9525">
            <a:noFill/>
          </a:ln>
        </p:spPr>
        <p:txBody>
          <a:bodyPr anchor="ctr"/>
          <a:lstStyle/>
          <a:p>
            <a:r>
              <a:rPr lang="en-US" altLang="zh-CN" sz="1000" dirty="0">
                <a:solidFill>
                  <a:srgbClr val="113E6A"/>
                </a:solidFill>
                <a:latin typeface="微软雅黑" panose="020B0503020204020204" pitchFamily="34" charset="-122"/>
                <a:ea typeface="微软雅黑" panose="020B0503020204020204" pitchFamily="34" charset="-122"/>
              </a:rPr>
              <a:t>KUANGJIA WANZHENGDE LUNWEN DABIAN DONGTAI MOBAN</a:t>
            </a:r>
            <a:endParaRPr lang="zh-CN" altLang="en-US" sz="1000" dirty="0">
              <a:solidFill>
                <a:srgbClr val="113E6A"/>
              </a:solidFill>
              <a:latin typeface="微软雅黑" panose="020B0503020204020204" pitchFamily="34" charset="-122"/>
              <a:ea typeface="微软雅黑" panose="020B0503020204020204" pitchFamily="34" charset="-122"/>
            </a:endParaRPr>
          </a:p>
        </p:txBody>
      </p:sp>
      <p:sp>
        <p:nvSpPr>
          <p:cNvPr id="8" name="Rectangle 3"/>
          <p:cNvSpPr txBox="1"/>
          <p:nvPr/>
        </p:nvSpPr>
        <p:spPr>
          <a:xfrm>
            <a:off x="1927225" y="2447925"/>
            <a:ext cx="1536700" cy="601663"/>
          </a:xfrm>
          <a:prstGeom prst="rect">
            <a:avLst/>
          </a:prstGeom>
          <a:noFill/>
          <a:ln w="9525">
            <a:noFill/>
          </a:ln>
        </p:spPr>
        <p:txBody>
          <a:bodyPr anchor="ctr"/>
          <a:lstStyle/>
          <a:p>
            <a:pPr algn="dist"/>
            <a:r>
              <a:rPr lang="zh-CN" altLang="en-US" sz="3600" b="1" dirty="0">
                <a:solidFill>
                  <a:schemeClr val="accent2"/>
                </a:solidFill>
                <a:latin typeface="Arial" panose="020B0604020202020204" pitchFamily="34" charset="0"/>
                <a:ea typeface="微软雅黑" panose="020B0503020204020204" pitchFamily="34" charset="-122"/>
              </a:rPr>
              <a:t>目录</a:t>
            </a:r>
          </a:p>
        </p:txBody>
      </p:sp>
      <p:grpSp>
        <p:nvGrpSpPr>
          <p:cNvPr id="8197" name="组合 24"/>
          <p:cNvGrpSpPr/>
          <p:nvPr/>
        </p:nvGrpSpPr>
        <p:grpSpPr>
          <a:xfrm>
            <a:off x="6170613" y="4451350"/>
            <a:ext cx="576262" cy="576263"/>
            <a:chOff x="6170389" y="4955815"/>
            <a:chExt cx="576064" cy="576064"/>
          </a:xfrm>
        </p:grpSpPr>
        <p:sp>
          <p:nvSpPr>
            <p:cNvPr id="8198" name="圆角矩形 13"/>
            <p:cNvSpPr/>
            <p:nvPr/>
          </p:nvSpPr>
          <p:spPr>
            <a:xfrm>
              <a:off x="6170389" y="4955815"/>
              <a:ext cx="576064" cy="576064"/>
            </a:xfrm>
            <a:prstGeom prst="roundRect">
              <a:avLst>
                <a:gd name="adj" fmla="val 16667"/>
              </a:avLst>
            </a:prstGeom>
            <a:solidFill>
              <a:srgbClr val="113E6A"/>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8199" name="Freeform 11"/>
            <p:cNvSpPr>
              <a:spLocks noEditPoints="1"/>
            </p:cNvSpPr>
            <p:nvPr/>
          </p:nvSpPr>
          <p:spPr>
            <a:xfrm>
              <a:off x="6298628" y="5092507"/>
              <a:ext cx="315884" cy="27338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948" h="810">
                  <a:moveTo>
                    <a:pt x="588" y="151"/>
                  </a:moveTo>
                  <a:cubicBezTo>
                    <a:pt x="588" y="151"/>
                    <a:pt x="588" y="152"/>
                    <a:pt x="588" y="152"/>
                  </a:cubicBezTo>
                  <a:cubicBezTo>
                    <a:pt x="588" y="153"/>
                    <a:pt x="589" y="154"/>
                    <a:pt x="589" y="155"/>
                  </a:cubicBezTo>
                  <a:cubicBezTo>
                    <a:pt x="589" y="156"/>
                    <a:pt x="589" y="156"/>
                    <a:pt x="589" y="157"/>
                  </a:cubicBezTo>
                  <a:cubicBezTo>
                    <a:pt x="589" y="158"/>
                    <a:pt x="589" y="159"/>
                    <a:pt x="589" y="161"/>
                  </a:cubicBezTo>
                  <a:cubicBezTo>
                    <a:pt x="589" y="161"/>
                    <a:pt x="589" y="161"/>
                    <a:pt x="589" y="161"/>
                  </a:cubicBezTo>
                  <a:cubicBezTo>
                    <a:pt x="589" y="162"/>
                    <a:pt x="589" y="164"/>
                    <a:pt x="589" y="165"/>
                  </a:cubicBezTo>
                  <a:cubicBezTo>
                    <a:pt x="589" y="165"/>
                    <a:pt x="589" y="166"/>
                    <a:pt x="589" y="166"/>
                  </a:cubicBezTo>
                  <a:cubicBezTo>
                    <a:pt x="589" y="167"/>
                    <a:pt x="589" y="168"/>
                    <a:pt x="589" y="169"/>
                  </a:cubicBezTo>
                  <a:cubicBezTo>
                    <a:pt x="589" y="170"/>
                    <a:pt x="589" y="170"/>
                    <a:pt x="589" y="171"/>
                  </a:cubicBezTo>
                  <a:cubicBezTo>
                    <a:pt x="588" y="178"/>
                    <a:pt x="586" y="185"/>
                    <a:pt x="584" y="191"/>
                  </a:cubicBezTo>
                  <a:cubicBezTo>
                    <a:pt x="584" y="192"/>
                    <a:pt x="583" y="193"/>
                    <a:pt x="583" y="194"/>
                  </a:cubicBezTo>
                  <a:cubicBezTo>
                    <a:pt x="583" y="195"/>
                    <a:pt x="583" y="195"/>
                    <a:pt x="583" y="195"/>
                  </a:cubicBezTo>
                  <a:cubicBezTo>
                    <a:pt x="583" y="196"/>
                    <a:pt x="582" y="197"/>
                    <a:pt x="582" y="198"/>
                  </a:cubicBezTo>
                  <a:cubicBezTo>
                    <a:pt x="582" y="198"/>
                    <a:pt x="582" y="198"/>
                    <a:pt x="582" y="198"/>
                  </a:cubicBezTo>
                  <a:cubicBezTo>
                    <a:pt x="580" y="201"/>
                    <a:pt x="579" y="204"/>
                    <a:pt x="577" y="207"/>
                  </a:cubicBezTo>
                  <a:cubicBezTo>
                    <a:pt x="577" y="207"/>
                    <a:pt x="577" y="207"/>
                    <a:pt x="577" y="208"/>
                  </a:cubicBezTo>
                  <a:cubicBezTo>
                    <a:pt x="577" y="208"/>
                    <a:pt x="576" y="209"/>
                    <a:pt x="575" y="210"/>
                  </a:cubicBezTo>
                  <a:cubicBezTo>
                    <a:pt x="575" y="210"/>
                    <a:pt x="575" y="211"/>
                    <a:pt x="575" y="211"/>
                  </a:cubicBezTo>
                  <a:cubicBezTo>
                    <a:pt x="573" y="215"/>
                    <a:pt x="570" y="218"/>
                    <a:pt x="567" y="222"/>
                  </a:cubicBezTo>
                  <a:cubicBezTo>
                    <a:pt x="567" y="222"/>
                    <a:pt x="567" y="222"/>
                    <a:pt x="567" y="222"/>
                  </a:cubicBezTo>
                  <a:cubicBezTo>
                    <a:pt x="566" y="223"/>
                    <a:pt x="566" y="224"/>
                    <a:pt x="565" y="224"/>
                  </a:cubicBezTo>
                  <a:cubicBezTo>
                    <a:pt x="565" y="224"/>
                    <a:pt x="565" y="225"/>
                    <a:pt x="565" y="225"/>
                  </a:cubicBezTo>
                  <a:cubicBezTo>
                    <a:pt x="562" y="227"/>
                    <a:pt x="560" y="230"/>
                    <a:pt x="558" y="232"/>
                  </a:cubicBezTo>
                  <a:cubicBezTo>
                    <a:pt x="558" y="232"/>
                    <a:pt x="557" y="232"/>
                    <a:pt x="557" y="232"/>
                  </a:cubicBezTo>
                  <a:cubicBezTo>
                    <a:pt x="557" y="233"/>
                    <a:pt x="556" y="233"/>
                    <a:pt x="555" y="234"/>
                  </a:cubicBezTo>
                  <a:cubicBezTo>
                    <a:pt x="555" y="234"/>
                    <a:pt x="555" y="234"/>
                    <a:pt x="554" y="234"/>
                  </a:cubicBezTo>
                  <a:cubicBezTo>
                    <a:pt x="554" y="235"/>
                    <a:pt x="553" y="236"/>
                    <a:pt x="552" y="236"/>
                  </a:cubicBezTo>
                  <a:cubicBezTo>
                    <a:pt x="547" y="240"/>
                    <a:pt x="543" y="243"/>
                    <a:pt x="537" y="246"/>
                  </a:cubicBezTo>
                  <a:cubicBezTo>
                    <a:pt x="536" y="246"/>
                    <a:pt x="535" y="247"/>
                    <a:pt x="534" y="247"/>
                  </a:cubicBezTo>
                  <a:cubicBezTo>
                    <a:pt x="533" y="247"/>
                    <a:pt x="533" y="248"/>
                    <a:pt x="532" y="248"/>
                  </a:cubicBezTo>
                  <a:cubicBezTo>
                    <a:pt x="532" y="248"/>
                    <a:pt x="531" y="249"/>
                    <a:pt x="530" y="249"/>
                  </a:cubicBezTo>
                  <a:cubicBezTo>
                    <a:pt x="529" y="249"/>
                    <a:pt x="529" y="249"/>
                    <a:pt x="528" y="249"/>
                  </a:cubicBezTo>
                  <a:cubicBezTo>
                    <a:pt x="527" y="250"/>
                    <a:pt x="526" y="250"/>
                    <a:pt x="525" y="251"/>
                  </a:cubicBezTo>
                  <a:cubicBezTo>
                    <a:pt x="525" y="251"/>
                    <a:pt x="525" y="251"/>
                    <a:pt x="525" y="251"/>
                  </a:cubicBezTo>
                  <a:cubicBezTo>
                    <a:pt x="523" y="251"/>
                    <a:pt x="522" y="252"/>
                    <a:pt x="520" y="252"/>
                  </a:cubicBezTo>
                  <a:cubicBezTo>
                    <a:pt x="520" y="252"/>
                    <a:pt x="520" y="252"/>
                    <a:pt x="519" y="252"/>
                  </a:cubicBezTo>
                  <a:cubicBezTo>
                    <a:pt x="518" y="253"/>
                    <a:pt x="517" y="253"/>
                    <a:pt x="516" y="253"/>
                  </a:cubicBezTo>
                  <a:cubicBezTo>
                    <a:pt x="516" y="253"/>
                    <a:pt x="515" y="253"/>
                    <a:pt x="515" y="253"/>
                  </a:cubicBezTo>
                  <a:cubicBezTo>
                    <a:pt x="514" y="254"/>
                    <a:pt x="512" y="254"/>
                    <a:pt x="511" y="254"/>
                  </a:cubicBezTo>
                  <a:cubicBezTo>
                    <a:pt x="509" y="254"/>
                    <a:pt x="508" y="255"/>
                    <a:pt x="506" y="255"/>
                  </a:cubicBezTo>
                  <a:cubicBezTo>
                    <a:pt x="506" y="255"/>
                    <a:pt x="506" y="255"/>
                    <a:pt x="505" y="255"/>
                  </a:cubicBezTo>
                  <a:cubicBezTo>
                    <a:pt x="504" y="255"/>
                    <a:pt x="503" y="255"/>
                    <a:pt x="502" y="255"/>
                  </a:cubicBezTo>
                  <a:cubicBezTo>
                    <a:pt x="502" y="255"/>
                    <a:pt x="501" y="255"/>
                    <a:pt x="501" y="255"/>
                  </a:cubicBezTo>
                  <a:cubicBezTo>
                    <a:pt x="499" y="255"/>
                    <a:pt x="498" y="255"/>
                    <a:pt x="496" y="255"/>
                  </a:cubicBezTo>
                  <a:cubicBezTo>
                    <a:pt x="496" y="255"/>
                    <a:pt x="496" y="255"/>
                    <a:pt x="496" y="255"/>
                  </a:cubicBezTo>
                  <a:cubicBezTo>
                    <a:pt x="495" y="255"/>
                    <a:pt x="494" y="255"/>
                    <a:pt x="492" y="255"/>
                  </a:cubicBezTo>
                  <a:cubicBezTo>
                    <a:pt x="492" y="255"/>
                    <a:pt x="491" y="255"/>
                    <a:pt x="491" y="255"/>
                  </a:cubicBezTo>
                  <a:cubicBezTo>
                    <a:pt x="490" y="255"/>
                    <a:pt x="489" y="255"/>
                    <a:pt x="488" y="255"/>
                  </a:cubicBezTo>
                  <a:cubicBezTo>
                    <a:pt x="488" y="255"/>
                    <a:pt x="487" y="255"/>
                    <a:pt x="487" y="255"/>
                  </a:cubicBezTo>
                  <a:cubicBezTo>
                    <a:pt x="485" y="255"/>
                    <a:pt x="484" y="255"/>
                    <a:pt x="483" y="255"/>
                  </a:cubicBezTo>
                  <a:cubicBezTo>
                    <a:pt x="477" y="254"/>
                    <a:pt x="471" y="253"/>
                    <a:pt x="466" y="251"/>
                  </a:cubicBezTo>
                  <a:cubicBezTo>
                    <a:pt x="465" y="250"/>
                    <a:pt x="464" y="250"/>
                    <a:pt x="463" y="250"/>
                  </a:cubicBezTo>
                  <a:cubicBezTo>
                    <a:pt x="463" y="250"/>
                    <a:pt x="462" y="250"/>
                    <a:pt x="462" y="249"/>
                  </a:cubicBezTo>
                  <a:cubicBezTo>
                    <a:pt x="461" y="249"/>
                    <a:pt x="460" y="249"/>
                    <a:pt x="459" y="248"/>
                  </a:cubicBezTo>
                  <a:cubicBezTo>
                    <a:pt x="459" y="248"/>
                    <a:pt x="459" y="248"/>
                    <a:pt x="459" y="248"/>
                  </a:cubicBezTo>
                  <a:cubicBezTo>
                    <a:pt x="456" y="247"/>
                    <a:pt x="453" y="245"/>
                    <a:pt x="450" y="244"/>
                  </a:cubicBezTo>
                  <a:cubicBezTo>
                    <a:pt x="450" y="244"/>
                    <a:pt x="450" y="244"/>
                    <a:pt x="450" y="244"/>
                  </a:cubicBezTo>
                  <a:cubicBezTo>
                    <a:pt x="449" y="243"/>
                    <a:pt x="448" y="243"/>
                    <a:pt x="447" y="242"/>
                  </a:cubicBezTo>
                  <a:cubicBezTo>
                    <a:pt x="447" y="242"/>
                    <a:pt x="447" y="242"/>
                    <a:pt x="446" y="242"/>
                  </a:cubicBezTo>
                  <a:cubicBezTo>
                    <a:pt x="443" y="239"/>
                    <a:pt x="439" y="237"/>
                    <a:pt x="436" y="234"/>
                  </a:cubicBezTo>
                  <a:cubicBezTo>
                    <a:pt x="435" y="234"/>
                    <a:pt x="435" y="234"/>
                    <a:pt x="435" y="234"/>
                  </a:cubicBezTo>
                  <a:cubicBezTo>
                    <a:pt x="434" y="233"/>
                    <a:pt x="434" y="232"/>
                    <a:pt x="433" y="232"/>
                  </a:cubicBezTo>
                  <a:cubicBezTo>
                    <a:pt x="433" y="231"/>
                    <a:pt x="433" y="231"/>
                    <a:pt x="432" y="231"/>
                  </a:cubicBezTo>
                  <a:cubicBezTo>
                    <a:pt x="430" y="229"/>
                    <a:pt x="428" y="227"/>
                    <a:pt x="425" y="224"/>
                  </a:cubicBezTo>
                  <a:cubicBezTo>
                    <a:pt x="425" y="224"/>
                    <a:pt x="425" y="224"/>
                    <a:pt x="425" y="224"/>
                  </a:cubicBezTo>
                  <a:cubicBezTo>
                    <a:pt x="425" y="223"/>
                    <a:pt x="424" y="222"/>
                    <a:pt x="423" y="222"/>
                  </a:cubicBezTo>
                  <a:cubicBezTo>
                    <a:pt x="423" y="221"/>
                    <a:pt x="423" y="221"/>
                    <a:pt x="423" y="221"/>
                  </a:cubicBezTo>
                  <a:cubicBezTo>
                    <a:pt x="422" y="220"/>
                    <a:pt x="421" y="219"/>
                    <a:pt x="421" y="218"/>
                  </a:cubicBezTo>
                  <a:cubicBezTo>
                    <a:pt x="417" y="213"/>
                    <a:pt x="413" y="207"/>
                    <a:pt x="410" y="200"/>
                  </a:cubicBezTo>
                  <a:cubicBezTo>
                    <a:pt x="410" y="200"/>
                    <a:pt x="410" y="199"/>
                    <a:pt x="409" y="199"/>
                  </a:cubicBezTo>
                  <a:cubicBezTo>
                    <a:pt x="409" y="198"/>
                    <a:pt x="409" y="197"/>
                    <a:pt x="408" y="196"/>
                  </a:cubicBezTo>
                  <a:cubicBezTo>
                    <a:pt x="408" y="196"/>
                    <a:pt x="408" y="195"/>
                    <a:pt x="408" y="195"/>
                  </a:cubicBezTo>
                  <a:cubicBezTo>
                    <a:pt x="407" y="194"/>
                    <a:pt x="407" y="193"/>
                    <a:pt x="407" y="191"/>
                  </a:cubicBezTo>
                  <a:cubicBezTo>
                    <a:pt x="406" y="191"/>
                    <a:pt x="406" y="191"/>
                    <a:pt x="406" y="191"/>
                  </a:cubicBezTo>
                  <a:cubicBezTo>
                    <a:pt x="406" y="190"/>
                    <a:pt x="406" y="188"/>
                    <a:pt x="405" y="187"/>
                  </a:cubicBezTo>
                  <a:cubicBezTo>
                    <a:pt x="405" y="187"/>
                    <a:pt x="405" y="186"/>
                    <a:pt x="405" y="186"/>
                  </a:cubicBezTo>
                  <a:cubicBezTo>
                    <a:pt x="405" y="185"/>
                    <a:pt x="404" y="184"/>
                    <a:pt x="404" y="183"/>
                  </a:cubicBezTo>
                  <a:cubicBezTo>
                    <a:pt x="404" y="182"/>
                    <a:pt x="404" y="182"/>
                    <a:pt x="404" y="181"/>
                  </a:cubicBezTo>
                  <a:cubicBezTo>
                    <a:pt x="404" y="180"/>
                    <a:pt x="403" y="179"/>
                    <a:pt x="403" y="177"/>
                  </a:cubicBezTo>
                  <a:cubicBezTo>
                    <a:pt x="403" y="176"/>
                    <a:pt x="403" y="174"/>
                    <a:pt x="402" y="173"/>
                  </a:cubicBezTo>
                  <a:cubicBezTo>
                    <a:pt x="402" y="173"/>
                    <a:pt x="402" y="172"/>
                    <a:pt x="402" y="172"/>
                  </a:cubicBezTo>
                  <a:cubicBezTo>
                    <a:pt x="402" y="171"/>
                    <a:pt x="402" y="170"/>
                    <a:pt x="402" y="169"/>
                  </a:cubicBezTo>
                  <a:cubicBezTo>
                    <a:pt x="402" y="168"/>
                    <a:pt x="402" y="168"/>
                    <a:pt x="402" y="167"/>
                  </a:cubicBezTo>
                  <a:cubicBezTo>
                    <a:pt x="402" y="166"/>
                    <a:pt x="402" y="164"/>
                    <a:pt x="402" y="163"/>
                  </a:cubicBezTo>
                  <a:cubicBezTo>
                    <a:pt x="402" y="163"/>
                    <a:pt x="402" y="163"/>
                    <a:pt x="402" y="163"/>
                  </a:cubicBezTo>
                  <a:cubicBezTo>
                    <a:pt x="402" y="161"/>
                    <a:pt x="402" y="160"/>
                    <a:pt x="402" y="159"/>
                  </a:cubicBezTo>
                  <a:cubicBezTo>
                    <a:pt x="402" y="158"/>
                    <a:pt x="402" y="158"/>
                    <a:pt x="402" y="157"/>
                  </a:cubicBezTo>
                  <a:cubicBezTo>
                    <a:pt x="402" y="156"/>
                    <a:pt x="402" y="156"/>
                    <a:pt x="402" y="155"/>
                  </a:cubicBezTo>
                  <a:cubicBezTo>
                    <a:pt x="402" y="154"/>
                    <a:pt x="402" y="154"/>
                    <a:pt x="402" y="153"/>
                  </a:cubicBezTo>
                  <a:cubicBezTo>
                    <a:pt x="402" y="152"/>
                    <a:pt x="402" y="151"/>
                    <a:pt x="403" y="149"/>
                  </a:cubicBezTo>
                  <a:cubicBezTo>
                    <a:pt x="403" y="149"/>
                    <a:pt x="403" y="149"/>
                    <a:pt x="403" y="149"/>
                  </a:cubicBezTo>
                  <a:cubicBezTo>
                    <a:pt x="403" y="143"/>
                    <a:pt x="405" y="138"/>
                    <a:pt x="406" y="132"/>
                  </a:cubicBezTo>
                  <a:cubicBezTo>
                    <a:pt x="407" y="131"/>
                    <a:pt x="407" y="130"/>
                    <a:pt x="408" y="129"/>
                  </a:cubicBezTo>
                  <a:cubicBezTo>
                    <a:pt x="408" y="129"/>
                    <a:pt x="408" y="129"/>
                    <a:pt x="408" y="129"/>
                  </a:cubicBezTo>
                  <a:cubicBezTo>
                    <a:pt x="408" y="128"/>
                    <a:pt x="409" y="127"/>
                    <a:pt x="409" y="126"/>
                  </a:cubicBezTo>
                  <a:cubicBezTo>
                    <a:pt x="409" y="126"/>
                    <a:pt x="409" y="126"/>
                    <a:pt x="409" y="126"/>
                  </a:cubicBezTo>
                  <a:cubicBezTo>
                    <a:pt x="410" y="123"/>
                    <a:pt x="412" y="120"/>
                    <a:pt x="413" y="117"/>
                  </a:cubicBezTo>
                  <a:cubicBezTo>
                    <a:pt x="413" y="117"/>
                    <a:pt x="414" y="116"/>
                    <a:pt x="414" y="116"/>
                  </a:cubicBezTo>
                  <a:cubicBezTo>
                    <a:pt x="414" y="115"/>
                    <a:pt x="415" y="114"/>
                    <a:pt x="415" y="114"/>
                  </a:cubicBezTo>
                  <a:cubicBezTo>
                    <a:pt x="415" y="113"/>
                    <a:pt x="415" y="113"/>
                    <a:pt x="416" y="113"/>
                  </a:cubicBezTo>
                  <a:cubicBezTo>
                    <a:pt x="418" y="109"/>
                    <a:pt x="420" y="106"/>
                    <a:pt x="423" y="102"/>
                  </a:cubicBezTo>
                  <a:cubicBezTo>
                    <a:pt x="423" y="102"/>
                    <a:pt x="423" y="102"/>
                    <a:pt x="424" y="102"/>
                  </a:cubicBezTo>
                  <a:cubicBezTo>
                    <a:pt x="424" y="101"/>
                    <a:pt x="425" y="100"/>
                    <a:pt x="426" y="99"/>
                  </a:cubicBezTo>
                  <a:cubicBezTo>
                    <a:pt x="426" y="99"/>
                    <a:pt x="426" y="99"/>
                    <a:pt x="426" y="99"/>
                  </a:cubicBezTo>
                  <a:cubicBezTo>
                    <a:pt x="428" y="97"/>
                    <a:pt x="431" y="94"/>
                    <a:pt x="433" y="92"/>
                  </a:cubicBezTo>
                  <a:cubicBezTo>
                    <a:pt x="433" y="92"/>
                    <a:pt x="433" y="92"/>
                    <a:pt x="433" y="92"/>
                  </a:cubicBezTo>
                  <a:cubicBezTo>
                    <a:pt x="434" y="91"/>
                    <a:pt x="435" y="90"/>
                    <a:pt x="436" y="90"/>
                  </a:cubicBezTo>
                  <a:cubicBezTo>
                    <a:pt x="436" y="90"/>
                    <a:pt x="436" y="89"/>
                    <a:pt x="436" y="89"/>
                  </a:cubicBezTo>
                  <a:cubicBezTo>
                    <a:pt x="437" y="89"/>
                    <a:pt x="438" y="88"/>
                    <a:pt x="439" y="87"/>
                  </a:cubicBezTo>
                  <a:cubicBezTo>
                    <a:pt x="443" y="84"/>
                    <a:pt x="448" y="81"/>
                    <a:pt x="453" y="78"/>
                  </a:cubicBezTo>
                  <a:cubicBezTo>
                    <a:pt x="454" y="78"/>
                    <a:pt x="456" y="77"/>
                    <a:pt x="457" y="77"/>
                  </a:cubicBezTo>
                  <a:cubicBezTo>
                    <a:pt x="457" y="76"/>
                    <a:pt x="458" y="76"/>
                    <a:pt x="458" y="76"/>
                  </a:cubicBezTo>
                  <a:cubicBezTo>
                    <a:pt x="459" y="76"/>
                    <a:pt x="460" y="75"/>
                    <a:pt x="461" y="75"/>
                  </a:cubicBezTo>
                  <a:cubicBezTo>
                    <a:pt x="461" y="75"/>
                    <a:pt x="462" y="74"/>
                    <a:pt x="462" y="74"/>
                  </a:cubicBezTo>
                  <a:cubicBezTo>
                    <a:pt x="463" y="74"/>
                    <a:pt x="465" y="73"/>
                    <a:pt x="466" y="73"/>
                  </a:cubicBezTo>
                  <a:cubicBezTo>
                    <a:pt x="466" y="73"/>
                    <a:pt x="466" y="73"/>
                    <a:pt x="466" y="73"/>
                  </a:cubicBezTo>
                  <a:cubicBezTo>
                    <a:pt x="467" y="72"/>
                    <a:pt x="469" y="72"/>
                    <a:pt x="470" y="72"/>
                  </a:cubicBezTo>
                  <a:cubicBezTo>
                    <a:pt x="471" y="72"/>
                    <a:pt x="471" y="71"/>
                    <a:pt x="471" y="71"/>
                  </a:cubicBezTo>
                  <a:cubicBezTo>
                    <a:pt x="472" y="71"/>
                    <a:pt x="473" y="71"/>
                    <a:pt x="474" y="71"/>
                  </a:cubicBezTo>
                  <a:cubicBezTo>
                    <a:pt x="475" y="71"/>
                    <a:pt x="475" y="70"/>
                    <a:pt x="476" y="70"/>
                  </a:cubicBezTo>
                  <a:cubicBezTo>
                    <a:pt x="477" y="70"/>
                    <a:pt x="479" y="70"/>
                    <a:pt x="480" y="70"/>
                  </a:cubicBezTo>
                  <a:cubicBezTo>
                    <a:pt x="481" y="69"/>
                    <a:pt x="483" y="69"/>
                    <a:pt x="484" y="69"/>
                  </a:cubicBezTo>
                  <a:cubicBezTo>
                    <a:pt x="485" y="69"/>
                    <a:pt x="485" y="69"/>
                    <a:pt x="486" y="69"/>
                  </a:cubicBezTo>
                  <a:cubicBezTo>
                    <a:pt x="487" y="69"/>
                    <a:pt x="488" y="69"/>
                    <a:pt x="489" y="69"/>
                  </a:cubicBezTo>
                  <a:cubicBezTo>
                    <a:pt x="489" y="68"/>
                    <a:pt x="490" y="68"/>
                    <a:pt x="490" y="68"/>
                  </a:cubicBezTo>
                  <a:cubicBezTo>
                    <a:pt x="491" y="68"/>
                    <a:pt x="493" y="68"/>
                    <a:pt x="494" y="68"/>
                  </a:cubicBezTo>
                  <a:cubicBezTo>
                    <a:pt x="494" y="68"/>
                    <a:pt x="494" y="68"/>
                    <a:pt x="495" y="68"/>
                  </a:cubicBezTo>
                  <a:cubicBezTo>
                    <a:pt x="496" y="68"/>
                    <a:pt x="497" y="68"/>
                    <a:pt x="498" y="68"/>
                  </a:cubicBezTo>
                  <a:cubicBezTo>
                    <a:pt x="499" y="68"/>
                    <a:pt x="499" y="68"/>
                    <a:pt x="500" y="68"/>
                  </a:cubicBezTo>
                  <a:cubicBezTo>
                    <a:pt x="501" y="68"/>
                    <a:pt x="502" y="68"/>
                    <a:pt x="503" y="69"/>
                  </a:cubicBezTo>
                  <a:cubicBezTo>
                    <a:pt x="503" y="69"/>
                    <a:pt x="504" y="69"/>
                    <a:pt x="504" y="69"/>
                  </a:cubicBezTo>
                  <a:cubicBezTo>
                    <a:pt x="505" y="69"/>
                    <a:pt x="507" y="69"/>
                    <a:pt x="508" y="69"/>
                  </a:cubicBezTo>
                  <a:cubicBezTo>
                    <a:pt x="514" y="70"/>
                    <a:pt x="519" y="71"/>
                    <a:pt x="525" y="73"/>
                  </a:cubicBezTo>
                  <a:cubicBezTo>
                    <a:pt x="526" y="73"/>
                    <a:pt x="527" y="74"/>
                    <a:pt x="528" y="74"/>
                  </a:cubicBezTo>
                  <a:cubicBezTo>
                    <a:pt x="528" y="74"/>
                    <a:pt x="528" y="74"/>
                    <a:pt x="528" y="74"/>
                  </a:cubicBezTo>
                  <a:cubicBezTo>
                    <a:pt x="529" y="75"/>
                    <a:pt x="530" y="75"/>
                    <a:pt x="531" y="75"/>
                  </a:cubicBezTo>
                  <a:cubicBezTo>
                    <a:pt x="531" y="75"/>
                    <a:pt x="532" y="76"/>
                    <a:pt x="532" y="76"/>
                  </a:cubicBezTo>
                  <a:cubicBezTo>
                    <a:pt x="535" y="77"/>
                    <a:pt x="538" y="78"/>
                    <a:pt x="541" y="80"/>
                  </a:cubicBezTo>
                  <a:cubicBezTo>
                    <a:pt x="541" y="80"/>
                    <a:pt x="541" y="80"/>
                    <a:pt x="541" y="80"/>
                  </a:cubicBezTo>
                  <a:cubicBezTo>
                    <a:pt x="542" y="81"/>
                    <a:pt x="543" y="81"/>
                    <a:pt x="544" y="82"/>
                  </a:cubicBezTo>
                  <a:cubicBezTo>
                    <a:pt x="544" y="82"/>
                    <a:pt x="544" y="82"/>
                    <a:pt x="544" y="82"/>
                  </a:cubicBezTo>
                  <a:cubicBezTo>
                    <a:pt x="548" y="84"/>
                    <a:pt x="552" y="87"/>
                    <a:pt x="555" y="90"/>
                  </a:cubicBezTo>
                  <a:cubicBezTo>
                    <a:pt x="555" y="90"/>
                    <a:pt x="555" y="90"/>
                    <a:pt x="556" y="90"/>
                  </a:cubicBezTo>
                  <a:cubicBezTo>
                    <a:pt x="556" y="91"/>
                    <a:pt x="557" y="92"/>
                    <a:pt x="558" y="92"/>
                  </a:cubicBezTo>
                  <a:cubicBezTo>
                    <a:pt x="558" y="92"/>
                    <a:pt x="558" y="92"/>
                    <a:pt x="558" y="93"/>
                  </a:cubicBezTo>
                  <a:cubicBezTo>
                    <a:pt x="561" y="95"/>
                    <a:pt x="563" y="97"/>
                    <a:pt x="565" y="100"/>
                  </a:cubicBezTo>
                  <a:cubicBezTo>
                    <a:pt x="565" y="100"/>
                    <a:pt x="565" y="100"/>
                    <a:pt x="565" y="100"/>
                  </a:cubicBezTo>
                  <a:cubicBezTo>
                    <a:pt x="566" y="101"/>
                    <a:pt x="567" y="101"/>
                    <a:pt x="567" y="102"/>
                  </a:cubicBezTo>
                  <a:cubicBezTo>
                    <a:pt x="568" y="102"/>
                    <a:pt x="568" y="103"/>
                    <a:pt x="568" y="103"/>
                  </a:cubicBezTo>
                  <a:cubicBezTo>
                    <a:pt x="569" y="104"/>
                    <a:pt x="569" y="104"/>
                    <a:pt x="570" y="105"/>
                  </a:cubicBezTo>
                  <a:cubicBezTo>
                    <a:pt x="573" y="110"/>
                    <a:pt x="576" y="115"/>
                    <a:pt x="579" y="120"/>
                  </a:cubicBezTo>
                  <a:cubicBezTo>
                    <a:pt x="580" y="121"/>
                    <a:pt x="580" y="122"/>
                    <a:pt x="581" y="123"/>
                  </a:cubicBezTo>
                  <a:cubicBezTo>
                    <a:pt x="581" y="124"/>
                    <a:pt x="581" y="124"/>
                    <a:pt x="581" y="125"/>
                  </a:cubicBezTo>
                  <a:cubicBezTo>
                    <a:pt x="582" y="126"/>
                    <a:pt x="582" y="127"/>
                    <a:pt x="582" y="127"/>
                  </a:cubicBezTo>
                  <a:cubicBezTo>
                    <a:pt x="583" y="128"/>
                    <a:pt x="583" y="128"/>
                    <a:pt x="583" y="129"/>
                  </a:cubicBezTo>
                  <a:cubicBezTo>
                    <a:pt x="583" y="130"/>
                    <a:pt x="584" y="131"/>
                    <a:pt x="584" y="132"/>
                  </a:cubicBezTo>
                  <a:cubicBezTo>
                    <a:pt x="584" y="132"/>
                    <a:pt x="584" y="133"/>
                    <a:pt x="584" y="133"/>
                  </a:cubicBezTo>
                  <a:cubicBezTo>
                    <a:pt x="585" y="134"/>
                    <a:pt x="585" y="135"/>
                    <a:pt x="585" y="137"/>
                  </a:cubicBezTo>
                  <a:lnTo>
                    <a:pt x="586" y="138"/>
                  </a:lnTo>
                  <a:cubicBezTo>
                    <a:pt x="586" y="139"/>
                    <a:pt x="586" y="140"/>
                    <a:pt x="587" y="141"/>
                  </a:cubicBezTo>
                  <a:cubicBezTo>
                    <a:pt x="587" y="141"/>
                    <a:pt x="587" y="142"/>
                    <a:pt x="587" y="142"/>
                  </a:cubicBezTo>
                  <a:cubicBezTo>
                    <a:pt x="587" y="144"/>
                    <a:pt x="587" y="145"/>
                    <a:pt x="588" y="147"/>
                  </a:cubicBezTo>
                  <a:cubicBezTo>
                    <a:pt x="588" y="148"/>
                    <a:pt x="588" y="149"/>
                    <a:pt x="588" y="151"/>
                  </a:cubicBezTo>
                  <a:close/>
                  <a:moveTo>
                    <a:pt x="657" y="163"/>
                  </a:moveTo>
                  <a:lnTo>
                    <a:pt x="648" y="108"/>
                  </a:lnTo>
                  <a:lnTo>
                    <a:pt x="616" y="114"/>
                  </a:lnTo>
                  <a:cubicBezTo>
                    <a:pt x="611" y="99"/>
                    <a:pt x="602" y="86"/>
                    <a:pt x="592" y="74"/>
                  </a:cubicBezTo>
                  <a:lnTo>
                    <a:pt x="611" y="48"/>
                  </a:lnTo>
                  <a:lnTo>
                    <a:pt x="565" y="16"/>
                  </a:lnTo>
                  <a:lnTo>
                    <a:pt x="547" y="42"/>
                  </a:lnTo>
                  <a:cubicBezTo>
                    <a:pt x="533" y="36"/>
                    <a:pt x="518" y="32"/>
                    <a:pt x="502" y="32"/>
                  </a:cubicBezTo>
                  <a:lnTo>
                    <a:pt x="497" y="0"/>
                  </a:lnTo>
                  <a:lnTo>
                    <a:pt x="442" y="9"/>
                  </a:lnTo>
                  <a:lnTo>
                    <a:pt x="447" y="41"/>
                  </a:lnTo>
                  <a:cubicBezTo>
                    <a:pt x="432" y="47"/>
                    <a:pt x="419" y="55"/>
                    <a:pt x="408" y="65"/>
                  </a:cubicBezTo>
                  <a:lnTo>
                    <a:pt x="382" y="47"/>
                  </a:lnTo>
                  <a:lnTo>
                    <a:pt x="350" y="92"/>
                  </a:lnTo>
                  <a:lnTo>
                    <a:pt x="376" y="110"/>
                  </a:lnTo>
                  <a:cubicBezTo>
                    <a:pt x="370" y="124"/>
                    <a:pt x="366" y="140"/>
                    <a:pt x="365" y="155"/>
                  </a:cubicBezTo>
                  <a:lnTo>
                    <a:pt x="334" y="161"/>
                  </a:lnTo>
                  <a:lnTo>
                    <a:pt x="343" y="215"/>
                  </a:lnTo>
                  <a:lnTo>
                    <a:pt x="374" y="210"/>
                  </a:lnTo>
                  <a:cubicBezTo>
                    <a:pt x="380" y="225"/>
                    <a:pt x="388" y="238"/>
                    <a:pt x="399" y="249"/>
                  </a:cubicBezTo>
                  <a:lnTo>
                    <a:pt x="380" y="275"/>
                  </a:lnTo>
                  <a:lnTo>
                    <a:pt x="425" y="308"/>
                  </a:lnTo>
                  <a:lnTo>
                    <a:pt x="444" y="282"/>
                  </a:lnTo>
                  <a:cubicBezTo>
                    <a:pt x="458" y="288"/>
                    <a:pt x="473" y="291"/>
                    <a:pt x="489" y="292"/>
                  </a:cubicBezTo>
                  <a:lnTo>
                    <a:pt x="494" y="324"/>
                  </a:lnTo>
                  <a:lnTo>
                    <a:pt x="549" y="315"/>
                  </a:lnTo>
                  <a:lnTo>
                    <a:pt x="544" y="283"/>
                  </a:lnTo>
                  <a:cubicBezTo>
                    <a:pt x="558" y="277"/>
                    <a:pt x="571" y="269"/>
                    <a:pt x="583" y="258"/>
                  </a:cubicBezTo>
                  <a:lnTo>
                    <a:pt x="609" y="277"/>
                  </a:lnTo>
                  <a:lnTo>
                    <a:pt x="641" y="232"/>
                  </a:lnTo>
                  <a:lnTo>
                    <a:pt x="615" y="213"/>
                  </a:lnTo>
                  <a:cubicBezTo>
                    <a:pt x="621" y="199"/>
                    <a:pt x="625" y="184"/>
                    <a:pt x="625" y="168"/>
                  </a:cubicBezTo>
                  <a:lnTo>
                    <a:pt x="657" y="163"/>
                  </a:lnTo>
                  <a:close/>
                  <a:moveTo>
                    <a:pt x="453" y="544"/>
                  </a:moveTo>
                  <a:cubicBezTo>
                    <a:pt x="453" y="545"/>
                    <a:pt x="453" y="546"/>
                    <a:pt x="453" y="547"/>
                  </a:cubicBezTo>
                  <a:cubicBezTo>
                    <a:pt x="452" y="548"/>
                    <a:pt x="452" y="550"/>
                    <a:pt x="452" y="552"/>
                  </a:cubicBezTo>
                  <a:cubicBezTo>
                    <a:pt x="452" y="553"/>
                    <a:pt x="451" y="554"/>
                    <a:pt x="451" y="554"/>
                  </a:cubicBezTo>
                  <a:cubicBezTo>
                    <a:pt x="451" y="557"/>
                    <a:pt x="450" y="559"/>
                    <a:pt x="450" y="562"/>
                  </a:cubicBezTo>
                  <a:cubicBezTo>
                    <a:pt x="450" y="562"/>
                    <a:pt x="450" y="562"/>
                    <a:pt x="449" y="562"/>
                  </a:cubicBezTo>
                  <a:cubicBezTo>
                    <a:pt x="449" y="565"/>
                    <a:pt x="448" y="567"/>
                    <a:pt x="448" y="569"/>
                  </a:cubicBezTo>
                  <a:cubicBezTo>
                    <a:pt x="447" y="570"/>
                    <a:pt x="447" y="570"/>
                    <a:pt x="447" y="571"/>
                  </a:cubicBezTo>
                  <a:cubicBezTo>
                    <a:pt x="447" y="573"/>
                    <a:pt x="446" y="575"/>
                    <a:pt x="445" y="576"/>
                  </a:cubicBezTo>
                  <a:cubicBezTo>
                    <a:pt x="445" y="577"/>
                    <a:pt x="445" y="578"/>
                    <a:pt x="445" y="579"/>
                  </a:cubicBezTo>
                  <a:cubicBezTo>
                    <a:pt x="440" y="591"/>
                    <a:pt x="435" y="602"/>
                    <a:pt x="428" y="612"/>
                  </a:cubicBezTo>
                  <a:cubicBezTo>
                    <a:pt x="427" y="614"/>
                    <a:pt x="426" y="616"/>
                    <a:pt x="425" y="617"/>
                  </a:cubicBezTo>
                  <a:cubicBezTo>
                    <a:pt x="424" y="617"/>
                    <a:pt x="424" y="618"/>
                    <a:pt x="424" y="618"/>
                  </a:cubicBezTo>
                  <a:cubicBezTo>
                    <a:pt x="423" y="620"/>
                    <a:pt x="422" y="621"/>
                    <a:pt x="421" y="623"/>
                  </a:cubicBezTo>
                  <a:cubicBezTo>
                    <a:pt x="421" y="623"/>
                    <a:pt x="420" y="623"/>
                    <a:pt x="420" y="623"/>
                  </a:cubicBezTo>
                  <a:cubicBezTo>
                    <a:pt x="417" y="628"/>
                    <a:pt x="413" y="632"/>
                    <a:pt x="409" y="637"/>
                  </a:cubicBezTo>
                  <a:cubicBezTo>
                    <a:pt x="409" y="637"/>
                    <a:pt x="409" y="637"/>
                    <a:pt x="408" y="637"/>
                  </a:cubicBezTo>
                  <a:cubicBezTo>
                    <a:pt x="407" y="639"/>
                    <a:pt x="406" y="640"/>
                    <a:pt x="404" y="641"/>
                  </a:cubicBezTo>
                  <a:cubicBezTo>
                    <a:pt x="404" y="641"/>
                    <a:pt x="404" y="642"/>
                    <a:pt x="404" y="642"/>
                  </a:cubicBezTo>
                  <a:cubicBezTo>
                    <a:pt x="398" y="648"/>
                    <a:pt x="392" y="653"/>
                    <a:pt x="386" y="657"/>
                  </a:cubicBezTo>
                  <a:cubicBezTo>
                    <a:pt x="385" y="657"/>
                    <a:pt x="385" y="658"/>
                    <a:pt x="385" y="658"/>
                  </a:cubicBezTo>
                  <a:cubicBezTo>
                    <a:pt x="383" y="659"/>
                    <a:pt x="382" y="660"/>
                    <a:pt x="380" y="661"/>
                  </a:cubicBezTo>
                  <a:cubicBezTo>
                    <a:pt x="380" y="661"/>
                    <a:pt x="379" y="661"/>
                    <a:pt x="379" y="662"/>
                  </a:cubicBezTo>
                  <a:cubicBezTo>
                    <a:pt x="374" y="665"/>
                    <a:pt x="369" y="668"/>
                    <a:pt x="364" y="670"/>
                  </a:cubicBezTo>
                  <a:cubicBezTo>
                    <a:pt x="364" y="671"/>
                    <a:pt x="364" y="671"/>
                    <a:pt x="363" y="671"/>
                  </a:cubicBezTo>
                  <a:cubicBezTo>
                    <a:pt x="362" y="672"/>
                    <a:pt x="360" y="672"/>
                    <a:pt x="358" y="673"/>
                  </a:cubicBezTo>
                  <a:cubicBezTo>
                    <a:pt x="358" y="673"/>
                    <a:pt x="358" y="674"/>
                    <a:pt x="357" y="674"/>
                  </a:cubicBezTo>
                  <a:cubicBezTo>
                    <a:pt x="356" y="675"/>
                    <a:pt x="354" y="675"/>
                    <a:pt x="352" y="676"/>
                  </a:cubicBezTo>
                  <a:cubicBezTo>
                    <a:pt x="343" y="680"/>
                    <a:pt x="333" y="683"/>
                    <a:pt x="323" y="685"/>
                  </a:cubicBezTo>
                  <a:cubicBezTo>
                    <a:pt x="321" y="686"/>
                    <a:pt x="318" y="686"/>
                    <a:pt x="316" y="687"/>
                  </a:cubicBezTo>
                  <a:cubicBezTo>
                    <a:pt x="315" y="687"/>
                    <a:pt x="314" y="687"/>
                    <a:pt x="313" y="687"/>
                  </a:cubicBezTo>
                  <a:cubicBezTo>
                    <a:pt x="312" y="687"/>
                    <a:pt x="310" y="688"/>
                    <a:pt x="308" y="688"/>
                  </a:cubicBezTo>
                  <a:cubicBezTo>
                    <a:pt x="307" y="688"/>
                    <a:pt x="307" y="688"/>
                    <a:pt x="306" y="688"/>
                  </a:cubicBezTo>
                  <a:cubicBezTo>
                    <a:pt x="304" y="688"/>
                    <a:pt x="301" y="689"/>
                    <a:pt x="299" y="689"/>
                  </a:cubicBezTo>
                  <a:cubicBezTo>
                    <a:pt x="299" y="689"/>
                    <a:pt x="299" y="689"/>
                    <a:pt x="298" y="689"/>
                  </a:cubicBezTo>
                  <a:cubicBezTo>
                    <a:pt x="296" y="689"/>
                    <a:pt x="293" y="689"/>
                    <a:pt x="291" y="689"/>
                  </a:cubicBezTo>
                  <a:cubicBezTo>
                    <a:pt x="290" y="689"/>
                    <a:pt x="289" y="689"/>
                    <a:pt x="289" y="689"/>
                  </a:cubicBezTo>
                  <a:cubicBezTo>
                    <a:pt x="287" y="689"/>
                    <a:pt x="285" y="689"/>
                    <a:pt x="283" y="689"/>
                  </a:cubicBezTo>
                  <a:cubicBezTo>
                    <a:pt x="282" y="689"/>
                    <a:pt x="281" y="689"/>
                    <a:pt x="281" y="689"/>
                  </a:cubicBezTo>
                  <a:cubicBezTo>
                    <a:pt x="278" y="689"/>
                    <a:pt x="276" y="689"/>
                    <a:pt x="273" y="689"/>
                  </a:cubicBezTo>
                  <a:cubicBezTo>
                    <a:pt x="270" y="688"/>
                    <a:pt x="268" y="688"/>
                    <a:pt x="265" y="688"/>
                  </a:cubicBezTo>
                  <a:cubicBezTo>
                    <a:pt x="265" y="688"/>
                    <a:pt x="264" y="687"/>
                    <a:pt x="263" y="687"/>
                  </a:cubicBezTo>
                  <a:cubicBezTo>
                    <a:pt x="261" y="687"/>
                    <a:pt x="259" y="687"/>
                    <a:pt x="257" y="686"/>
                  </a:cubicBezTo>
                  <a:cubicBezTo>
                    <a:pt x="257" y="686"/>
                    <a:pt x="256" y="686"/>
                    <a:pt x="255" y="686"/>
                  </a:cubicBezTo>
                  <a:cubicBezTo>
                    <a:pt x="253" y="686"/>
                    <a:pt x="250" y="685"/>
                    <a:pt x="248" y="684"/>
                  </a:cubicBezTo>
                  <a:cubicBezTo>
                    <a:pt x="248" y="684"/>
                    <a:pt x="247" y="684"/>
                    <a:pt x="247" y="684"/>
                  </a:cubicBezTo>
                  <a:cubicBezTo>
                    <a:pt x="245" y="684"/>
                    <a:pt x="243" y="683"/>
                    <a:pt x="241" y="683"/>
                  </a:cubicBezTo>
                  <a:cubicBezTo>
                    <a:pt x="240" y="682"/>
                    <a:pt x="239" y="682"/>
                    <a:pt x="238" y="682"/>
                  </a:cubicBezTo>
                  <a:cubicBezTo>
                    <a:pt x="237" y="681"/>
                    <a:pt x="235" y="681"/>
                    <a:pt x="233" y="680"/>
                  </a:cubicBezTo>
                  <a:cubicBezTo>
                    <a:pt x="233" y="680"/>
                    <a:pt x="232" y="680"/>
                    <a:pt x="231" y="679"/>
                  </a:cubicBezTo>
                  <a:cubicBezTo>
                    <a:pt x="229" y="679"/>
                    <a:pt x="226" y="678"/>
                    <a:pt x="224" y="677"/>
                  </a:cubicBezTo>
                  <a:cubicBezTo>
                    <a:pt x="215" y="673"/>
                    <a:pt x="206" y="668"/>
                    <a:pt x="197" y="663"/>
                  </a:cubicBezTo>
                  <a:cubicBezTo>
                    <a:pt x="196" y="662"/>
                    <a:pt x="194" y="661"/>
                    <a:pt x="192" y="660"/>
                  </a:cubicBezTo>
                  <a:cubicBezTo>
                    <a:pt x="192" y="659"/>
                    <a:pt x="192" y="659"/>
                    <a:pt x="191" y="659"/>
                  </a:cubicBezTo>
                  <a:cubicBezTo>
                    <a:pt x="190" y="658"/>
                    <a:pt x="188" y="657"/>
                    <a:pt x="187" y="656"/>
                  </a:cubicBezTo>
                  <a:cubicBezTo>
                    <a:pt x="187" y="655"/>
                    <a:pt x="187" y="655"/>
                    <a:pt x="186" y="655"/>
                  </a:cubicBezTo>
                  <a:cubicBezTo>
                    <a:pt x="182" y="652"/>
                    <a:pt x="177" y="648"/>
                    <a:pt x="173" y="644"/>
                  </a:cubicBezTo>
                  <a:cubicBezTo>
                    <a:pt x="173" y="644"/>
                    <a:pt x="172" y="643"/>
                    <a:pt x="172" y="643"/>
                  </a:cubicBezTo>
                  <a:cubicBezTo>
                    <a:pt x="171" y="642"/>
                    <a:pt x="170" y="641"/>
                    <a:pt x="168" y="639"/>
                  </a:cubicBezTo>
                  <a:cubicBezTo>
                    <a:pt x="168" y="639"/>
                    <a:pt x="168" y="639"/>
                    <a:pt x="167" y="638"/>
                  </a:cubicBezTo>
                  <a:cubicBezTo>
                    <a:pt x="162" y="633"/>
                    <a:pt x="157" y="627"/>
                    <a:pt x="152" y="620"/>
                  </a:cubicBezTo>
                  <a:cubicBezTo>
                    <a:pt x="152" y="620"/>
                    <a:pt x="152" y="620"/>
                    <a:pt x="151" y="619"/>
                  </a:cubicBezTo>
                  <a:cubicBezTo>
                    <a:pt x="150" y="618"/>
                    <a:pt x="149" y="616"/>
                    <a:pt x="148" y="615"/>
                  </a:cubicBezTo>
                  <a:cubicBezTo>
                    <a:pt x="148" y="615"/>
                    <a:pt x="148" y="614"/>
                    <a:pt x="148" y="614"/>
                  </a:cubicBezTo>
                  <a:cubicBezTo>
                    <a:pt x="145" y="609"/>
                    <a:pt x="142" y="604"/>
                    <a:pt x="139" y="599"/>
                  </a:cubicBezTo>
                  <a:cubicBezTo>
                    <a:pt x="139" y="599"/>
                    <a:pt x="139" y="598"/>
                    <a:pt x="139" y="598"/>
                  </a:cubicBezTo>
                  <a:cubicBezTo>
                    <a:pt x="138" y="597"/>
                    <a:pt x="137" y="595"/>
                    <a:pt x="136" y="593"/>
                  </a:cubicBezTo>
                  <a:cubicBezTo>
                    <a:pt x="136" y="593"/>
                    <a:pt x="136" y="592"/>
                    <a:pt x="136" y="592"/>
                  </a:cubicBezTo>
                  <a:cubicBezTo>
                    <a:pt x="135" y="590"/>
                    <a:pt x="134" y="589"/>
                    <a:pt x="133" y="587"/>
                  </a:cubicBezTo>
                  <a:cubicBezTo>
                    <a:pt x="129" y="575"/>
                    <a:pt x="125" y="563"/>
                    <a:pt x="123" y="551"/>
                  </a:cubicBezTo>
                  <a:cubicBezTo>
                    <a:pt x="123" y="550"/>
                    <a:pt x="122" y="549"/>
                    <a:pt x="122" y="548"/>
                  </a:cubicBezTo>
                  <a:cubicBezTo>
                    <a:pt x="122" y="547"/>
                    <a:pt x="122" y="545"/>
                    <a:pt x="122" y="543"/>
                  </a:cubicBezTo>
                  <a:cubicBezTo>
                    <a:pt x="122" y="542"/>
                    <a:pt x="121" y="541"/>
                    <a:pt x="121" y="541"/>
                  </a:cubicBezTo>
                  <a:cubicBezTo>
                    <a:pt x="121" y="538"/>
                    <a:pt x="121" y="536"/>
                    <a:pt x="121" y="534"/>
                  </a:cubicBezTo>
                  <a:cubicBezTo>
                    <a:pt x="121" y="534"/>
                    <a:pt x="121" y="533"/>
                    <a:pt x="121" y="533"/>
                  </a:cubicBezTo>
                  <a:cubicBezTo>
                    <a:pt x="120" y="531"/>
                    <a:pt x="120" y="528"/>
                    <a:pt x="120" y="526"/>
                  </a:cubicBezTo>
                  <a:cubicBezTo>
                    <a:pt x="120" y="525"/>
                    <a:pt x="120" y="524"/>
                    <a:pt x="120" y="523"/>
                  </a:cubicBezTo>
                  <a:cubicBezTo>
                    <a:pt x="120" y="522"/>
                    <a:pt x="120" y="520"/>
                    <a:pt x="120" y="518"/>
                  </a:cubicBezTo>
                  <a:cubicBezTo>
                    <a:pt x="120" y="517"/>
                    <a:pt x="120" y="516"/>
                    <a:pt x="120" y="515"/>
                  </a:cubicBezTo>
                  <a:cubicBezTo>
                    <a:pt x="121" y="513"/>
                    <a:pt x="121" y="510"/>
                    <a:pt x="121" y="508"/>
                  </a:cubicBezTo>
                  <a:cubicBezTo>
                    <a:pt x="121" y="505"/>
                    <a:pt x="121" y="503"/>
                    <a:pt x="122" y="500"/>
                  </a:cubicBezTo>
                  <a:cubicBezTo>
                    <a:pt x="122" y="499"/>
                    <a:pt x="122" y="499"/>
                    <a:pt x="122" y="498"/>
                  </a:cubicBezTo>
                  <a:cubicBezTo>
                    <a:pt x="122" y="496"/>
                    <a:pt x="123" y="494"/>
                    <a:pt x="123" y="492"/>
                  </a:cubicBezTo>
                  <a:cubicBezTo>
                    <a:pt x="123" y="492"/>
                    <a:pt x="123" y="491"/>
                    <a:pt x="123" y="490"/>
                  </a:cubicBezTo>
                  <a:cubicBezTo>
                    <a:pt x="124" y="488"/>
                    <a:pt x="124" y="485"/>
                    <a:pt x="125" y="483"/>
                  </a:cubicBezTo>
                  <a:cubicBezTo>
                    <a:pt x="125" y="482"/>
                    <a:pt x="125" y="482"/>
                    <a:pt x="125" y="482"/>
                  </a:cubicBezTo>
                  <a:cubicBezTo>
                    <a:pt x="126" y="480"/>
                    <a:pt x="126" y="478"/>
                    <a:pt x="127" y="475"/>
                  </a:cubicBezTo>
                  <a:cubicBezTo>
                    <a:pt x="127" y="475"/>
                    <a:pt x="127" y="474"/>
                    <a:pt x="128" y="473"/>
                  </a:cubicBezTo>
                  <a:cubicBezTo>
                    <a:pt x="128" y="471"/>
                    <a:pt x="129" y="470"/>
                    <a:pt x="129" y="468"/>
                  </a:cubicBezTo>
                  <a:cubicBezTo>
                    <a:pt x="130" y="467"/>
                    <a:pt x="130" y="467"/>
                    <a:pt x="130" y="466"/>
                  </a:cubicBezTo>
                  <a:cubicBezTo>
                    <a:pt x="131" y="464"/>
                    <a:pt x="132" y="461"/>
                    <a:pt x="133" y="459"/>
                  </a:cubicBezTo>
                  <a:cubicBezTo>
                    <a:pt x="133" y="459"/>
                    <a:pt x="133" y="459"/>
                    <a:pt x="133" y="459"/>
                  </a:cubicBezTo>
                  <a:cubicBezTo>
                    <a:pt x="136" y="450"/>
                    <a:pt x="141" y="440"/>
                    <a:pt x="147" y="432"/>
                  </a:cubicBezTo>
                  <a:cubicBezTo>
                    <a:pt x="148" y="430"/>
                    <a:pt x="149" y="429"/>
                    <a:pt x="150" y="427"/>
                  </a:cubicBezTo>
                  <a:cubicBezTo>
                    <a:pt x="150" y="427"/>
                    <a:pt x="150" y="426"/>
                    <a:pt x="151" y="426"/>
                  </a:cubicBezTo>
                  <a:cubicBezTo>
                    <a:pt x="152" y="425"/>
                    <a:pt x="153" y="423"/>
                    <a:pt x="154" y="422"/>
                  </a:cubicBezTo>
                  <a:cubicBezTo>
                    <a:pt x="154" y="422"/>
                    <a:pt x="154" y="421"/>
                    <a:pt x="154" y="421"/>
                  </a:cubicBezTo>
                  <a:cubicBezTo>
                    <a:pt x="158" y="416"/>
                    <a:pt x="162" y="412"/>
                    <a:pt x="166" y="408"/>
                  </a:cubicBezTo>
                  <a:cubicBezTo>
                    <a:pt x="166" y="407"/>
                    <a:pt x="166" y="407"/>
                    <a:pt x="166" y="407"/>
                  </a:cubicBezTo>
                  <a:cubicBezTo>
                    <a:pt x="168" y="406"/>
                    <a:pt x="169" y="404"/>
                    <a:pt x="170" y="403"/>
                  </a:cubicBezTo>
                  <a:cubicBezTo>
                    <a:pt x="170" y="403"/>
                    <a:pt x="171" y="403"/>
                    <a:pt x="171" y="402"/>
                  </a:cubicBezTo>
                  <a:cubicBezTo>
                    <a:pt x="177" y="397"/>
                    <a:pt x="183" y="392"/>
                    <a:pt x="189" y="387"/>
                  </a:cubicBezTo>
                  <a:cubicBezTo>
                    <a:pt x="189" y="387"/>
                    <a:pt x="190" y="387"/>
                    <a:pt x="190" y="386"/>
                  </a:cubicBezTo>
                  <a:cubicBezTo>
                    <a:pt x="192" y="385"/>
                    <a:pt x="193" y="384"/>
                    <a:pt x="195" y="383"/>
                  </a:cubicBezTo>
                  <a:cubicBezTo>
                    <a:pt x="195" y="383"/>
                    <a:pt x="195" y="383"/>
                    <a:pt x="195" y="383"/>
                  </a:cubicBezTo>
                  <a:cubicBezTo>
                    <a:pt x="200" y="379"/>
                    <a:pt x="205" y="377"/>
                    <a:pt x="211" y="374"/>
                  </a:cubicBezTo>
                  <a:cubicBezTo>
                    <a:pt x="211" y="374"/>
                    <a:pt x="211" y="374"/>
                    <a:pt x="211" y="373"/>
                  </a:cubicBezTo>
                  <a:cubicBezTo>
                    <a:pt x="213" y="373"/>
                    <a:pt x="215" y="372"/>
                    <a:pt x="216" y="371"/>
                  </a:cubicBezTo>
                  <a:cubicBezTo>
                    <a:pt x="217" y="371"/>
                    <a:pt x="217" y="371"/>
                    <a:pt x="217" y="371"/>
                  </a:cubicBezTo>
                  <a:cubicBezTo>
                    <a:pt x="219" y="370"/>
                    <a:pt x="221" y="369"/>
                    <a:pt x="223" y="368"/>
                  </a:cubicBezTo>
                  <a:cubicBezTo>
                    <a:pt x="232" y="364"/>
                    <a:pt x="242" y="361"/>
                    <a:pt x="252" y="359"/>
                  </a:cubicBezTo>
                  <a:cubicBezTo>
                    <a:pt x="254" y="358"/>
                    <a:pt x="256" y="358"/>
                    <a:pt x="259" y="358"/>
                  </a:cubicBezTo>
                  <a:cubicBezTo>
                    <a:pt x="260" y="357"/>
                    <a:pt x="260" y="357"/>
                    <a:pt x="261" y="357"/>
                  </a:cubicBezTo>
                  <a:cubicBezTo>
                    <a:pt x="263" y="357"/>
                    <a:pt x="265" y="357"/>
                    <a:pt x="266" y="356"/>
                  </a:cubicBezTo>
                  <a:cubicBezTo>
                    <a:pt x="267" y="356"/>
                    <a:pt x="268" y="356"/>
                    <a:pt x="269" y="356"/>
                  </a:cubicBezTo>
                  <a:cubicBezTo>
                    <a:pt x="271" y="356"/>
                    <a:pt x="273" y="356"/>
                    <a:pt x="276" y="356"/>
                  </a:cubicBezTo>
                  <a:cubicBezTo>
                    <a:pt x="276" y="355"/>
                    <a:pt x="276" y="355"/>
                    <a:pt x="276" y="355"/>
                  </a:cubicBezTo>
                  <a:cubicBezTo>
                    <a:pt x="279" y="355"/>
                    <a:pt x="281" y="355"/>
                    <a:pt x="284" y="355"/>
                  </a:cubicBezTo>
                  <a:cubicBezTo>
                    <a:pt x="285" y="355"/>
                    <a:pt x="285" y="355"/>
                    <a:pt x="286" y="355"/>
                  </a:cubicBezTo>
                  <a:cubicBezTo>
                    <a:pt x="288" y="355"/>
                    <a:pt x="290" y="355"/>
                    <a:pt x="292" y="355"/>
                  </a:cubicBezTo>
                  <a:cubicBezTo>
                    <a:pt x="292" y="355"/>
                    <a:pt x="293" y="355"/>
                    <a:pt x="294" y="355"/>
                  </a:cubicBezTo>
                  <a:cubicBezTo>
                    <a:pt x="297" y="355"/>
                    <a:pt x="299" y="356"/>
                    <a:pt x="302" y="356"/>
                  </a:cubicBezTo>
                  <a:cubicBezTo>
                    <a:pt x="304" y="356"/>
                    <a:pt x="307" y="356"/>
                    <a:pt x="309" y="357"/>
                  </a:cubicBezTo>
                  <a:cubicBezTo>
                    <a:pt x="310" y="357"/>
                    <a:pt x="311" y="357"/>
                    <a:pt x="312" y="357"/>
                  </a:cubicBezTo>
                  <a:cubicBezTo>
                    <a:pt x="314" y="357"/>
                    <a:pt x="315" y="357"/>
                    <a:pt x="317" y="358"/>
                  </a:cubicBezTo>
                  <a:cubicBezTo>
                    <a:pt x="318" y="358"/>
                    <a:pt x="319" y="358"/>
                    <a:pt x="319" y="358"/>
                  </a:cubicBezTo>
                  <a:cubicBezTo>
                    <a:pt x="322" y="359"/>
                    <a:pt x="324" y="359"/>
                    <a:pt x="327" y="360"/>
                  </a:cubicBezTo>
                  <a:cubicBezTo>
                    <a:pt x="327" y="360"/>
                    <a:pt x="327" y="360"/>
                    <a:pt x="328" y="360"/>
                  </a:cubicBezTo>
                  <a:cubicBezTo>
                    <a:pt x="330" y="361"/>
                    <a:pt x="332" y="361"/>
                    <a:pt x="334" y="362"/>
                  </a:cubicBezTo>
                  <a:cubicBezTo>
                    <a:pt x="335" y="362"/>
                    <a:pt x="336" y="362"/>
                    <a:pt x="336" y="363"/>
                  </a:cubicBezTo>
                  <a:cubicBezTo>
                    <a:pt x="338" y="363"/>
                    <a:pt x="340" y="363"/>
                    <a:pt x="341" y="364"/>
                  </a:cubicBezTo>
                  <a:cubicBezTo>
                    <a:pt x="342" y="364"/>
                    <a:pt x="343" y="365"/>
                    <a:pt x="344" y="365"/>
                  </a:cubicBezTo>
                  <a:cubicBezTo>
                    <a:pt x="346" y="366"/>
                    <a:pt x="348" y="367"/>
                    <a:pt x="350" y="367"/>
                  </a:cubicBezTo>
                  <a:cubicBezTo>
                    <a:pt x="360" y="371"/>
                    <a:pt x="369" y="376"/>
                    <a:pt x="378" y="382"/>
                  </a:cubicBezTo>
                  <a:cubicBezTo>
                    <a:pt x="379" y="383"/>
                    <a:pt x="381" y="384"/>
                    <a:pt x="382" y="385"/>
                  </a:cubicBezTo>
                  <a:cubicBezTo>
                    <a:pt x="383" y="385"/>
                    <a:pt x="383" y="385"/>
                    <a:pt x="383" y="385"/>
                  </a:cubicBezTo>
                  <a:cubicBezTo>
                    <a:pt x="385" y="387"/>
                    <a:pt x="386" y="388"/>
                    <a:pt x="388" y="389"/>
                  </a:cubicBezTo>
                  <a:cubicBezTo>
                    <a:pt x="388" y="389"/>
                    <a:pt x="388" y="389"/>
                    <a:pt x="388" y="389"/>
                  </a:cubicBezTo>
                  <a:cubicBezTo>
                    <a:pt x="393" y="393"/>
                    <a:pt x="398" y="397"/>
                    <a:pt x="402" y="401"/>
                  </a:cubicBezTo>
                  <a:cubicBezTo>
                    <a:pt x="402" y="401"/>
                    <a:pt x="402" y="401"/>
                    <a:pt x="402" y="401"/>
                  </a:cubicBezTo>
                  <a:cubicBezTo>
                    <a:pt x="404" y="402"/>
                    <a:pt x="405" y="404"/>
                    <a:pt x="406" y="405"/>
                  </a:cubicBezTo>
                  <a:cubicBezTo>
                    <a:pt x="407" y="405"/>
                    <a:pt x="407" y="406"/>
                    <a:pt x="407" y="406"/>
                  </a:cubicBezTo>
                  <a:cubicBezTo>
                    <a:pt x="413" y="412"/>
                    <a:pt x="418" y="418"/>
                    <a:pt x="422" y="424"/>
                  </a:cubicBezTo>
                  <a:cubicBezTo>
                    <a:pt x="423" y="424"/>
                    <a:pt x="423" y="425"/>
                    <a:pt x="423" y="425"/>
                  </a:cubicBezTo>
                  <a:cubicBezTo>
                    <a:pt x="424" y="426"/>
                    <a:pt x="425" y="428"/>
                    <a:pt x="426" y="429"/>
                  </a:cubicBezTo>
                  <a:cubicBezTo>
                    <a:pt x="426" y="430"/>
                    <a:pt x="427" y="430"/>
                    <a:pt x="427" y="430"/>
                  </a:cubicBezTo>
                  <a:cubicBezTo>
                    <a:pt x="430" y="435"/>
                    <a:pt x="433" y="440"/>
                    <a:pt x="436" y="445"/>
                  </a:cubicBezTo>
                  <a:cubicBezTo>
                    <a:pt x="436" y="446"/>
                    <a:pt x="436" y="446"/>
                    <a:pt x="436" y="446"/>
                  </a:cubicBezTo>
                  <a:cubicBezTo>
                    <a:pt x="437" y="448"/>
                    <a:pt x="438" y="449"/>
                    <a:pt x="438" y="451"/>
                  </a:cubicBezTo>
                  <a:cubicBezTo>
                    <a:pt x="439" y="451"/>
                    <a:pt x="439" y="452"/>
                    <a:pt x="439" y="452"/>
                  </a:cubicBezTo>
                  <a:cubicBezTo>
                    <a:pt x="440" y="454"/>
                    <a:pt x="441" y="456"/>
                    <a:pt x="441" y="457"/>
                  </a:cubicBezTo>
                  <a:cubicBezTo>
                    <a:pt x="445" y="467"/>
                    <a:pt x="448" y="476"/>
                    <a:pt x="451" y="487"/>
                  </a:cubicBezTo>
                  <a:cubicBezTo>
                    <a:pt x="451" y="489"/>
                    <a:pt x="452" y="491"/>
                    <a:pt x="452" y="494"/>
                  </a:cubicBezTo>
                  <a:cubicBezTo>
                    <a:pt x="452" y="494"/>
                    <a:pt x="452" y="495"/>
                    <a:pt x="452" y="496"/>
                  </a:cubicBezTo>
                  <a:cubicBezTo>
                    <a:pt x="453" y="498"/>
                    <a:pt x="453" y="499"/>
                    <a:pt x="453" y="501"/>
                  </a:cubicBezTo>
                  <a:cubicBezTo>
                    <a:pt x="453" y="502"/>
                    <a:pt x="453" y="503"/>
                    <a:pt x="453" y="504"/>
                  </a:cubicBezTo>
                  <a:cubicBezTo>
                    <a:pt x="454" y="506"/>
                    <a:pt x="454" y="508"/>
                    <a:pt x="454" y="510"/>
                  </a:cubicBezTo>
                  <a:cubicBezTo>
                    <a:pt x="454" y="511"/>
                    <a:pt x="454" y="511"/>
                    <a:pt x="454" y="511"/>
                  </a:cubicBezTo>
                  <a:cubicBezTo>
                    <a:pt x="454" y="514"/>
                    <a:pt x="454" y="516"/>
                    <a:pt x="454" y="519"/>
                  </a:cubicBezTo>
                  <a:lnTo>
                    <a:pt x="454" y="521"/>
                  </a:lnTo>
                  <a:cubicBezTo>
                    <a:pt x="454" y="523"/>
                    <a:pt x="454" y="525"/>
                    <a:pt x="454" y="527"/>
                  </a:cubicBezTo>
                  <a:cubicBezTo>
                    <a:pt x="454" y="527"/>
                    <a:pt x="454" y="528"/>
                    <a:pt x="454" y="529"/>
                  </a:cubicBezTo>
                  <a:cubicBezTo>
                    <a:pt x="454" y="531"/>
                    <a:pt x="454" y="534"/>
                    <a:pt x="454" y="537"/>
                  </a:cubicBezTo>
                  <a:cubicBezTo>
                    <a:pt x="454" y="539"/>
                    <a:pt x="453" y="542"/>
                    <a:pt x="453" y="544"/>
                  </a:cubicBezTo>
                  <a:close/>
                  <a:moveTo>
                    <a:pt x="566" y="596"/>
                  </a:moveTo>
                  <a:lnTo>
                    <a:pt x="575" y="497"/>
                  </a:lnTo>
                  <a:lnTo>
                    <a:pt x="518" y="492"/>
                  </a:lnTo>
                  <a:cubicBezTo>
                    <a:pt x="514" y="464"/>
                    <a:pt x="506" y="438"/>
                    <a:pt x="493" y="414"/>
                  </a:cubicBezTo>
                  <a:lnTo>
                    <a:pt x="537" y="377"/>
                  </a:lnTo>
                  <a:lnTo>
                    <a:pt x="473" y="301"/>
                  </a:lnTo>
                  <a:lnTo>
                    <a:pt x="429" y="338"/>
                  </a:lnTo>
                  <a:cubicBezTo>
                    <a:pt x="408" y="321"/>
                    <a:pt x="383" y="308"/>
                    <a:pt x="356" y="300"/>
                  </a:cubicBezTo>
                  <a:lnTo>
                    <a:pt x="361" y="243"/>
                  </a:lnTo>
                  <a:lnTo>
                    <a:pt x="262" y="235"/>
                  </a:lnTo>
                  <a:lnTo>
                    <a:pt x="258" y="291"/>
                  </a:lnTo>
                  <a:cubicBezTo>
                    <a:pt x="230" y="295"/>
                    <a:pt x="203" y="304"/>
                    <a:pt x="179" y="316"/>
                  </a:cubicBezTo>
                  <a:lnTo>
                    <a:pt x="142" y="273"/>
                  </a:lnTo>
                  <a:lnTo>
                    <a:pt x="66" y="336"/>
                  </a:lnTo>
                  <a:lnTo>
                    <a:pt x="103" y="380"/>
                  </a:lnTo>
                  <a:cubicBezTo>
                    <a:pt x="87" y="402"/>
                    <a:pt x="73" y="426"/>
                    <a:pt x="65" y="453"/>
                  </a:cubicBezTo>
                  <a:lnTo>
                    <a:pt x="8" y="448"/>
                  </a:lnTo>
                  <a:lnTo>
                    <a:pt x="0" y="547"/>
                  </a:lnTo>
                  <a:lnTo>
                    <a:pt x="57" y="552"/>
                  </a:lnTo>
                  <a:cubicBezTo>
                    <a:pt x="60" y="580"/>
                    <a:pt x="69" y="606"/>
                    <a:pt x="82" y="631"/>
                  </a:cubicBezTo>
                  <a:lnTo>
                    <a:pt x="38" y="667"/>
                  </a:lnTo>
                  <a:lnTo>
                    <a:pt x="102" y="743"/>
                  </a:lnTo>
                  <a:lnTo>
                    <a:pt x="145" y="706"/>
                  </a:lnTo>
                  <a:cubicBezTo>
                    <a:pt x="167" y="723"/>
                    <a:pt x="192" y="736"/>
                    <a:pt x="219" y="744"/>
                  </a:cubicBezTo>
                  <a:lnTo>
                    <a:pt x="214" y="801"/>
                  </a:lnTo>
                  <a:lnTo>
                    <a:pt x="312" y="810"/>
                  </a:lnTo>
                  <a:lnTo>
                    <a:pt x="317" y="753"/>
                  </a:lnTo>
                  <a:cubicBezTo>
                    <a:pt x="345" y="749"/>
                    <a:pt x="372" y="741"/>
                    <a:pt x="396" y="728"/>
                  </a:cubicBezTo>
                  <a:lnTo>
                    <a:pt x="432" y="772"/>
                  </a:lnTo>
                  <a:lnTo>
                    <a:pt x="508" y="708"/>
                  </a:lnTo>
                  <a:lnTo>
                    <a:pt x="471" y="664"/>
                  </a:lnTo>
                  <a:cubicBezTo>
                    <a:pt x="488" y="643"/>
                    <a:pt x="501" y="618"/>
                    <a:pt x="509" y="591"/>
                  </a:cubicBezTo>
                  <a:lnTo>
                    <a:pt x="566" y="596"/>
                  </a:lnTo>
                  <a:close/>
                  <a:moveTo>
                    <a:pt x="863" y="462"/>
                  </a:moveTo>
                  <a:cubicBezTo>
                    <a:pt x="863" y="462"/>
                    <a:pt x="862" y="463"/>
                    <a:pt x="862" y="463"/>
                  </a:cubicBezTo>
                  <a:cubicBezTo>
                    <a:pt x="862" y="465"/>
                    <a:pt x="862" y="466"/>
                    <a:pt x="862" y="467"/>
                  </a:cubicBezTo>
                  <a:cubicBezTo>
                    <a:pt x="862" y="468"/>
                    <a:pt x="862" y="468"/>
                    <a:pt x="861" y="469"/>
                  </a:cubicBezTo>
                  <a:cubicBezTo>
                    <a:pt x="861" y="470"/>
                    <a:pt x="861" y="472"/>
                    <a:pt x="860" y="474"/>
                  </a:cubicBezTo>
                  <a:cubicBezTo>
                    <a:pt x="860" y="474"/>
                    <a:pt x="860" y="474"/>
                    <a:pt x="860" y="474"/>
                  </a:cubicBezTo>
                  <a:cubicBezTo>
                    <a:pt x="860" y="476"/>
                    <a:pt x="859" y="477"/>
                    <a:pt x="859" y="479"/>
                  </a:cubicBezTo>
                  <a:cubicBezTo>
                    <a:pt x="859" y="479"/>
                    <a:pt x="859" y="480"/>
                    <a:pt x="858" y="481"/>
                  </a:cubicBezTo>
                  <a:cubicBezTo>
                    <a:pt x="858" y="482"/>
                    <a:pt x="858" y="483"/>
                    <a:pt x="857" y="484"/>
                  </a:cubicBezTo>
                  <a:cubicBezTo>
                    <a:pt x="857" y="485"/>
                    <a:pt x="857" y="485"/>
                    <a:pt x="857" y="486"/>
                  </a:cubicBezTo>
                  <a:cubicBezTo>
                    <a:pt x="854" y="494"/>
                    <a:pt x="850" y="502"/>
                    <a:pt x="845" y="510"/>
                  </a:cubicBezTo>
                  <a:cubicBezTo>
                    <a:pt x="844" y="511"/>
                    <a:pt x="844" y="512"/>
                    <a:pt x="843" y="513"/>
                  </a:cubicBezTo>
                  <a:cubicBezTo>
                    <a:pt x="843" y="513"/>
                    <a:pt x="842" y="513"/>
                    <a:pt x="842" y="513"/>
                  </a:cubicBezTo>
                  <a:cubicBezTo>
                    <a:pt x="842" y="515"/>
                    <a:pt x="841" y="516"/>
                    <a:pt x="840" y="517"/>
                  </a:cubicBezTo>
                  <a:cubicBezTo>
                    <a:pt x="840" y="517"/>
                    <a:pt x="840" y="517"/>
                    <a:pt x="840" y="517"/>
                  </a:cubicBezTo>
                  <a:cubicBezTo>
                    <a:pt x="837" y="520"/>
                    <a:pt x="835" y="524"/>
                    <a:pt x="832" y="527"/>
                  </a:cubicBezTo>
                  <a:cubicBezTo>
                    <a:pt x="832" y="527"/>
                    <a:pt x="831" y="527"/>
                    <a:pt x="831" y="527"/>
                  </a:cubicBezTo>
                  <a:cubicBezTo>
                    <a:pt x="830" y="528"/>
                    <a:pt x="829" y="529"/>
                    <a:pt x="829" y="530"/>
                  </a:cubicBezTo>
                  <a:cubicBezTo>
                    <a:pt x="828" y="530"/>
                    <a:pt x="828" y="530"/>
                    <a:pt x="828" y="530"/>
                  </a:cubicBezTo>
                  <a:cubicBezTo>
                    <a:pt x="824" y="534"/>
                    <a:pt x="820" y="538"/>
                    <a:pt x="815" y="541"/>
                  </a:cubicBezTo>
                  <a:cubicBezTo>
                    <a:pt x="815" y="541"/>
                    <a:pt x="815" y="541"/>
                    <a:pt x="815" y="541"/>
                  </a:cubicBezTo>
                  <a:cubicBezTo>
                    <a:pt x="814" y="542"/>
                    <a:pt x="812" y="543"/>
                    <a:pt x="811" y="544"/>
                  </a:cubicBezTo>
                  <a:cubicBezTo>
                    <a:pt x="811" y="544"/>
                    <a:pt x="811" y="544"/>
                    <a:pt x="811" y="544"/>
                  </a:cubicBezTo>
                  <a:cubicBezTo>
                    <a:pt x="807" y="546"/>
                    <a:pt x="804" y="548"/>
                    <a:pt x="800" y="550"/>
                  </a:cubicBezTo>
                  <a:cubicBezTo>
                    <a:pt x="800" y="550"/>
                    <a:pt x="800" y="550"/>
                    <a:pt x="800" y="551"/>
                  </a:cubicBezTo>
                  <a:cubicBezTo>
                    <a:pt x="799" y="551"/>
                    <a:pt x="797" y="552"/>
                    <a:pt x="796" y="552"/>
                  </a:cubicBezTo>
                  <a:cubicBezTo>
                    <a:pt x="796" y="552"/>
                    <a:pt x="796" y="552"/>
                    <a:pt x="795" y="553"/>
                  </a:cubicBezTo>
                  <a:cubicBezTo>
                    <a:pt x="794" y="553"/>
                    <a:pt x="793" y="554"/>
                    <a:pt x="792" y="554"/>
                  </a:cubicBezTo>
                  <a:cubicBezTo>
                    <a:pt x="785" y="557"/>
                    <a:pt x="778" y="559"/>
                    <a:pt x="771" y="561"/>
                  </a:cubicBezTo>
                  <a:cubicBezTo>
                    <a:pt x="770" y="561"/>
                    <a:pt x="768" y="561"/>
                    <a:pt x="766" y="562"/>
                  </a:cubicBezTo>
                  <a:cubicBezTo>
                    <a:pt x="766" y="562"/>
                    <a:pt x="765" y="562"/>
                    <a:pt x="765" y="562"/>
                  </a:cubicBezTo>
                  <a:cubicBezTo>
                    <a:pt x="763" y="562"/>
                    <a:pt x="762" y="562"/>
                    <a:pt x="761" y="562"/>
                  </a:cubicBezTo>
                  <a:cubicBezTo>
                    <a:pt x="760" y="563"/>
                    <a:pt x="760" y="563"/>
                    <a:pt x="759" y="563"/>
                  </a:cubicBezTo>
                  <a:cubicBezTo>
                    <a:pt x="758" y="563"/>
                    <a:pt x="756" y="563"/>
                    <a:pt x="755" y="563"/>
                  </a:cubicBezTo>
                  <a:cubicBezTo>
                    <a:pt x="754" y="563"/>
                    <a:pt x="754" y="563"/>
                    <a:pt x="754" y="563"/>
                  </a:cubicBezTo>
                  <a:cubicBezTo>
                    <a:pt x="752" y="563"/>
                    <a:pt x="751" y="563"/>
                    <a:pt x="749" y="563"/>
                  </a:cubicBezTo>
                  <a:cubicBezTo>
                    <a:pt x="748" y="563"/>
                    <a:pt x="748" y="563"/>
                    <a:pt x="747" y="563"/>
                  </a:cubicBezTo>
                  <a:cubicBezTo>
                    <a:pt x="746" y="563"/>
                    <a:pt x="745" y="563"/>
                    <a:pt x="743" y="563"/>
                  </a:cubicBezTo>
                  <a:cubicBezTo>
                    <a:pt x="743" y="563"/>
                    <a:pt x="742" y="563"/>
                    <a:pt x="742" y="563"/>
                  </a:cubicBezTo>
                  <a:cubicBezTo>
                    <a:pt x="740" y="563"/>
                    <a:pt x="738" y="563"/>
                    <a:pt x="736" y="563"/>
                  </a:cubicBezTo>
                  <a:cubicBezTo>
                    <a:pt x="734" y="563"/>
                    <a:pt x="733" y="563"/>
                    <a:pt x="731" y="562"/>
                  </a:cubicBezTo>
                  <a:cubicBezTo>
                    <a:pt x="730" y="562"/>
                    <a:pt x="730" y="562"/>
                    <a:pt x="729" y="562"/>
                  </a:cubicBezTo>
                  <a:cubicBezTo>
                    <a:pt x="728" y="562"/>
                    <a:pt x="727" y="562"/>
                    <a:pt x="725" y="562"/>
                  </a:cubicBezTo>
                  <a:cubicBezTo>
                    <a:pt x="725" y="561"/>
                    <a:pt x="724" y="561"/>
                    <a:pt x="724" y="561"/>
                  </a:cubicBezTo>
                  <a:cubicBezTo>
                    <a:pt x="722" y="561"/>
                    <a:pt x="720" y="561"/>
                    <a:pt x="719" y="560"/>
                  </a:cubicBezTo>
                  <a:cubicBezTo>
                    <a:pt x="718" y="560"/>
                    <a:pt x="718" y="560"/>
                    <a:pt x="718" y="560"/>
                  </a:cubicBezTo>
                  <a:cubicBezTo>
                    <a:pt x="717" y="560"/>
                    <a:pt x="715" y="559"/>
                    <a:pt x="714" y="559"/>
                  </a:cubicBezTo>
                  <a:cubicBezTo>
                    <a:pt x="713" y="559"/>
                    <a:pt x="712" y="558"/>
                    <a:pt x="712" y="558"/>
                  </a:cubicBezTo>
                  <a:cubicBezTo>
                    <a:pt x="711" y="558"/>
                    <a:pt x="710" y="558"/>
                    <a:pt x="708" y="557"/>
                  </a:cubicBezTo>
                  <a:cubicBezTo>
                    <a:pt x="708" y="557"/>
                    <a:pt x="707" y="557"/>
                    <a:pt x="707" y="557"/>
                  </a:cubicBezTo>
                  <a:cubicBezTo>
                    <a:pt x="705" y="556"/>
                    <a:pt x="704" y="555"/>
                    <a:pt x="702" y="555"/>
                  </a:cubicBezTo>
                  <a:cubicBezTo>
                    <a:pt x="695" y="552"/>
                    <a:pt x="689" y="549"/>
                    <a:pt x="683" y="545"/>
                  </a:cubicBezTo>
                  <a:cubicBezTo>
                    <a:pt x="682" y="544"/>
                    <a:pt x="681" y="543"/>
                    <a:pt x="680" y="543"/>
                  </a:cubicBezTo>
                  <a:cubicBezTo>
                    <a:pt x="679" y="542"/>
                    <a:pt x="679" y="542"/>
                    <a:pt x="679" y="542"/>
                  </a:cubicBezTo>
                  <a:cubicBezTo>
                    <a:pt x="678" y="541"/>
                    <a:pt x="677" y="541"/>
                    <a:pt x="676" y="540"/>
                  </a:cubicBezTo>
                  <a:cubicBezTo>
                    <a:pt x="676" y="540"/>
                    <a:pt x="676" y="540"/>
                    <a:pt x="675" y="539"/>
                  </a:cubicBezTo>
                  <a:cubicBezTo>
                    <a:pt x="672" y="537"/>
                    <a:pt x="669" y="534"/>
                    <a:pt x="666" y="531"/>
                  </a:cubicBezTo>
                  <a:cubicBezTo>
                    <a:pt x="666" y="531"/>
                    <a:pt x="666" y="531"/>
                    <a:pt x="665" y="531"/>
                  </a:cubicBezTo>
                  <a:cubicBezTo>
                    <a:pt x="665" y="530"/>
                    <a:pt x="664" y="529"/>
                    <a:pt x="663" y="528"/>
                  </a:cubicBezTo>
                  <a:cubicBezTo>
                    <a:pt x="663" y="528"/>
                    <a:pt x="662" y="528"/>
                    <a:pt x="662" y="528"/>
                  </a:cubicBezTo>
                  <a:cubicBezTo>
                    <a:pt x="658" y="524"/>
                    <a:pt x="655" y="520"/>
                    <a:pt x="651" y="515"/>
                  </a:cubicBezTo>
                  <a:cubicBezTo>
                    <a:pt x="651" y="515"/>
                    <a:pt x="651" y="515"/>
                    <a:pt x="651" y="514"/>
                  </a:cubicBezTo>
                  <a:cubicBezTo>
                    <a:pt x="650" y="513"/>
                    <a:pt x="649" y="512"/>
                    <a:pt x="649" y="511"/>
                  </a:cubicBezTo>
                  <a:cubicBezTo>
                    <a:pt x="649" y="511"/>
                    <a:pt x="649" y="511"/>
                    <a:pt x="648" y="511"/>
                  </a:cubicBezTo>
                  <a:cubicBezTo>
                    <a:pt x="646" y="507"/>
                    <a:pt x="644" y="504"/>
                    <a:pt x="642" y="500"/>
                  </a:cubicBezTo>
                  <a:cubicBezTo>
                    <a:pt x="642" y="500"/>
                    <a:pt x="642" y="500"/>
                    <a:pt x="642" y="500"/>
                  </a:cubicBezTo>
                  <a:cubicBezTo>
                    <a:pt x="641" y="498"/>
                    <a:pt x="641" y="497"/>
                    <a:pt x="640" y="496"/>
                  </a:cubicBezTo>
                  <a:cubicBezTo>
                    <a:pt x="640" y="496"/>
                    <a:pt x="640" y="495"/>
                    <a:pt x="640" y="495"/>
                  </a:cubicBezTo>
                  <a:cubicBezTo>
                    <a:pt x="639" y="494"/>
                    <a:pt x="639" y="493"/>
                    <a:pt x="638" y="492"/>
                  </a:cubicBezTo>
                  <a:cubicBezTo>
                    <a:pt x="635" y="484"/>
                    <a:pt x="632" y="475"/>
                    <a:pt x="631" y="466"/>
                  </a:cubicBezTo>
                  <a:cubicBezTo>
                    <a:pt x="631" y="466"/>
                    <a:pt x="631" y="465"/>
                    <a:pt x="630" y="464"/>
                  </a:cubicBezTo>
                  <a:cubicBezTo>
                    <a:pt x="630" y="463"/>
                    <a:pt x="630" y="462"/>
                    <a:pt x="630" y="461"/>
                  </a:cubicBezTo>
                  <a:cubicBezTo>
                    <a:pt x="630" y="460"/>
                    <a:pt x="630" y="460"/>
                    <a:pt x="630" y="459"/>
                  </a:cubicBezTo>
                  <a:cubicBezTo>
                    <a:pt x="630" y="458"/>
                    <a:pt x="629" y="456"/>
                    <a:pt x="629" y="454"/>
                  </a:cubicBezTo>
                  <a:cubicBezTo>
                    <a:pt x="629" y="454"/>
                    <a:pt x="629" y="454"/>
                    <a:pt x="629" y="454"/>
                  </a:cubicBezTo>
                  <a:cubicBezTo>
                    <a:pt x="629" y="452"/>
                    <a:pt x="629" y="450"/>
                    <a:pt x="629" y="449"/>
                  </a:cubicBezTo>
                  <a:cubicBezTo>
                    <a:pt x="629" y="448"/>
                    <a:pt x="629" y="448"/>
                    <a:pt x="629" y="447"/>
                  </a:cubicBezTo>
                  <a:cubicBezTo>
                    <a:pt x="629" y="446"/>
                    <a:pt x="629" y="444"/>
                    <a:pt x="629" y="443"/>
                  </a:cubicBezTo>
                  <a:cubicBezTo>
                    <a:pt x="629" y="443"/>
                    <a:pt x="629" y="442"/>
                    <a:pt x="629" y="441"/>
                  </a:cubicBezTo>
                  <a:cubicBezTo>
                    <a:pt x="629" y="440"/>
                    <a:pt x="629" y="438"/>
                    <a:pt x="629" y="436"/>
                  </a:cubicBezTo>
                  <a:cubicBezTo>
                    <a:pt x="630" y="434"/>
                    <a:pt x="630" y="432"/>
                    <a:pt x="630" y="431"/>
                  </a:cubicBezTo>
                  <a:cubicBezTo>
                    <a:pt x="630" y="430"/>
                    <a:pt x="630" y="430"/>
                    <a:pt x="630" y="429"/>
                  </a:cubicBezTo>
                  <a:cubicBezTo>
                    <a:pt x="630" y="428"/>
                    <a:pt x="631" y="426"/>
                    <a:pt x="631" y="425"/>
                  </a:cubicBezTo>
                  <a:cubicBezTo>
                    <a:pt x="631" y="425"/>
                    <a:pt x="631" y="424"/>
                    <a:pt x="631" y="424"/>
                  </a:cubicBezTo>
                  <a:cubicBezTo>
                    <a:pt x="632" y="422"/>
                    <a:pt x="632" y="420"/>
                    <a:pt x="632" y="418"/>
                  </a:cubicBezTo>
                  <a:cubicBezTo>
                    <a:pt x="632" y="418"/>
                    <a:pt x="632" y="418"/>
                    <a:pt x="632" y="418"/>
                  </a:cubicBezTo>
                  <a:cubicBezTo>
                    <a:pt x="633" y="416"/>
                    <a:pt x="633" y="415"/>
                    <a:pt x="634" y="413"/>
                  </a:cubicBezTo>
                  <a:cubicBezTo>
                    <a:pt x="634" y="413"/>
                    <a:pt x="634" y="412"/>
                    <a:pt x="634" y="412"/>
                  </a:cubicBezTo>
                  <a:cubicBezTo>
                    <a:pt x="635" y="410"/>
                    <a:pt x="635" y="409"/>
                    <a:pt x="635" y="408"/>
                  </a:cubicBezTo>
                  <a:cubicBezTo>
                    <a:pt x="635" y="408"/>
                    <a:pt x="636" y="407"/>
                    <a:pt x="636" y="407"/>
                  </a:cubicBezTo>
                  <a:cubicBezTo>
                    <a:pt x="636" y="405"/>
                    <a:pt x="637" y="403"/>
                    <a:pt x="638" y="402"/>
                  </a:cubicBezTo>
                  <a:cubicBezTo>
                    <a:pt x="638" y="402"/>
                    <a:pt x="638" y="402"/>
                    <a:pt x="638" y="402"/>
                  </a:cubicBezTo>
                  <a:cubicBezTo>
                    <a:pt x="640" y="395"/>
                    <a:pt x="644" y="389"/>
                    <a:pt x="648" y="383"/>
                  </a:cubicBezTo>
                  <a:cubicBezTo>
                    <a:pt x="648" y="382"/>
                    <a:pt x="649" y="380"/>
                    <a:pt x="650" y="379"/>
                  </a:cubicBezTo>
                  <a:cubicBezTo>
                    <a:pt x="650" y="379"/>
                    <a:pt x="650" y="379"/>
                    <a:pt x="650" y="379"/>
                  </a:cubicBezTo>
                  <a:cubicBezTo>
                    <a:pt x="651" y="378"/>
                    <a:pt x="652" y="377"/>
                    <a:pt x="653" y="376"/>
                  </a:cubicBezTo>
                  <a:cubicBezTo>
                    <a:pt x="653" y="375"/>
                    <a:pt x="653" y="375"/>
                    <a:pt x="653" y="375"/>
                  </a:cubicBezTo>
                  <a:cubicBezTo>
                    <a:pt x="655" y="372"/>
                    <a:pt x="658" y="369"/>
                    <a:pt x="661" y="366"/>
                  </a:cubicBezTo>
                  <a:cubicBezTo>
                    <a:pt x="661" y="366"/>
                    <a:pt x="661" y="365"/>
                    <a:pt x="661" y="365"/>
                  </a:cubicBezTo>
                  <a:cubicBezTo>
                    <a:pt x="662" y="364"/>
                    <a:pt x="663" y="363"/>
                    <a:pt x="664" y="363"/>
                  </a:cubicBezTo>
                  <a:cubicBezTo>
                    <a:pt x="664" y="362"/>
                    <a:pt x="664" y="362"/>
                    <a:pt x="665" y="362"/>
                  </a:cubicBezTo>
                  <a:cubicBezTo>
                    <a:pt x="669" y="358"/>
                    <a:pt x="673" y="355"/>
                    <a:pt x="677" y="351"/>
                  </a:cubicBezTo>
                  <a:cubicBezTo>
                    <a:pt x="678" y="351"/>
                    <a:pt x="678" y="351"/>
                    <a:pt x="678" y="351"/>
                  </a:cubicBezTo>
                  <a:cubicBezTo>
                    <a:pt x="679" y="350"/>
                    <a:pt x="680" y="349"/>
                    <a:pt x="681" y="349"/>
                  </a:cubicBezTo>
                  <a:cubicBezTo>
                    <a:pt x="681" y="348"/>
                    <a:pt x="682" y="348"/>
                    <a:pt x="682" y="348"/>
                  </a:cubicBezTo>
                  <a:cubicBezTo>
                    <a:pt x="685" y="346"/>
                    <a:pt x="689" y="344"/>
                    <a:pt x="692" y="342"/>
                  </a:cubicBezTo>
                  <a:cubicBezTo>
                    <a:pt x="693" y="342"/>
                    <a:pt x="693" y="342"/>
                    <a:pt x="693" y="342"/>
                  </a:cubicBezTo>
                  <a:cubicBezTo>
                    <a:pt x="694" y="341"/>
                    <a:pt x="695" y="341"/>
                    <a:pt x="696" y="340"/>
                  </a:cubicBezTo>
                  <a:cubicBezTo>
                    <a:pt x="697" y="340"/>
                    <a:pt x="697" y="340"/>
                    <a:pt x="697" y="340"/>
                  </a:cubicBezTo>
                  <a:cubicBezTo>
                    <a:pt x="698" y="339"/>
                    <a:pt x="700" y="339"/>
                    <a:pt x="701" y="338"/>
                  </a:cubicBezTo>
                  <a:cubicBezTo>
                    <a:pt x="707" y="335"/>
                    <a:pt x="714" y="333"/>
                    <a:pt x="721" y="331"/>
                  </a:cubicBezTo>
                  <a:cubicBezTo>
                    <a:pt x="723" y="331"/>
                    <a:pt x="725" y="331"/>
                    <a:pt x="726" y="331"/>
                  </a:cubicBezTo>
                  <a:cubicBezTo>
                    <a:pt x="727" y="330"/>
                    <a:pt x="727" y="330"/>
                    <a:pt x="728" y="330"/>
                  </a:cubicBezTo>
                  <a:cubicBezTo>
                    <a:pt x="729" y="330"/>
                    <a:pt x="730" y="330"/>
                    <a:pt x="732" y="330"/>
                  </a:cubicBezTo>
                  <a:cubicBezTo>
                    <a:pt x="732" y="330"/>
                    <a:pt x="733" y="330"/>
                    <a:pt x="733" y="330"/>
                  </a:cubicBezTo>
                  <a:cubicBezTo>
                    <a:pt x="735" y="329"/>
                    <a:pt x="736" y="329"/>
                    <a:pt x="738" y="329"/>
                  </a:cubicBezTo>
                  <a:cubicBezTo>
                    <a:pt x="738" y="329"/>
                    <a:pt x="738" y="329"/>
                    <a:pt x="739" y="329"/>
                  </a:cubicBezTo>
                  <a:cubicBezTo>
                    <a:pt x="740" y="329"/>
                    <a:pt x="742" y="329"/>
                    <a:pt x="744" y="329"/>
                  </a:cubicBezTo>
                  <a:cubicBezTo>
                    <a:pt x="744" y="329"/>
                    <a:pt x="745" y="329"/>
                    <a:pt x="745" y="329"/>
                  </a:cubicBezTo>
                  <a:cubicBezTo>
                    <a:pt x="747" y="329"/>
                    <a:pt x="748" y="329"/>
                    <a:pt x="749" y="329"/>
                  </a:cubicBezTo>
                  <a:cubicBezTo>
                    <a:pt x="750" y="329"/>
                    <a:pt x="750" y="329"/>
                    <a:pt x="751" y="329"/>
                  </a:cubicBezTo>
                  <a:cubicBezTo>
                    <a:pt x="753" y="329"/>
                    <a:pt x="755" y="329"/>
                    <a:pt x="756" y="329"/>
                  </a:cubicBezTo>
                  <a:cubicBezTo>
                    <a:pt x="758" y="329"/>
                    <a:pt x="760" y="330"/>
                    <a:pt x="762" y="330"/>
                  </a:cubicBezTo>
                  <a:cubicBezTo>
                    <a:pt x="762" y="330"/>
                    <a:pt x="763" y="330"/>
                    <a:pt x="763" y="330"/>
                  </a:cubicBezTo>
                  <a:cubicBezTo>
                    <a:pt x="765" y="330"/>
                    <a:pt x="766" y="330"/>
                    <a:pt x="767" y="331"/>
                  </a:cubicBezTo>
                  <a:cubicBezTo>
                    <a:pt x="768" y="331"/>
                    <a:pt x="768" y="331"/>
                    <a:pt x="769" y="331"/>
                  </a:cubicBezTo>
                  <a:cubicBezTo>
                    <a:pt x="771" y="331"/>
                    <a:pt x="772" y="332"/>
                    <a:pt x="774" y="332"/>
                  </a:cubicBezTo>
                  <a:cubicBezTo>
                    <a:pt x="774" y="332"/>
                    <a:pt x="774" y="332"/>
                    <a:pt x="775" y="332"/>
                  </a:cubicBezTo>
                  <a:cubicBezTo>
                    <a:pt x="776" y="333"/>
                    <a:pt x="778" y="333"/>
                    <a:pt x="779" y="333"/>
                  </a:cubicBezTo>
                  <a:cubicBezTo>
                    <a:pt x="780" y="334"/>
                    <a:pt x="780" y="334"/>
                    <a:pt x="781" y="334"/>
                  </a:cubicBezTo>
                  <a:cubicBezTo>
                    <a:pt x="782" y="334"/>
                    <a:pt x="783" y="335"/>
                    <a:pt x="784" y="335"/>
                  </a:cubicBezTo>
                  <a:cubicBezTo>
                    <a:pt x="785" y="335"/>
                    <a:pt x="785" y="335"/>
                    <a:pt x="786" y="336"/>
                  </a:cubicBezTo>
                  <a:cubicBezTo>
                    <a:pt x="787" y="336"/>
                    <a:pt x="789" y="337"/>
                    <a:pt x="791" y="337"/>
                  </a:cubicBezTo>
                  <a:cubicBezTo>
                    <a:pt x="797" y="340"/>
                    <a:pt x="804" y="344"/>
                    <a:pt x="810" y="347"/>
                  </a:cubicBezTo>
                  <a:cubicBezTo>
                    <a:pt x="811" y="348"/>
                    <a:pt x="812" y="349"/>
                    <a:pt x="813" y="350"/>
                  </a:cubicBezTo>
                  <a:cubicBezTo>
                    <a:pt x="813" y="350"/>
                    <a:pt x="813" y="350"/>
                    <a:pt x="814" y="350"/>
                  </a:cubicBezTo>
                  <a:cubicBezTo>
                    <a:pt x="815" y="351"/>
                    <a:pt x="816" y="352"/>
                    <a:pt x="817" y="352"/>
                  </a:cubicBezTo>
                  <a:cubicBezTo>
                    <a:pt x="817" y="353"/>
                    <a:pt x="817" y="353"/>
                    <a:pt x="817" y="353"/>
                  </a:cubicBezTo>
                  <a:cubicBezTo>
                    <a:pt x="821" y="355"/>
                    <a:pt x="824" y="358"/>
                    <a:pt x="827" y="361"/>
                  </a:cubicBezTo>
                  <a:cubicBezTo>
                    <a:pt x="827" y="361"/>
                    <a:pt x="827" y="361"/>
                    <a:pt x="827" y="361"/>
                  </a:cubicBezTo>
                  <a:cubicBezTo>
                    <a:pt x="828" y="362"/>
                    <a:pt x="829" y="363"/>
                    <a:pt x="830" y="364"/>
                  </a:cubicBezTo>
                  <a:cubicBezTo>
                    <a:pt x="830" y="364"/>
                    <a:pt x="830" y="364"/>
                    <a:pt x="831" y="364"/>
                  </a:cubicBezTo>
                  <a:cubicBezTo>
                    <a:pt x="834" y="368"/>
                    <a:pt x="838" y="373"/>
                    <a:pt x="841" y="377"/>
                  </a:cubicBezTo>
                  <a:cubicBezTo>
                    <a:pt x="841" y="377"/>
                    <a:pt x="842" y="378"/>
                    <a:pt x="842" y="378"/>
                  </a:cubicBezTo>
                  <a:cubicBezTo>
                    <a:pt x="842" y="379"/>
                    <a:pt x="843" y="380"/>
                    <a:pt x="844" y="381"/>
                  </a:cubicBezTo>
                  <a:cubicBezTo>
                    <a:pt x="844" y="381"/>
                    <a:pt x="844" y="381"/>
                    <a:pt x="844" y="382"/>
                  </a:cubicBezTo>
                  <a:cubicBezTo>
                    <a:pt x="847" y="385"/>
                    <a:pt x="849" y="389"/>
                    <a:pt x="851" y="392"/>
                  </a:cubicBezTo>
                  <a:cubicBezTo>
                    <a:pt x="851" y="392"/>
                    <a:pt x="851" y="393"/>
                    <a:pt x="851" y="393"/>
                  </a:cubicBezTo>
                  <a:cubicBezTo>
                    <a:pt x="851" y="394"/>
                    <a:pt x="852" y="395"/>
                    <a:pt x="852" y="396"/>
                  </a:cubicBezTo>
                  <a:cubicBezTo>
                    <a:pt x="853" y="396"/>
                    <a:pt x="853" y="397"/>
                    <a:pt x="853" y="397"/>
                  </a:cubicBezTo>
                  <a:cubicBezTo>
                    <a:pt x="853" y="398"/>
                    <a:pt x="854" y="399"/>
                    <a:pt x="854" y="401"/>
                  </a:cubicBezTo>
                  <a:cubicBezTo>
                    <a:pt x="857" y="407"/>
                    <a:pt x="859" y="414"/>
                    <a:pt x="861" y="421"/>
                  </a:cubicBezTo>
                  <a:cubicBezTo>
                    <a:pt x="861" y="423"/>
                    <a:pt x="862" y="424"/>
                    <a:pt x="862" y="426"/>
                  </a:cubicBezTo>
                  <a:cubicBezTo>
                    <a:pt x="862" y="427"/>
                    <a:pt x="862" y="427"/>
                    <a:pt x="862" y="428"/>
                  </a:cubicBezTo>
                  <a:cubicBezTo>
                    <a:pt x="862" y="429"/>
                    <a:pt x="863" y="430"/>
                    <a:pt x="863" y="431"/>
                  </a:cubicBezTo>
                  <a:cubicBezTo>
                    <a:pt x="863" y="432"/>
                    <a:pt x="863" y="433"/>
                    <a:pt x="863" y="433"/>
                  </a:cubicBezTo>
                  <a:cubicBezTo>
                    <a:pt x="863" y="435"/>
                    <a:pt x="863" y="436"/>
                    <a:pt x="863" y="438"/>
                  </a:cubicBezTo>
                  <a:cubicBezTo>
                    <a:pt x="863" y="438"/>
                    <a:pt x="863" y="438"/>
                    <a:pt x="863" y="438"/>
                  </a:cubicBezTo>
                  <a:cubicBezTo>
                    <a:pt x="863" y="440"/>
                    <a:pt x="864" y="442"/>
                    <a:pt x="864" y="444"/>
                  </a:cubicBezTo>
                  <a:lnTo>
                    <a:pt x="864" y="445"/>
                  </a:lnTo>
                  <a:cubicBezTo>
                    <a:pt x="864" y="447"/>
                    <a:pt x="864" y="448"/>
                    <a:pt x="864" y="449"/>
                  </a:cubicBezTo>
                  <a:cubicBezTo>
                    <a:pt x="864" y="450"/>
                    <a:pt x="864" y="450"/>
                    <a:pt x="864" y="451"/>
                  </a:cubicBezTo>
                  <a:cubicBezTo>
                    <a:pt x="863" y="453"/>
                    <a:pt x="863" y="454"/>
                    <a:pt x="863" y="456"/>
                  </a:cubicBezTo>
                  <a:cubicBezTo>
                    <a:pt x="863" y="458"/>
                    <a:pt x="863" y="460"/>
                    <a:pt x="863" y="462"/>
                  </a:cubicBezTo>
                  <a:close/>
                  <a:moveTo>
                    <a:pt x="942" y="498"/>
                  </a:moveTo>
                  <a:lnTo>
                    <a:pt x="948" y="429"/>
                  </a:lnTo>
                  <a:lnTo>
                    <a:pt x="908" y="425"/>
                  </a:lnTo>
                  <a:cubicBezTo>
                    <a:pt x="906" y="406"/>
                    <a:pt x="900" y="387"/>
                    <a:pt x="891" y="370"/>
                  </a:cubicBezTo>
                  <a:lnTo>
                    <a:pt x="922" y="344"/>
                  </a:lnTo>
                  <a:lnTo>
                    <a:pt x="877" y="291"/>
                  </a:lnTo>
                  <a:lnTo>
                    <a:pt x="846" y="317"/>
                  </a:lnTo>
                  <a:cubicBezTo>
                    <a:pt x="831" y="305"/>
                    <a:pt x="814" y="296"/>
                    <a:pt x="795" y="290"/>
                  </a:cubicBezTo>
                  <a:lnTo>
                    <a:pt x="798" y="250"/>
                  </a:lnTo>
                  <a:lnTo>
                    <a:pt x="729" y="244"/>
                  </a:lnTo>
                  <a:lnTo>
                    <a:pt x="725" y="284"/>
                  </a:lnTo>
                  <a:cubicBezTo>
                    <a:pt x="706" y="287"/>
                    <a:pt x="687" y="293"/>
                    <a:pt x="670" y="302"/>
                  </a:cubicBezTo>
                  <a:lnTo>
                    <a:pt x="644" y="271"/>
                  </a:lnTo>
                  <a:lnTo>
                    <a:pt x="591" y="316"/>
                  </a:lnTo>
                  <a:lnTo>
                    <a:pt x="617" y="346"/>
                  </a:lnTo>
                  <a:cubicBezTo>
                    <a:pt x="605" y="362"/>
                    <a:pt x="596" y="379"/>
                    <a:pt x="590" y="398"/>
                  </a:cubicBezTo>
                  <a:lnTo>
                    <a:pt x="550" y="394"/>
                  </a:lnTo>
                  <a:lnTo>
                    <a:pt x="544" y="464"/>
                  </a:lnTo>
                  <a:lnTo>
                    <a:pt x="584" y="467"/>
                  </a:lnTo>
                  <a:cubicBezTo>
                    <a:pt x="587" y="487"/>
                    <a:pt x="593" y="505"/>
                    <a:pt x="602" y="522"/>
                  </a:cubicBezTo>
                  <a:lnTo>
                    <a:pt x="571" y="548"/>
                  </a:lnTo>
                  <a:lnTo>
                    <a:pt x="616" y="601"/>
                  </a:lnTo>
                  <a:lnTo>
                    <a:pt x="647" y="575"/>
                  </a:lnTo>
                  <a:cubicBezTo>
                    <a:pt x="662" y="587"/>
                    <a:pt x="679" y="596"/>
                    <a:pt x="698" y="602"/>
                  </a:cubicBezTo>
                  <a:lnTo>
                    <a:pt x="694" y="642"/>
                  </a:lnTo>
                  <a:lnTo>
                    <a:pt x="764" y="648"/>
                  </a:lnTo>
                  <a:lnTo>
                    <a:pt x="767" y="608"/>
                  </a:lnTo>
                  <a:cubicBezTo>
                    <a:pt x="787" y="606"/>
                    <a:pt x="805" y="600"/>
                    <a:pt x="822" y="591"/>
                  </a:cubicBezTo>
                  <a:lnTo>
                    <a:pt x="848" y="621"/>
                  </a:lnTo>
                  <a:lnTo>
                    <a:pt x="901" y="577"/>
                  </a:lnTo>
                  <a:lnTo>
                    <a:pt x="876" y="546"/>
                  </a:lnTo>
                  <a:cubicBezTo>
                    <a:pt x="887" y="531"/>
                    <a:pt x="896" y="513"/>
                    <a:pt x="902" y="494"/>
                  </a:cubicBezTo>
                  <a:lnTo>
                    <a:pt x="942" y="498"/>
                  </a:lnTo>
                  <a:close/>
                </a:path>
              </a:pathLst>
            </a:custGeom>
            <a:solidFill>
              <a:srgbClr val="FFFFFF"/>
            </a:solidFill>
            <a:ln w="9525">
              <a:noFill/>
            </a:ln>
          </p:spPr>
          <p:txBody>
            <a:bodyPr/>
            <a:lstStyle/>
            <a:p>
              <a:endParaRPr lang="zh-CN" altLang="en-US"/>
            </a:p>
          </p:txBody>
        </p:sp>
      </p:grpSp>
      <p:grpSp>
        <p:nvGrpSpPr>
          <p:cNvPr id="8200" name="组合 23"/>
          <p:cNvGrpSpPr/>
          <p:nvPr/>
        </p:nvGrpSpPr>
        <p:grpSpPr>
          <a:xfrm>
            <a:off x="6170613" y="3659188"/>
            <a:ext cx="576262" cy="576262"/>
            <a:chOff x="6170389" y="4163727"/>
            <a:chExt cx="576064" cy="576064"/>
          </a:xfrm>
        </p:grpSpPr>
        <p:sp>
          <p:nvSpPr>
            <p:cNvPr id="8201" name="圆角矩形 12"/>
            <p:cNvSpPr/>
            <p:nvPr/>
          </p:nvSpPr>
          <p:spPr>
            <a:xfrm>
              <a:off x="6170389" y="4163727"/>
              <a:ext cx="576064" cy="576064"/>
            </a:xfrm>
            <a:prstGeom prst="roundRect">
              <a:avLst>
                <a:gd name="adj" fmla="val 16667"/>
              </a:avLst>
            </a:prstGeom>
            <a:solidFill>
              <a:srgbClr val="113E6A"/>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8202" name="Freeform 12"/>
            <p:cNvSpPr>
              <a:spLocks noEditPoints="1"/>
            </p:cNvSpPr>
            <p:nvPr/>
          </p:nvSpPr>
          <p:spPr>
            <a:xfrm>
              <a:off x="6278404" y="4253861"/>
              <a:ext cx="378197" cy="364816"/>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022" h="973">
                  <a:moveTo>
                    <a:pt x="596" y="882"/>
                  </a:moveTo>
                  <a:lnTo>
                    <a:pt x="426" y="882"/>
                  </a:lnTo>
                  <a:cubicBezTo>
                    <a:pt x="414" y="882"/>
                    <a:pt x="403" y="892"/>
                    <a:pt x="403" y="904"/>
                  </a:cubicBezTo>
                  <a:cubicBezTo>
                    <a:pt x="403" y="916"/>
                    <a:pt x="414" y="926"/>
                    <a:pt x="426" y="926"/>
                  </a:cubicBezTo>
                  <a:lnTo>
                    <a:pt x="596" y="926"/>
                  </a:lnTo>
                  <a:cubicBezTo>
                    <a:pt x="609" y="926"/>
                    <a:pt x="619" y="916"/>
                    <a:pt x="619" y="904"/>
                  </a:cubicBezTo>
                  <a:cubicBezTo>
                    <a:pt x="619" y="892"/>
                    <a:pt x="609" y="882"/>
                    <a:pt x="596" y="882"/>
                  </a:cubicBezTo>
                  <a:close/>
                  <a:moveTo>
                    <a:pt x="596" y="813"/>
                  </a:moveTo>
                  <a:lnTo>
                    <a:pt x="596" y="813"/>
                  </a:lnTo>
                  <a:lnTo>
                    <a:pt x="426" y="813"/>
                  </a:lnTo>
                  <a:cubicBezTo>
                    <a:pt x="414" y="813"/>
                    <a:pt x="403" y="823"/>
                    <a:pt x="403" y="835"/>
                  </a:cubicBezTo>
                  <a:cubicBezTo>
                    <a:pt x="403" y="848"/>
                    <a:pt x="414" y="858"/>
                    <a:pt x="426" y="858"/>
                  </a:cubicBezTo>
                  <a:lnTo>
                    <a:pt x="596" y="858"/>
                  </a:lnTo>
                  <a:cubicBezTo>
                    <a:pt x="609" y="858"/>
                    <a:pt x="619" y="848"/>
                    <a:pt x="619" y="835"/>
                  </a:cubicBezTo>
                  <a:cubicBezTo>
                    <a:pt x="619" y="823"/>
                    <a:pt x="609" y="813"/>
                    <a:pt x="596" y="813"/>
                  </a:cubicBezTo>
                  <a:close/>
                  <a:moveTo>
                    <a:pt x="511" y="973"/>
                  </a:moveTo>
                  <a:lnTo>
                    <a:pt x="511" y="973"/>
                  </a:lnTo>
                  <a:lnTo>
                    <a:pt x="585" y="946"/>
                  </a:lnTo>
                  <a:lnTo>
                    <a:pt x="437" y="946"/>
                  </a:lnTo>
                  <a:lnTo>
                    <a:pt x="511" y="973"/>
                  </a:lnTo>
                  <a:close/>
                  <a:moveTo>
                    <a:pt x="514" y="261"/>
                  </a:moveTo>
                  <a:lnTo>
                    <a:pt x="514" y="261"/>
                  </a:lnTo>
                  <a:lnTo>
                    <a:pt x="508" y="261"/>
                  </a:lnTo>
                  <a:cubicBezTo>
                    <a:pt x="384" y="261"/>
                    <a:pt x="272" y="362"/>
                    <a:pt x="272" y="486"/>
                  </a:cubicBezTo>
                  <a:cubicBezTo>
                    <a:pt x="272" y="611"/>
                    <a:pt x="377" y="682"/>
                    <a:pt x="388" y="721"/>
                  </a:cubicBezTo>
                  <a:cubicBezTo>
                    <a:pt x="398" y="759"/>
                    <a:pt x="388" y="778"/>
                    <a:pt x="416" y="787"/>
                  </a:cubicBezTo>
                  <a:cubicBezTo>
                    <a:pt x="444" y="796"/>
                    <a:pt x="508" y="794"/>
                    <a:pt x="508" y="794"/>
                  </a:cubicBezTo>
                  <a:lnTo>
                    <a:pt x="514" y="794"/>
                  </a:lnTo>
                  <a:cubicBezTo>
                    <a:pt x="514" y="794"/>
                    <a:pt x="578" y="796"/>
                    <a:pt x="606" y="787"/>
                  </a:cubicBezTo>
                  <a:cubicBezTo>
                    <a:pt x="634" y="778"/>
                    <a:pt x="624" y="759"/>
                    <a:pt x="634" y="721"/>
                  </a:cubicBezTo>
                  <a:cubicBezTo>
                    <a:pt x="645" y="682"/>
                    <a:pt x="750" y="611"/>
                    <a:pt x="750" y="486"/>
                  </a:cubicBezTo>
                  <a:cubicBezTo>
                    <a:pt x="750" y="362"/>
                    <a:pt x="638" y="261"/>
                    <a:pt x="514" y="261"/>
                  </a:cubicBezTo>
                  <a:close/>
                  <a:moveTo>
                    <a:pt x="201" y="527"/>
                  </a:moveTo>
                  <a:lnTo>
                    <a:pt x="201" y="527"/>
                  </a:lnTo>
                  <a:cubicBezTo>
                    <a:pt x="201" y="509"/>
                    <a:pt x="183" y="495"/>
                    <a:pt x="162" y="495"/>
                  </a:cubicBezTo>
                  <a:lnTo>
                    <a:pt x="39" y="495"/>
                  </a:lnTo>
                  <a:cubicBezTo>
                    <a:pt x="17" y="495"/>
                    <a:pt x="0" y="509"/>
                    <a:pt x="0" y="527"/>
                  </a:cubicBezTo>
                  <a:cubicBezTo>
                    <a:pt x="0" y="544"/>
                    <a:pt x="17" y="558"/>
                    <a:pt x="39" y="558"/>
                  </a:cubicBezTo>
                  <a:lnTo>
                    <a:pt x="162" y="558"/>
                  </a:lnTo>
                  <a:cubicBezTo>
                    <a:pt x="183" y="558"/>
                    <a:pt x="201" y="544"/>
                    <a:pt x="201" y="527"/>
                  </a:cubicBezTo>
                  <a:close/>
                  <a:moveTo>
                    <a:pt x="983" y="495"/>
                  </a:moveTo>
                  <a:lnTo>
                    <a:pt x="983" y="495"/>
                  </a:lnTo>
                  <a:lnTo>
                    <a:pt x="860" y="495"/>
                  </a:lnTo>
                  <a:cubicBezTo>
                    <a:pt x="839" y="495"/>
                    <a:pt x="822" y="509"/>
                    <a:pt x="822" y="527"/>
                  </a:cubicBezTo>
                  <a:cubicBezTo>
                    <a:pt x="822" y="544"/>
                    <a:pt x="839" y="558"/>
                    <a:pt x="860" y="558"/>
                  </a:cubicBezTo>
                  <a:lnTo>
                    <a:pt x="983" y="558"/>
                  </a:lnTo>
                  <a:cubicBezTo>
                    <a:pt x="1005" y="558"/>
                    <a:pt x="1022" y="544"/>
                    <a:pt x="1022" y="527"/>
                  </a:cubicBezTo>
                  <a:cubicBezTo>
                    <a:pt x="1022" y="509"/>
                    <a:pt x="1005" y="495"/>
                    <a:pt x="983" y="495"/>
                  </a:cubicBezTo>
                  <a:close/>
                  <a:moveTo>
                    <a:pt x="782" y="296"/>
                  </a:moveTo>
                  <a:lnTo>
                    <a:pt x="782" y="296"/>
                  </a:lnTo>
                  <a:lnTo>
                    <a:pt x="869" y="209"/>
                  </a:lnTo>
                  <a:cubicBezTo>
                    <a:pt x="885" y="194"/>
                    <a:pt x="887" y="172"/>
                    <a:pt x="874" y="159"/>
                  </a:cubicBezTo>
                  <a:cubicBezTo>
                    <a:pt x="862" y="147"/>
                    <a:pt x="839" y="149"/>
                    <a:pt x="824" y="164"/>
                  </a:cubicBezTo>
                  <a:lnTo>
                    <a:pt x="737" y="251"/>
                  </a:lnTo>
                  <a:cubicBezTo>
                    <a:pt x="722" y="266"/>
                    <a:pt x="720" y="289"/>
                    <a:pt x="732" y="301"/>
                  </a:cubicBezTo>
                  <a:cubicBezTo>
                    <a:pt x="745" y="314"/>
                    <a:pt x="767" y="311"/>
                    <a:pt x="782" y="296"/>
                  </a:cubicBezTo>
                  <a:close/>
                  <a:moveTo>
                    <a:pt x="508" y="201"/>
                  </a:moveTo>
                  <a:lnTo>
                    <a:pt x="508" y="201"/>
                  </a:lnTo>
                  <a:cubicBezTo>
                    <a:pt x="526" y="201"/>
                    <a:pt x="540" y="183"/>
                    <a:pt x="540" y="162"/>
                  </a:cubicBezTo>
                  <a:lnTo>
                    <a:pt x="540" y="39"/>
                  </a:lnTo>
                  <a:cubicBezTo>
                    <a:pt x="540" y="18"/>
                    <a:pt x="526" y="0"/>
                    <a:pt x="508" y="0"/>
                  </a:cubicBezTo>
                  <a:cubicBezTo>
                    <a:pt x="491" y="0"/>
                    <a:pt x="476" y="18"/>
                    <a:pt x="476" y="39"/>
                  </a:cubicBezTo>
                  <a:lnTo>
                    <a:pt x="476" y="162"/>
                  </a:lnTo>
                  <a:cubicBezTo>
                    <a:pt x="476" y="183"/>
                    <a:pt x="491" y="201"/>
                    <a:pt x="508" y="201"/>
                  </a:cubicBezTo>
                  <a:close/>
                  <a:moveTo>
                    <a:pt x="229" y="283"/>
                  </a:moveTo>
                  <a:lnTo>
                    <a:pt x="229" y="283"/>
                  </a:lnTo>
                  <a:cubicBezTo>
                    <a:pt x="244" y="299"/>
                    <a:pt x="267" y="301"/>
                    <a:pt x="279" y="288"/>
                  </a:cubicBezTo>
                  <a:cubicBezTo>
                    <a:pt x="292" y="276"/>
                    <a:pt x="289" y="254"/>
                    <a:pt x="274" y="238"/>
                  </a:cubicBezTo>
                  <a:lnTo>
                    <a:pt x="187" y="151"/>
                  </a:lnTo>
                  <a:cubicBezTo>
                    <a:pt x="172" y="136"/>
                    <a:pt x="149" y="134"/>
                    <a:pt x="137" y="146"/>
                  </a:cubicBezTo>
                  <a:cubicBezTo>
                    <a:pt x="125" y="159"/>
                    <a:pt x="127" y="181"/>
                    <a:pt x="142" y="196"/>
                  </a:cubicBezTo>
                  <a:lnTo>
                    <a:pt x="229" y="283"/>
                  </a:lnTo>
                  <a:close/>
                  <a:moveTo>
                    <a:pt x="240" y="756"/>
                  </a:moveTo>
                  <a:lnTo>
                    <a:pt x="240" y="756"/>
                  </a:lnTo>
                  <a:lnTo>
                    <a:pt x="153" y="843"/>
                  </a:lnTo>
                  <a:cubicBezTo>
                    <a:pt x="137" y="859"/>
                    <a:pt x="135" y="881"/>
                    <a:pt x="148" y="894"/>
                  </a:cubicBezTo>
                  <a:cubicBezTo>
                    <a:pt x="160" y="906"/>
                    <a:pt x="183" y="904"/>
                    <a:pt x="198" y="889"/>
                  </a:cubicBezTo>
                  <a:lnTo>
                    <a:pt x="285" y="802"/>
                  </a:lnTo>
                  <a:cubicBezTo>
                    <a:pt x="300" y="786"/>
                    <a:pt x="302" y="764"/>
                    <a:pt x="290" y="751"/>
                  </a:cubicBezTo>
                  <a:cubicBezTo>
                    <a:pt x="277" y="739"/>
                    <a:pt x="255" y="741"/>
                    <a:pt x="240" y="756"/>
                  </a:cubicBezTo>
                  <a:close/>
                  <a:moveTo>
                    <a:pt x="793" y="769"/>
                  </a:moveTo>
                  <a:lnTo>
                    <a:pt x="793" y="769"/>
                  </a:lnTo>
                  <a:cubicBezTo>
                    <a:pt x="778" y="754"/>
                    <a:pt x="755" y="752"/>
                    <a:pt x="743" y="764"/>
                  </a:cubicBezTo>
                  <a:cubicBezTo>
                    <a:pt x="731" y="777"/>
                    <a:pt x="733" y="799"/>
                    <a:pt x="748" y="814"/>
                  </a:cubicBezTo>
                  <a:lnTo>
                    <a:pt x="835" y="901"/>
                  </a:lnTo>
                  <a:cubicBezTo>
                    <a:pt x="850" y="916"/>
                    <a:pt x="873" y="919"/>
                    <a:pt x="885" y="906"/>
                  </a:cubicBezTo>
                  <a:cubicBezTo>
                    <a:pt x="897" y="894"/>
                    <a:pt x="895" y="871"/>
                    <a:pt x="880" y="856"/>
                  </a:cubicBezTo>
                  <a:lnTo>
                    <a:pt x="793" y="769"/>
                  </a:lnTo>
                  <a:close/>
                </a:path>
              </a:pathLst>
            </a:custGeom>
            <a:solidFill>
              <a:srgbClr val="FFFFFF"/>
            </a:solidFill>
            <a:ln w="9525">
              <a:noFill/>
            </a:ln>
          </p:spPr>
          <p:txBody>
            <a:bodyPr/>
            <a:lstStyle/>
            <a:p>
              <a:endParaRPr lang="zh-CN" altLang="en-US"/>
            </a:p>
          </p:txBody>
        </p:sp>
      </p:grpSp>
      <p:grpSp>
        <p:nvGrpSpPr>
          <p:cNvPr id="8203" name="组合 22"/>
          <p:cNvGrpSpPr/>
          <p:nvPr/>
        </p:nvGrpSpPr>
        <p:grpSpPr>
          <a:xfrm>
            <a:off x="6170613" y="2867025"/>
            <a:ext cx="576262" cy="576263"/>
            <a:chOff x="6170389" y="3371639"/>
            <a:chExt cx="576064" cy="576064"/>
          </a:xfrm>
        </p:grpSpPr>
        <p:sp>
          <p:nvSpPr>
            <p:cNvPr id="8204" name="圆角矩形 11"/>
            <p:cNvSpPr/>
            <p:nvPr/>
          </p:nvSpPr>
          <p:spPr>
            <a:xfrm>
              <a:off x="6170389" y="3371639"/>
              <a:ext cx="576064" cy="576064"/>
            </a:xfrm>
            <a:prstGeom prst="roundRect">
              <a:avLst>
                <a:gd name="adj" fmla="val 16667"/>
              </a:avLst>
            </a:prstGeom>
            <a:solidFill>
              <a:srgbClr val="113E6A"/>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8205" name="Freeform 13"/>
            <p:cNvSpPr>
              <a:spLocks noEditPoints="1"/>
            </p:cNvSpPr>
            <p:nvPr/>
          </p:nvSpPr>
          <p:spPr>
            <a:xfrm>
              <a:off x="6293383" y="3504805"/>
              <a:ext cx="330076" cy="309733"/>
            </a:xfrm>
            <a:custGeom>
              <a:avLst/>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957" h="885">
                  <a:moveTo>
                    <a:pt x="0" y="155"/>
                  </a:moveTo>
                  <a:cubicBezTo>
                    <a:pt x="0" y="278"/>
                    <a:pt x="0" y="400"/>
                    <a:pt x="0" y="523"/>
                  </a:cubicBezTo>
                  <a:cubicBezTo>
                    <a:pt x="0" y="533"/>
                    <a:pt x="161" y="687"/>
                    <a:pt x="181" y="707"/>
                  </a:cubicBezTo>
                  <a:cubicBezTo>
                    <a:pt x="202" y="728"/>
                    <a:pt x="355" y="885"/>
                    <a:pt x="368" y="885"/>
                  </a:cubicBezTo>
                  <a:cubicBezTo>
                    <a:pt x="442" y="885"/>
                    <a:pt x="516" y="885"/>
                    <a:pt x="589" y="885"/>
                  </a:cubicBezTo>
                  <a:cubicBezTo>
                    <a:pt x="620" y="885"/>
                    <a:pt x="632" y="856"/>
                    <a:pt x="645" y="837"/>
                  </a:cubicBezTo>
                  <a:cubicBezTo>
                    <a:pt x="645" y="684"/>
                    <a:pt x="645" y="532"/>
                    <a:pt x="645" y="380"/>
                  </a:cubicBezTo>
                  <a:cubicBezTo>
                    <a:pt x="631" y="385"/>
                    <a:pt x="590" y="368"/>
                    <a:pt x="582" y="391"/>
                  </a:cubicBezTo>
                  <a:cubicBezTo>
                    <a:pt x="577" y="401"/>
                    <a:pt x="582" y="573"/>
                    <a:pt x="582" y="608"/>
                  </a:cubicBezTo>
                  <a:cubicBezTo>
                    <a:pt x="582" y="643"/>
                    <a:pt x="592" y="822"/>
                    <a:pt x="567" y="822"/>
                  </a:cubicBezTo>
                  <a:cubicBezTo>
                    <a:pt x="507" y="822"/>
                    <a:pt x="447" y="822"/>
                    <a:pt x="387" y="822"/>
                  </a:cubicBezTo>
                  <a:cubicBezTo>
                    <a:pt x="368" y="822"/>
                    <a:pt x="376" y="760"/>
                    <a:pt x="376" y="741"/>
                  </a:cubicBezTo>
                  <a:cubicBezTo>
                    <a:pt x="376" y="710"/>
                    <a:pt x="376" y="679"/>
                    <a:pt x="376" y="649"/>
                  </a:cubicBezTo>
                  <a:cubicBezTo>
                    <a:pt x="376" y="565"/>
                    <a:pt x="376" y="551"/>
                    <a:pt x="324" y="516"/>
                  </a:cubicBezTo>
                  <a:cubicBezTo>
                    <a:pt x="300" y="516"/>
                    <a:pt x="301" y="509"/>
                    <a:pt x="280" y="509"/>
                  </a:cubicBezTo>
                  <a:cubicBezTo>
                    <a:pt x="209" y="509"/>
                    <a:pt x="137" y="509"/>
                    <a:pt x="66" y="509"/>
                  </a:cubicBezTo>
                  <a:cubicBezTo>
                    <a:pt x="66" y="398"/>
                    <a:pt x="66" y="287"/>
                    <a:pt x="66" y="177"/>
                  </a:cubicBezTo>
                  <a:cubicBezTo>
                    <a:pt x="66" y="168"/>
                    <a:pt x="69" y="169"/>
                    <a:pt x="74" y="162"/>
                  </a:cubicBezTo>
                  <a:cubicBezTo>
                    <a:pt x="155" y="162"/>
                    <a:pt x="236" y="162"/>
                    <a:pt x="317" y="162"/>
                  </a:cubicBezTo>
                  <a:cubicBezTo>
                    <a:pt x="333" y="151"/>
                    <a:pt x="375" y="115"/>
                    <a:pt x="376" y="92"/>
                  </a:cubicBezTo>
                  <a:cubicBezTo>
                    <a:pt x="274" y="92"/>
                    <a:pt x="172" y="92"/>
                    <a:pt x="70" y="92"/>
                  </a:cubicBezTo>
                  <a:cubicBezTo>
                    <a:pt x="42" y="92"/>
                    <a:pt x="0" y="131"/>
                    <a:pt x="0" y="155"/>
                  </a:cubicBezTo>
                  <a:close/>
                  <a:moveTo>
                    <a:pt x="505" y="215"/>
                  </a:moveTo>
                  <a:lnTo>
                    <a:pt x="538" y="182"/>
                  </a:lnTo>
                  <a:lnTo>
                    <a:pt x="505" y="149"/>
                  </a:lnTo>
                  <a:cubicBezTo>
                    <a:pt x="504" y="148"/>
                    <a:pt x="504" y="146"/>
                    <a:pt x="505" y="145"/>
                  </a:cubicBezTo>
                  <a:lnTo>
                    <a:pt x="527" y="123"/>
                  </a:lnTo>
                  <a:cubicBezTo>
                    <a:pt x="528" y="122"/>
                    <a:pt x="530" y="122"/>
                    <a:pt x="531" y="123"/>
                  </a:cubicBezTo>
                  <a:lnTo>
                    <a:pt x="564" y="156"/>
                  </a:lnTo>
                  <a:lnTo>
                    <a:pt x="597" y="123"/>
                  </a:lnTo>
                  <a:cubicBezTo>
                    <a:pt x="599" y="122"/>
                    <a:pt x="601" y="122"/>
                    <a:pt x="602" y="123"/>
                  </a:cubicBezTo>
                  <a:lnTo>
                    <a:pt x="624" y="145"/>
                  </a:lnTo>
                  <a:cubicBezTo>
                    <a:pt x="625" y="146"/>
                    <a:pt x="625" y="148"/>
                    <a:pt x="624" y="149"/>
                  </a:cubicBezTo>
                  <a:lnTo>
                    <a:pt x="591" y="182"/>
                  </a:lnTo>
                  <a:lnTo>
                    <a:pt x="624" y="215"/>
                  </a:lnTo>
                  <a:cubicBezTo>
                    <a:pt x="625" y="217"/>
                    <a:pt x="625" y="219"/>
                    <a:pt x="624" y="220"/>
                  </a:cubicBezTo>
                  <a:lnTo>
                    <a:pt x="602" y="242"/>
                  </a:lnTo>
                  <a:cubicBezTo>
                    <a:pt x="601" y="243"/>
                    <a:pt x="599" y="243"/>
                    <a:pt x="597" y="242"/>
                  </a:cubicBezTo>
                  <a:lnTo>
                    <a:pt x="564" y="209"/>
                  </a:lnTo>
                  <a:lnTo>
                    <a:pt x="531" y="242"/>
                  </a:lnTo>
                  <a:cubicBezTo>
                    <a:pt x="530" y="243"/>
                    <a:pt x="528" y="243"/>
                    <a:pt x="527" y="242"/>
                  </a:cubicBezTo>
                  <a:lnTo>
                    <a:pt x="505" y="220"/>
                  </a:lnTo>
                  <a:cubicBezTo>
                    <a:pt x="504" y="219"/>
                    <a:pt x="504" y="217"/>
                    <a:pt x="505" y="215"/>
                  </a:cubicBezTo>
                  <a:close/>
                  <a:moveTo>
                    <a:pt x="780" y="332"/>
                  </a:moveTo>
                  <a:lnTo>
                    <a:pt x="944" y="496"/>
                  </a:lnTo>
                  <a:cubicBezTo>
                    <a:pt x="957" y="509"/>
                    <a:pt x="957" y="530"/>
                    <a:pt x="944" y="543"/>
                  </a:cubicBezTo>
                  <a:lnTo>
                    <a:pt x="925" y="562"/>
                  </a:lnTo>
                  <a:cubicBezTo>
                    <a:pt x="912" y="575"/>
                    <a:pt x="891" y="575"/>
                    <a:pt x="878" y="562"/>
                  </a:cubicBezTo>
                  <a:lnTo>
                    <a:pt x="714" y="398"/>
                  </a:lnTo>
                  <a:lnTo>
                    <a:pt x="780" y="332"/>
                  </a:lnTo>
                  <a:close/>
                  <a:moveTo>
                    <a:pt x="447" y="65"/>
                  </a:moveTo>
                  <a:cubicBezTo>
                    <a:pt x="512" y="0"/>
                    <a:pt x="617" y="0"/>
                    <a:pt x="682" y="65"/>
                  </a:cubicBezTo>
                  <a:cubicBezTo>
                    <a:pt x="740" y="123"/>
                    <a:pt x="747" y="213"/>
                    <a:pt x="701" y="278"/>
                  </a:cubicBezTo>
                  <a:lnTo>
                    <a:pt x="754" y="331"/>
                  </a:lnTo>
                  <a:cubicBezTo>
                    <a:pt x="756" y="333"/>
                    <a:pt x="756" y="337"/>
                    <a:pt x="754" y="339"/>
                  </a:cubicBezTo>
                  <a:lnTo>
                    <a:pt x="721" y="372"/>
                  </a:lnTo>
                  <a:cubicBezTo>
                    <a:pt x="719" y="374"/>
                    <a:pt x="715" y="374"/>
                    <a:pt x="713" y="372"/>
                  </a:cubicBezTo>
                  <a:lnTo>
                    <a:pt x="660" y="319"/>
                  </a:lnTo>
                  <a:cubicBezTo>
                    <a:pt x="595" y="364"/>
                    <a:pt x="505" y="358"/>
                    <a:pt x="447" y="300"/>
                  </a:cubicBezTo>
                  <a:cubicBezTo>
                    <a:pt x="382" y="235"/>
                    <a:pt x="382" y="130"/>
                    <a:pt x="447" y="65"/>
                  </a:cubicBezTo>
                  <a:close/>
                  <a:moveTo>
                    <a:pt x="486" y="104"/>
                  </a:moveTo>
                  <a:cubicBezTo>
                    <a:pt x="529" y="60"/>
                    <a:pt x="600" y="60"/>
                    <a:pt x="643" y="104"/>
                  </a:cubicBezTo>
                  <a:cubicBezTo>
                    <a:pt x="687" y="147"/>
                    <a:pt x="687" y="218"/>
                    <a:pt x="643" y="261"/>
                  </a:cubicBezTo>
                  <a:cubicBezTo>
                    <a:pt x="600" y="305"/>
                    <a:pt x="529" y="305"/>
                    <a:pt x="486" y="261"/>
                  </a:cubicBezTo>
                  <a:cubicBezTo>
                    <a:pt x="442" y="218"/>
                    <a:pt x="442" y="147"/>
                    <a:pt x="486" y="104"/>
                  </a:cubicBezTo>
                  <a:close/>
                  <a:moveTo>
                    <a:pt x="306" y="770"/>
                  </a:moveTo>
                  <a:cubicBezTo>
                    <a:pt x="304" y="706"/>
                    <a:pt x="303" y="643"/>
                    <a:pt x="302" y="579"/>
                  </a:cubicBezTo>
                  <a:cubicBezTo>
                    <a:pt x="241" y="579"/>
                    <a:pt x="179" y="579"/>
                    <a:pt x="118" y="579"/>
                  </a:cubicBezTo>
                  <a:cubicBezTo>
                    <a:pt x="117" y="580"/>
                    <a:pt x="116" y="581"/>
                    <a:pt x="115" y="581"/>
                  </a:cubicBezTo>
                  <a:cubicBezTo>
                    <a:pt x="179" y="644"/>
                    <a:pt x="242" y="707"/>
                    <a:pt x="306" y="770"/>
                  </a:cubicBezTo>
                  <a:close/>
                  <a:moveTo>
                    <a:pt x="110" y="225"/>
                  </a:moveTo>
                  <a:cubicBezTo>
                    <a:pt x="110" y="233"/>
                    <a:pt x="110" y="242"/>
                    <a:pt x="110" y="250"/>
                  </a:cubicBezTo>
                  <a:cubicBezTo>
                    <a:pt x="110" y="259"/>
                    <a:pt x="116" y="265"/>
                    <a:pt x="125" y="265"/>
                  </a:cubicBezTo>
                  <a:cubicBezTo>
                    <a:pt x="209" y="265"/>
                    <a:pt x="292" y="265"/>
                    <a:pt x="376" y="265"/>
                  </a:cubicBezTo>
                  <a:cubicBezTo>
                    <a:pt x="399" y="265"/>
                    <a:pt x="394" y="228"/>
                    <a:pt x="387" y="214"/>
                  </a:cubicBezTo>
                  <a:cubicBezTo>
                    <a:pt x="338" y="214"/>
                    <a:pt x="288" y="214"/>
                    <a:pt x="239" y="214"/>
                  </a:cubicBezTo>
                  <a:cubicBezTo>
                    <a:pt x="209" y="214"/>
                    <a:pt x="110" y="206"/>
                    <a:pt x="110" y="225"/>
                  </a:cubicBezTo>
                  <a:close/>
                  <a:moveTo>
                    <a:pt x="110" y="405"/>
                  </a:moveTo>
                  <a:cubicBezTo>
                    <a:pt x="110" y="416"/>
                    <a:pt x="110" y="427"/>
                    <a:pt x="110" y="439"/>
                  </a:cubicBezTo>
                  <a:cubicBezTo>
                    <a:pt x="110" y="447"/>
                    <a:pt x="113" y="450"/>
                    <a:pt x="121" y="450"/>
                  </a:cubicBezTo>
                  <a:cubicBezTo>
                    <a:pt x="211" y="450"/>
                    <a:pt x="301" y="450"/>
                    <a:pt x="390" y="450"/>
                  </a:cubicBezTo>
                  <a:cubicBezTo>
                    <a:pt x="392" y="440"/>
                    <a:pt x="400" y="402"/>
                    <a:pt x="379" y="402"/>
                  </a:cubicBezTo>
                  <a:cubicBezTo>
                    <a:pt x="296" y="402"/>
                    <a:pt x="212" y="402"/>
                    <a:pt x="129" y="402"/>
                  </a:cubicBezTo>
                  <a:cubicBezTo>
                    <a:pt x="123" y="402"/>
                    <a:pt x="115" y="404"/>
                    <a:pt x="110" y="405"/>
                  </a:cubicBezTo>
                  <a:close/>
                  <a:moveTo>
                    <a:pt x="110" y="328"/>
                  </a:moveTo>
                  <a:cubicBezTo>
                    <a:pt x="110" y="333"/>
                    <a:pt x="110" y="338"/>
                    <a:pt x="110" y="343"/>
                  </a:cubicBezTo>
                  <a:cubicBezTo>
                    <a:pt x="110" y="351"/>
                    <a:pt x="113" y="351"/>
                    <a:pt x="118" y="357"/>
                  </a:cubicBezTo>
                  <a:cubicBezTo>
                    <a:pt x="205" y="357"/>
                    <a:pt x="292" y="357"/>
                    <a:pt x="379" y="357"/>
                  </a:cubicBezTo>
                  <a:cubicBezTo>
                    <a:pt x="384" y="355"/>
                    <a:pt x="389" y="353"/>
                    <a:pt x="394" y="350"/>
                  </a:cubicBezTo>
                  <a:cubicBezTo>
                    <a:pt x="394" y="344"/>
                    <a:pt x="394" y="338"/>
                    <a:pt x="394" y="332"/>
                  </a:cubicBezTo>
                  <a:cubicBezTo>
                    <a:pt x="394" y="320"/>
                    <a:pt x="390" y="317"/>
                    <a:pt x="387" y="309"/>
                  </a:cubicBezTo>
                  <a:cubicBezTo>
                    <a:pt x="336" y="309"/>
                    <a:pt x="286" y="309"/>
                    <a:pt x="236" y="309"/>
                  </a:cubicBezTo>
                  <a:cubicBezTo>
                    <a:pt x="211" y="309"/>
                    <a:pt x="187" y="309"/>
                    <a:pt x="162" y="309"/>
                  </a:cubicBezTo>
                  <a:cubicBezTo>
                    <a:pt x="131" y="310"/>
                    <a:pt x="110" y="299"/>
                    <a:pt x="110" y="328"/>
                  </a:cubicBezTo>
                  <a:close/>
                </a:path>
              </a:pathLst>
            </a:custGeom>
            <a:solidFill>
              <a:srgbClr val="FFFFFF"/>
            </a:solidFill>
            <a:ln w="9525">
              <a:noFill/>
            </a:ln>
          </p:spPr>
          <p:txBody>
            <a:bodyPr/>
            <a:lstStyle/>
            <a:p>
              <a:endParaRPr lang="zh-CN" altLang="en-US"/>
            </a:p>
          </p:txBody>
        </p:sp>
      </p:grpSp>
      <p:grpSp>
        <p:nvGrpSpPr>
          <p:cNvPr id="8206" name="组合 21"/>
          <p:cNvGrpSpPr/>
          <p:nvPr/>
        </p:nvGrpSpPr>
        <p:grpSpPr>
          <a:xfrm>
            <a:off x="6170613" y="2074863"/>
            <a:ext cx="576262" cy="576262"/>
            <a:chOff x="6170389" y="2579551"/>
            <a:chExt cx="576064" cy="576064"/>
          </a:xfrm>
        </p:grpSpPr>
        <p:sp>
          <p:nvSpPr>
            <p:cNvPr id="8207" name="圆角矩形 10"/>
            <p:cNvSpPr/>
            <p:nvPr/>
          </p:nvSpPr>
          <p:spPr>
            <a:xfrm>
              <a:off x="6170389" y="2579551"/>
              <a:ext cx="576064" cy="576064"/>
            </a:xfrm>
            <a:prstGeom prst="roundRect">
              <a:avLst>
                <a:gd name="adj" fmla="val 16667"/>
              </a:avLst>
            </a:prstGeom>
            <a:solidFill>
              <a:srgbClr val="113E6A"/>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8208" name="Freeform 27"/>
            <p:cNvSpPr>
              <a:spLocks noEditPoints="1"/>
            </p:cNvSpPr>
            <p:nvPr/>
          </p:nvSpPr>
          <p:spPr>
            <a:xfrm>
              <a:off x="6344742" y="2711328"/>
              <a:ext cx="312142" cy="334857"/>
            </a:xfrm>
            <a:custGeom>
              <a:avLst/>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812" h="858">
                  <a:moveTo>
                    <a:pt x="179" y="0"/>
                  </a:moveTo>
                  <a:lnTo>
                    <a:pt x="507" y="0"/>
                  </a:lnTo>
                  <a:cubicBezTo>
                    <a:pt x="569" y="0"/>
                    <a:pt x="620" y="51"/>
                    <a:pt x="620" y="113"/>
                  </a:cubicBezTo>
                  <a:lnTo>
                    <a:pt x="620" y="264"/>
                  </a:lnTo>
                  <a:cubicBezTo>
                    <a:pt x="584" y="292"/>
                    <a:pt x="563" y="318"/>
                    <a:pt x="535" y="356"/>
                  </a:cubicBezTo>
                  <a:lnTo>
                    <a:pt x="535" y="113"/>
                  </a:lnTo>
                  <a:cubicBezTo>
                    <a:pt x="535" y="98"/>
                    <a:pt x="522" y="85"/>
                    <a:pt x="507" y="85"/>
                  </a:cubicBezTo>
                  <a:lnTo>
                    <a:pt x="247" y="85"/>
                  </a:lnTo>
                  <a:lnTo>
                    <a:pt x="247" y="204"/>
                  </a:lnTo>
                  <a:cubicBezTo>
                    <a:pt x="247" y="216"/>
                    <a:pt x="237" y="226"/>
                    <a:pt x="225" y="226"/>
                  </a:cubicBezTo>
                  <a:lnTo>
                    <a:pt x="86" y="226"/>
                  </a:lnTo>
                  <a:lnTo>
                    <a:pt x="86" y="643"/>
                  </a:lnTo>
                  <a:cubicBezTo>
                    <a:pt x="86" y="658"/>
                    <a:pt x="98" y="670"/>
                    <a:pt x="113" y="670"/>
                  </a:cubicBezTo>
                  <a:lnTo>
                    <a:pt x="375" y="670"/>
                  </a:lnTo>
                  <a:cubicBezTo>
                    <a:pt x="366" y="699"/>
                    <a:pt x="358" y="727"/>
                    <a:pt x="353" y="756"/>
                  </a:cubicBezTo>
                  <a:lnTo>
                    <a:pt x="113" y="756"/>
                  </a:lnTo>
                  <a:cubicBezTo>
                    <a:pt x="51" y="756"/>
                    <a:pt x="0" y="705"/>
                    <a:pt x="0" y="643"/>
                  </a:cubicBezTo>
                  <a:lnTo>
                    <a:pt x="0" y="178"/>
                  </a:lnTo>
                  <a:lnTo>
                    <a:pt x="179" y="0"/>
                  </a:lnTo>
                  <a:close/>
                  <a:moveTo>
                    <a:pt x="721" y="277"/>
                  </a:moveTo>
                  <a:cubicBezTo>
                    <a:pt x="733" y="283"/>
                    <a:pt x="740" y="295"/>
                    <a:pt x="743" y="310"/>
                  </a:cubicBezTo>
                  <a:cubicBezTo>
                    <a:pt x="765" y="316"/>
                    <a:pt x="786" y="330"/>
                    <a:pt x="802" y="358"/>
                  </a:cubicBezTo>
                  <a:cubicBezTo>
                    <a:pt x="812" y="382"/>
                    <a:pt x="808" y="417"/>
                    <a:pt x="794" y="442"/>
                  </a:cubicBezTo>
                  <a:cubicBezTo>
                    <a:pt x="770" y="487"/>
                    <a:pt x="736" y="543"/>
                    <a:pt x="707" y="588"/>
                  </a:cubicBezTo>
                  <a:cubicBezTo>
                    <a:pt x="688" y="595"/>
                    <a:pt x="692" y="556"/>
                    <a:pt x="699" y="546"/>
                  </a:cubicBezTo>
                  <a:cubicBezTo>
                    <a:pt x="723" y="510"/>
                    <a:pt x="743" y="477"/>
                    <a:pt x="762" y="413"/>
                  </a:cubicBezTo>
                  <a:cubicBezTo>
                    <a:pt x="766" y="382"/>
                    <a:pt x="752" y="368"/>
                    <a:pt x="743" y="355"/>
                  </a:cubicBezTo>
                  <a:cubicBezTo>
                    <a:pt x="742" y="358"/>
                    <a:pt x="742" y="360"/>
                    <a:pt x="741" y="363"/>
                  </a:cubicBezTo>
                  <a:cubicBezTo>
                    <a:pt x="723" y="355"/>
                    <a:pt x="706" y="346"/>
                    <a:pt x="688" y="337"/>
                  </a:cubicBezTo>
                  <a:cubicBezTo>
                    <a:pt x="670" y="327"/>
                    <a:pt x="653" y="314"/>
                    <a:pt x="636" y="302"/>
                  </a:cubicBezTo>
                  <a:cubicBezTo>
                    <a:pt x="669" y="274"/>
                    <a:pt x="698" y="264"/>
                    <a:pt x="721" y="277"/>
                  </a:cubicBezTo>
                  <a:close/>
                  <a:moveTo>
                    <a:pt x="734" y="395"/>
                  </a:moveTo>
                  <a:cubicBezTo>
                    <a:pt x="719" y="445"/>
                    <a:pt x="690" y="508"/>
                    <a:pt x="649" y="579"/>
                  </a:cubicBezTo>
                  <a:cubicBezTo>
                    <a:pt x="628" y="615"/>
                    <a:pt x="604" y="650"/>
                    <a:pt x="580" y="681"/>
                  </a:cubicBezTo>
                  <a:cubicBezTo>
                    <a:pt x="557" y="670"/>
                    <a:pt x="535" y="658"/>
                    <a:pt x="512" y="646"/>
                  </a:cubicBezTo>
                  <a:cubicBezTo>
                    <a:pt x="488" y="633"/>
                    <a:pt x="465" y="617"/>
                    <a:pt x="442" y="601"/>
                  </a:cubicBezTo>
                  <a:cubicBezTo>
                    <a:pt x="457" y="565"/>
                    <a:pt x="475" y="527"/>
                    <a:pt x="496" y="491"/>
                  </a:cubicBezTo>
                  <a:cubicBezTo>
                    <a:pt x="536" y="420"/>
                    <a:pt x="576" y="363"/>
                    <a:pt x="612" y="325"/>
                  </a:cubicBezTo>
                  <a:cubicBezTo>
                    <a:pt x="631" y="338"/>
                    <a:pt x="650" y="351"/>
                    <a:pt x="671" y="363"/>
                  </a:cubicBezTo>
                  <a:cubicBezTo>
                    <a:pt x="691" y="375"/>
                    <a:pt x="712" y="384"/>
                    <a:pt x="734" y="395"/>
                  </a:cubicBezTo>
                  <a:close/>
                  <a:moveTo>
                    <a:pt x="560" y="707"/>
                  </a:moveTo>
                  <a:cubicBezTo>
                    <a:pt x="486" y="797"/>
                    <a:pt x="410" y="858"/>
                    <a:pt x="392" y="848"/>
                  </a:cubicBezTo>
                  <a:cubicBezTo>
                    <a:pt x="375" y="838"/>
                    <a:pt x="389" y="742"/>
                    <a:pt x="430" y="632"/>
                  </a:cubicBezTo>
                  <a:cubicBezTo>
                    <a:pt x="451" y="645"/>
                    <a:pt x="472" y="659"/>
                    <a:pt x="494" y="672"/>
                  </a:cubicBezTo>
                  <a:cubicBezTo>
                    <a:pt x="516" y="685"/>
                    <a:pt x="538" y="695"/>
                    <a:pt x="560" y="707"/>
                  </a:cubicBezTo>
                  <a:close/>
                  <a:moveTo>
                    <a:pt x="294" y="149"/>
                  </a:moveTo>
                  <a:lnTo>
                    <a:pt x="482" y="149"/>
                  </a:lnTo>
                  <a:lnTo>
                    <a:pt x="482" y="193"/>
                  </a:lnTo>
                  <a:lnTo>
                    <a:pt x="294" y="193"/>
                  </a:lnTo>
                  <a:lnTo>
                    <a:pt x="294" y="149"/>
                  </a:lnTo>
                  <a:close/>
                  <a:moveTo>
                    <a:pt x="148" y="437"/>
                  </a:moveTo>
                  <a:lnTo>
                    <a:pt x="258" y="437"/>
                  </a:lnTo>
                  <a:lnTo>
                    <a:pt x="258" y="480"/>
                  </a:lnTo>
                  <a:lnTo>
                    <a:pt x="148" y="480"/>
                  </a:lnTo>
                  <a:lnTo>
                    <a:pt x="148" y="437"/>
                  </a:lnTo>
                  <a:close/>
                  <a:moveTo>
                    <a:pt x="148" y="337"/>
                  </a:moveTo>
                  <a:lnTo>
                    <a:pt x="482" y="337"/>
                  </a:lnTo>
                  <a:lnTo>
                    <a:pt x="482" y="381"/>
                  </a:lnTo>
                  <a:lnTo>
                    <a:pt x="148" y="381"/>
                  </a:lnTo>
                  <a:lnTo>
                    <a:pt x="148" y="337"/>
                  </a:lnTo>
                  <a:close/>
                  <a:moveTo>
                    <a:pt x="148" y="245"/>
                  </a:moveTo>
                  <a:lnTo>
                    <a:pt x="482" y="245"/>
                  </a:lnTo>
                  <a:lnTo>
                    <a:pt x="482" y="288"/>
                  </a:lnTo>
                  <a:lnTo>
                    <a:pt x="148" y="288"/>
                  </a:lnTo>
                  <a:lnTo>
                    <a:pt x="148" y="245"/>
                  </a:lnTo>
                  <a:close/>
                  <a:moveTo>
                    <a:pt x="111" y="187"/>
                  </a:moveTo>
                  <a:lnTo>
                    <a:pt x="193" y="187"/>
                  </a:lnTo>
                  <a:cubicBezTo>
                    <a:pt x="201" y="187"/>
                    <a:pt x="208" y="181"/>
                    <a:pt x="208" y="173"/>
                  </a:cubicBezTo>
                  <a:lnTo>
                    <a:pt x="208" y="91"/>
                  </a:lnTo>
                  <a:lnTo>
                    <a:pt x="111" y="187"/>
                  </a:lnTo>
                  <a:close/>
                </a:path>
              </a:pathLst>
            </a:custGeom>
            <a:solidFill>
              <a:srgbClr val="FFFFFF"/>
            </a:solidFill>
            <a:ln w="9525">
              <a:noFill/>
            </a:ln>
          </p:spPr>
          <p:txBody>
            <a:bodyPr/>
            <a:lstStyle/>
            <a:p>
              <a:endParaRPr lang="zh-CN" altLang="en-US"/>
            </a:p>
          </p:txBody>
        </p:sp>
      </p:grpSp>
      <p:grpSp>
        <p:nvGrpSpPr>
          <p:cNvPr id="8209" name="组合 25"/>
          <p:cNvGrpSpPr/>
          <p:nvPr/>
        </p:nvGrpSpPr>
        <p:grpSpPr>
          <a:xfrm>
            <a:off x="6170613" y="5243513"/>
            <a:ext cx="576262" cy="576262"/>
            <a:chOff x="6170389" y="5747903"/>
            <a:chExt cx="576064" cy="576064"/>
          </a:xfrm>
        </p:grpSpPr>
        <p:sp>
          <p:nvSpPr>
            <p:cNvPr id="8210" name="圆角矩形 14"/>
            <p:cNvSpPr/>
            <p:nvPr/>
          </p:nvSpPr>
          <p:spPr>
            <a:xfrm>
              <a:off x="6170389" y="5747903"/>
              <a:ext cx="576064" cy="576064"/>
            </a:xfrm>
            <a:prstGeom prst="roundRect">
              <a:avLst>
                <a:gd name="adj" fmla="val 16667"/>
              </a:avLst>
            </a:prstGeom>
            <a:solidFill>
              <a:srgbClr val="113E6A"/>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8211" name="Freeform 28"/>
            <p:cNvSpPr>
              <a:spLocks noEditPoints="1"/>
            </p:cNvSpPr>
            <p:nvPr/>
          </p:nvSpPr>
          <p:spPr>
            <a:xfrm>
              <a:off x="6293383" y="5910861"/>
              <a:ext cx="295907" cy="250148"/>
            </a:xfrm>
            <a:custGeom>
              <a:avLst/>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923" h="771">
                  <a:moveTo>
                    <a:pt x="303" y="0"/>
                  </a:moveTo>
                  <a:lnTo>
                    <a:pt x="819" y="0"/>
                  </a:lnTo>
                  <a:cubicBezTo>
                    <a:pt x="848" y="0"/>
                    <a:pt x="873" y="12"/>
                    <a:pt x="892" y="31"/>
                  </a:cubicBezTo>
                  <a:cubicBezTo>
                    <a:pt x="911" y="50"/>
                    <a:pt x="923" y="76"/>
                    <a:pt x="923" y="104"/>
                  </a:cubicBezTo>
                  <a:lnTo>
                    <a:pt x="923" y="313"/>
                  </a:lnTo>
                  <a:cubicBezTo>
                    <a:pt x="923" y="341"/>
                    <a:pt x="911" y="367"/>
                    <a:pt x="892" y="386"/>
                  </a:cubicBezTo>
                  <a:cubicBezTo>
                    <a:pt x="873" y="405"/>
                    <a:pt x="848" y="416"/>
                    <a:pt x="819" y="416"/>
                  </a:cubicBezTo>
                  <a:lnTo>
                    <a:pt x="737" y="416"/>
                  </a:lnTo>
                  <a:lnTo>
                    <a:pt x="626" y="553"/>
                  </a:lnTo>
                  <a:lnTo>
                    <a:pt x="584" y="605"/>
                  </a:lnTo>
                  <a:lnTo>
                    <a:pt x="584" y="537"/>
                  </a:lnTo>
                  <a:lnTo>
                    <a:pt x="584" y="416"/>
                  </a:lnTo>
                  <a:lnTo>
                    <a:pt x="494" y="416"/>
                  </a:lnTo>
                  <a:cubicBezTo>
                    <a:pt x="499" y="401"/>
                    <a:pt x="502" y="385"/>
                    <a:pt x="502" y="368"/>
                  </a:cubicBezTo>
                  <a:lnTo>
                    <a:pt x="608" y="368"/>
                  </a:lnTo>
                  <a:lnTo>
                    <a:pt x="632" y="368"/>
                  </a:lnTo>
                  <a:lnTo>
                    <a:pt x="632" y="392"/>
                  </a:lnTo>
                  <a:lnTo>
                    <a:pt x="632" y="470"/>
                  </a:lnTo>
                  <a:lnTo>
                    <a:pt x="707" y="377"/>
                  </a:lnTo>
                  <a:lnTo>
                    <a:pt x="714" y="368"/>
                  </a:lnTo>
                  <a:lnTo>
                    <a:pt x="726" y="368"/>
                  </a:lnTo>
                  <a:lnTo>
                    <a:pt x="819" y="368"/>
                  </a:lnTo>
                  <a:cubicBezTo>
                    <a:pt x="834" y="368"/>
                    <a:pt x="848" y="362"/>
                    <a:pt x="858" y="352"/>
                  </a:cubicBezTo>
                  <a:cubicBezTo>
                    <a:pt x="868" y="342"/>
                    <a:pt x="875" y="328"/>
                    <a:pt x="875" y="313"/>
                  </a:cubicBezTo>
                  <a:lnTo>
                    <a:pt x="875" y="104"/>
                  </a:lnTo>
                  <a:cubicBezTo>
                    <a:pt x="875" y="89"/>
                    <a:pt x="868" y="75"/>
                    <a:pt x="858" y="65"/>
                  </a:cubicBezTo>
                  <a:cubicBezTo>
                    <a:pt x="848" y="55"/>
                    <a:pt x="834" y="48"/>
                    <a:pt x="819" y="48"/>
                  </a:cubicBezTo>
                  <a:lnTo>
                    <a:pt x="303" y="48"/>
                  </a:lnTo>
                  <a:cubicBezTo>
                    <a:pt x="288" y="48"/>
                    <a:pt x="274" y="55"/>
                    <a:pt x="264" y="65"/>
                  </a:cubicBezTo>
                  <a:cubicBezTo>
                    <a:pt x="253" y="75"/>
                    <a:pt x="247" y="89"/>
                    <a:pt x="247" y="104"/>
                  </a:cubicBezTo>
                  <a:lnTo>
                    <a:pt x="247" y="293"/>
                  </a:lnTo>
                  <a:cubicBezTo>
                    <a:pt x="235" y="311"/>
                    <a:pt x="228" y="333"/>
                    <a:pt x="226" y="356"/>
                  </a:cubicBezTo>
                  <a:cubicBezTo>
                    <a:pt x="219" y="347"/>
                    <a:pt x="210" y="338"/>
                    <a:pt x="201" y="332"/>
                  </a:cubicBezTo>
                  <a:cubicBezTo>
                    <a:pt x="200" y="325"/>
                    <a:pt x="199" y="319"/>
                    <a:pt x="199" y="313"/>
                  </a:cubicBezTo>
                  <a:lnTo>
                    <a:pt x="199" y="104"/>
                  </a:lnTo>
                  <a:cubicBezTo>
                    <a:pt x="199" y="76"/>
                    <a:pt x="211" y="50"/>
                    <a:pt x="230" y="31"/>
                  </a:cubicBezTo>
                  <a:cubicBezTo>
                    <a:pt x="248" y="12"/>
                    <a:pt x="274" y="0"/>
                    <a:pt x="303" y="0"/>
                  </a:cubicBezTo>
                  <a:close/>
                  <a:moveTo>
                    <a:pt x="130" y="344"/>
                  </a:moveTo>
                  <a:lnTo>
                    <a:pt x="130" y="344"/>
                  </a:lnTo>
                  <a:cubicBezTo>
                    <a:pt x="83" y="344"/>
                    <a:pt x="45" y="382"/>
                    <a:pt x="45" y="429"/>
                  </a:cubicBezTo>
                  <a:cubicBezTo>
                    <a:pt x="45" y="476"/>
                    <a:pt x="83" y="514"/>
                    <a:pt x="130" y="514"/>
                  </a:cubicBezTo>
                  <a:cubicBezTo>
                    <a:pt x="177" y="514"/>
                    <a:pt x="215" y="476"/>
                    <a:pt x="215" y="429"/>
                  </a:cubicBezTo>
                  <a:cubicBezTo>
                    <a:pt x="215" y="382"/>
                    <a:pt x="177" y="344"/>
                    <a:pt x="130" y="344"/>
                  </a:cubicBezTo>
                  <a:close/>
                  <a:moveTo>
                    <a:pt x="364" y="265"/>
                  </a:moveTo>
                  <a:lnTo>
                    <a:pt x="364" y="265"/>
                  </a:lnTo>
                  <a:cubicBezTo>
                    <a:pt x="307" y="265"/>
                    <a:pt x="261" y="311"/>
                    <a:pt x="261" y="368"/>
                  </a:cubicBezTo>
                  <a:cubicBezTo>
                    <a:pt x="261" y="425"/>
                    <a:pt x="307" y="471"/>
                    <a:pt x="364" y="471"/>
                  </a:cubicBezTo>
                  <a:cubicBezTo>
                    <a:pt x="420" y="471"/>
                    <a:pt x="466" y="425"/>
                    <a:pt x="466" y="368"/>
                  </a:cubicBezTo>
                  <a:cubicBezTo>
                    <a:pt x="466" y="311"/>
                    <a:pt x="420" y="265"/>
                    <a:pt x="364" y="265"/>
                  </a:cubicBezTo>
                  <a:close/>
                  <a:moveTo>
                    <a:pt x="274" y="748"/>
                  </a:moveTo>
                  <a:lnTo>
                    <a:pt x="274" y="748"/>
                  </a:lnTo>
                  <a:lnTo>
                    <a:pt x="274" y="601"/>
                  </a:lnTo>
                  <a:lnTo>
                    <a:pt x="285" y="601"/>
                  </a:lnTo>
                  <a:lnTo>
                    <a:pt x="285" y="748"/>
                  </a:lnTo>
                  <a:lnTo>
                    <a:pt x="285" y="771"/>
                  </a:lnTo>
                  <a:lnTo>
                    <a:pt x="446" y="771"/>
                  </a:lnTo>
                  <a:lnTo>
                    <a:pt x="446" y="748"/>
                  </a:lnTo>
                  <a:lnTo>
                    <a:pt x="446" y="601"/>
                  </a:lnTo>
                  <a:lnTo>
                    <a:pt x="457" y="601"/>
                  </a:lnTo>
                  <a:lnTo>
                    <a:pt x="457" y="748"/>
                  </a:lnTo>
                  <a:lnTo>
                    <a:pt x="522" y="748"/>
                  </a:lnTo>
                  <a:lnTo>
                    <a:pt x="522" y="548"/>
                  </a:lnTo>
                  <a:cubicBezTo>
                    <a:pt x="522" y="512"/>
                    <a:pt x="493" y="483"/>
                    <a:pt x="458" y="483"/>
                  </a:cubicBezTo>
                  <a:cubicBezTo>
                    <a:pt x="262" y="483"/>
                    <a:pt x="468" y="483"/>
                    <a:pt x="271" y="483"/>
                  </a:cubicBezTo>
                  <a:cubicBezTo>
                    <a:pt x="236" y="483"/>
                    <a:pt x="207" y="512"/>
                    <a:pt x="207" y="548"/>
                  </a:cubicBezTo>
                  <a:lnTo>
                    <a:pt x="207" y="748"/>
                  </a:lnTo>
                  <a:cubicBezTo>
                    <a:pt x="218" y="748"/>
                    <a:pt x="245" y="748"/>
                    <a:pt x="274" y="748"/>
                  </a:cubicBezTo>
                  <a:close/>
                  <a:moveTo>
                    <a:pt x="55" y="743"/>
                  </a:moveTo>
                  <a:lnTo>
                    <a:pt x="55" y="743"/>
                  </a:lnTo>
                  <a:lnTo>
                    <a:pt x="55" y="622"/>
                  </a:lnTo>
                  <a:lnTo>
                    <a:pt x="65" y="622"/>
                  </a:lnTo>
                  <a:lnTo>
                    <a:pt x="65" y="743"/>
                  </a:lnTo>
                  <a:lnTo>
                    <a:pt x="65" y="757"/>
                  </a:lnTo>
                  <a:lnTo>
                    <a:pt x="174" y="757"/>
                  </a:lnTo>
                  <a:lnTo>
                    <a:pt x="174" y="548"/>
                  </a:lnTo>
                  <a:cubicBezTo>
                    <a:pt x="174" y="540"/>
                    <a:pt x="175" y="532"/>
                    <a:pt x="177" y="524"/>
                  </a:cubicBezTo>
                  <a:lnTo>
                    <a:pt x="53" y="524"/>
                  </a:lnTo>
                  <a:cubicBezTo>
                    <a:pt x="24" y="524"/>
                    <a:pt x="0" y="548"/>
                    <a:pt x="0" y="577"/>
                  </a:cubicBezTo>
                  <a:lnTo>
                    <a:pt x="0" y="743"/>
                  </a:lnTo>
                  <a:cubicBezTo>
                    <a:pt x="10" y="743"/>
                    <a:pt x="32" y="743"/>
                    <a:pt x="55" y="743"/>
                  </a:cubicBezTo>
                  <a:close/>
                </a:path>
              </a:pathLst>
            </a:custGeom>
            <a:solidFill>
              <a:srgbClr val="FFFFFF"/>
            </a:solidFill>
            <a:ln w="9525">
              <a:noFill/>
            </a:ln>
          </p:spPr>
          <p:txBody>
            <a:bodyPr/>
            <a:lstStyle/>
            <a:p>
              <a:endParaRPr lang="zh-CN" altLang="en-US"/>
            </a:p>
          </p:txBody>
        </p:sp>
      </p:grpSp>
      <p:sp>
        <p:nvSpPr>
          <p:cNvPr id="8212" name="矩形 20"/>
          <p:cNvSpPr/>
          <p:nvPr/>
        </p:nvSpPr>
        <p:spPr>
          <a:xfrm>
            <a:off x="0" y="3155950"/>
            <a:ext cx="5522913" cy="542925"/>
          </a:xfrm>
          <a:prstGeom prst="rect">
            <a:avLst/>
          </a:prstGeom>
          <a:solidFill>
            <a:srgbClr val="F8F8F8"/>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9" name="Text Box 5"/>
          <p:cNvSpPr txBox="1"/>
          <p:nvPr/>
        </p:nvSpPr>
        <p:spPr>
          <a:xfrm>
            <a:off x="1849438" y="3197225"/>
            <a:ext cx="1692275" cy="461963"/>
          </a:xfrm>
          <a:prstGeom prst="rect">
            <a:avLst/>
          </a:prstGeom>
          <a:noFill/>
          <a:ln w="9525">
            <a:noFill/>
          </a:ln>
        </p:spPr>
        <p:txBody>
          <a:bodyPr anchor="t">
            <a:spAutoFit/>
          </a:bodyPr>
          <a:lstStyle/>
          <a:p>
            <a:pPr algn="ctr"/>
            <a:r>
              <a:rPr lang="en-US" altLang="zh-CN" sz="2400" dirty="0">
                <a:solidFill>
                  <a:srgbClr val="113E6A"/>
                </a:solidFill>
                <a:latin typeface="Arial" panose="020B0604020202020204" pitchFamily="34" charset="0"/>
                <a:ea typeface="微软雅黑" panose="020B0503020204020204" pitchFamily="34" charset="-122"/>
              </a:rPr>
              <a:t>C</a:t>
            </a:r>
            <a:r>
              <a:rPr lang="zh-CN" altLang="en-US" sz="2400" dirty="0">
                <a:solidFill>
                  <a:srgbClr val="113E6A"/>
                </a:solidFill>
                <a:latin typeface="Arial" panose="020B0604020202020204" pitchFamily="34" charset="0"/>
                <a:ea typeface="微软雅黑" panose="020B0503020204020204" pitchFamily="34" charset="-122"/>
              </a:rPr>
              <a:t>ontents</a:t>
            </a:r>
          </a:p>
        </p:txBody>
      </p:sp>
      <p:sp>
        <p:nvSpPr>
          <p:cNvPr id="8214" name="矩形 27"/>
          <p:cNvSpPr/>
          <p:nvPr/>
        </p:nvSpPr>
        <p:spPr>
          <a:xfrm>
            <a:off x="6889750" y="2074863"/>
            <a:ext cx="4681538" cy="576262"/>
          </a:xfrm>
          <a:prstGeom prst="rect">
            <a:avLst/>
          </a:prstGeom>
          <a:solidFill>
            <a:schemeClr val="accent2"/>
          </a:solidFill>
          <a:ln w="9525" cap="flat" cmpd="sng">
            <a:solidFill>
              <a:srgbClr val="113E6A"/>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8215" name="矩形 28"/>
          <p:cNvSpPr/>
          <p:nvPr/>
        </p:nvSpPr>
        <p:spPr>
          <a:xfrm>
            <a:off x="6889750" y="2865438"/>
            <a:ext cx="4681538" cy="576262"/>
          </a:xfrm>
          <a:prstGeom prst="rect">
            <a:avLst/>
          </a:prstGeom>
          <a:solidFill>
            <a:schemeClr val="accent2"/>
          </a:solidFill>
          <a:ln w="9525" cap="flat" cmpd="sng">
            <a:solidFill>
              <a:srgbClr val="113E6A"/>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8216" name="矩形 29"/>
          <p:cNvSpPr/>
          <p:nvPr/>
        </p:nvSpPr>
        <p:spPr>
          <a:xfrm>
            <a:off x="6889750" y="3656013"/>
            <a:ext cx="4681538" cy="574675"/>
          </a:xfrm>
          <a:prstGeom prst="rect">
            <a:avLst/>
          </a:prstGeom>
          <a:solidFill>
            <a:schemeClr val="accent2"/>
          </a:solidFill>
          <a:ln w="9525" cap="flat" cmpd="sng">
            <a:solidFill>
              <a:srgbClr val="113E6A"/>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8217" name="矩形 30"/>
          <p:cNvSpPr/>
          <p:nvPr/>
        </p:nvSpPr>
        <p:spPr>
          <a:xfrm>
            <a:off x="6889750" y="4445000"/>
            <a:ext cx="4681538" cy="576263"/>
          </a:xfrm>
          <a:prstGeom prst="rect">
            <a:avLst/>
          </a:prstGeom>
          <a:solidFill>
            <a:schemeClr val="accent2"/>
          </a:solidFill>
          <a:ln w="9525" cap="flat" cmpd="sng">
            <a:solidFill>
              <a:srgbClr val="113E6A"/>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8218" name="矩形 31"/>
          <p:cNvSpPr/>
          <p:nvPr/>
        </p:nvSpPr>
        <p:spPr>
          <a:xfrm>
            <a:off x="6889750" y="5235575"/>
            <a:ext cx="4681538" cy="576263"/>
          </a:xfrm>
          <a:prstGeom prst="rect">
            <a:avLst/>
          </a:prstGeom>
          <a:solidFill>
            <a:schemeClr val="accent2"/>
          </a:solidFill>
          <a:ln w="9525" cap="flat" cmpd="sng">
            <a:solidFill>
              <a:srgbClr val="113E6A"/>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grpSp>
        <p:nvGrpSpPr>
          <p:cNvPr id="38" name="组合 37"/>
          <p:cNvGrpSpPr/>
          <p:nvPr/>
        </p:nvGrpSpPr>
        <p:grpSpPr>
          <a:xfrm>
            <a:off x="6890469" y="2075495"/>
            <a:ext cx="949816" cy="3735824"/>
            <a:chOff x="6897317" y="2075495"/>
            <a:chExt cx="949816" cy="3735824"/>
          </a:xfrm>
          <a:solidFill>
            <a:srgbClr val="113E6A"/>
          </a:solidFill>
        </p:grpSpPr>
        <p:sp>
          <p:nvSpPr>
            <p:cNvPr id="33" name="矩形 32"/>
            <p:cNvSpPr/>
            <p:nvPr/>
          </p:nvSpPr>
          <p:spPr bwMode="auto">
            <a:xfrm>
              <a:off x="6897317" y="2075495"/>
              <a:ext cx="949816" cy="576064"/>
            </a:xfrm>
            <a:prstGeom prst="rect">
              <a:avLst/>
            </a:prstGeom>
            <a:grpFill/>
            <a:ln w="9525" cap="flat" cmpd="sng" algn="ctr">
              <a:solidFill>
                <a:srgbClr val="113E6A"/>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 name="矩形 33"/>
            <p:cNvSpPr/>
            <p:nvPr/>
          </p:nvSpPr>
          <p:spPr bwMode="auto">
            <a:xfrm>
              <a:off x="6897317" y="2865435"/>
              <a:ext cx="949816" cy="576064"/>
            </a:xfrm>
            <a:prstGeom prst="rect">
              <a:avLst/>
            </a:prstGeom>
            <a:grpFill/>
            <a:ln w="9525" cap="flat" cmpd="sng" algn="ctr">
              <a:solidFill>
                <a:srgbClr val="113E6A"/>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 name="矩形 34"/>
            <p:cNvSpPr/>
            <p:nvPr/>
          </p:nvSpPr>
          <p:spPr bwMode="auto">
            <a:xfrm>
              <a:off x="6897317" y="3655375"/>
              <a:ext cx="949816" cy="576064"/>
            </a:xfrm>
            <a:prstGeom prst="rect">
              <a:avLst/>
            </a:prstGeom>
            <a:grpFill/>
            <a:ln w="9525" cap="flat" cmpd="sng" algn="ctr">
              <a:solidFill>
                <a:srgbClr val="113E6A"/>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 name="矩形 35"/>
            <p:cNvSpPr/>
            <p:nvPr/>
          </p:nvSpPr>
          <p:spPr bwMode="auto">
            <a:xfrm>
              <a:off x="6897317" y="4445315"/>
              <a:ext cx="949816" cy="576064"/>
            </a:xfrm>
            <a:prstGeom prst="rect">
              <a:avLst/>
            </a:prstGeom>
            <a:grpFill/>
            <a:ln w="9525" cap="flat" cmpd="sng" algn="ctr">
              <a:solidFill>
                <a:srgbClr val="113E6A"/>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 name="矩形 36"/>
            <p:cNvSpPr/>
            <p:nvPr/>
          </p:nvSpPr>
          <p:spPr bwMode="auto">
            <a:xfrm>
              <a:off x="6897317" y="5235255"/>
              <a:ext cx="949816" cy="576064"/>
            </a:xfrm>
            <a:prstGeom prst="rect">
              <a:avLst/>
            </a:prstGeom>
            <a:grpFill/>
            <a:ln w="9525" cap="flat" cmpd="sng" algn="ctr">
              <a:solidFill>
                <a:srgbClr val="113E6A"/>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220" name="Rectangle 14"/>
          <p:cNvSpPr/>
          <p:nvPr/>
        </p:nvSpPr>
        <p:spPr>
          <a:xfrm>
            <a:off x="7077075" y="2239963"/>
            <a:ext cx="576263" cy="246062"/>
          </a:xfrm>
          <a:prstGeom prst="rect">
            <a:avLst/>
          </a:prstGeom>
          <a:noFill/>
          <a:ln w="9525">
            <a:noFill/>
          </a:ln>
        </p:spPr>
        <p:txBody>
          <a:bodyPr wrap="none" lIns="0" tIns="0" rIns="0" bIns="0" anchor="t">
            <a:spAutoFit/>
          </a:bodyPr>
          <a:lstStyle/>
          <a:p>
            <a:r>
              <a:rPr lang="zh-CN" altLang="en-US" sz="1600" dirty="0">
                <a:solidFill>
                  <a:srgbClr val="FFFFFF"/>
                </a:solidFill>
                <a:latin typeface="微软雅黑" panose="020B0503020204020204" pitchFamily="34" charset="-122"/>
                <a:ea typeface="微软雅黑" panose="020B0503020204020204" pitchFamily="34" charset="-122"/>
              </a:rPr>
              <a:t>Part 1</a:t>
            </a:r>
            <a:endParaRPr lang="zh-CN" altLang="en-US" dirty="0">
              <a:latin typeface="微软雅黑" panose="020B0503020204020204" pitchFamily="34" charset="-122"/>
              <a:ea typeface="微软雅黑" panose="020B0503020204020204" pitchFamily="34" charset="-122"/>
            </a:endParaRPr>
          </a:p>
        </p:txBody>
      </p:sp>
      <p:sp>
        <p:nvSpPr>
          <p:cNvPr id="8221" name="Rectangle 14"/>
          <p:cNvSpPr/>
          <p:nvPr/>
        </p:nvSpPr>
        <p:spPr>
          <a:xfrm>
            <a:off x="7077075" y="3022600"/>
            <a:ext cx="576263" cy="246063"/>
          </a:xfrm>
          <a:prstGeom prst="rect">
            <a:avLst/>
          </a:prstGeom>
          <a:noFill/>
          <a:ln w="9525">
            <a:noFill/>
          </a:ln>
        </p:spPr>
        <p:txBody>
          <a:bodyPr wrap="none" lIns="0" tIns="0" rIns="0" bIns="0" anchor="t">
            <a:spAutoFit/>
          </a:bodyPr>
          <a:lstStyle/>
          <a:p>
            <a:r>
              <a:rPr lang="zh-CN" altLang="en-US" sz="1600" dirty="0">
                <a:solidFill>
                  <a:srgbClr val="FFFFFF"/>
                </a:solidFill>
                <a:latin typeface="微软雅黑" panose="020B0503020204020204" pitchFamily="34" charset="-122"/>
                <a:ea typeface="微软雅黑" panose="020B0503020204020204" pitchFamily="34" charset="-122"/>
              </a:rPr>
              <a:t>Part </a:t>
            </a:r>
            <a:r>
              <a:rPr lang="en-US" altLang="zh-CN" sz="1600" dirty="0">
                <a:solidFill>
                  <a:srgbClr val="FFFFFF"/>
                </a:solidFill>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8222" name="Rectangle 14"/>
          <p:cNvSpPr/>
          <p:nvPr/>
        </p:nvSpPr>
        <p:spPr>
          <a:xfrm>
            <a:off x="7077075" y="3814763"/>
            <a:ext cx="576263" cy="246062"/>
          </a:xfrm>
          <a:prstGeom prst="rect">
            <a:avLst/>
          </a:prstGeom>
          <a:noFill/>
          <a:ln w="9525">
            <a:noFill/>
          </a:ln>
        </p:spPr>
        <p:txBody>
          <a:bodyPr wrap="none" lIns="0" tIns="0" rIns="0" bIns="0" anchor="t">
            <a:spAutoFit/>
          </a:bodyPr>
          <a:lstStyle/>
          <a:p>
            <a:r>
              <a:rPr lang="zh-CN" altLang="en-US" sz="1600" dirty="0">
                <a:solidFill>
                  <a:srgbClr val="FFFFFF"/>
                </a:solidFill>
                <a:latin typeface="微软雅黑" panose="020B0503020204020204" pitchFamily="34" charset="-122"/>
                <a:ea typeface="微软雅黑" panose="020B0503020204020204" pitchFamily="34" charset="-122"/>
              </a:rPr>
              <a:t>Part </a:t>
            </a:r>
            <a:r>
              <a:rPr lang="en-US" altLang="zh-CN" sz="1600" dirty="0">
                <a:solidFill>
                  <a:srgbClr val="FFFFFF"/>
                </a:solidFill>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p:txBody>
      </p:sp>
      <p:sp>
        <p:nvSpPr>
          <p:cNvPr id="8223" name="Rectangle 14"/>
          <p:cNvSpPr/>
          <p:nvPr/>
        </p:nvSpPr>
        <p:spPr>
          <a:xfrm>
            <a:off x="7077075" y="4618038"/>
            <a:ext cx="576263" cy="246062"/>
          </a:xfrm>
          <a:prstGeom prst="rect">
            <a:avLst/>
          </a:prstGeom>
          <a:noFill/>
          <a:ln w="9525">
            <a:noFill/>
          </a:ln>
        </p:spPr>
        <p:txBody>
          <a:bodyPr wrap="none" lIns="0" tIns="0" rIns="0" bIns="0" anchor="t">
            <a:spAutoFit/>
          </a:bodyPr>
          <a:lstStyle/>
          <a:p>
            <a:r>
              <a:rPr lang="zh-CN" altLang="en-US" sz="1600" dirty="0">
                <a:solidFill>
                  <a:srgbClr val="FFFFFF"/>
                </a:solidFill>
                <a:latin typeface="微软雅黑" panose="020B0503020204020204" pitchFamily="34" charset="-122"/>
                <a:ea typeface="微软雅黑" panose="020B0503020204020204" pitchFamily="34" charset="-122"/>
              </a:rPr>
              <a:t>Part </a:t>
            </a:r>
            <a:r>
              <a:rPr lang="en-US" altLang="zh-CN" sz="1600" dirty="0">
                <a:solidFill>
                  <a:srgbClr val="FFFFFF"/>
                </a:solidFill>
                <a:latin typeface="微软雅黑" panose="020B0503020204020204" pitchFamily="34" charset="-122"/>
                <a:ea typeface="微软雅黑" panose="020B0503020204020204" pitchFamily="34" charset="-122"/>
              </a:rPr>
              <a:t>4</a:t>
            </a:r>
            <a:endParaRPr lang="zh-CN" altLang="en-US" dirty="0">
              <a:latin typeface="微软雅黑" panose="020B0503020204020204" pitchFamily="34" charset="-122"/>
              <a:ea typeface="微软雅黑" panose="020B0503020204020204" pitchFamily="34" charset="-122"/>
            </a:endParaRPr>
          </a:p>
        </p:txBody>
      </p:sp>
      <p:sp>
        <p:nvSpPr>
          <p:cNvPr id="8224" name="Rectangle 14"/>
          <p:cNvSpPr/>
          <p:nvPr/>
        </p:nvSpPr>
        <p:spPr>
          <a:xfrm>
            <a:off x="7077075" y="5410200"/>
            <a:ext cx="576263" cy="246063"/>
          </a:xfrm>
          <a:prstGeom prst="rect">
            <a:avLst/>
          </a:prstGeom>
          <a:noFill/>
          <a:ln w="9525">
            <a:noFill/>
          </a:ln>
        </p:spPr>
        <p:txBody>
          <a:bodyPr wrap="none" lIns="0" tIns="0" rIns="0" bIns="0" anchor="t">
            <a:spAutoFit/>
          </a:bodyPr>
          <a:lstStyle/>
          <a:p>
            <a:r>
              <a:rPr lang="zh-CN" altLang="en-US" sz="1600" dirty="0">
                <a:solidFill>
                  <a:srgbClr val="FFFFFF"/>
                </a:solidFill>
                <a:latin typeface="微软雅黑" panose="020B0503020204020204" pitchFamily="34" charset="-122"/>
                <a:ea typeface="微软雅黑" panose="020B0503020204020204" pitchFamily="34" charset="-122"/>
              </a:rPr>
              <a:t>Part </a:t>
            </a:r>
            <a:r>
              <a:rPr lang="en-US" altLang="zh-CN" sz="1600" dirty="0">
                <a:solidFill>
                  <a:srgbClr val="FFFFFF"/>
                </a:solidFill>
                <a:latin typeface="微软雅黑" panose="020B0503020204020204" pitchFamily="34" charset="-122"/>
                <a:ea typeface="微软雅黑" panose="020B0503020204020204" pitchFamily="34" charset="-122"/>
              </a:rPr>
              <a:t>5</a:t>
            </a:r>
            <a:endParaRPr lang="zh-CN" altLang="en-US" dirty="0">
              <a:latin typeface="微软雅黑" panose="020B0503020204020204" pitchFamily="34" charset="-122"/>
              <a:ea typeface="微软雅黑" panose="020B0503020204020204" pitchFamily="34" charset="-122"/>
            </a:endParaRPr>
          </a:p>
        </p:txBody>
      </p:sp>
      <p:sp>
        <p:nvSpPr>
          <p:cNvPr id="43" name="TextBox 59"/>
          <p:cNvSpPr txBox="1"/>
          <p:nvPr/>
        </p:nvSpPr>
        <p:spPr>
          <a:xfrm>
            <a:off x="7983538" y="2157413"/>
            <a:ext cx="1947862" cy="400050"/>
          </a:xfrm>
          <a:prstGeom prst="rect">
            <a:avLst/>
          </a:prstGeom>
          <a:noFill/>
          <a:ln w="9525">
            <a:noFill/>
          </a:ln>
        </p:spPr>
        <p:txBody>
          <a:bodyPr anchor="t">
            <a:spAutoFit/>
          </a:bodyPr>
          <a:lstStyle/>
          <a:p>
            <a:r>
              <a:rPr lang="zh-CN" altLang="en-US" sz="2000" b="1" dirty="0">
                <a:solidFill>
                  <a:srgbClr val="113E6A"/>
                </a:solidFill>
                <a:latin typeface="微软雅黑" panose="020B0503020204020204" pitchFamily="34" charset="-122"/>
                <a:ea typeface="微软雅黑" panose="020B0503020204020204" pitchFamily="34" charset="-122"/>
              </a:rPr>
              <a:t>背景</a:t>
            </a:r>
          </a:p>
        </p:txBody>
      </p:sp>
      <p:sp>
        <p:nvSpPr>
          <p:cNvPr id="44" name="TextBox 59"/>
          <p:cNvSpPr txBox="1"/>
          <p:nvPr/>
        </p:nvSpPr>
        <p:spPr>
          <a:xfrm>
            <a:off x="7983538" y="2946400"/>
            <a:ext cx="2795363" cy="400110"/>
          </a:xfrm>
          <a:prstGeom prst="rect">
            <a:avLst/>
          </a:prstGeom>
          <a:noFill/>
          <a:ln w="9525">
            <a:noFill/>
          </a:ln>
        </p:spPr>
        <p:txBody>
          <a:bodyPr wrap="square" anchor="t">
            <a:spAutoFit/>
          </a:bodyPr>
          <a:lstStyle/>
          <a:p>
            <a:r>
              <a:rPr lang="zh-CN" altLang="en-US" sz="2000" b="1" dirty="0">
                <a:solidFill>
                  <a:srgbClr val="113E6A"/>
                </a:solidFill>
                <a:latin typeface="微软雅黑" panose="020B0503020204020204" pitchFamily="34" charset="-122"/>
                <a:ea typeface="微软雅黑" panose="020B0503020204020204" pitchFamily="34" charset="-122"/>
              </a:rPr>
              <a:t>异构计算的任务调度</a:t>
            </a:r>
          </a:p>
        </p:txBody>
      </p:sp>
      <p:sp>
        <p:nvSpPr>
          <p:cNvPr id="45" name="TextBox 59"/>
          <p:cNvSpPr txBox="1"/>
          <p:nvPr/>
        </p:nvSpPr>
        <p:spPr>
          <a:xfrm>
            <a:off x="7983538" y="3749675"/>
            <a:ext cx="3155950" cy="400110"/>
          </a:xfrm>
          <a:prstGeom prst="rect">
            <a:avLst/>
          </a:prstGeom>
          <a:noFill/>
          <a:ln w="9525">
            <a:noFill/>
          </a:ln>
        </p:spPr>
        <p:txBody>
          <a:bodyPr anchor="t">
            <a:spAutoFit/>
          </a:bodyPr>
          <a:lstStyle/>
          <a:p>
            <a:r>
              <a:rPr lang="zh-CN" altLang="en-US" sz="2000" b="1" dirty="0">
                <a:solidFill>
                  <a:srgbClr val="113E6A"/>
                </a:solidFill>
                <a:latin typeface="微软雅黑" panose="020B0503020204020204" pitchFamily="34" charset="-122"/>
                <a:ea typeface="微软雅黑" panose="020B0503020204020204" pitchFamily="34" charset="-122"/>
              </a:rPr>
              <a:t>异构计算的内存交换</a:t>
            </a:r>
          </a:p>
        </p:txBody>
      </p:sp>
      <p:sp>
        <p:nvSpPr>
          <p:cNvPr id="46" name="TextBox 59"/>
          <p:cNvSpPr txBox="1"/>
          <p:nvPr/>
        </p:nvSpPr>
        <p:spPr>
          <a:xfrm>
            <a:off x="7983537" y="4540250"/>
            <a:ext cx="2579339" cy="400110"/>
          </a:xfrm>
          <a:prstGeom prst="rect">
            <a:avLst/>
          </a:prstGeom>
          <a:noFill/>
          <a:ln w="9525">
            <a:noFill/>
          </a:ln>
        </p:spPr>
        <p:txBody>
          <a:bodyPr wrap="square" anchor="t">
            <a:spAutoFit/>
          </a:bodyPr>
          <a:lstStyle/>
          <a:p>
            <a:r>
              <a:rPr lang="zh-CN" altLang="en-US" sz="2000" b="1" dirty="0">
                <a:solidFill>
                  <a:srgbClr val="113E6A"/>
                </a:solidFill>
                <a:latin typeface="微软雅黑" panose="020B0503020204020204" pitchFamily="34" charset="-122"/>
                <a:ea typeface="微软雅黑" panose="020B0503020204020204" pitchFamily="34" charset="-122"/>
              </a:rPr>
              <a:t>异构计算场景及应用</a:t>
            </a:r>
          </a:p>
        </p:txBody>
      </p:sp>
      <p:sp>
        <p:nvSpPr>
          <p:cNvPr id="47" name="TextBox 59"/>
          <p:cNvSpPr txBox="1"/>
          <p:nvPr/>
        </p:nvSpPr>
        <p:spPr>
          <a:xfrm>
            <a:off x="7983538" y="5314950"/>
            <a:ext cx="2940050" cy="400050"/>
          </a:xfrm>
          <a:prstGeom prst="rect">
            <a:avLst/>
          </a:prstGeom>
          <a:noFill/>
          <a:ln w="9525">
            <a:noFill/>
          </a:ln>
        </p:spPr>
        <p:txBody>
          <a:bodyPr anchor="t">
            <a:spAutoFit/>
          </a:bodyPr>
          <a:lstStyle/>
          <a:p>
            <a:r>
              <a:rPr lang="zh-CN" altLang="en-US" sz="2000" b="1" dirty="0">
                <a:solidFill>
                  <a:srgbClr val="113E6A"/>
                </a:solidFill>
                <a:latin typeface="微软雅黑" panose="020B0503020204020204" pitchFamily="34" charset="-122"/>
                <a:ea typeface="微软雅黑" panose="020B0503020204020204" pitchFamily="34" charset="-122"/>
              </a:rPr>
              <a:t>相关建议和结论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by="(-#ppt_w*2)" calcmode="lin" valueType="num">
                                      <p:cBhvr rctx="PPT">
                                        <p:cTn id="7" dur="500" autoRev="1" fill="hold">
                                          <p:stCondLst>
                                            <p:cond delay="0"/>
                                          </p:stCondLst>
                                        </p:cTn>
                                        <p:tgtEl>
                                          <p:spTgt spid="3"/>
                                        </p:tgtEl>
                                        <p:attrNameLst>
                                          <p:attrName>ppt_w</p:attrName>
                                        </p:attrNameLst>
                                      </p:cBhvr>
                                    </p:anim>
                                    <p:anim by="(#ppt_w*0.50)" calcmode="lin" valueType="num">
                                      <p:cBhvr>
                                        <p:cTn id="8" dur="500" decel="50000" autoRev="1" fill="hold">
                                          <p:stCondLst>
                                            <p:cond delay="0"/>
                                          </p:stCondLst>
                                        </p:cTn>
                                        <p:tgtEl>
                                          <p:spTgt spid="3"/>
                                        </p:tgtEl>
                                        <p:attrNameLst>
                                          <p:attrName>ppt_x</p:attrName>
                                        </p:attrNameLst>
                                      </p:cBhvr>
                                    </p:anim>
                                    <p:anim from="(-#ppt_h/2)" to="(#ppt_y)" calcmode="lin" valueType="num">
                                      <p:cBhvr>
                                        <p:cTn id="9" dur="1000" fill="hold">
                                          <p:stCondLst>
                                            <p:cond delay="0"/>
                                          </p:stCondLst>
                                        </p:cTn>
                                        <p:tgtEl>
                                          <p:spTgt spid="3"/>
                                        </p:tgtEl>
                                        <p:attrNameLst>
                                          <p:attrName>ppt_y</p:attrName>
                                        </p:attrNameLst>
                                      </p:cBhvr>
                                    </p:anim>
                                    <p:animRot by="21600000">
                                      <p:cBhvr>
                                        <p:cTn id="10" dur="1000" fill="hold">
                                          <p:stCondLst>
                                            <p:cond delay="0"/>
                                          </p:stCondLst>
                                        </p:cTn>
                                        <p:tgtEl>
                                          <p:spTgt spid="3"/>
                                        </p:tgtEl>
                                        <p:attrNameLst>
                                          <p:attrName>r</p:attrName>
                                        </p:attrNameLst>
                                      </p:cBhvr>
                                    </p:animRot>
                                  </p:childTnLst>
                                </p:cTn>
                              </p:par>
                            </p:childTnLst>
                          </p:cTn>
                        </p:par>
                        <p:par>
                          <p:cTn id="11" fill="hold">
                            <p:stCondLst>
                              <p:cond delay="2100"/>
                            </p:stCondLst>
                            <p:childTnLst>
                              <p:par>
                                <p:cTn id="12" presetID="56" presetClass="entr" presetSubtype="0" fill="hold" grpId="0" nodeType="afterEffect">
                                  <p:stCondLst>
                                    <p:cond delay="0"/>
                                  </p:stCondLst>
                                  <p:iterate type="lt">
                                    <p:tmPct val="10000"/>
                                  </p:iterate>
                                  <p:childTnLst>
                                    <p:set>
                                      <p:cBhvr>
                                        <p:cTn id="13" dur="1" fill="hold">
                                          <p:stCondLst>
                                            <p:cond delay="0"/>
                                          </p:stCondLst>
                                        </p:cTn>
                                        <p:tgtEl>
                                          <p:spTgt spid="5"/>
                                        </p:tgtEl>
                                        <p:attrNameLst>
                                          <p:attrName>style.visibility</p:attrName>
                                        </p:attrNameLst>
                                      </p:cBhvr>
                                      <p:to>
                                        <p:strVal val="visible"/>
                                      </p:to>
                                    </p:set>
                                    <p:anim by="(-#ppt_w*2)" calcmode="lin" valueType="num">
                                      <p:cBhvr rctx="PPT">
                                        <p:cTn id="14" dur="500" autoRev="1" fill="hold">
                                          <p:stCondLst>
                                            <p:cond delay="0"/>
                                          </p:stCondLst>
                                        </p:cTn>
                                        <p:tgtEl>
                                          <p:spTgt spid="5"/>
                                        </p:tgtEl>
                                        <p:attrNameLst>
                                          <p:attrName>ppt_w</p:attrName>
                                        </p:attrNameLst>
                                      </p:cBhvr>
                                    </p:anim>
                                    <p:anim by="(#ppt_w*0.50)" calcmode="lin" valueType="num">
                                      <p:cBhvr>
                                        <p:cTn id="15" dur="500" decel="50000" autoRev="1" fill="hold">
                                          <p:stCondLst>
                                            <p:cond delay="0"/>
                                          </p:stCondLst>
                                        </p:cTn>
                                        <p:tgtEl>
                                          <p:spTgt spid="5"/>
                                        </p:tgtEl>
                                        <p:attrNameLst>
                                          <p:attrName>ppt_x</p:attrName>
                                        </p:attrNameLst>
                                      </p:cBhvr>
                                    </p:anim>
                                    <p:anim from="(-#ppt_h/2)" to="(#ppt_y)" calcmode="lin" valueType="num">
                                      <p:cBhvr>
                                        <p:cTn id="16" dur="1000" fill="hold">
                                          <p:stCondLst>
                                            <p:cond delay="0"/>
                                          </p:stCondLst>
                                        </p:cTn>
                                        <p:tgtEl>
                                          <p:spTgt spid="5"/>
                                        </p:tgtEl>
                                        <p:attrNameLst>
                                          <p:attrName>ppt_y</p:attrName>
                                        </p:attrNameLst>
                                      </p:cBhvr>
                                    </p:anim>
                                    <p:animRot by="21600000">
                                      <p:cBhvr>
                                        <p:cTn id="17" dur="1000" fill="hold">
                                          <p:stCondLst>
                                            <p:cond delay="0"/>
                                          </p:stCondLst>
                                        </p:cTn>
                                        <p:tgtEl>
                                          <p:spTgt spid="5"/>
                                        </p:tgtEl>
                                        <p:attrNameLst>
                                          <p:attrName>r</p:attrName>
                                        </p:attrNameLst>
                                      </p:cBhvr>
                                    </p:animRot>
                                  </p:childTnLst>
                                </p:cTn>
                              </p:par>
                            </p:childTnLst>
                          </p:cTn>
                        </p:par>
                        <p:par>
                          <p:cTn id="18" fill="hold">
                            <p:stCondLst>
                              <p:cond delay="7200"/>
                            </p:stCondLst>
                            <p:childTnLst>
                              <p:par>
                                <p:cTn id="19" presetID="31"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 calcmode="lin" valueType="num">
                                      <p:cBhvr>
                                        <p:cTn id="23" dur="300" fill="hold"/>
                                        <p:tgtEl>
                                          <p:spTgt spid="8"/>
                                        </p:tgtEl>
                                        <p:attrNameLst>
                                          <p:attrName>style.rotation</p:attrName>
                                        </p:attrNameLst>
                                      </p:cBhvr>
                                      <p:tavLst>
                                        <p:tav tm="0">
                                          <p:val>
                                            <p:fltVal val="90"/>
                                          </p:val>
                                        </p:tav>
                                        <p:tav tm="100000">
                                          <p:val>
                                            <p:fltVal val="0"/>
                                          </p:val>
                                        </p:tav>
                                      </p:tavLst>
                                    </p:anim>
                                    <p:animEffect transition="in" filter="fade">
                                      <p:cBhvr>
                                        <p:cTn id="24" dur="300"/>
                                        <p:tgtEl>
                                          <p:spTgt spid="8"/>
                                        </p:tgtEl>
                                      </p:cBhvr>
                                    </p:animEffect>
                                  </p:childTnLst>
                                </p:cTn>
                              </p:par>
                              <p:par>
                                <p:cTn id="25" presetID="3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300" fill="hold"/>
                                        <p:tgtEl>
                                          <p:spTgt spid="9"/>
                                        </p:tgtEl>
                                        <p:attrNameLst>
                                          <p:attrName>ppt_w</p:attrName>
                                        </p:attrNameLst>
                                      </p:cBhvr>
                                      <p:tavLst>
                                        <p:tav tm="0">
                                          <p:val>
                                            <p:fltVal val="0"/>
                                          </p:val>
                                        </p:tav>
                                        <p:tav tm="100000">
                                          <p:val>
                                            <p:strVal val="#ppt_w"/>
                                          </p:val>
                                        </p:tav>
                                      </p:tavLst>
                                    </p:anim>
                                    <p:anim calcmode="lin" valueType="num">
                                      <p:cBhvr>
                                        <p:cTn id="28" dur="300" fill="hold"/>
                                        <p:tgtEl>
                                          <p:spTgt spid="9"/>
                                        </p:tgtEl>
                                        <p:attrNameLst>
                                          <p:attrName>ppt_h</p:attrName>
                                        </p:attrNameLst>
                                      </p:cBhvr>
                                      <p:tavLst>
                                        <p:tav tm="0">
                                          <p:val>
                                            <p:fltVal val="0"/>
                                          </p:val>
                                        </p:tav>
                                        <p:tav tm="100000">
                                          <p:val>
                                            <p:strVal val="#ppt_h"/>
                                          </p:val>
                                        </p:tav>
                                      </p:tavLst>
                                    </p:anim>
                                    <p:anim calcmode="lin" valueType="num">
                                      <p:cBhvr>
                                        <p:cTn id="29" dur="300" fill="hold"/>
                                        <p:tgtEl>
                                          <p:spTgt spid="9"/>
                                        </p:tgtEl>
                                        <p:attrNameLst>
                                          <p:attrName>style.rotation</p:attrName>
                                        </p:attrNameLst>
                                      </p:cBhvr>
                                      <p:tavLst>
                                        <p:tav tm="0">
                                          <p:val>
                                            <p:fltVal val="90"/>
                                          </p:val>
                                        </p:tav>
                                        <p:tav tm="100000">
                                          <p:val>
                                            <p:fltVal val="0"/>
                                          </p:val>
                                        </p:tav>
                                      </p:tavLst>
                                    </p:anim>
                                    <p:animEffect transition="in" filter="fade">
                                      <p:cBhvr>
                                        <p:cTn id="30" dur="300"/>
                                        <p:tgtEl>
                                          <p:spTgt spid="9"/>
                                        </p:tgtEl>
                                      </p:cBhvr>
                                    </p:animEffect>
                                  </p:childTnLst>
                                </p:cTn>
                              </p:par>
                              <p:par>
                                <p:cTn id="31" presetID="2" presetClass="entr" presetSubtype="6" fill="hold" grpId="0" nodeType="withEffect">
                                  <p:stCondLst>
                                    <p:cond delay="100"/>
                                  </p:stCondLst>
                                  <p:childTnLst>
                                    <p:set>
                                      <p:cBhvr>
                                        <p:cTn id="32" dur="1" fill="hold">
                                          <p:stCondLst>
                                            <p:cond delay="0"/>
                                          </p:stCondLst>
                                        </p:cTn>
                                        <p:tgtEl>
                                          <p:spTgt spid="43"/>
                                        </p:tgtEl>
                                        <p:attrNameLst>
                                          <p:attrName>style.visibility</p:attrName>
                                        </p:attrNameLst>
                                      </p:cBhvr>
                                      <p:to>
                                        <p:strVal val="visible"/>
                                      </p:to>
                                    </p:set>
                                    <p:anim calcmode="lin" valueType="num">
                                      <p:cBhvr additive="base">
                                        <p:cTn id="33" dur="500" fill="hold"/>
                                        <p:tgtEl>
                                          <p:spTgt spid="43"/>
                                        </p:tgtEl>
                                        <p:attrNameLst>
                                          <p:attrName>ppt_x</p:attrName>
                                        </p:attrNameLst>
                                      </p:cBhvr>
                                      <p:tavLst>
                                        <p:tav tm="0">
                                          <p:val>
                                            <p:strVal val="1+#ppt_w/2"/>
                                          </p:val>
                                        </p:tav>
                                        <p:tav tm="100000">
                                          <p:val>
                                            <p:strVal val="#ppt_x"/>
                                          </p:val>
                                        </p:tav>
                                      </p:tavLst>
                                    </p:anim>
                                    <p:anim calcmode="lin" valueType="num">
                                      <p:cBhvr additive="base">
                                        <p:cTn id="34" dur="500" fill="hold"/>
                                        <p:tgtEl>
                                          <p:spTgt spid="43"/>
                                        </p:tgtEl>
                                        <p:attrNameLst>
                                          <p:attrName>ppt_y</p:attrName>
                                        </p:attrNameLst>
                                      </p:cBhvr>
                                      <p:tavLst>
                                        <p:tav tm="0">
                                          <p:val>
                                            <p:strVal val="1+#ppt_h/2"/>
                                          </p:val>
                                        </p:tav>
                                        <p:tav tm="100000">
                                          <p:val>
                                            <p:strVal val="#ppt_y"/>
                                          </p:val>
                                        </p:tav>
                                      </p:tavLst>
                                    </p:anim>
                                  </p:childTnLst>
                                </p:cTn>
                              </p:par>
                              <p:par>
                                <p:cTn id="35" presetID="2" presetClass="entr" presetSubtype="6" fill="hold" grpId="0" nodeType="withEffect">
                                  <p:stCondLst>
                                    <p:cond delay="100"/>
                                  </p:stCondLst>
                                  <p:childTnLst>
                                    <p:set>
                                      <p:cBhvr>
                                        <p:cTn id="36" dur="1" fill="hold">
                                          <p:stCondLst>
                                            <p:cond delay="0"/>
                                          </p:stCondLst>
                                        </p:cTn>
                                        <p:tgtEl>
                                          <p:spTgt spid="44"/>
                                        </p:tgtEl>
                                        <p:attrNameLst>
                                          <p:attrName>style.visibility</p:attrName>
                                        </p:attrNameLst>
                                      </p:cBhvr>
                                      <p:to>
                                        <p:strVal val="visible"/>
                                      </p:to>
                                    </p:set>
                                    <p:anim calcmode="lin" valueType="num">
                                      <p:cBhvr additive="base">
                                        <p:cTn id="37" dur="500" fill="hold"/>
                                        <p:tgtEl>
                                          <p:spTgt spid="44"/>
                                        </p:tgtEl>
                                        <p:attrNameLst>
                                          <p:attrName>ppt_x</p:attrName>
                                        </p:attrNameLst>
                                      </p:cBhvr>
                                      <p:tavLst>
                                        <p:tav tm="0">
                                          <p:val>
                                            <p:strVal val="1+#ppt_w/2"/>
                                          </p:val>
                                        </p:tav>
                                        <p:tav tm="100000">
                                          <p:val>
                                            <p:strVal val="#ppt_x"/>
                                          </p:val>
                                        </p:tav>
                                      </p:tavLst>
                                    </p:anim>
                                    <p:anim calcmode="lin" valueType="num">
                                      <p:cBhvr additive="base">
                                        <p:cTn id="38" dur="500" fill="hold"/>
                                        <p:tgtEl>
                                          <p:spTgt spid="44"/>
                                        </p:tgtEl>
                                        <p:attrNameLst>
                                          <p:attrName>ppt_y</p:attrName>
                                        </p:attrNameLst>
                                      </p:cBhvr>
                                      <p:tavLst>
                                        <p:tav tm="0">
                                          <p:val>
                                            <p:strVal val="1+#ppt_h/2"/>
                                          </p:val>
                                        </p:tav>
                                        <p:tav tm="100000">
                                          <p:val>
                                            <p:strVal val="#ppt_y"/>
                                          </p:val>
                                        </p:tav>
                                      </p:tavLst>
                                    </p:anim>
                                  </p:childTnLst>
                                </p:cTn>
                              </p:par>
                              <p:par>
                                <p:cTn id="39" presetID="2" presetClass="entr" presetSubtype="6" fill="hold" grpId="0" nodeType="withEffect">
                                  <p:stCondLst>
                                    <p:cond delay="100"/>
                                  </p:stCondLst>
                                  <p:childTnLst>
                                    <p:set>
                                      <p:cBhvr>
                                        <p:cTn id="40" dur="1" fill="hold">
                                          <p:stCondLst>
                                            <p:cond delay="0"/>
                                          </p:stCondLst>
                                        </p:cTn>
                                        <p:tgtEl>
                                          <p:spTgt spid="45"/>
                                        </p:tgtEl>
                                        <p:attrNameLst>
                                          <p:attrName>style.visibility</p:attrName>
                                        </p:attrNameLst>
                                      </p:cBhvr>
                                      <p:to>
                                        <p:strVal val="visible"/>
                                      </p:to>
                                    </p:set>
                                    <p:anim calcmode="lin" valueType="num">
                                      <p:cBhvr additive="base">
                                        <p:cTn id="41" dur="500" fill="hold"/>
                                        <p:tgtEl>
                                          <p:spTgt spid="45"/>
                                        </p:tgtEl>
                                        <p:attrNameLst>
                                          <p:attrName>ppt_x</p:attrName>
                                        </p:attrNameLst>
                                      </p:cBhvr>
                                      <p:tavLst>
                                        <p:tav tm="0">
                                          <p:val>
                                            <p:strVal val="1+#ppt_w/2"/>
                                          </p:val>
                                        </p:tav>
                                        <p:tav tm="100000">
                                          <p:val>
                                            <p:strVal val="#ppt_x"/>
                                          </p:val>
                                        </p:tav>
                                      </p:tavLst>
                                    </p:anim>
                                    <p:anim calcmode="lin" valueType="num">
                                      <p:cBhvr additive="base">
                                        <p:cTn id="42" dur="500" fill="hold"/>
                                        <p:tgtEl>
                                          <p:spTgt spid="45"/>
                                        </p:tgtEl>
                                        <p:attrNameLst>
                                          <p:attrName>ppt_y</p:attrName>
                                        </p:attrNameLst>
                                      </p:cBhvr>
                                      <p:tavLst>
                                        <p:tav tm="0">
                                          <p:val>
                                            <p:strVal val="1+#ppt_h/2"/>
                                          </p:val>
                                        </p:tav>
                                        <p:tav tm="100000">
                                          <p:val>
                                            <p:strVal val="#ppt_y"/>
                                          </p:val>
                                        </p:tav>
                                      </p:tavLst>
                                    </p:anim>
                                  </p:childTnLst>
                                </p:cTn>
                              </p:par>
                              <p:par>
                                <p:cTn id="43" presetID="2" presetClass="entr" presetSubtype="6" fill="hold" grpId="0" nodeType="withEffect">
                                  <p:stCondLst>
                                    <p:cond delay="100"/>
                                  </p:stCondLst>
                                  <p:childTnLst>
                                    <p:set>
                                      <p:cBhvr>
                                        <p:cTn id="44" dur="1" fill="hold">
                                          <p:stCondLst>
                                            <p:cond delay="0"/>
                                          </p:stCondLst>
                                        </p:cTn>
                                        <p:tgtEl>
                                          <p:spTgt spid="46"/>
                                        </p:tgtEl>
                                        <p:attrNameLst>
                                          <p:attrName>style.visibility</p:attrName>
                                        </p:attrNameLst>
                                      </p:cBhvr>
                                      <p:to>
                                        <p:strVal val="visible"/>
                                      </p:to>
                                    </p:set>
                                    <p:anim calcmode="lin" valueType="num">
                                      <p:cBhvr additive="base">
                                        <p:cTn id="45" dur="500" fill="hold"/>
                                        <p:tgtEl>
                                          <p:spTgt spid="46"/>
                                        </p:tgtEl>
                                        <p:attrNameLst>
                                          <p:attrName>ppt_x</p:attrName>
                                        </p:attrNameLst>
                                      </p:cBhvr>
                                      <p:tavLst>
                                        <p:tav tm="0">
                                          <p:val>
                                            <p:strVal val="1+#ppt_w/2"/>
                                          </p:val>
                                        </p:tav>
                                        <p:tav tm="100000">
                                          <p:val>
                                            <p:strVal val="#ppt_x"/>
                                          </p:val>
                                        </p:tav>
                                      </p:tavLst>
                                    </p:anim>
                                    <p:anim calcmode="lin" valueType="num">
                                      <p:cBhvr additive="base">
                                        <p:cTn id="46" dur="500" fill="hold"/>
                                        <p:tgtEl>
                                          <p:spTgt spid="46"/>
                                        </p:tgtEl>
                                        <p:attrNameLst>
                                          <p:attrName>ppt_y</p:attrName>
                                        </p:attrNameLst>
                                      </p:cBhvr>
                                      <p:tavLst>
                                        <p:tav tm="0">
                                          <p:val>
                                            <p:strVal val="1+#ppt_h/2"/>
                                          </p:val>
                                        </p:tav>
                                        <p:tav tm="100000">
                                          <p:val>
                                            <p:strVal val="#ppt_y"/>
                                          </p:val>
                                        </p:tav>
                                      </p:tavLst>
                                    </p:anim>
                                  </p:childTnLst>
                                </p:cTn>
                              </p:par>
                              <p:par>
                                <p:cTn id="47" presetID="2" presetClass="entr" presetSubtype="6" fill="hold" grpId="0" nodeType="withEffect">
                                  <p:stCondLst>
                                    <p:cond delay="100"/>
                                  </p:stCondLst>
                                  <p:childTnLst>
                                    <p:set>
                                      <p:cBhvr>
                                        <p:cTn id="48" dur="1" fill="hold">
                                          <p:stCondLst>
                                            <p:cond delay="0"/>
                                          </p:stCondLst>
                                        </p:cTn>
                                        <p:tgtEl>
                                          <p:spTgt spid="47"/>
                                        </p:tgtEl>
                                        <p:attrNameLst>
                                          <p:attrName>style.visibility</p:attrName>
                                        </p:attrNameLst>
                                      </p:cBhvr>
                                      <p:to>
                                        <p:strVal val="visible"/>
                                      </p:to>
                                    </p:set>
                                    <p:anim calcmode="lin" valueType="num">
                                      <p:cBhvr additive="base">
                                        <p:cTn id="49" dur="500" fill="hold"/>
                                        <p:tgtEl>
                                          <p:spTgt spid="47"/>
                                        </p:tgtEl>
                                        <p:attrNameLst>
                                          <p:attrName>ppt_x</p:attrName>
                                        </p:attrNameLst>
                                      </p:cBhvr>
                                      <p:tavLst>
                                        <p:tav tm="0">
                                          <p:val>
                                            <p:strVal val="1+#ppt_w/2"/>
                                          </p:val>
                                        </p:tav>
                                        <p:tav tm="100000">
                                          <p:val>
                                            <p:strVal val="#ppt_x"/>
                                          </p:val>
                                        </p:tav>
                                      </p:tavLst>
                                    </p:anim>
                                    <p:anim calcmode="lin" valueType="num">
                                      <p:cBhvr additive="base">
                                        <p:cTn id="50"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P spid="9" grpId="0"/>
      <p:bldP spid="43" grpId="0"/>
      <p:bldP spid="44" grpId="0"/>
      <p:bldP spid="45" grpId="0"/>
      <p:bldP spid="46" grpId="0"/>
      <p:bldP spid="4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Box 27"/>
          <p:cNvSpPr txBox="1"/>
          <p:nvPr/>
        </p:nvSpPr>
        <p:spPr>
          <a:xfrm>
            <a:off x="1012825" y="176213"/>
            <a:ext cx="2422458" cy="553998"/>
          </a:xfrm>
          <a:prstGeom prst="rect">
            <a:avLst/>
          </a:prstGeom>
          <a:noFill/>
          <a:ln w="9525">
            <a:noFill/>
          </a:ln>
        </p:spPr>
        <p:txBody>
          <a:bodyPr wrap="none" anchor="t">
            <a:spAutoFit/>
          </a:bodyPr>
          <a:lstStyle/>
          <a:p>
            <a:r>
              <a:rPr lang="en-US" altLang="zh-CN" sz="3000" b="1" dirty="0">
                <a:solidFill>
                  <a:schemeClr val="accent1"/>
                </a:solidFill>
                <a:latin typeface="微软雅黑" panose="020B0503020204020204" pitchFamily="34" charset="-122"/>
                <a:ea typeface="微软雅黑" panose="020B0503020204020204" pitchFamily="34" charset="-122"/>
              </a:rPr>
              <a:t>3.2 </a:t>
            </a:r>
            <a:r>
              <a:rPr lang="zh-CN" altLang="en-US" sz="3000" b="1" dirty="0">
                <a:solidFill>
                  <a:schemeClr val="accent1"/>
                </a:solidFill>
                <a:latin typeface="微软雅黑" panose="020B0503020204020204" pitchFamily="34" charset="-122"/>
                <a:ea typeface="微软雅黑" panose="020B0503020204020204" pitchFamily="34" charset="-122"/>
              </a:rPr>
              <a:t>解决方案</a:t>
            </a:r>
          </a:p>
        </p:txBody>
      </p:sp>
      <p:sp>
        <p:nvSpPr>
          <p:cNvPr id="23555"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w="9525">
            <a:noFill/>
          </a:ln>
        </p:spPr>
        <p:txBody>
          <a:bodyPr/>
          <a:lstStyle/>
          <a:p>
            <a:endParaRPr lang="zh-CN" altLang="en-US"/>
          </a:p>
        </p:txBody>
      </p:sp>
      <p:pic>
        <p:nvPicPr>
          <p:cNvPr id="5" name="图片 4">
            <a:extLst>
              <a:ext uri="{FF2B5EF4-FFF2-40B4-BE49-F238E27FC236}">
                <a16:creationId xmlns:a16="http://schemas.microsoft.com/office/drawing/2014/main" id="{E82C5885-E190-65C2-208E-10C34E494520}"/>
              </a:ext>
            </a:extLst>
          </p:cNvPr>
          <p:cNvPicPr>
            <a:picLocks noChangeAspect="1"/>
          </p:cNvPicPr>
          <p:nvPr/>
        </p:nvPicPr>
        <p:blipFill>
          <a:blip r:embed="rId2"/>
          <a:stretch>
            <a:fillRect/>
          </a:stretch>
        </p:blipFill>
        <p:spPr>
          <a:xfrm>
            <a:off x="861836" y="839068"/>
            <a:ext cx="10473089" cy="5179863"/>
          </a:xfrm>
          <a:prstGeom prst="rect">
            <a:avLst/>
          </a:prstGeom>
        </p:spPr>
      </p:pic>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3555"/>
                                        </p:tgtEl>
                                        <p:attrNameLst>
                                          <p:attrName>style.visibility</p:attrName>
                                        </p:attrNameLst>
                                      </p:cBhvr>
                                      <p:to>
                                        <p:strVal val="visible"/>
                                      </p:to>
                                    </p:set>
                                    <p:anim calcmode="lin" valueType="num">
                                      <p:cBhvr>
                                        <p:cTn id="7" dur="300" fill="hold"/>
                                        <p:tgtEl>
                                          <p:spTgt spid="23555"/>
                                        </p:tgtEl>
                                        <p:attrNameLst>
                                          <p:attrName>ppt_w</p:attrName>
                                        </p:attrNameLst>
                                      </p:cBhvr>
                                      <p:tavLst>
                                        <p:tav tm="0">
                                          <p:val>
                                            <p:fltVal val="0"/>
                                          </p:val>
                                        </p:tav>
                                        <p:tav tm="100000">
                                          <p:val>
                                            <p:strVal val="#ppt_w"/>
                                          </p:val>
                                        </p:tav>
                                      </p:tavLst>
                                    </p:anim>
                                    <p:anim calcmode="lin" valueType="num">
                                      <p:cBhvr>
                                        <p:cTn id="8" dur="300" fill="hold"/>
                                        <p:tgtEl>
                                          <p:spTgt spid="23555"/>
                                        </p:tgtEl>
                                        <p:attrNameLst>
                                          <p:attrName>ppt_h</p:attrName>
                                        </p:attrNameLst>
                                      </p:cBhvr>
                                      <p:tavLst>
                                        <p:tav tm="0">
                                          <p:val>
                                            <p:fltVal val="0"/>
                                          </p:val>
                                        </p:tav>
                                        <p:tav tm="100000">
                                          <p:val>
                                            <p:strVal val="#ppt_h"/>
                                          </p:val>
                                        </p:tav>
                                      </p:tavLst>
                                    </p:anim>
                                    <p:anim calcmode="lin" valueType="num">
                                      <p:cBhvr>
                                        <p:cTn id="9" dur="300" fill="hold"/>
                                        <p:tgtEl>
                                          <p:spTgt spid="23555"/>
                                        </p:tgtEl>
                                        <p:attrNameLst>
                                          <p:attrName>style.rotation</p:attrName>
                                        </p:attrNameLst>
                                      </p:cBhvr>
                                      <p:tavLst>
                                        <p:tav tm="0">
                                          <p:val>
                                            <p:fltVal val="90"/>
                                          </p:val>
                                        </p:tav>
                                        <p:tav tm="100000">
                                          <p:val>
                                            <p:fltVal val="0"/>
                                          </p:val>
                                        </p:tav>
                                      </p:tavLst>
                                    </p:anim>
                                    <p:animEffect transition="in" filter="fade">
                                      <p:cBhvr>
                                        <p:cTn id="10" dur="300"/>
                                        <p:tgtEl>
                                          <p:spTgt spid="23555"/>
                                        </p:tgtEl>
                                      </p:cBhvr>
                                    </p:animEffect>
                                  </p:childTnLst>
                                </p:cTn>
                              </p:par>
                            </p:childTnLst>
                          </p:cTn>
                        </p:par>
                        <p:par>
                          <p:cTn id="11" fill="hold">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3554"/>
                                        </p:tgtEl>
                                        <p:attrNameLst>
                                          <p:attrName>style.visibility</p:attrName>
                                        </p:attrNameLst>
                                      </p:cBhvr>
                                      <p:to>
                                        <p:strVal val="visible"/>
                                      </p:to>
                                    </p:set>
                                    <p:anim calcmode="lin" valueType="num">
                                      <p:cBhvr>
                                        <p:cTn id="14" dur="400" fill="hold"/>
                                        <p:tgtEl>
                                          <p:spTgt spid="23554"/>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3554"/>
                                        </p:tgtEl>
                                        <p:attrNameLst>
                                          <p:attrName>ppt_y</p:attrName>
                                        </p:attrNameLst>
                                      </p:cBhvr>
                                      <p:tavLst>
                                        <p:tav tm="0">
                                          <p:val>
                                            <p:strVal val="#ppt_y"/>
                                          </p:val>
                                        </p:tav>
                                        <p:tav tm="100000">
                                          <p:val>
                                            <p:strVal val="#ppt_y"/>
                                          </p:val>
                                        </p:tav>
                                      </p:tavLst>
                                    </p:anim>
                                    <p:anim calcmode="lin" valueType="num">
                                      <p:cBhvr>
                                        <p:cTn id="16" dur="400" fill="hold"/>
                                        <p:tgtEl>
                                          <p:spTgt spid="23554"/>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355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3554"/>
                                        </p:tgtEl>
                                      </p:cBhvr>
                                    </p:animEffect>
                                  </p:childTnLst>
                                </p:cTn>
                              </p:par>
                            </p:childTnLst>
                          </p:cTn>
                        </p:par>
                        <p:par>
                          <p:cTn id="19" fill="hold">
                            <p:stCondLst>
                              <p:cond delay="940"/>
                            </p:stCondLst>
                            <p:childTnLst>
                              <p:par>
                                <p:cTn id="20" presetID="10" presetClass="entr" presetSubtype="0"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Box 27"/>
          <p:cNvSpPr txBox="1"/>
          <p:nvPr/>
        </p:nvSpPr>
        <p:spPr>
          <a:xfrm>
            <a:off x="1012825" y="176213"/>
            <a:ext cx="2422525" cy="554037"/>
          </a:xfrm>
          <a:prstGeom prst="rect">
            <a:avLst/>
          </a:prstGeom>
          <a:noFill/>
          <a:ln w="9525">
            <a:noFill/>
          </a:ln>
        </p:spPr>
        <p:txBody>
          <a:bodyPr wrap="none" anchor="t">
            <a:spAutoFit/>
          </a:bodyPr>
          <a:lstStyle/>
          <a:p>
            <a:r>
              <a:rPr lang="en-US" altLang="zh-CN" sz="3000" b="1" dirty="0">
                <a:solidFill>
                  <a:schemeClr val="accent1"/>
                </a:solidFill>
                <a:latin typeface="微软雅黑" panose="020B0503020204020204" pitchFamily="34" charset="-122"/>
                <a:ea typeface="微软雅黑" panose="020B0503020204020204" pitchFamily="34" charset="-122"/>
              </a:rPr>
              <a:t>3.2 </a:t>
            </a:r>
            <a:r>
              <a:rPr lang="zh-CN" altLang="en-US" sz="3000" b="1" dirty="0">
                <a:solidFill>
                  <a:schemeClr val="accent1"/>
                </a:solidFill>
                <a:latin typeface="微软雅黑" panose="020B0503020204020204" pitchFamily="34" charset="-122"/>
                <a:ea typeface="微软雅黑" panose="020B0503020204020204" pitchFamily="34" charset="-122"/>
              </a:rPr>
              <a:t>解决方案</a:t>
            </a:r>
          </a:p>
        </p:txBody>
      </p:sp>
      <p:sp>
        <p:nvSpPr>
          <p:cNvPr id="24579"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sp>
        <p:nvSpPr>
          <p:cNvPr id="24580" name="Freeform 6"/>
          <p:cNvSpPr/>
          <p:nvPr/>
        </p:nvSpPr>
        <p:spPr>
          <a:xfrm>
            <a:off x="920750" y="2719388"/>
            <a:ext cx="2065338" cy="1787525"/>
          </a:xfrm>
          <a:custGeom>
            <a:avLst/>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0"/>
              </a:cxn>
              <a:cxn ang="0">
                <a:pos x="2147483647" y="0"/>
              </a:cxn>
              <a:cxn ang="0">
                <a:pos x="2147483647" y="0"/>
              </a:cxn>
            </a:cxnLst>
            <a:rect l="0" t="0" r="0" b="0"/>
            <a:pathLst>
              <a:path w="2858" h="2475">
                <a:moveTo>
                  <a:pt x="2143" y="0"/>
                </a:moveTo>
                <a:lnTo>
                  <a:pt x="2501" y="619"/>
                </a:lnTo>
                <a:lnTo>
                  <a:pt x="2858" y="1238"/>
                </a:lnTo>
                <a:lnTo>
                  <a:pt x="2501" y="1856"/>
                </a:lnTo>
                <a:lnTo>
                  <a:pt x="2143" y="2475"/>
                </a:lnTo>
                <a:lnTo>
                  <a:pt x="1429" y="2475"/>
                </a:lnTo>
                <a:lnTo>
                  <a:pt x="714" y="2475"/>
                </a:lnTo>
                <a:lnTo>
                  <a:pt x="357" y="1856"/>
                </a:lnTo>
                <a:lnTo>
                  <a:pt x="0" y="1238"/>
                </a:lnTo>
                <a:lnTo>
                  <a:pt x="357" y="619"/>
                </a:lnTo>
                <a:lnTo>
                  <a:pt x="714" y="0"/>
                </a:lnTo>
                <a:lnTo>
                  <a:pt x="1429" y="0"/>
                </a:lnTo>
                <a:lnTo>
                  <a:pt x="2143" y="0"/>
                </a:lnTo>
                <a:close/>
              </a:path>
            </a:pathLst>
          </a:custGeom>
          <a:solidFill>
            <a:srgbClr val="006BBC"/>
          </a:solidFill>
          <a:ln w="9" cap="flat" cmpd="sng">
            <a:solidFill>
              <a:schemeClr val="accent1"/>
            </a:solidFill>
            <a:prstDash val="solid"/>
            <a:round/>
            <a:headEnd type="none" w="med" len="med"/>
            <a:tailEnd type="none" w="med" len="med"/>
          </a:ln>
        </p:spPr>
        <p:txBody>
          <a:bodyPr/>
          <a:lstStyle/>
          <a:p>
            <a:endParaRPr lang="zh-CN" altLang="en-US"/>
          </a:p>
        </p:txBody>
      </p:sp>
      <p:sp>
        <p:nvSpPr>
          <p:cNvPr id="24581" name="Line 7"/>
          <p:cNvSpPr/>
          <p:nvPr/>
        </p:nvSpPr>
        <p:spPr>
          <a:xfrm flipV="1">
            <a:off x="2473325" y="1884363"/>
            <a:ext cx="1055688" cy="833437"/>
          </a:xfrm>
          <a:prstGeom prst="line">
            <a:avLst/>
          </a:prstGeom>
          <a:ln w="9" cap="flat" cmpd="sng">
            <a:solidFill>
              <a:srgbClr val="2E2C2C"/>
            </a:solidFill>
            <a:prstDash val="solid"/>
            <a:round/>
            <a:headEnd type="none" w="med" len="med"/>
            <a:tailEnd type="triangle" w="med" len="med"/>
          </a:ln>
        </p:spPr>
      </p:sp>
      <p:sp>
        <p:nvSpPr>
          <p:cNvPr id="24582" name="Line 8"/>
          <p:cNvSpPr/>
          <p:nvPr/>
        </p:nvSpPr>
        <p:spPr>
          <a:xfrm flipV="1">
            <a:off x="2984500" y="3614738"/>
            <a:ext cx="549275" cy="0"/>
          </a:xfrm>
          <a:prstGeom prst="line">
            <a:avLst/>
          </a:prstGeom>
          <a:ln w="9" cap="flat" cmpd="sng">
            <a:solidFill>
              <a:srgbClr val="2E2C2C"/>
            </a:solidFill>
            <a:prstDash val="solid"/>
            <a:round/>
            <a:headEnd type="none" w="med" len="med"/>
            <a:tailEnd type="triangle" w="med" len="med"/>
          </a:ln>
        </p:spPr>
      </p:sp>
      <p:sp>
        <p:nvSpPr>
          <p:cNvPr id="24583" name="Rectangle 9"/>
          <p:cNvSpPr/>
          <p:nvPr/>
        </p:nvSpPr>
        <p:spPr>
          <a:xfrm>
            <a:off x="3533775" y="812800"/>
            <a:ext cx="6884988" cy="1527173"/>
          </a:xfrm>
          <a:prstGeom prst="rect">
            <a:avLst/>
          </a:prstGeom>
          <a:solidFill>
            <a:schemeClr val="tx2"/>
          </a:solidFill>
          <a:ln w="9" cap="flat" cmpd="sng">
            <a:solidFill>
              <a:schemeClr val="bg2"/>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24585" name="Rectangle 11"/>
          <p:cNvSpPr/>
          <p:nvPr/>
        </p:nvSpPr>
        <p:spPr>
          <a:xfrm>
            <a:off x="3533775" y="2998788"/>
            <a:ext cx="6884988" cy="1292225"/>
          </a:xfrm>
          <a:prstGeom prst="rect">
            <a:avLst/>
          </a:prstGeom>
          <a:solidFill>
            <a:schemeClr val="tx2"/>
          </a:solidFill>
          <a:ln w="9" cap="flat" cmpd="sng">
            <a:solidFill>
              <a:schemeClr val="bg2"/>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24586" name="Rectangle 12"/>
          <p:cNvSpPr/>
          <p:nvPr/>
        </p:nvSpPr>
        <p:spPr>
          <a:xfrm>
            <a:off x="5064125" y="2792413"/>
            <a:ext cx="3581400" cy="423862"/>
          </a:xfrm>
          <a:prstGeom prst="rect">
            <a:avLst/>
          </a:prstGeom>
          <a:solidFill>
            <a:srgbClr val="113E6A"/>
          </a:solidFill>
          <a:ln w="9" cap="flat" cmpd="sng">
            <a:solidFill>
              <a:schemeClr val="accent1"/>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24587" name="Line 13"/>
          <p:cNvSpPr/>
          <p:nvPr/>
        </p:nvSpPr>
        <p:spPr>
          <a:xfrm>
            <a:off x="2473325" y="4506913"/>
            <a:ext cx="1055688" cy="833437"/>
          </a:xfrm>
          <a:prstGeom prst="line">
            <a:avLst/>
          </a:prstGeom>
          <a:ln w="9" cap="flat" cmpd="sng">
            <a:solidFill>
              <a:srgbClr val="2E2C2C"/>
            </a:solidFill>
            <a:prstDash val="solid"/>
            <a:round/>
            <a:headEnd type="none" w="med" len="med"/>
            <a:tailEnd type="triangle" w="med" len="med"/>
          </a:ln>
        </p:spPr>
      </p:sp>
      <p:sp>
        <p:nvSpPr>
          <p:cNvPr id="24588" name="Rectangle 14"/>
          <p:cNvSpPr/>
          <p:nvPr/>
        </p:nvSpPr>
        <p:spPr>
          <a:xfrm>
            <a:off x="3533775" y="4582639"/>
            <a:ext cx="6884988" cy="1462561"/>
          </a:xfrm>
          <a:prstGeom prst="rect">
            <a:avLst/>
          </a:prstGeom>
          <a:solidFill>
            <a:schemeClr val="tx2"/>
          </a:solidFill>
          <a:ln w="9" cap="flat" cmpd="sng">
            <a:solidFill>
              <a:schemeClr val="bg2"/>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24589" name="Rectangle 15"/>
          <p:cNvSpPr/>
          <p:nvPr/>
        </p:nvSpPr>
        <p:spPr>
          <a:xfrm>
            <a:off x="5064125" y="4403726"/>
            <a:ext cx="3581400" cy="423862"/>
          </a:xfrm>
          <a:prstGeom prst="rect">
            <a:avLst/>
          </a:prstGeom>
          <a:solidFill>
            <a:srgbClr val="113E6A"/>
          </a:solidFill>
          <a:ln w="9" cap="flat" cmpd="sng">
            <a:solidFill>
              <a:schemeClr val="accent1"/>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24591" name="TextBox 16"/>
          <p:cNvSpPr txBox="1"/>
          <p:nvPr/>
        </p:nvSpPr>
        <p:spPr>
          <a:xfrm>
            <a:off x="3721099" y="1045469"/>
            <a:ext cx="6265863" cy="1200329"/>
          </a:xfrm>
          <a:prstGeom prst="rect">
            <a:avLst/>
          </a:prstGeom>
          <a:noFill/>
          <a:ln w="9525">
            <a:noFill/>
          </a:ln>
        </p:spPr>
        <p:txBody>
          <a:bodyPr anchor="t">
            <a:spAutoFit/>
          </a:bodyPr>
          <a:lstStyle/>
          <a:p>
            <a:pPr marL="285750" indent="-285750">
              <a:buFont typeface="Wingdings" panose="05000000000000000000" pitchFamily="2" charset="2"/>
              <a:buChar char="Ø"/>
            </a:pPr>
            <a:r>
              <a:rPr lang="zh-CN" altLang="en-US" dirty="0">
                <a:solidFill>
                  <a:schemeClr val="accent1"/>
                </a:solidFill>
                <a:latin typeface="微软雅黑" panose="020B0503020204020204" pitchFamily="34" charset="-122"/>
                <a:ea typeface="微软雅黑" panose="020B0503020204020204" pitchFamily="34" charset="-122"/>
              </a:rPr>
              <a:t>访问形式分类：流式、跨步、模板、随机</a:t>
            </a:r>
            <a:endParaRPr lang="en-US" altLang="zh-CN" dirty="0">
              <a:solidFill>
                <a:schemeClr val="accent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dirty="0">
                <a:solidFill>
                  <a:schemeClr val="accent1"/>
                </a:solidFill>
                <a:latin typeface="微软雅黑" panose="020B0503020204020204" pitchFamily="34" charset="-122"/>
                <a:ea typeface="微软雅黑" panose="020B0503020204020204" pitchFamily="34" charset="-122"/>
              </a:rPr>
              <a:t>通过提取与内存访问指令相关的结构信息来识别数据对象级别的内存访问模式</a:t>
            </a:r>
            <a:endParaRPr lang="en-US" altLang="zh-CN" dirty="0">
              <a:solidFill>
                <a:schemeClr val="accent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dirty="0">
                <a:solidFill>
                  <a:schemeClr val="accent1"/>
                </a:solidFill>
                <a:latin typeface="微软雅黑" panose="020B0503020204020204" pitchFamily="34" charset="-122"/>
                <a:ea typeface="微软雅黑" panose="020B0503020204020204" pitchFamily="34" charset="-122"/>
              </a:rPr>
              <a:t>内存访问估计：数据规模变化、访问形式相关</a:t>
            </a:r>
            <a:endParaRPr lang="en-US" altLang="zh-CN" dirty="0">
              <a:solidFill>
                <a:schemeClr val="accent1"/>
              </a:solidFill>
              <a:latin typeface="微软雅黑" panose="020B0503020204020204" pitchFamily="34" charset="-122"/>
              <a:ea typeface="微软雅黑" panose="020B0503020204020204" pitchFamily="34" charset="-122"/>
            </a:endParaRPr>
          </a:p>
        </p:txBody>
      </p:sp>
      <p:sp>
        <p:nvSpPr>
          <p:cNvPr id="24592" name="TextBox 17"/>
          <p:cNvSpPr txBox="1"/>
          <p:nvPr/>
        </p:nvSpPr>
        <p:spPr>
          <a:xfrm>
            <a:off x="5300663" y="2800350"/>
            <a:ext cx="3106737" cy="400050"/>
          </a:xfrm>
          <a:prstGeom prst="rect">
            <a:avLst/>
          </a:prstGeom>
          <a:noFill/>
          <a:ln w="9525">
            <a:noFill/>
          </a:ln>
        </p:spPr>
        <p:txBody>
          <a:bodyPr anchor="t">
            <a:spAutoFit/>
          </a:bodyPr>
          <a:lstStyle/>
          <a:p>
            <a:pPr algn="ctr"/>
            <a:r>
              <a:rPr lang="zh-CN" altLang="en-US" sz="2000" dirty="0">
                <a:solidFill>
                  <a:schemeClr val="accent2"/>
                </a:solidFill>
                <a:latin typeface="微软雅黑" panose="020B0503020204020204" pitchFamily="34" charset="-122"/>
                <a:ea typeface="微软雅黑" panose="020B0503020204020204" pitchFamily="34" charset="-122"/>
              </a:rPr>
              <a:t>性能预测</a:t>
            </a:r>
            <a:endParaRPr lang="en-US" altLang="zh-CN" sz="2000" dirty="0">
              <a:solidFill>
                <a:schemeClr val="accent2"/>
              </a:solidFill>
              <a:latin typeface="微软雅黑" panose="020B0503020204020204" pitchFamily="34" charset="-122"/>
              <a:ea typeface="微软雅黑" panose="020B0503020204020204" pitchFamily="34" charset="-122"/>
            </a:endParaRPr>
          </a:p>
        </p:txBody>
      </p:sp>
      <p:sp>
        <p:nvSpPr>
          <p:cNvPr id="24593" name="TextBox 18"/>
          <p:cNvSpPr txBox="1"/>
          <p:nvPr/>
        </p:nvSpPr>
        <p:spPr>
          <a:xfrm>
            <a:off x="3721100" y="3311525"/>
            <a:ext cx="6265863" cy="923330"/>
          </a:xfrm>
          <a:prstGeom prst="rect">
            <a:avLst/>
          </a:prstGeom>
          <a:noFill/>
          <a:ln w="9525">
            <a:noFill/>
          </a:ln>
        </p:spPr>
        <p:txBody>
          <a:bodyPr anchor="t">
            <a:spAutoFit/>
          </a:bodyPr>
          <a:lstStyle/>
          <a:p>
            <a:pPr marL="285750" indent="-285750">
              <a:buFont typeface="Wingdings" panose="05000000000000000000" pitchFamily="2" charset="2"/>
              <a:buChar char="Ø"/>
            </a:pPr>
            <a:r>
              <a:rPr lang="zh-CN" altLang="en-US" dirty="0">
                <a:solidFill>
                  <a:schemeClr val="accent1"/>
                </a:solidFill>
                <a:latin typeface="微软雅黑" panose="020B0503020204020204" pitchFamily="34" charset="-122"/>
                <a:ea typeface="微软雅黑" panose="020B0503020204020204" pitchFamily="34" charset="-122"/>
              </a:rPr>
              <a:t>相关函数构建：统计模型</a:t>
            </a:r>
            <a:endParaRPr lang="en-US" altLang="zh-CN" dirty="0">
              <a:solidFill>
                <a:schemeClr val="accent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dirty="0">
                <a:solidFill>
                  <a:schemeClr val="accent1"/>
                </a:solidFill>
                <a:latin typeface="微软雅黑" panose="020B0503020204020204" pitchFamily="34" charset="-122"/>
                <a:ea typeface="微软雅黑" panose="020B0503020204020204" pitchFamily="34" charset="-122"/>
              </a:rPr>
              <a:t>工作负载特性的选择：特征表明应用程序对</a:t>
            </a:r>
            <a:r>
              <a:rPr lang="en-US" altLang="zh-CN" dirty="0">
                <a:solidFill>
                  <a:schemeClr val="accent1"/>
                </a:solidFill>
                <a:latin typeface="微软雅黑" panose="020B0503020204020204" pitchFamily="34" charset="-122"/>
                <a:ea typeface="微软雅黑" panose="020B0503020204020204" pitchFamily="34" charset="-122"/>
              </a:rPr>
              <a:t>HM</a:t>
            </a:r>
            <a:r>
              <a:rPr lang="zh-CN" altLang="en-US" dirty="0">
                <a:solidFill>
                  <a:schemeClr val="accent1"/>
                </a:solidFill>
                <a:latin typeface="微软雅黑" panose="020B0503020204020204" pitchFamily="34" charset="-122"/>
                <a:ea typeface="微软雅黑" panose="020B0503020204020204" pitchFamily="34" charset="-122"/>
              </a:rPr>
              <a:t>上的数据放置有多敏感</a:t>
            </a:r>
            <a:endParaRPr lang="en-US" altLang="zh-CN" dirty="0">
              <a:solidFill>
                <a:schemeClr val="accent1"/>
              </a:solidFill>
              <a:latin typeface="微软雅黑" panose="020B0503020204020204" pitchFamily="34" charset="-122"/>
              <a:ea typeface="微软雅黑" panose="020B0503020204020204" pitchFamily="34" charset="-122"/>
            </a:endParaRPr>
          </a:p>
        </p:txBody>
      </p:sp>
      <p:sp>
        <p:nvSpPr>
          <p:cNvPr id="24594" name="TextBox 19"/>
          <p:cNvSpPr txBox="1"/>
          <p:nvPr/>
        </p:nvSpPr>
        <p:spPr>
          <a:xfrm>
            <a:off x="5300663" y="4405313"/>
            <a:ext cx="3106737" cy="400050"/>
          </a:xfrm>
          <a:prstGeom prst="rect">
            <a:avLst/>
          </a:prstGeom>
          <a:noFill/>
          <a:ln w="9525">
            <a:noFill/>
          </a:ln>
        </p:spPr>
        <p:txBody>
          <a:bodyPr anchor="t">
            <a:spAutoFit/>
          </a:bodyPr>
          <a:lstStyle/>
          <a:p>
            <a:pPr algn="ctr"/>
            <a:r>
              <a:rPr lang="zh-CN" altLang="en-US" sz="2000" dirty="0">
                <a:solidFill>
                  <a:schemeClr val="accent2"/>
                </a:solidFill>
                <a:latin typeface="微软雅黑" panose="020B0503020204020204" pitchFamily="34" charset="-122"/>
                <a:ea typeface="微软雅黑" panose="020B0503020204020204" pitchFamily="34" charset="-122"/>
              </a:rPr>
              <a:t>支持负载平衡的数据迁移</a:t>
            </a:r>
            <a:endParaRPr lang="en-US" altLang="zh-CN" sz="2000" dirty="0">
              <a:solidFill>
                <a:schemeClr val="accent2"/>
              </a:solidFill>
              <a:latin typeface="微软雅黑" panose="020B0503020204020204" pitchFamily="34" charset="-122"/>
              <a:ea typeface="微软雅黑" panose="020B0503020204020204" pitchFamily="34" charset="-122"/>
            </a:endParaRPr>
          </a:p>
        </p:txBody>
      </p:sp>
      <p:sp>
        <p:nvSpPr>
          <p:cNvPr id="24595" name="TextBox 20"/>
          <p:cNvSpPr txBox="1"/>
          <p:nvPr/>
        </p:nvSpPr>
        <p:spPr>
          <a:xfrm>
            <a:off x="3721100" y="4941030"/>
            <a:ext cx="6553745" cy="923330"/>
          </a:xfrm>
          <a:prstGeom prst="rect">
            <a:avLst/>
          </a:prstGeom>
          <a:noFill/>
          <a:ln w="9525">
            <a:noFill/>
          </a:ln>
        </p:spPr>
        <p:txBody>
          <a:bodyPr wrap="square" anchor="t">
            <a:spAutoFit/>
          </a:bodyPr>
          <a:lstStyle/>
          <a:p>
            <a:pPr marL="285750" indent="-285750">
              <a:buFont typeface="Wingdings" panose="05000000000000000000" pitchFamily="2" charset="2"/>
              <a:buChar char="Ø"/>
            </a:pPr>
            <a:r>
              <a:rPr lang="zh-CN" altLang="en-US" dirty="0">
                <a:solidFill>
                  <a:schemeClr val="accent1"/>
                </a:solidFill>
                <a:latin typeface="微软雅黑" panose="020B0503020204020204" pitchFamily="34" charset="-122"/>
                <a:ea typeface="微软雅黑" panose="020B0503020204020204" pitchFamily="34" charset="-122"/>
              </a:rPr>
              <a:t>任务需要多轮才能逐渐增加</a:t>
            </a:r>
            <a:r>
              <a:rPr lang="en-US" altLang="zh-CN" dirty="0">
                <a:solidFill>
                  <a:schemeClr val="accent1"/>
                </a:solidFill>
                <a:latin typeface="微软雅黑" panose="020B0503020204020204" pitchFamily="34" charset="-122"/>
                <a:ea typeface="微软雅黑" panose="020B0503020204020204" pitchFamily="34" charset="-122"/>
              </a:rPr>
              <a:t>DRAM</a:t>
            </a:r>
            <a:r>
              <a:rPr lang="zh-CN" altLang="en-US" dirty="0">
                <a:solidFill>
                  <a:schemeClr val="accent1"/>
                </a:solidFill>
                <a:latin typeface="微软雅黑" panose="020B0503020204020204" pitchFamily="34" charset="-122"/>
                <a:ea typeface="微软雅黑" panose="020B0503020204020204" pitchFamily="34" charset="-122"/>
              </a:rPr>
              <a:t>访问（通过页面迁移）并提高性能，直到</a:t>
            </a:r>
            <a:r>
              <a:rPr lang="en-US" altLang="zh-CN" dirty="0">
                <a:solidFill>
                  <a:schemeClr val="accent1"/>
                </a:solidFill>
                <a:latin typeface="微软雅黑" panose="020B0503020204020204" pitchFamily="34" charset="-122"/>
                <a:ea typeface="微软雅黑" panose="020B0503020204020204" pitchFamily="34" charset="-122"/>
              </a:rPr>
              <a:t>DRAM</a:t>
            </a:r>
            <a:r>
              <a:rPr lang="zh-CN" altLang="en-US" dirty="0">
                <a:solidFill>
                  <a:schemeClr val="accent1"/>
                </a:solidFill>
                <a:latin typeface="微软雅黑" panose="020B0503020204020204" pitchFamily="34" charset="-122"/>
                <a:ea typeface="微软雅黑" panose="020B0503020204020204" pitchFamily="34" charset="-122"/>
              </a:rPr>
              <a:t>空间耗尽。在每一轮中，执行时间最长的任务增加其</a:t>
            </a:r>
            <a:r>
              <a:rPr lang="en-US" altLang="zh-CN" dirty="0">
                <a:solidFill>
                  <a:schemeClr val="accent1"/>
                </a:solidFill>
                <a:latin typeface="微软雅黑" panose="020B0503020204020204" pitchFamily="34" charset="-122"/>
                <a:ea typeface="微软雅黑" panose="020B0503020204020204" pitchFamily="34" charset="-122"/>
              </a:rPr>
              <a:t>DRAM</a:t>
            </a:r>
            <a:r>
              <a:rPr lang="zh-CN" altLang="en-US" dirty="0">
                <a:solidFill>
                  <a:schemeClr val="accent1"/>
                </a:solidFill>
                <a:latin typeface="微软雅黑" panose="020B0503020204020204" pitchFamily="34" charset="-122"/>
                <a:ea typeface="微软雅黑" panose="020B0503020204020204" pitchFamily="34" charset="-122"/>
              </a:rPr>
              <a:t>访问，直到它比第二长的任务更短。</a:t>
            </a:r>
          </a:p>
        </p:txBody>
      </p:sp>
      <p:sp>
        <p:nvSpPr>
          <p:cNvPr id="24596" name="TextBox 21"/>
          <p:cNvSpPr txBox="1"/>
          <p:nvPr/>
        </p:nvSpPr>
        <p:spPr>
          <a:xfrm>
            <a:off x="1204913" y="3230563"/>
            <a:ext cx="1498600" cy="893762"/>
          </a:xfrm>
          <a:prstGeom prst="rect">
            <a:avLst/>
          </a:prstGeom>
          <a:noFill/>
          <a:ln w="9525">
            <a:noFill/>
          </a:ln>
        </p:spPr>
        <p:txBody>
          <a:bodyPr anchor="t">
            <a:spAutoFit/>
          </a:bodyPr>
          <a:lstStyle/>
          <a:p>
            <a:pPr algn="ctr"/>
            <a:r>
              <a:rPr lang="zh-CN" altLang="en-US" sz="2600" b="1" dirty="0">
                <a:solidFill>
                  <a:schemeClr val="accent2"/>
                </a:solidFill>
                <a:latin typeface="微软雅黑" panose="020B0503020204020204" pitchFamily="34" charset="-122"/>
                <a:ea typeface="微软雅黑" panose="020B0503020204020204" pitchFamily="34" charset="-122"/>
              </a:rPr>
              <a:t>解决</a:t>
            </a:r>
            <a:endParaRPr lang="en-US" altLang="zh-CN" sz="2600" b="1" dirty="0">
              <a:solidFill>
                <a:schemeClr val="accent2"/>
              </a:solidFill>
              <a:latin typeface="微软雅黑" panose="020B0503020204020204" pitchFamily="34" charset="-122"/>
              <a:ea typeface="微软雅黑" panose="020B0503020204020204" pitchFamily="34" charset="-122"/>
            </a:endParaRPr>
          </a:p>
          <a:p>
            <a:pPr algn="ctr"/>
            <a:r>
              <a:rPr lang="zh-CN" altLang="en-US" sz="2600" b="1" dirty="0">
                <a:solidFill>
                  <a:schemeClr val="accent2"/>
                </a:solidFill>
                <a:latin typeface="微软雅黑" panose="020B0503020204020204" pitchFamily="34" charset="-122"/>
                <a:ea typeface="微软雅黑" panose="020B0503020204020204" pitchFamily="34" charset="-122"/>
              </a:rPr>
              <a:t>方案</a:t>
            </a:r>
            <a:endParaRPr lang="en-US" altLang="zh-CN" sz="2600" b="1" dirty="0">
              <a:solidFill>
                <a:schemeClr val="accent2"/>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579F860F-075E-B239-8A60-868F6D514C1E}"/>
              </a:ext>
            </a:extLst>
          </p:cNvPr>
          <p:cNvPicPr>
            <a:picLocks noChangeAspect="1"/>
          </p:cNvPicPr>
          <p:nvPr/>
        </p:nvPicPr>
        <p:blipFill>
          <a:blip r:embed="rId2"/>
          <a:stretch>
            <a:fillRect/>
          </a:stretch>
        </p:blipFill>
        <p:spPr>
          <a:xfrm>
            <a:off x="8946567" y="248513"/>
            <a:ext cx="3005029" cy="1065074"/>
          </a:xfrm>
          <a:prstGeom prst="rect">
            <a:avLst/>
          </a:prstGeom>
        </p:spPr>
      </p:pic>
      <p:pic>
        <p:nvPicPr>
          <p:cNvPr id="5" name="图片 4">
            <a:extLst>
              <a:ext uri="{FF2B5EF4-FFF2-40B4-BE49-F238E27FC236}">
                <a16:creationId xmlns:a16="http://schemas.microsoft.com/office/drawing/2014/main" id="{8D923918-6614-6023-383E-04A51D1265B3}"/>
              </a:ext>
            </a:extLst>
          </p:cNvPr>
          <p:cNvPicPr>
            <a:picLocks noChangeAspect="1"/>
          </p:cNvPicPr>
          <p:nvPr/>
        </p:nvPicPr>
        <p:blipFill>
          <a:blip r:embed="rId3"/>
          <a:stretch>
            <a:fillRect/>
          </a:stretch>
        </p:blipFill>
        <p:spPr>
          <a:xfrm>
            <a:off x="7829249" y="2204482"/>
            <a:ext cx="4315427" cy="590632"/>
          </a:xfrm>
          <a:prstGeom prst="rect">
            <a:avLst/>
          </a:prstGeom>
        </p:spPr>
      </p:pic>
      <p:sp>
        <p:nvSpPr>
          <p:cNvPr id="6" name="Rectangle 10">
            <a:extLst>
              <a:ext uri="{FF2B5EF4-FFF2-40B4-BE49-F238E27FC236}">
                <a16:creationId xmlns:a16="http://schemas.microsoft.com/office/drawing/2014/main" id="{A344C548-9902-ED23-B19B-EE911D37FC57}"/>
              </a:ext>
            </a:extLst>
          </p:cNvPr>
          <p:cNvSpPr/>
          <p:nvPr/>
        </p:nvSpPr>
        <p:spPr>
          <a:xfrm>
            <a:off x="5064125" y="604045"/>
            <a:ext cx="3581400" cy="422275"/>
          </a:xfrm>
          <a:prstGeom prst="rect">
            <a:avLst/>
          </a:prstGeom>
          <a:solidFill>
            <a:srgbClr val="113E6A"/>
          </a:solidFill>
          <a:ln w="9" cap="flat" cmpd="sng">
            <a:solidFill>
              <a:schemeClr val="accent1"/>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7" name="TextBox 15">
            <a:extLst>
              <a:ext uri="{FF2B5EF4-FFF2-40B4-BE49-F238E27FC236}">
                <a16:creationId xmlns:a16="http://schemas.microsoft.com/office/drawing/2014/main" id="{66C55238-61C8-F9A0-057C-6F690FFF3AC7}"/>
              </a:ext>
            </a:extLst>
          </p:cNvPr>
          <p:cNvSpPr txBox="1"/>
          <p:nvPr/>
        </p:nvSpPr>
        <p:spPr>
          <a:xfrm>
            <a:off x="5300663" y="624682"/>
            <a:ext cx="3106737" cy="400050"/>
          </a:xfrm>
          <a:prstGeom prst="rect">
            <a:avLst/>
          </a:prstGeom>
          <a:noFill/>
          <a:ln w="9525">
            <a:noFill/>
          </a:ln>
        </p:spPr>
        <p:txBody>
          <a:bodyPr anchor="t">
            <a:spAutoFit/>
          </a:bodyPr>
          <a:lstStyle/>
          <a:p>
            <a:pPr algn="ctr"/>
            <a:r>
              <a:rPr lang="zh-CN" altLang="en-US" sz="2000" dirty="0">
                <a:solidFill>
                  <a:schemeClr val="accent2"/>
                </a:solidFill>
                <a:latin typeface="微软雅黑" panose="020B0503020204020204" pitchFamily="34" charset="-122"/>
                <a:ea typeface="微软雅黑" panose="020B0503020204020204" pitchFamily="34" charset="-122"/>
              </a:rPr>
              <a:t>输入感知内存访问量化</a:t>
            </a:r>
            <a:endParaRPr lang="en-US" altLang="zh-CN" sz="2000" dirty="0">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4579"/>
                                        </p:tgtEl>
                                        <p:attrNameLst>
                                          <p:attrName>style.visibility</p:attrName>
                                        </p:attrNameLst>
                                      </p:cBhvr>
                                      <p:to>
                                        <p:strVal val="visible"/>
                                      </p:to>
                                    </p:set>
                                    <p:anim calcmode="lin" valueType="num">
                                      <p:cBhvr>
                                        <p:cTn id="7" dur="300" fill="hold"/>
                                        <p:tgtEl>
                                          <p:spTgt spid="24579"/>
                                        </p:tgtEl>
                                        <p:attrNameLst>
                                          <p:attrName>ppt_w</p:attrName>
                                        </p:attrNameLst>
                                      </p:cBhvr>
                                      <p:tavLst>
                                        <p:tav tm="0">
                                          <p:val>
                                            <p:fltVal val="0"/>
                                          </p:val>
                                        </p:tav>
                                        <p:tav tm="100000">
                                          <p:val>
                                            <p:strVal val="#ppt_w"/>
                                          </p:val>
                                        </p:tav>
                                      </p:tavLst>
                                    </p:anim>
                                    <p:anim calcmode="lin" valueType="num">
                                      <p:cBhvr>
                                        <p:cTn id="8" dur="300" fill="hold"/>
                                        <p:tgtEl>
                                          <p:spTgt spid="24579"/>
                                        </p:tgtEl>
                                        <p:attrNameLst>
                                          <p:attrName>ppt_h</p:attrName>
                                        </p:attrNameLst>
                                      </p:cBhvr>
                                      <p:tavLst>
                                        <p:tav tm="0">
                                          <p:val>
                                            <p:fltVal val="0"/>
                                          </p:val>
                                        </p:tav>
                                        <p:tav tm="100000">
                                          <p:val>
                                            <p:strVal val="#ppt_h"/>
                                          </p:val>
                                        </p:tav>
                                      </p:tavLst>
                                    </p:anim>
                                    <p:anim calcmode="lin" valueType="num">
                                      <p:cBhvr>
                                        <p:cTn id="9" dur="300" fill="hold"/>
                                        <p:tgtEl>
                                          <p:spTgt spid="24579"/>
                                        </p:tgtEl>
                                        <p:attrNameLst>
                                          <p:attrName>style.rotation</p:attrName>
                                        </p:attrNameLst>
                                      </p:cBhvr>
                                      <p:tavLst>
                                        <p:tav tm="0">
                                          <p:val>
                                            <p:fltVal val="90"/>
                                          </p:val>
                                        </p:tav>
                                        <p:tav tm="100000">
                                          <p:val>
                                            <p:fltVal val="0"/>
                                          </p:val>
                                        </p:tav>
                                      </p:tavLst>
                                    </p:anim>
                                    <p:animEffect transition="in" filter="fade">
                                      <p:cBhvr>
                                        <p:cTn id="10" dur="300"/>
                                        <p:tgtEl>
                                          <p:spTgt spid="24579"/>
                                        </p:tgtEl>
                                      </p:cBhvr>
                                    </p:animEffect>
                                  </p:childTnLst>
                                </p:cTn>
                              </p:par>
                            </p:childTnLst>
                          </p:cTn>
                        </p:par>
                        <p:par>
                          <p:cTn id="11" fill="hold">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4578"/>
                                        </p:tgtEl>
                                        <p:attrNameLst>
                                          <p:attrName>style.visibility</p:attrName>
                                        </p:attrNameLst>
                                      </p:cBhvr>
                                      <p:to>
                                        <p:strVal val="visible"/>
                                      </p:to>
                                    </p:set>
                                    <p:anim calcmode="lin" valueType="num">
                                      <p:cBhvr>
                                        <p:cTn id="14" dur="400" fill="hold"/>
                                        <p:tgtEl>
                                          <p:spTgt spid="24578"/>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4578"/>
                                        </p:tgtEl>
                                        <p:attrNameLst>
                                          <p:attrName>ppt_y</p:attrName>
                                        </p:attrNameLst>
                                      </p:cBhvr>
                                      <p:tavLst>
                                        <p:tav tm="0">
                                          <p:val>
                                            <p:strVal val="#ppt_y"/>
                                          </p:val>
                                        </p:tav>
                                        <p:tav tm="100000">
                                          <p:val>
                                            <p:strVal val="#ppt_y"/>
                                          </p:val>
                                        </p:tav>
                                      </p:tavLst>
                                    </p:anim>
                                    <p:anim calcmode="lin" valueType="num">
                                      <p:cBhvr>
                                        <p:cTn id="16" dur="400" fill="hold"/>
                                        <p:tgtEl>
                                          <p:spTgt spid="24578"/>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457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4578"/>
                                        </p:tgtEl>
                                      </p:cBhvr>
                                    </p:animEffect>
                                  </p:childTnLst>
                                </p:cTn>
                              </p:par>
                            </p:childTnLst>
                          </p:cTn>
                        </p:par>
                        <p:par>
                          <p:cTn id="19" fill="hold">
                            <p:stCondLst>
                              <p:cond delay="940"/>
                            </p:stCondLst>
                            <p:childTnLst>
                              <p:par>
                                <p:cTn id="20" presetID="31" presetClass="entr" presetSubtype="0" fill="hold" nodeType="afterEffect">
                                  <p:stCondLst>
                                    <p:cond delay="0"/>
                                  </p:stCondLst>
                                  <p:childTnLst>
                                    <p:set>
                                      <p:cBhvr>
                                        <p:cTn id="21" dur="1" fill="hold">
                                          <p:stCondLst>
                                            <p:cond delay="0"/>
                                          </p:stCondLst>
                                        </p:cTn>
                                        <p:tgtEl>
                                          <p:spTgt spid="24580"/>
                                        </p:tgtEl>
                                        <p:attrNameLst>
                                          <p:attrName>style.visibility</p:attrName>
                                        </p:attrNameLst>
                                      </p:cBhvr>
                                      <p:to>
                                        <p:strVal val="visible"/>
                                      </p:to>
                                    </p:set>
                                    <p:anim calcmode="lin" valueType="num">
                                      <p:cBhvr>
                                        <p:cTn id="22" dur="1000" fill="hold"/>
                                        <p:tgtEl>
                                          <p:spTgt spid="24580"/>
                                        </p:tgtEl>
                                        <p:attrNameLst>
                                          <p:attrName>ppt_w</p:attrName>
                                        </p:attrNameLst>
                                      </p:cBhvr>
                                      <p:tavLst>
                                        <p:tav tm="0">
                                          <p:val>
                                            <p:fltVal val="0"/>
                                          </p:val>
                                        </p:tav>
                                        <p:tav tm="100000">
                                          <p:val>
                                            <p:strVal val="#ppt_w"/>
                                          </p:val>
                                        </p:tav>
                                      </p:tavLst>
                                    </p:anim>
                                    <p:anim calcmode="lin" valueType="num">
                                      <p:cBhvr>
                                        <p:cTn id="23" dur="1000" fill="hold"/>
                                        <p:tgtEl>
                                          <p:spTgt spid="24580"/>
                                        </p:tgtEl>
                                        <p:attrNameLst>
                                          <p:attrName>ppt_h</p:attrName>
                                        </p:attrNameLst>
                                      </p:cBhvr>
                                      <p:tavLst>
                                        <p:tav tm="0">
                                          <p:val>
                                            <p:fltVal val="0"/>
                                          </p:val>
                                        </p:tav>
                                        <p:tav tm="100000">
                                          <p:val>
                                            <p:strVal val="#ppt_h"/>
                                          </p:val>
                                        </p:tav>
                                      </p:tavLst>
                                    </p:anim>
                                    <p:anim calcmode="lin" valueType="num">
                                      <p:cBhvr>
                                        <p:cTn id="24" dur="1000" fill="hold"/>
                                        <p:tgtEl>
                                          <p:spTgt spid="24580"/>
                                        </p:tgtEl>
                                        <p:attrNameLst>
                                          <p:attrName>style.rotation</p:attrName>
                                        </p:attrNameLst>
                                      </p:cBhvr>
                                      <p:tavLst>
                                        <p:tav tm="0">
                                          <p:val>
                                            <p:fltVal val="90"/>
                                          </p:val>
                                        </p:tav>
                                        <p:tav tm="100000">
                                          <p:val>
                                            <p:fltVal val="0"/>
                                          </p:val>
                                        </p:tav>
                                      </p:tavLst>
                                    </p:anim>
                                    <p:animEffect transition="in" filter="fade">
                                      <p:cBhvr>
                                        <p:cTn id="25" dur="1000"/>
                                        <p:tgtEl>
                                          <p:spTgt spid="24580"/>
                                        </p:tgtEl>
                                      </p:cBhvr>
                                    </p:animEffect>
                                  </p:childTnLst>
                                </p:cTn>
                              </p:par>
                            </p:childTnLst>
                          </p:cTn>
                        </p:par>
                        <p:par>
                          <p:cTn id="26" fill="hold">
                            <p:stCondLst>
                              <p:cond delay="1940"/>
                            </p:stCondLst>
                            <p:childTnLst>
                              <p:par>
                                <p:cTn id="27" presetID="41" presetClass="entr" presetSubtype="0" fill="hold" grpId="0" nodeType="afterEffect">
                                  <p:stCondLst>
                                    <p:cond delay="0"/>
                                  </p:stCondLst>
                                  <p:iterate type="lt">
                                    <p:tmPct val="10000"/>
                                  </p:iterate>
                                  <p:childTnLst>
                                    <p:set>
                                      <p:cBhvr>
                                        <p:cTn id="28" dur="1" fill="hold">
                                          <p:stCondLst>
                                            <p:cond delay="0"/>
                                          </p:stCondLst>
                                        </p:cTn>
                                        <p:tgtEl>
                                          <p:spTgt spid="24596"/>
                                        </p:tgtEl>
                                        <p:attrNameLst>
                                          <p:attrName>style.visibility</p:attrName>
                                        </p:attrNameLst>
                                      </p:cBhvr>
                                      <p:to>
                                        <p:strVal val="visible"/>
                                      </p:to>
                                    </p:set>
                                    <p:anim calcmode="lin" valueType="num">
                                      <p:cBhvr>
                                        <p:cTn id="29" dur="500" fill="hold"/>
                                        <p:tgtEl>
                                          <p:spTgt spid="24596"/>
                                        </p:tgtEl>
                                        <p:attrNameLst>
                                          <p:attrName>ppt_x</p:attrName>
                                        </p:attrNameLst>
                                      </p:cBhvr>
                                      <p:tavLst>
                                        <p:tav tm="0">
                                          <p:val>
                                            <p:strVal val="#ppt_x"/>
                                          </p:val>
                                        </p:tav>
                                        <p:tav tm="50000">
                                          <p:val>
                                            <p:strVal val="#ppt_x+.1"/>
                                          </p:val>
                                        </p:tav>
                                        <p:tav tm="100000">
                                          <p:val>
                                            <p:strVal val="#ppt_x"/>
                                          </p:val>
                                        </p:tav>
                                      </p:tavLst>
                                    </p:anim>
                                    <p:anim calcmode="lin" valueType="num">
                                      <p:cBhvr>
                                        <p:cTn id="30" dur="500" fill="hold"/>
                                        <p:tgtEl>
                                          <p:spTgt spid="24596"/>
                                        </p:tgtEl>
                                        <p:attrNameLst>
                                          <p:attrName>ppt_y</p:attrName>
                                        </p:attrNameLst>
                                      </p:cBhvr>
                                      <p:tavLst>
                                        <p:tav tm="0">
                                          <p:val>
                                            <p:strVal val="#ppt_y"/>
                                          </p:val>
                                        </p:tav>
                                        <p:tav tm="100000">
                                          <p:val>
                                            <p:strVal val="#ppt_y"/>
                                          </p:val>
                                        </p:tav>
                                      </p:tavLst>
                                    </p:anim>
                                    <p:anim calcmode="lin" valueType="num">
                                      <p:cBhvr>
                                        <p:cTn id="31" dur="500" fill="hold"/>
                                        <p:tgtEl>
                                          <p:spTgt spid="24596"/>
                                        </p:tgtEl>
                                        <p:attrNameLst>
                                          <p:attrName>ppt_h</p:attrName>
                                        </p:attrNameLst>
                                      </p:cBhvr>
                                      <p:tavLst>
                                        <p:tav tm="0">
                                          <p:val>
                                            <p:strVal val="#ppt_h/10"/>
                                          </p:val>
                                        </p:tav>
                                        <p:tav tm="50000">
                                          <p:val>
                                            <p:strVal val="#ppt_h+.01"/>
                                          </p:val>
                                        </p:tav>
                                        <p:tav tm="100000">
                                          <p:val>
                                            <p:strVal val="#ppt_h"/>
                                          </p:val>
                                        </p:tav>
                                      </p:tavLst>
                                    </p:anim>
                                    <p:anim calcmode="lin" valueType="num">
                                      <p:cBhvr>
                                        <p:cTn id="32" dur="500" fill="hold"/>
                                        <p:tgtEl>
                                          <p:spTgt spid="24596"/>
                                        </p:tgtEl>
                                        <p:attrNameLst>
                                          <p:attrName>ppt_w</p:attrName>
                                        </p:attrNameLst>
                                      </p:cBhvr>
                                      <p:tavLst>
                                        <p:tav tm="0">
                                          <p:val>
                                            <p:strVal val="#ppt_w/10"/>
                                          </p:val>
                                        </p:tav>
                                        <p:tav tm="50000">
                                          <p:val>
                                            <p:strVal val="#ppt_w+.01"/>
                                          </p:val>
                                        </p:tav>
                                        <p:tav tm="100000">
                                          <p:val>
                                            <p:strVal val="#ppt_w"/>
                                          </p:val>
                                        </p:tav>
                                      </p:tavLst>
                                    </p:anim>
                                    <p:animEffect transition="in" filter="fade">
                                      <p:cBhvr>
                                        <p:cTn id="33" dur="500" tmFilter="0,0; .5, 1; 1, 1"/>
                                        <p:tgtEl>
                                          <p:spTgt spid="24596"/>
                                        </p:tgtEl>
                                      </p:cBhvr>
                                    </p:animEffect>
                                  </p:childTnLst>
                                </p:cTn>
                              </p:par>
                            </p:childTnLst>
                          </p:cTn>
                        </p:par>
                        <p:par>
                          <p:cTn id="34" fill="hold">
                            <p:stCondLst>
                              <p:cond delay="2590"/>
                            </p:stCondLst>
                            <p:childTnLst>
                              <p:par>
                                <p:cTn id="35" presetID="22" presetClass="entr" presetSubtype="8" fill="hold" nodeType="afterEffect">
                                  <p:stCondLst>
                                    <p:cond delay="0"/>
                                  </p:stCondLst>
                                  <p:childTnLst>
                                    <p:set>
                                      <p:cBhvr>
                                        <p:cTn id="36" dur="1" fill="hold">
                                          <p:stCondLst>
                                            <p:cond delay="0"/>
                                          </p:stCondLst>
                                        </p:cTn>
                                        <p:tgtEl>
                                          <p:spTgt spid="24581"/>
                                        </p:tgtEl>
                                        <p:attrNameLst>
                                          <p:attrName>style.visibility</p:attrName>
                                        </p:attrNameLst>
                                      </p:cBhvr>
                                      <p:to>
                                        <p:strVal val="visible"/>
                                      </p:to>
                                    </p:set>
                                    <p:animEffect transition="in" filter="wipe(left)">
                                      <p:cBhvr>
                                        <p:cTn id="37" dur="500"/>
                                        <p:tgtEl>
                                          <p:spTgt spid="24581"/>
                                        </p:tgtEl>
                                      </p:cBhvr>
                                    </p:animEffect>
                                  </p:childTnLst>
                                </p:cTn>
                              </p:par>
                              <p:par>
                                <p:cTn id="38" presetID="22" presetClass="entr" presetSubtype="8" fill="hold" nodeType="withEffect">
                                  <p:stCondLst>
                                    <p:cond delay="0"/>
                                  </p:stCondLst>
                                  <p:childTnLst>
                                    <p:set>
                                      <p:cBhvr>
                                        <p:cTn id="39" dur="1" fill="hold">
                                          <p:stCondLst>
                                            <p:cond delay="0"/>
                                          </p:stCondLst>
                                        </p:cTn>
                                        <p:tgtEl>
                                          <p:spTgt spid="24582"/>
                                        </p:tgtEl>
                                        <p:attrNameLst>
                                          <p:attrName>style.visibility</p:attrName>
                                        </p:attrNameLst>
                                      </p:cBhvr>
                                      <p:to>
                                        <p:strVal val="visible"/>
                                      </p:to>
                                    </p:set>
                                    <p:animEffect transition="in" filter="wipe(left)">
                                      <p:cBhvr>
                                        <p:cTn id="40" dur="500"/>
                                        <p:tgtEl>
                                          <p:spTgt spid="24582"/>
                                        </p:tgtEl>
                                      </p:cBhvr>
                                    </p:animEffect>
                                  </p:childTnLst>
                                </p:cTn>
                              </p:par>
                              <p:par>
                                <p:cTn id="41" presetID="22" presetClass="entr" presetSubtype="8" fill="hold" nodeType="withEffect">
                                  <p:stCondLst>
                                    <p:cond delay="0"/>
                                  </p:stCondLst>
                                  <p:childTnLst>
                                    <p:set>
                                      <p:cBhvr>
                                        <p:cTn id="42" dur="1" fill="hold">
                                          <p:stCondLst>
                                            <p:cond delay="0"/>
                                          </p:stCondLst>
                                        </p:cTn>
                                        <p:tgtEl>
                                          <p:spTgt spid="24587"/>
                                        </p:tgtEl>
                                        <p:attrNameLst>
                                          <p:attrName>style.visibility</p:attrName>
                                        </p:attrNameLst>
                                      </p:cBhvr>
                                      <p:to>
                                        <p:strVal val="visible"/>
                                      </p:to>
                                    </p:set>
                                    <p:animEffect transition="in" filter="wipe(left)">
                                      <p:cBhvr>
                                        <p:cTn id="43" dur="500"/>
                                        <p:tgtEl>
                                          <p:spTgt spid="24587"/>
                                        </p:tgtEl>
                                      </p:cBhvr>
                                    </p:animEffect>
                                  </p:childTnLst>
                                </p:cTn>
                              </p:par>
                            </p:childTnLst>
                          </p:cTn>
                        </p:par>
                        <p:par>
                          <p:cTn id="44" fill="hold">
                            <p:stCondLst>
                              <p:cond delay="3090"/>
                            </p:stCondLst>
                            <p:childTnLst>
                              <p:par>
                                <p:cTn id="45" presetID="22" presetClass="entr" presetSubtype="8" fill="hold" grpId="0" nodeType="afterEffect">
                                  <p:stCondLst>
                                    <p:cond delay="0"/>
                                  </p:stCondLst>
                                  <p:childTnLst>
                                    <p:set>
                                      <p:cBhvr>
                                        <p:cTn id="46" dur="1" fill="hold">
                                          <p:stCondLst>
                                            <p:cond delay="0"/>
                                          </p:stCondLst>
                                        </p:cTn>
                                        <p:tgtEl>
                                          <p:spTgt spid="24591"/>
                                        </p:tgtEl>
                                        <p:attrNameLst>
                                          <p:attrName>style.visibility</p:attrName>
                                        </p:attrNameLst>
                                      </p:cBhvr>
                                      <p:to>
                                        <p:strVal val="visible"/>
                                      </p:to>
                                    </p:set>
                                    <p:animEffect transition="in" filter="wipe(left)">
                                      <p:cBhvr>
                                        <p:cTn id="47" dur="500"/>
                                        <p:tgtEl>
                                          <p:spTgt spid="24591"/>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4583"/>
                                        </p:tgtEl>
                                        <p:attrNameLst>
                                          <p:attrName>style.visibility</p:attrName>
                                        </p:attrNameLst>
                                      </p:cBhvr>
                                      <p:to>
                                        <p:strVal val="visible"/>
                                      </p:to>
                                    </p:set>
                                    <p:animEffect transition="in" filter="wipe(left)">
                                      <p:cBhvr>
                                        <p:cTn id="50" dur="500"/>
                                        <p:tgtEl>
                                          <p:spTgt spid="24583"/>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4593"/>
                                        </p:tgtEl>
                                        <p:attrNameLst>
                                          <p:attrName>style.visibility</p:attrName>
                                        </p:attrNameLst>
                                      </p:cBhvr>
                                      <p:to>
                                        <p:strVal val="visible"/>
                                      </p:to>
                                    </p:set>
                                    <p:animEffect transition="in" filter="wipe(left)">
                                      <p:cBhvr>
                                        <p:cTn id="53" dur="500"/>
                                        <p:tgtEl>
                                          <p:spTgt spid="24593"/>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24585"/>
                                        </p:tgtEl>
                                        <p:attrNameLst>
                                          <p:attrName>style.visibility</p:attrName>
                                        </p:attrNameLst>
                                      </p:cBhvr>
                                      <p:to>
                                        <p:strVal val="visible"/>
                                      </p:to>
                                    </p:set>
                                    <p:animEffect transition="in" filter="wipe(left)">
                                      <p:cBhvr>
                                        <p:cTn id="56" dur="500"/>
                                        <p:tgtEl>
                                          <p:spTgt spid="24585"/>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24595"/>
                                        </p:tgtEl>
                                        <p:attrNameLst>
                                          <p:attrName>style.visibility</p:attrName>
                                        </p:attrNameLst>
                                      </p:cBhvr>
                                      <p:to>
                                        <p:strVal val="visible"/>
                                      </p:to>
                                    </p:set>
                                    <p:animEffect transition="in" filter="wipe(left)">
                                      <p:cBhvr>
                                        <p:cTn id="59" dur="500"/>
                                        <p:tgtEl>
                                          <p:spTgt spid="24595"/>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24588"/>
                                        </p:tgtEl>
                                        <p:attrNameLst>
                                          <p:attrName>style.visibility</p:attrName>
                                        </p:attrNameLst>
                                      </p:cBhvr>
                                      <p:to>
                                        <p:strVal val="visible"/>
                                      </p:to>
                                    </p:set>
                                    <p:animEffect transition="in" filter="wipe(left)">
                                      <p:cBhvr>
                                        <p:cTn id="62" dur="500"/>
                                        <p:tgtEl>
                                          <p:spTgt spid="24588"/>
                                        </p:tgtEl>
                                      </p:cBhvr>
                                    </p:animEffect>
                                  </p:childTnLst>
                                </p:cTn>
                              </p:par>
                              <p:par>
                                <p:cTn id="63" presetID="47" presetClass="entr" presetSubtype="0" fill="hold" grpId="0" nodeType="withEffect">
                                  <p:stCondLst>
                                    <p:cond delay="0"/>
                                  </p:stCondLst>
                                  <p:childTnLst>
                                    <p:set>
                                      <p:cBhvr>
                                        <p:cTn id="64" dur="1" fill="hold">
                                          <p:stCondLst>
                                            <p:cond delay="0"/>
                                          </p:stCondLst>
                                        </p:cTn>
                                        <p:tgtEl>
                                          <p:spTgt spid="24592"/>
                                        </p:tgtEl>
                                        <p:attrNameLst>
                                          <p:attrName>style.visibility</p:attrName>
                                        </p:attrNameLst>
                                      </p:cBhvr>
                                      <p:to>
                                        <p:strVal val="visible"/>
                                      </p:to>
                                    </p:set>
                                    <p:animEffect transition="in" filter="fade">
                                      <p:cBhvr>
                                        <p:cTn id="65" dur="1000"/>
                                        <p:tgtEl>
                                          <p:spTgt spid="24592"/>
                                        </p:tgtEl>
                                      </p:cBhvr>
                                    </p:animEffect>
                                    <p:anim calcmode="lin" valueType="num">
                                      <p:cBhvr>
                                        <p:cTn id="66" dur="1000" fill="hold"/>
                                        <p:tgtEl>
                                          <p:spTgt spid="24592"/>
                                        </p:tgtEl>
                                        <p:attrNameLst>
                                          <p:attrName>ppt_x</p:attrName>
                                        </p:attrNameLst>
                                      </p:cBhvr>
                                      <p:tavLst>
                                        <p:tav tm="0">
                                          <p:val>
                                            <p:strVal val="#ppt_x"/>
                                          </p:val>
                                        </p:tav>
                                        <p:tav tm="100000">
                                          <p:val>
                                            <p:strVal val="#ppt_x"/>
                                          </p:val>
                                        </p:tav>
                                      </p:tavLst>
                                    </p:anim>
                                    <p:anim calcmode="lin" valueType="num">
                                      <p:cBhvr>
                                        <p:cTn id="67" dur="1000" fill="hold"/>
                                        <p:tgtEl>
                                          <p:spTgt spid="24592"/>
                                        </p:tgtEl>
                                        <p:attrNameLst>
                                          <p:attrName>ppt_y</p:attrName>
                                        </p:attrNameLst>
                                      </p:cBhvr>
                                      <p:tavLst>
                                        <p:tav tm="0">
                                          <p:val>
                                            <p:strVal val="#ppt_y-.1"/>
                                          </p:val>
                                        </p:tav>
                                        <p:tav tm="100000">
                                          <p:val>
                                            <p:strVal val="#ppt_y"/>
                                          </p:val>
                                        </p:tav>
                                      </p:tavLst>
                                    </p:anim>
                                  </p:childTnLst>
                                </p:cTn>
                              </p:par>
                              <p:par>
                                <p:cTn id="68" presetID="47" presetClass="entr" presetSubtype="0" fill="hold" grpId="0" nodeType="withEffect">
                                  <p:stCondLst>
                                    <p:cond delay="0"/>
                                  </p:stCondLst>
                                  <p:childTnLst>
                                    <p:set>
                                      <p:cBhvr>
                                        <p:cTn id="69" dur="1" fill="hold">
                                          <p:stCondLst>
                                            <p:cond delay="0"/>
                                          </p:stCondLst>
                                        </p:cTn>
                                        <p:tgtEl>
                                          <p:spTgt spid="24586"/>
                                        </p:tgtEl>
                                        <p:attrNameLst>
                                          <p:attrName>style.visibility</p:attrName>
                                        </p:attrNameLst>
                                      </p:cBhvr>
                                      <p:to>
                                        <p:strVal val="visible"/>
                                      </p:to>
                                    </p:set>
                                    <p:animEffect transition="in" filter="fade">
                                      <p:cBhvr>
                                        <p:cTn id="70" dur="1000"/>
                                        <p:tgtEl>
                                          <p:spTgt spid="24586"/>
                                        </p:tgtEl>
                                      </p:cBhvr>
                                    </p:animEffect>
                                    <p:anim calcmode="lin" valueType="num">
                                      <p:cBhvr>
                                        <p:cTn id="71" dur="1000" fill="hold"/>
                                        <p:tgtEl>
                                          <p:spTgt spid="24586"/>
                                        </p:tgtEl>
                                        <p:attrNameLst>
                                          <p:attrName>ppt_x</p:attrName>
                                        </p:attrNameLst>
                                      </p:cBhvr>
                                      <p:tavLst>
                                        <p:tav tm="0">
                                          <p:val>
                                            <p:strVal val="#ppt_x"/>
                                          </p:val>
                                        </p:tav>
                                        <p:tav tm="100000">
                                          <p:val>
                                            <p:strVal val="#ppt_x"/>
                                          </p:val>
                                        </p:tav>
                                      </p:tavLst>
                                    </p:anim>
                                    <p:anim calcmode="lin" valueType="num">
                                      <p:cBhvr>
                                        <p:cTn id="72" dur="1000" fill="hold"/>
                                        <p:tgtEl>
                                          <p:spTgt spid="24586"/>
                                        </p:tgtEl>
                                        <p:attrNameLst>
                                          <p:attrName>ppt_y</p:attrName>
                                        </p:attrNameLst>
                                      </p:cBhvr>
                                      <p:tavLst>
                                        <p:tav tm="0">
                                          <p:val>
                                            <p:strVal val="#ppt_y-.1"/>
                                          </p:val>
                                        </p:tav>
                                        <p:tav tm="100000">
                                          <p:val>
                                            <p:strVal val="#ppt_y"/>
                                          </p:val>
                                        </p:tav>
                                      </p:tavLst>
                                    </p:anim>
                                  </p:childTnLst>
                                </p:cTn>
                              </p:par>
                              <p:par>
                                <p:cTn id="73" presetID="47" presetClass="entr" presetSubtype="0" fill="hold" grpId="0" nodeType="withEffect">
                                  <p:stCondLst>
                                    <p:cond delay="0"/>
                                  </p:stCondLst>
                                  <p:childTnLst>
                                    <p:set>
                                      <p:cBhvr>
                                        <p:cTn id="74" dur="1" fill="hold">
                                          <p:stCondLst>
                                            <p:cond delay="0"/>
                                          </p:stCondLst>
                                        </p:cTn>
                                        <p:tgtEl>
                                          <p:spTgt spid="24594"/>
                                        </p:tgtEl>
                                        <p:attrNameLst>
                                          <p:attrName>style.visibility</p:attrName>
                                        </p:attrNameLst>
                                      </p:cBhvr>
                                      <p:to>
                                        <p:strVal val="visible"/>
                                      </p:to>
                                    </p:set>
                                    <p:animEffect transition="in" filter="fade">
                                      <p:cBhvr>
                                        <p:cTn id="75" dur="1000"/>
                                        <p:tgtEl>
                                          <p:spTgt spid="24594"/>
                                        </p:tgtEl>
                                      </p:cBhvr>
                                    </p:animEffect>
                                    <p:anim calcmode="lin" valueType="num">
                                      <p:cBhvr>
                                        <p:cTn id="76" dur="1000" fill="hold"/>
                                        <p:tgtEl>
                                          <p:spTgt spid="24594"/>
                                        </p:tgtEl>
                                        <p:attrNameLst>
                                          <p:attrName>ppt_x</p:attrName>
                                        </p:attrNameLst>
                                      </p:cBhvr>
                                      <p:tavLst>
                                        <p:tav tm="0">
                                          <p:val>
                                            <p:strVal val="#ppt_x"/>
                                          </p:val>
                                        </p:tav>
                                        <p:tav tm="100000">
                                          <p:val>
                                            <p:strVal val="#ppt_x"/>
                                          </p:val>
                                        </p:tav>
                                      </p:tavLst>
                                    </p:anim>
                                    <p:anim calcmode="lin" valueType="num">
                                      <p:cBhvr>
                                        <p:cTn id="77" dur="1000" fill="hold"/>
                                        <p:tgtEl>
                                          <p:spTgt spid="24594"/>
                                        </p:tgtEl>
                                        <p:attrNameLst>
                                          <p:attrName>ppt_y</p:attrName>
                                        </p:attrNameLst>
                                      </p:cBhvr>
                                      <p:tavLst>
                                        <p:tav tm="0">
                                          <p:val>
                                            <p:strVal val="#ppt_y-.1"/>
                                          </p:val>
                                        </p:tav>
                                        <p:tav tm="100000">
                                          <p:val>
                                            <p:strVal val="#ppt_y"/>
                                          </p:val>
                                        </p:tav>
                                      </p:tavLst>
                                    </p:anim>
                                  </p:childTnLst>
                                </p:cTn>
                              </p:par>
                              <p:par>
                                <p:cTn id="78" presetID="47" presetClass="entr" presetSubtype="0" fill="hold" grpId="0" nodeType="withEffect">
                                  <p:stCondLst>
                                    <p:cond delay="0"/>
                                  </p:stCondLst>
                                  <p:childTnLst>
                                    <p:set>
                                      <p:cBhvr>
                                        <p:cTn id="79" dur="1" fill="hold">
                                          <p:stCondLst>
                                            <p:cond delay="0"/>
                                          </p:stCondLst>
                                        </p:cTn>
                                        <p:tgtEl>
                                          <p:spTgt spid="24589"/>
                                        </p:tgtEl>
                                        <p:attrNameLst>
                                          <p:attrName>style.visibility</p:attrName>
                                        </p:attrNameLst>
                                      </p:cBhvr>
                                      <p:to>
                                        <p:strVal val="visible"/>
                                      </p:to>
                                    </p:set>
                                    <p:animEffect transition="in" filter="fade">
                                      <p:cBhvr>
                                        <p:cTn id="80" dur="1000"/>
                                        <p:tgtEl>
                                          <p:spTgt spid="24589"/>
                                        </p:tgtEl>
                                      </p:cBhvr>
                                    </p:animEffect>
                                    <p:anim calcmode="lin" valueType="num">
                                      <p:cBhvr>
                                        <p:cTn id="81" dur="1000" fill="hold"/>
                                        <p:tgtEl>
                                          <p:spTgt spid="24589"/>
                                        </p:tgtEl>
                                        <p:attrNameLst>
                                          <p:attrName>ppt_x</p:attrName>
                                        </p:attrNameLst>
                                      </p:cBhvr>
                                      <p:tavLst>
                                        <p:tav tm="0">
                                          <p:val>
                                            <p:strVal val="#ppt_x"/>
                                          </p:val>
                                        </p:tav>
                                        <p:tav tm="100000">
                                          <p:val>
                                            <p:strVal val="#ppt_x"/>
                                          </p:val>
                                        </p:tav>
                                      </p:tavLst>
                                    </p:anim>
                                    <p:anim calcmode="lin" valueType="num">
                                      <p:cBhvr>
                                        <p:cTn id="82" dur="1000" fill="hold"/>
                                        <p:tgtEl>
                                          <p:spTgt spid="24589"/>
                                        </p:tgtEl>
                                        <p:attrNameLst>
                                          <p:attrName>ppt_y</p:attrName>
                                        </p:attrNameLst>
                                      </p:cBhvr>
                                      <p:tavLst>
                                        <p:tav tm="0">
                                          <p:val>
                                            <p:strVal val="#ppt_y-.1"/>
                                          </p:val>
                                        </p:tav>
                                        <p:tav tm="100000">
                                          <p:val>
                                            <p:strVal val="#ppt_y"/>
                                          </p:val>
                                        </p:tav>
                                      </p:tavLst>
                                    </p:anim>
                                  </p:childTnLst>
                                </p:cTn>
                              </p:par>
                              <p:par>
                                <p:cTn id="83" presetID="47" presetClass="entr" presetSubtype="0" fill="hold" grpId="0" nodeType="withEffect">
                                  <p:stCondLst>
                                    <p:cond delay="0"/>
                                  </p:stCondLst>
                                  <p:childTnLst>
                                    <p:set>
                                      <p:cBhvr>
                                        <p:cTn id="84" dur="1" fill="hold">
                                          <p:stCondLst>
                                            <p:cond delay="0"/>
                                          </p:stCondLst>
                                        </p:cTn>
                                        <p:tgtEl>
                                          <p:spTgt spid="7"/>
                                        </p:tgtEl>
                                        <p:attrNameLst>
                                          <p:attrName>style.visibility</p:attrName>
                                        </p:attrNameLst>
                                      </p:cBhvr>
                                      <p:to>
                                        <p:strVal val="visible"/>
                                      </p:to>
                                    </p:set>
                                    <p:animEffect transition="in" filter="fade">
                                      <p:cBhvr>
                                        <p:cTn id="85" dur="1000"/>
                                        <p:tgtEl>
                                          <p:spTgt spid="7"/>
                                        </p:tgtEl>
                                      </p:cBhvr>
                                    </p:animEffect>
                                    <p:anim calcmode="lin" valueType="num">
                                      <p:cBhvr>
                                        <p:cTn id="86" dur="1000" fill="hold"/>
                                        <p:tgtEl>
                                          <p:spTgt spid="7"/>
                                        </p:tgtEl>
                                        <p:attrNameLst>
                                          <p:attrName>ppt_x</p:attrName>
                                        </p:attrNameLst>
                                      </p:cBhvr>
                                      <p:tavLst>
                                        <p:tav tm="0">
                                          <p:val>
                                            <p:strVal val="#ppt_x"/>
                                          </p:val>
                                        </p:tav>
                                        <p:tav tm="100000">
                                          <p:val>
                                            <p:strVal val="#ppt_x"/>
                                          </p:val>
                                        </p:tav>
                                      </p:tavLst>
                                    </p:anim>
                                    <p:anim calcmode="lin" valueType="num">
                                      <p:cBhvr>
                                        <p:cTn id="87" dur="1000" fill="hold"/>
                                        <p:tgtEl>
                                          <p:spTgt spid="7"/>
                                        </p:tgtEl>
                                        <p:attrNameLst>
                                          <p:attrName>ppt_y</p:attrName>
                                        </p:attrNameLst>
                                      </p:cBhvr>
                                      <p:tavLst>
                                        <p:tav tm="0">
                                          <p:val>
                                            <p:strVal val="#ppt_y-.1"/>
                                          </p:val>
                                        </p:tav>
                                        <p:tav tm="100000">
                                          <p:val>
                                            <p:strVal val="#ppt_y"/>
                                          </p:val>
                                        </p:tav>
                                      </p:tavLst>
                                    </p:anim>
                                  </p:childTnLst>
                                </p:cTn>
                              </p:par>
                              <p:par>
                                <p:cTn id="88" presetID="47" presetClass="entr" presetSubtype="0" fill="hold" grpId="0" nodeType="withEffect">
                                  <p:stCondLst>
                                    <p:cond delay="0"/>
                                  </p:stCondLst>
                                  <p:childTnLst>
                                    <p:set>
                                      <p:cBhvr>
                                        <p:cTn id="89" dur="1" fill="hold">
                                          <p:stCondLst>
                                            <p:cond delay="0"/>
                                          </p:stCondLst>
                                        </p:cTn>
                                        <p:tgtEl>
                                          <p:spTgt spid="6"/>
                                        </p:tgtEl>
                                        <p:attrNameLst>
                                          <p:attrName>style.visibility</p:attrName>
                                        </p:attrNameLst>
                                      </p:cBhvr>
                                      <p:to>
                                        <p:strVal val="visible"/>
                                      </p:to>
                                    </p:set>
                                    <p:animEffect transition="in" filter="fade">
                                      <p:cBhvr>
                                        <p:cTn id="90" dur="1000"/>
                                        <p:tgtEl>
                                          <p:spTgt spid="6"/>
                                        </p:tgtEl>
                                      </p:cBhvr>
                                    </p:animEffect>
                                    <p:anim calcmode="lin" valueType="num">
                                      <p:cBhvr>
                                        <p:cTn id="91" dur="1000" fill="hold"/>
                                        <p:tgtEl>
                                          <p:spTgt spid="6"/>
                                        </p:tgtEl>
                                        <p:attrNameLst>
                                          <p:attrName>ppt_x</p:attrName>
                                        </p:attrNameLst>
                                      </p:cBhvr>
                                      <p:tavLst>
                                        <p:tav tm="0">
                                          <p:val>
                                            <p:strVal val="#ppt_x"/>
                                          </p:val>
                                        </p:tav>
                                        <p:tav tm="100000">
                                          <p:val>
                                            <p:strVal val="#ppt_x"/>
                                          </p:val>
                                        </p:tav>
                                      </p:tavLst>
                                    </p:anim>
                                    <p:anim calcmode="lin" valueType="num">
                                      <p:cBhvr>
                                        <p:cTn id="92" dur="1000" fill="hold"/>
                                        <p:tgtEl>
                                          <p:spTgt spid="6"/>
                                        </p:tgtEl>
                                        <p:attrNameLst>
                                          <p:attrName>ppt_y</p:attrName>
                                        </p:attrNameLst>
                                      </p:cBhvr>
                                      <p:tavLst>
                                        <p:tav tm="0">
                                          <p:val>
                                            <p:strVal val="#ppt_y-.1"/>
                                          </p:val>
                                        </p:tav>
                                        <p:tav tm="100000">
                                          <p:val>
                                            <p:strVal val="#ppt_y"/>
                                          </p:val>
                                        </p:tav>
                                      </p:tavLst>
                                    </p:anim>
                                  </p:childTnLst>
                                </p:cTn>
                              </p:par>
                            </p:childTnLst>
                          </p:cTn>
                        </p:par>
                        <p:par>
                          <p:cTn id="93" fill="hold">
                            <p:stCondLst>
                              <p:cond delay="4090"/>
                            </p:stCondLst>
                            <p:childTnLst>
                              <p:par>
                                <p:cTn id="94" presetID="10" presetClass="entr" presetSubtype="0" fill="hold" nodeType="afterEffect">
                                  <p:stCondLst>
                                    <p:cond delay="0"/>
                                  </p:stCondLst>
                                  <p:childTnLst>
                                    <p:set>
                                      <p:cBhvr>
                                        <p:cTn id="95" dur="1" fill="hold">
                                          <p:stCondLst>
                                            <p:cond delay="0"/>
                                          </p:stCondLst>
                                        </p:cTn>
                                        <p:tgtEl>
                                          <p:spTgt spid="3"/>
                                        </p:tgtEl>
                                        <p:attrNameLst>
                                          <p:attrName>style.visibility</p:attrName>
                                        </p:attrNameLst>
                                      </p:cBhvr>
                                      <p:to>
                                        <p:strVal val="visible"/>
                                      </p:to>
                                    </p:set>
                                    <p:animEffect transition="in" filter="fade">
                                      <p:cBhvr>
                                        <p:cTn id="96" dur="500"/>
                                        <p:tgtEl>
                                          <p:spTgt spid="3"/>
                                        </p:tgtEl>
                                      </p:cBhvr>
                                    </p:animEffect>
                                  </p:childTnLst>
                                </p:cTn>
                              </p:par>
                              <p:par>
                                <p:cTn id="97" presetID="10" presetClass="entr" presetSubtype="0" fill="hold" nodeType="withEffect">
                                  <p:stCondLst>
                                    <p:cond delay="0"/>
                                  </p:stCondLst>
                                  <p:childTnLst>
                                    <p:set>
                                      <p:cBhvr>
                                        <p:cTn id="98" dur="1" fill="hold">
                                          <p:stCondLst>
                                            <p:cond delay="0"/>
                                          </p:stCondLst>
                                        </p:cTn>
                                        <p:tgtEl>
                                          <p:spTgt spid="5"/>
                                        </p:tgtEl>
                                        <p:attrNameLst>
                                          <p:attrName>style.visibility</p:attrName>
                                        </p:attrNameLst>
                                      </p:cBhvr>
                                      <p:to>
                                        <p:strVal val="visible"/>
                                      </p:to>
                                    </p:set>
                                    <p:animEffect transition="in" filter="fade">
                                      <p:cBhvr>
                                        <p:cTn id="9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24583" grpId="0" animBg="1"/>
      <p:bldP spid="24585" grpId="0" animBg="1"/>
      <p:bldP spid="24586" grpId="0" animBg="1"/>
      <p:bldP spid="24588" grpId="0" animBg="1"/>
      <p:bldP spid="24589" grpId="0" animBg="1"/>
      <p:bldP spid="24591" grpId="0"/>
      <p:bldP spid="24592" grpId="0"/>
      <p:bldP spid="24593" grpId="0"/>
      <p:bldP spid="24594" grpId="0"/>
      <p:bldP spid="24595" grpId="0"/>
      <p:bldP spid="24596" grpId="0"/>
      <p:bldP spid="6" grpId="0" animBg="1"/>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27"/>
          <p:cNvSpPr txBox="1"/>
          <p:nvPr/>
        </p:nvSpPr>
        <p:spPr>
          <a:xfrm>
            <a:off x="1012825" y="176213"/>
            <a:ext cx="2422458" cy="553998"/>
          </a:xfrm>
          <a:prstGeom prst="rect">
            <a:avLst/>
          </a:prstGeom>
          <a:noFill/>
          <a:ln w="9525">
            <a:noFill/>
          </a:ln>
        </p:spPr>
        <p:txBody>
          <a:bodyPr wrap="none" anchor="t">
            <a:spAutoFit/>
          </a:bodyPr>
          <a:lstStyle/>
          <a:p>
            <a:r>
              <a:rPr lang="en-US" altLang="zh-CN" sz="3000" b="1" dirty="0">
                <a:solidFill>
                  <a:schemeClr val="accent1"/>
                </a:solidFill>
                <a:latin typeface="微软雅黑" panose="020B0503020204020204" pitchFamily="34" charset="-122"/>
                <a:ea typeface="微软雅黑" panose="020B0503020204020204" pitchFamily="34" charset="-122"/>
              </a:rPr>
              <a:t>3.2 </a:t>
            </a:r>
            <a:r>
              <a:rPr lang="zh-CN" altLang="en-US" sz="3000" b="1" dirty="0">
                <a:solidFill>
                  <a:schemeClr val="accent1"/>
                </a:solidFill>
                <a:latin typeface="微软雅黑" panose="020B0503020204020204" pitchFamily="34" charset="-122"/>
                <a:ea typeface="微软雅黑" panose="020B0503020204020204" pitchFamily="34" charset="-122"/>
              </a:rPr>
              <a:t>解决方案</a:t>
            </a:r>
          </a:p>
        </p:txBody>
      </p:sp>
      <p:sp>
        <p:nvSpPr>
          <p:cNvPr id="28675"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w="9525">
            <a:noFill/>
          </a:ln>
        </p:spPr>
        <p:txBody>
          <a:bodyPr/>
          <a:lstStyle/>
          <a:p>
            <a:endParaRPr lang="zh-CN" altLang="en-US"/>
          </a:p>
        </p:txBody>
      </p:sp>
      <p:sp>
        <p:nvSpPr>
          <p:cNvPr id="28676" name="矩形 4"/>
          <p:cNvSpPr/>
          <p:nvPr/>
        </p:nvSpPr>
        <p:spPr>
          <a:xfrm>
            <a:off x="1754188" y="4254500"/>
            <a:ext cx="9040812" cy="1754188"/>
          </a:xfrm>
          <a:prstGeom prst="rect">
            <a:avLst/>
          </a:prstGeom>
          <a:solidFill>
            <a:schemeClr val="tx2"/>
          </a:solidFill>
          <a:ln w="9525" cap="flat" cmpd="sng">
            <a:solidFill>
              <a:schemeClr val="bg2"/>
            </a:solidFill>
            <a:prstDash val="solid"/>
            <a:bevel/>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28677" name="Freeform 7"/>
          <p:cNvSpPr/>
          <p:nvPr/>
        </p:nvSpPr>
        <p:spPr>
          <a:xfrm>
            <a:off x="2376488" y="1468438"/>
            <a:ext cx="1779587" cy="1765300"/>
          </a:xfrm>
          <a:custGeom>
            <a:avLst/>
            <a:gdLst/>
            <a:ahLst/>
            <a:cxnLst>
              <a:cxn ang="0">
                <a:pos x="2147483647" y="0"/>
              </a:cxn>
              <a:cxn ang="0">
                <a:pos x="2147483647" y="2147483647"/>
              </a:cxn>
              <a:cxn ang="0">
                <a:pos x="2147483647" y="2147483647"/>
              </a:cxn>
              <a:cxn ang="0">
                <a:pos x="2147483647" y="2147483647"/>
              </a:cxn>
              <a:cxn ang="0">
                <a:pos x="0" y="2147483647"/>
              </a:cxn>
              <a:cxn ang="0">
                <a:pos x="2147483647" y="0"/>
              </a:cxn>
            </a:cxnLst>
            <a:rect l="0" t="0" r="0" b="0"/>
            <a:pathLst>
              <a:path w="2749" h="2729">
                <a:moveTo>
                  <a:pt x="1375" y="0"/>
                </a:moveTo>
                <a:cubicBezTo>
                  <a:pt x="2133" y="0"/>
                  <a:pt x="2749" y="615"/>
                  <a:pt x="2749" y="1374"/>
                </a:cubicBezTo>
                <a:cubicBezTo>
                  <a:pt x="2749" y="2054"/>
                  <a:pt x="2254" y="2619"/>
                  <a:pt x="1606" y="2729"/>
                </a:cubicBezTo>
                <a:lnTo>
                  <a:pt x="12" y="1552"/>
                </a:lnTo>
                <a:cubicBezTo>
                  <a:pt x="4" y="1494"/>
                  <a:pt x="0" y="1435"/>
                  <a:pt x="0" y="1374"/>
                </a:cubicBezTo>
                <a:cubicBezTo>
                  <a:pt x="0" y="615"/>
                  <a:pt x="616" y="0"/>
                  <a:pt x="1375" y="0"/>
                </a:cubicBezTo>
                <a:close/>
              </a:path>
            </a:pathLst>
          </a:custGeom>
          <a:solidFill>
            <a:srgbClr val="113E6A"/>
          </a:solidFill>
          <a:ln w="9525">
            <a:noFill/>
          </a:ln>
        </p:spPr>
        <p:txBody>
          <a:bodyPr/>
          <a:lstStyle/>
          <a:p>
            <a:endParaRPr lang="zh-CN" altLang="en-US"/>
          </a:p>
        </p:txBody>
      </p:sp>
      <p:pic>
        <p:nvPicPr>
          <p:cNvPr id="28678" name="Picture 3"/>
          <p:cNvPicPr>
            <a:picLocks noChangeAspect="1"/>
          </p:cNvPicPr>
          <p:nvPr/>
        </p:nvPicPr>
        <p:blipFill>
          <a:blip r:embed="rId2" cstate="print"/>
          <a:srcRect l="2766" r="7205" b="57680"/>
          <a:stretch>
            <a:fillRect/>
          </a:stretch>
        </p:blipFill>
        <p:spPr>
          <a:xfrm rot="-8589795" flipH="1" flipV="1">
            <a:off x="1749425" y="2511425"/>
            <a:ext cx="2454275" cy="363538"/>
          </a:xfrm>
          <a:prstGeom prst="rect">
            <a:avLst/>
          </a:prstGeom>
          <a:noFill/>
          <a:ln w="9525">
            <a:noFill/>
          </a:ln>
        </p:spPr>
      </p:pic>
      <p:sp>
        <p:nvSpPr>
          <p:cNvPr id="28679" name="Freeform 7"/>
          <p:cNvSpPr/>
          <p:nvPr/>
        </p:nvSpPr>
        <p:spPr>
          <a:xfrm>
            <a:off x="5332413" y="1468438"/>
            <a:ext cx="1779587" cy="1765300"/>
          </a:xfrm>
          <a:custGeom>
            <a:avLst/>
            <a:gdLst/>
            <a:ahLst/>
            <a:cxnLst>
              <a:cxn ang="0">
                <a:pos x="2147483647" y="0"/>
              </a:cxn>
              <a:cxn ang="0">
                <a:pos x="2147483647" y="2147483647"/>
              </a:cxn>
              <a:cxn ang="0">
                <a:pos x="2147483647" y="2147483647"/>
              </a:cxn>
              <a:cxn ang="0">
                <a:pos x="2147483647" y="2147483647"/>
              </a:cxn>
              <a:cxn ang="0">
                <a:pos x="0" y="2147483647"/>
              </a:cxn>
              <a:cxn ang="0">
                <a:pos x="2147483647" y="0"/>
              </a:cxn>
            </a:cxnLst>
            <a:rect l="0" t="0" r="0" b="0"/>
            <a:pathLst>
              <a:path w="2749" h="2729">
                <a:moveTo>
                  <a:pt x="1375" y="0"/>
                </a:moveTo>
                <a:cubicBezTo>
                  <a:pt x="2133" y="0"/>
                  <a:pt x="2749" y="615"/>
                  <a:pt x="2749" y="1374"/>
                </a:cubicBezTo>
                <a:cubicBezTo>
                  <a:pt x="2749" y="2054"/>
                  <a:pt x="2254" y="2619"/>
                  <a:pt x="1606" y="2729"/>
                </a:cubicBezTo>
                <a:lnTo>
                  <a:pt x="12" y="1552"/>
                </a:lnTo>
                <a:cubicBezTo>
                  <a:pt x="4" y="1494"/>
                  <a:pt x="0" y="1435"/>
                  <a:pt x="0" y="1374"/>
                </a:cubicBezTo>
                <a:cubicBezTo>
                  <a:pt x="0" y="615"/>
                  <a:pt x="616" y="0"/>
                  <a:pt x="1375" y="0"/>
                </a:cubicBezTo>
                <a:close/>
              </a:path>
            </a:pathLst>
          </a:custGeom>
          <a:solidFill>
            <a:srgbClr val="113E6A"/>
          </a:solidFill>
          <a:ln w="9525">
            <a:noFill/>
          </a:ln>
        </p:spPr>
        <p:txBody>
          <a:bodyPr/>
          <a:lstStyle/>
          <a:p>
            <a:endParaRPr lang="zh-CN" altLang="en-US"/>
          </a:p>
        </p:txBody>
      </p:sp>
      <p:pic>
        <p:nvPicPr>
          <p:cNvPr id="28680" name="Picture 3"/>
          <p:cNvPicPr>
            <a:picLocks noChangeAspect="1"/>
          </p:cNvPicPr>
          <p:nvPr/>
        </p:nvPicPr>
        <p:blipFill>
          <a:blip r:embed="rId2" cstate="print"/>
          <a:srcRect l="2766" r="7205" b="57680"/>
          <a:stretch>
            <a:fillRect/>
          </a:stretch>
        </p:blipFill>
        <p:spPr>
          <a:xfrm rot="-8589795" flipH="1" flipV="1">
            <a:off x="4705350" y="2511425"/>
            <a:ext cx="2452688" cy="363538"/>
          </a:xfrm>
          <a:prstGeom prst="rect">
            <a:avLst/>
          </a:prstGeom>
          <a:noFill/>
          <a:ln w="9525">
            <a:noFill/>
          </a:ln>
        </p:spPr>
      </p:pic>
      <p:sp>
        <p:nvSpPr>
          <p:cNvPr id="28681" name="Freeform 7"/>
          <p:cNvSpPr/>
          <p:nvPr/>
        </p:nvSpPr>
        <p:spPr>
          <a:xfrm>
            <a:off x="8391525" y="1468438"/>
            <a:ext cx="1779588" cy="1765300"/>
          </a:xfrm>
          <a:custGeom>
            <a:avLst/>
            <a:gdLst/>
            <a:ahLst/>
            <a:cxnLst>
              <a:cxn ang="0">
                <a:pos x="2147483647" y="0"/>
              </a:cxn>
              <a:cxn ang="0">
                <a:pos x="2147483647" y="2147483647"/>
              </a:cxn>
              <a:cxn ang="0">
                <a:pos x="2147483647" y="2147483647"/>
              </a:cxn>
              <a:cxn ang="0">
                <a:pos x="2147483647" y="2147483647"/>
              </a:cxn>
              <a:cxn ang="0">
                <a:pos x="0" y="2147483647"/>
              </a:cxn>
              <a:cxn ang="0">
                <a:pos x="2147483647" y="0"/>
              </a:cxn>
            </a:cxnLst>
            <a:rect l="0" t="0" r="0" b="0"/>
            <a:pathLst>
              <a:path w="2749" h="2729">
                <a:moveTo>
                  <a:pt x="1375" y="0"/>
                </a:moveTo>
                <a:cubicBezTo>
                  <a:pt x="2133" y="0"/>
                  <a:pt x="2749" y="615"/>
                  <a:pt x="2749" y="1374"/>
                </a:cubicBezTo>
                <a:cubicBezTo>
                  <a:pt x="2749" y="2054"/>
                  <a:pt x="2254" y="2619"/>
                  <a:pt x="1606" y="2729"/>
                </a:cubicBezTo>
                <a:lnTo>
                  <a:pt x="12" y="1552"/>
                </a:lnTo>
                <a:cubicBezTo>
                  <a:pt x="4" y="1494"/>
                  <a:pt x="0" y="1435"/>
                  <a:pt x="0" y="1374"/>
                </a:cubicBezTo>
                <a:cubicBezTo>
                  <a:pt x="0" y="615"/>
                  <a:pt x="616" y="0"/>
                  <a:pt x="1375" y="0"/>
                </a:cubicBezTo>
                <a:close/>
              </a:path>
            </a:pathLst>
          </a:custGeom>
          <a:solidFill>
            <a:srgbClr val="113E6A"/>
          </a:solidFill>
          <a:ln w="9525">
            <a:noFill/>
          </a:ln>
        </p:spPr>
        <p:txBody>
          <a:bodyPr/>
          <a:lstStyle/>
          <a:p>
            <a:endParaRPr lang="zh-CN" altLang="en-US"/>
          </a:p>
        </p:txBody>
      </p:sp>
      <p:pic>
        <p:nvPicPr>
          <p:cNvPr id="28682" name="Picture 3"/>
          <p:cNvPicPr>
            <a:picLocks noChangeAspect="1"/>
          </p:cNvPicPr>
          <p:nvPr/>
        </p:nvPicPr>
        <p:blipFill>
          <a:blip r:embed="rId2" cstate="print"/>
          <a:srcRect l="2766" r="7205" b="57680"/>
          <a:stretch>
            <a:fillRect/>
          </a:stretch>
        </p:blipFill>
        <p:spPr>
          <a:xfrm rot="-8589795" flipH="1" flipV="1">
            <a:off x="7764463" y="2511425"/>
            <a:ext cx="2454275" cy="363538"/>
          </a:xfrm>
          <a:prstGeom prst="rect">
            <a:avLst/>
          </a:prstGeom>
          <a:noFill/>
          <a:ln w="9525">
            <a:noFill/>
          </a:ln>
        </p:spPr>
      </p:pic>
      <p:sp>
        <p:nvSpPr>
          <p:cNvPr id="28683" name="TextBox 11"/>
          <p:cNvSpPr txBox="1"/>
          <p:nvPr/>
        </p:nvSpPr>
        <p:spPr>
          <a:xfrm>
            <a:off x="2567785" y="2106613"/>
            <a:ext cx="1371594" cy="400110"/>
          </a:xfrm>
          <a:prstGeom prst="rect">
            <a:avLst/>
          </a:prstGeom>
          <a:noFill/>
          <a:ln w="9525">
            <a:noFill/>
          </a:ln>
        </p:spPr>
        <p:txBody>
          <a:bodyPr wrap="none" anchor="t">
            <a:spAutoFit/>
          </a:bodyPr>
          <a:lstStyle/>
          <a:p>
            <a:pPr algn="ctr"/>
            <a:r>
              <a:rPr lang="en-US" altLang="zh-CN" sz="2000" dirty="0">
                <a:solidFill>
                  <a:schemeClr val="accent2"/>
                </a:solidFill>
                <a:latin typeface="微软雅黑" panose="020B0503020204020204" pitchFamily="34" charset="-122"/>
                <a:ea typeface="微软雅黑" panose="020B0503020204020204" pitchFamily="34" charset="-122"/>
              </a:rPr>
              <a:t>LLC_MPKI</a:t>
            </a:r>
            <a:endParaRPr lang="zh-CN" altLang="en-US" sz="2000" dirty="0">
              <a:solidFill>
                <a:schemeClr val="accent2"/>
              </a:solidFill>
              <a:latin typeface="微软雅黑" panose="020B0503020204020204" pitchFamily="34" charset="-122"/>
              <a:ea typeface="微软雅黑" panose="020B0503020204020204" pitchFamily="34" charset="-122"/>
            </a:endParaRPr>
          </a:p>
        </p:txBody>
      </p:sp>
      <p:sp>
        <p:nvSpPr>
          <p:cNvPr id="28684" name="TextBox 13"/>
          <p:cNvSpPr txBox="1"/>
          <p:nvPr/>
        </p:nvSpPr>
        <p:spPr>
          <a:xfrm>
            <a:off x="5957264" y="2106613"/>
            <a:ext cx="588623" cy="400110"/>
          </a:xfrm>
          <a:prstGeom prst="rect">
            <a:avLst/>
          </a:prstGeom>
          <a:noFill/>
          <a:ln w="9525">
            <a:noFill/>
          </a:ln>
        </p:spPr>
        <p:txBody>
          <a:bodyPr wrap="none" anchor="t">
            <a:spAutoFit/>
          </a:bodyPr>
          <a:lstStyle/>
          <a:p>
            <a:pPr algn="ctr"/>
            <a:r>
              <a:rPr lang="en-US" altLang="zh-CN" sz="2000" dirty="0">
                <a:solidFill>
                  <a:schemeClr val="accent2"/>
                </a:solidFill>
                <a:latin typeface="微软雅黑" panose="020B0503020204020204" pitchFamily="34" charset="-122"/>
                <a:ea typeface="微软雅黑" panose="020B0503020204020204" pitchFamily="34" charset="-122"/>
              </a:rPr>
              <a:t>IPC</a:t>
            </a:r>
            <a:endParaRPr lang="zh-CN" altLang="en-US" sz="2000" dirty="0">
              <a:solidFill>
                <a:schemeClr val="accent2"/>
              </a:solidFill>
              <a:latin typeface="微软雅黑" panose="020B0503020204020204" pitchFamily="34" charset="-122"/>
              <a:ea typeface="微软雅黑" panose="020B0503020204020204" pitchFamily="34" charset="-122"/>
            </a:endParaRPr>
          </a:p>
        </p:txBody>
      </p:sp>
      <p:sp>
        <p:nvSpPr>
          <p:cNvPr id="28685" name="TextBox 14"/>
          <p:cNvSpPr txBox="1"/>
          <p:nvPr/>
        </p:nvSpPr>
        <p:spPr>
          <a:xfrm>
            <a:off x="8551863" y="2106613"/>
            <a:ext cx="1617662" cy="400050"/>
          </a:xfrm>
          <a:prstGeom prst="rect">
            <a:avLst/>
          </a:prstGeom>
          <a:noFill/>
          <a:ln w="9525">
            <a:noFill/>
          </a:ln>
        </p:spPr>
        <p:txBody>
          <a:bodyPr anchor="t">
            <a:spAutoFit/>
          </a:bodyPr>
          <a:lstStyle/>
          <a:p>
            <a:pPr algn="ctr"/>
            <a:r>
              <a:rPr lang="en-US" altLang="zh-CN" sz="2000" dirty="0" err="1">
                <a:solidFill>
                  <a:schemeClr val="accent2"/>
                </a:solidFill>
                <a:latin typeface="微软雅黑" panose="020B0503020204020204" pitchFamily="34" charset="-122"/>
                <a:ea typeface="微软雅黑" panose="020B0503020204020204" pitchFamily="34" charset="-122"/>
              </a:rPr>
              <a:t>PRF_Miss</a:t>
            </a:r>
            <a:endParaRPr lang="zh-CN" altLang="en-US" sz="2000" dirty="0">
              <a:solidFill>
                <a:schemeClr val="accent2"/>
              </a:solidFill>
              <a:latin typeface="微软雅黑" panose="020B0503020204020204" pitchFamily="34" charset="-122"/>
              <a:ea typeface="微软雅黑" panose="020B0503020204020204" pitchFamily="34" charset="-122"/>
            </a:endParaRPr>
          </a:p>
        </p:txBody>
      </p:sp>
      <p:sp>
        <p:nvSpPr>
          <p:cNvPr id="28686" name="TextBox 15"/>
          <p:cNvSpPr txBox="1"/>
          <p:nvPr/>
        </p:nvSpPr>
        <p:spPr>
          <a:xfrm>
            <a:off x="1803797" y="4278892"/>
            <a:ext cx="8895556" cy="1705403"/>
          </a:xfrm>
          <a:prstGeom prst="rect">
            <a:avLst/>
          </a:prstGeom>
          <a:noFill/>
          <a:ln w="9525">
            <a:noFill/>
          </a:ln>
        </p:spPr>
        <p:txBody>
          <a:bodyPr wrap="square" anchor="t">
            <a:spAutoFit/>
          </a:bodyPr>
          <a:lstStyle/>
          <a:p>
            <a:pPr marL="285750" indent="-285750">
              <a:lnSpc>
                <a:spcPct val="150000"/>
              </a:lnSpc>
              <a:buFont typeface="Wingdings" panose="05000000000000000000" pitchFamily="2" charset="2"/>
              <a:buChar char="Ø"/>
            </a:pPr>
            <a:r>
              <a:rPr lang="en-US" altLang="zh-CN" dirty="0">
                <a:solidFill>
                  <a:schemeClr val="accent1"/>
                </a:solidFill>
                <a:latin typeface="微软雅黑" panose="020B0503020204020204" pitchFamily="34" charset="-122"/>
                <a:ea typeface="微软雅黑" panose="020B0503020204020204" pitchFamily="34" charset="-122"/>
              </a:rPr>
              <a:t>LLC_MPKI</a:t>
            </a:r>
            <a:r>
              <a:rPr lang="zh-CN" altLang="en-US" dirty="0">
                <a:solidFill>
                  <a:schemeClr val="accent1"/>
                </a:solidFill>
                <a:latin typeface="微软雅黑" panose="020B0503020204020204" pitchFamily="34" charset="-122"/>
                <a:ea typeface="微软雅黑" panose="020B0503020204020204" pitchFamily="34" charset="-122"/>
              </a:rPr>
              <a:t>：每千指令的最后一级缓存未命中，指示任务从内存中提取数据的频率</a:t>
            </a:r>
            <a:endParaRPr lang="en-US" altLang="zh-CN" dirty="0">
              <a:solidFill>
                <a:schemeClr val="accent1"/>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en-US" altLang="zh-CN" dirty="0">
                <a:solidFill>
                  <a:schemeClr val="accent1"/>
                </a:solidFill>
                <a:latin typeface="微软雅黑" panose="020B0503020204020204" pitchFamily="34" charset="-122"/>
                <a:ea typeface="微软雅黑" panose="020B0503020204020204" pitchFamily="34" charset="-122"/>
              </a:rPr>
              <a:t>IPC</a:t>
            </a:r>
            <a:r>
              <a:rPr lang="zh-CN" altLang="en-US" dirty="0">
                <a:solidFill>
                  <a:schemeClr val="accent1"/>
                </a:solidFill>
                <a:latin typeface="微软雅黑" panose="020B0503020204020204" pitchFamily="34" charset="-122"/>
                <a:ea typeface="微软雅黑" panose="020B0503020204020204" pitchFamily="34" charset="-122"/>
              </a:rPr>
              <a:t>：每个时钟周期执行的指令的平均数量，指示任务是计算还是内存绑定</a:t>
            </a:r>
            <a:endParaRPr lang="en-US" altLang="zh-CN" dirty="0">
              <a:solidFill>
                <a:schemeClr val="accent1"/>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en-US" altLang="zh-CN" dirty="0" err="1">
                <a:solidFill>
                  <a:schemeClr val="accent1"/>
                </a:solidFill>
                <a:latin typeface="微软雅黑" panose="020B0503020204020204" pitchFamily="34" charset="-122"/>
                <a:ea typeface="微软雅黑" panose="020B0503020204020204" pitchFamily="34" charset="-122"/>
              </a:rPr>
              <a:t>PRF_Miss</a:t>
            </a:r>
            <a:r>
              <a:rPr lang="zh-CN" altLang="en-US" dirty="0">
                <a:solidFill>
                  <a:schemeClr val="accent1"/>
                </a:solidFill>
                <a:latin typeface="微软雅黑" panose="020B0503020204020204" pitchFamily="34" charset="-122"/>
                <a:ea typeface="微软雅黑" panose="020B0503020204020204" pitchFamily="34" charset="-122"/>
              </a:rPr>
              <a:t>：导致未命中的数据预取与数据预取总数的比率，表示数据预取是否成功以及内存访问模式是否高度不规则（局部性原理）</a:t>
            </a:r>
            <a:endParaRPr lang="en-US" altLang="zh-CN" dirty="0">
              <a:solidFill>
                <a:schemeClr val="accent1"/>
              </a:solidFill>
              <a:latin typeface="微软雅黑" panose="020B0503020204020204" pitchFamily="34" charset="-122"/>
              <a:ea typeface="微软雅黑" panose="020B0503020204020204" pitchFamily="34" charset="-122"/>
            </a:endParaRPr>
          </a:p>
        </p:txBody>
      </p:sp>
      <p:sp>
        <p:nvSpPr>
          <p:cNvPr id="28687" name="Freeform 12"/>
          <p:cNvSpPr/>
          <p:nvPr/>
        </p:nvSpPr>
        <p:spPr>
          <a:xfrm>
            <a:off x="1617663" y="4108450"/>
            <a:ext cx="528637" cy="530225"/>
          </a:xfrm>
          <a:custGeom>
            <a:avLst/>
            <a:gdLst/>
            <a:ahLst/>
            <a:cxnLst>
              <a:cxn ang="0">
                <a:pos x="0" y="0"/>
              </a:cxn>
              <a:cxn ang="0">
                <a:pos x="2147483647" y="0"/>
              </a:cxn>
              <a:cxn ang="0">
                <a:pos x="2147483647" y="2147483647"/>
              </a:cxn>
              <a:cxn ang="0">
                <a:pos x="2147483647" y="2147483647"/>
              </a:cxn>
              <a:cxn ang="0">
                <a:pos x="2147483647" y="2147483647"/>
              </a:cxn>
              <a:cxn ang="0">
                <a:pos x="0" y="2147483647"/>
              </a:cxn>
              <a:cxn ang="0">
                <a:pos x="0" y="0"/>
              </a:cxn>
            </a:cxnLst>
            <a:rect l="0" t="0" r="0" b="0"/>
            <a:pathLst>
              <a:path w="1446" h="1446">
                <a:moveTo>
                  <a:pt x="0" y="0"/>
                </a:moveTo>
                <a:lnTo>
                  <a:pt x="1446" y="0"/>
                </a:lnTo>
                <a:lnTo>
                  <a:pt x="1446" y="458"/>
                </a:lnTo>
                <a:lnTo>
                  <a:pt x="438" y="458"/>
                </a:lnTo>
                <a:lnTo>
                  <a:pt x="438" y="1446"/>
                </a:lnTo>
                <a:lnTo>
                  <a:pt x="0" y="1446"/>
                </a:lnTo>
                <a:lnTo>
                  <a:pt x="0" y="0"/>
                </a:lnTo>
                <a:close/>
              </a:path>
            </a:pathLst>
          </a:custGeom>
          <a:solidFill>
            <a:srgbClr val="113E6A"/>
          </a:solidFill>
          <a:ln w="9525">
            <a:noFill/>
          </a:ln>
        </p:spPr>
        <p:txBody>
          <a:bodyPr/>
          <a:lstStyle/>
          <a:p>
            <a:endParaRPr lang="zh-CN" altLang="en-US"/>
          </a:p>
        </p:txBody>
      </p:sp>
      <p:sp>
        <p:nvSpPr>
          <p:cNvPr id="28688" name="Freeform 12"/>
          <p:cNvSpPr/>
          <p:nvPr/>
        </p:nvSpPr>
        <p:spPr>
          <a:xfrm flipH="1" flipV="1">
            <a:off x="10347325" y="5551488"/>
            <a:ext cx="528638" cy="530225"/>
          </a:xfrm>
          <a:custGeom>
            <a:avLst/>
            <a:gdLst/>
            <a:ahLst/>
            <a:cxnLst>
              <a:cxn ang="0">
                <a:pos x="0" y="0"/>
              </a:cxn>
              <a:cxn ang="0">
                <a:pos x="2147483647" y="0"/>
              </a:cxn>
              <a:cxn ang="0">
                <a:pos x="2147483647" y="2147483647"/>
              </a:cxn>
              <a:cxn ang="0">
                <a:pos x="2147483647" y="2147483647"/>
              </a:cxn>
              <a:cxn ang="0">
                <a:pos x="2147483647" y="2147483647"/>
              </a:cxn>
              <a:cxn ang="0">
                <a:pos x="0" y="2147483647"/>
              </a:cxn>
              <a:cxn ang="0">
                <a:pos x="0" y="0"/>
              </a:cxn>
            </a:cxnLst>
            <a:rect l="0" t="0" r="0" b="0"/>
            <a:pathLst>
              <a:path w="1446" h="1446">
                <a:moveTo>
                  <a:pt x="0" y="0"/>
                </a:moveTo>
                <a:lnTo>
                  <a:pt x="1446" y="0"/>
                </a:lnTo>
                <a:lnTo>
                  <a:pt x="1446" y="458"/>
                </a:lnTo>
                <a:lnTo>
                  <a:pt x="438" y="458"/>
                </a:lnTo>
                <a:lnTo>
                  <a:pt x="438" y="1446"/>
                </a:lnTo>
                <a:lnTo>
                  <a:pt x="0" y="1446"/>
                </a:lnTo>
                <a:lnTo>
                  <a:pt x="0" y="0"/>
                </a:lnTo>
                <a:close/>
              </a:path>
            </a:pathLst>
          </a:custGeom>
          <a:solidFill>
            <a:srgbClr val="113E6A"/>
          </a:solidFill>
          <a:ln w="9525">
            <a:noFill/>
          </a:ln>
        </p:spPr>
        <p:txBody>
          <a:bodyPr/>
          <a:lstStyle/>
          <a:p>
            <a:endParaRPr lang="zh-CN" altLang="en-US"/>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8675"/>
                                        </p:tgtEl>
                                        <p:attrNameLst>
                                          <p:attrName>style.visibility</p:attrName>
                                        </p:attrNameLst>
                                      </p:cBhvr>
                                      <p:to>
                                        <p:strVal val="visible"/>
                                      </p:to>
                                    </p:set>
                                    <p:anim calcmode="lin" valueType="num">
                                      <p:cBhvr>
                                        <p:cTn id="7" dur="300" fill="hold"/>
                                        <p:tgtEl>
                                          <p:spTgt spid="28675"/>
                                        </p:tgtEl>
                                        <p:attrNameLst>
                                          <p:attrName>ppt_w</p:attrName>
                                        </p:attrNameLst>
                                      </p:cBhvr>
                                      <p:tavLst>
                                        <p:tav tm="0">
                                          <p:val>
                                            <p:fltVal val="0"/>
                                          </p:val>
                                        </p:tav>
                                        <p:tav tm="100000">
                                          <p:val>
                                            <p:strVal val="#ppt_w"/>
                                          </p:val>
                                        </p:tav>
                                      </p:tavLst>
                                    </p:anim>
                                    <p:anim calcmode="lin" valueType="num">
                                      <p:cBhvr>
                                        <p:cTn id="8" dur="300" fill="hold"/>
                                        <p:tgtEl>
                                          <p:spTgt spid="28675"/>
                                        </p:tgtEl>
                                        <p:attrNameLst>
                                          <p:attrName>ppt_h</p:attrName>
                                        </p:attrNameLst>
                                      </p:cBhvr>
                                      <p:tavLst>
                                        <p:tav tm="0">
                                          <p:val>
                                            <p:fltVal val="0"/>
                                          </p:val>
                                        </p:tav>
                                        <p:tav tm="100000">
                                          <p:val>
                                            <p:strVal val="#ppt_h"/>
                                          </p:val>
                                        </p:tav>
                                      </p:tavLst>
                                    </p:anim>
                                    <p:anim calcmode="lin" valueType="num">
                                      <p:cBhvr>
                                        <p:cTn id="9" dur="300" fill="hold"/>
                                        <p:tgtEl>
                                          <p:spTgt spid="28675"/>
                                        </p:tgtEl>
                                        <p:attrNameLst>
                                          <p:attrName>style.rotation</p:attrName>
                                        </p:attrNameLst>
                                      </p:cBhvr>
                                      <p:tavLst>
                                        <p:tav tm="0">
                                          <p:val>
                                            <p:fltVal val="90"/>
                                          </p:val>
                                        </p:tav>
                                        <p:tav tm="100000">
                                          <p:val>
                                            <p:fltVal val="0"/>
                                          </p:val>
                                        </p:tav>
                                      </p:tavLst>
                                    </p:anim>
                                    <p:animEffect transition="in" filter="fade">
                                      <p:cBhvr>
                                        <p:cTn id="10" dur="300"/>
                                        <p:tgtEl>
                                          <p:spTgt spid="28675"/>
                                        </p:tgtEl>
                                      </p:cBhvr>
                                    </p:animEffect>
                                  </p:childTnLst>
                                </p:cTn>
                              </p:par>
                            </p:childTnLst>
                          </p:cTn>
                        </p:par>
                        <p:par>
                          <p:cTn id="11" fill="hold">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8674"/>
                                        </p:tgtEl>
                                        <p:attrNameLst>
                                          <p:attrName>style.visibility</p:attrName>
                                        </p:attrNameLst>
                                      </p:cBhvr>
                                      <p:to>
                                        <p:strVal val="visible"/>
                                      </p:to>
                                    </p:set>
                                    <p:anim calcmode="lin" valueType="num">
                                      <p:cBhvr>
                                        <p:cTn id="14" dur="400" fill="hold"/>
                                        <p:tgtEl>
                                          <p:spTgt spid="28674"/>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8674"/>
                                        </p:tgtEl>
                                        <p:attrNameLst>
                                          <p:attrName>ppt_y</p:attrName>
                                        </p:attrNameLst>
                                      </p:cBhvr>
                                      <p:tavLst>
                                        <p:tav tm="0">
                                          <p:val>
                                            <p:strVal val="#ppt_y"/>
                                          </p:val>
                                        </p:tav>
                                        <p:tav tm="100000">
                                          <p:val>
                                            <p:strVal val="#ppt_y"/>
                                          </p:val>
                                        </p:tav>
                                      </p:tavLst>
                                    </p:anim>
                                    <p:anim calcmode="lin" valueType="num">
                                      <p:cBhvr>
                                        <p:cTn id="16" dur="400" fill="hold"/>
                                        <p:tgtEl>
                                          <p:spTgt spid="28674"/>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867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8674"/>
                                        </p:tgtEl>
                                      </p:cBhvr>
                                    </p:animEffect>
                                  </p:childTnLst>
                                </p:cTn>
                              </p:par>
                            </p:childTnLst>
                          </p:cTn>
                        </p:par>
                        <p:par>
                          <p:cTn id="19" fill="hold">
                            <p:stCondLst>
                              <p:cond delay="940"/>
                            </p:stCondLst>
                            <p:childTnLst>
                              <p:par>
                                <p:cTn id="20" presetID="22" presetClass="entr" presetSubtype="4" fill="hold" nodeType="afterEffect">
                                  <p:stCondLst>
                                    <p:cond delay="0"/>
                                  </p:stCondLst>
                                  <p:childTnLst>
                                    <p:set>
                                      <p:cBhvr>
                                        <p:cTn id="21" dur="1" fill="hold">
                                          <p:stCondLst>
                                            <p:cond delay="0"/>
                                          </p:stCondLst>
                                        </p:cTn>
                                        <p:tgtEl>
                                          <p:spTgt spid="28678"/>
                                        </p:tgtEl>
                                        <p:attrNameLst>
                                          <p:attrName>style.visibility</p:attrName>
                                        </p:attrNameLst>
                                      </p:cBhvr>
                                      <p:to>
                                        <p:strVal val="visible"/>
                                      </p:to>
                                    </p:set>
                                    <p:animEffect transition="in" filter="wipe(down)">
                                      <p:cBhvr>
                                        <p:cTn id="22" dur="300"/>
                                        <p:tgtEl>
                                          <p:spTgt spid="28678"/>
                                        </p:tgtEl>
                                      </p:cBhvr>
                                    </p:animEffect>
                                  </p:childTnLst>
                                </p:cTn>
                              </p:par>
                              <p:par>
                                <p:cTn id="23" presetID="22" presetClass="entr" presetSubtype="4" fill="hold" nodeType="withEffect">
                                  <p:stCondLst>
                                    <p:cond delay="100"/>
                                  </p:stCondLst>
                                  <p:childTnLst>
                                    <p:set>
                                      <p:cBhvr>
                                        <p:cTn id="24" dur="1" fill="hold">
                                          <p:stCondLst>
                                            <p:cond delay="0"/>
                                          </p:stCondLst>
                                        </p:cTn>
                                        <p:tgtEl>
                                          <p:spTgt spid="28680"/>
                                        </p:tgtEl>
                                        <p:attrNameLst>
                                          <p:attrName>style.visibility</p:attrName>
                                        </p:attrNameLst>
                                      </p:cBhvr>
                                      <p:to>
                                        <p:strVal val="visible"/>
                                      </p:to>
                                    </p:set>
                                    <p:animEffect transition="in" filter="wipe(down)">
                                      <p:cBhvr>
                                        <p:cTn id="25" dur="300"/>
                                        <p:tgtEl>
                                          <p:spTgt spid="28680"/>
                                        </p:tgtEl>
                                      </p:cBhvr>
                                    </p:animEffect>
                                  </p:childTnLst>
                                </p:cTn>
                              </p:par>
                              <p:par>
                                <p:cTn id="26" presetID="22" presetClass="entr" presetSubtype="4" fill="hold" nodeType="withEffect">
                                  <p:stCondLst>
                                    <p:cond delay="200"/>
                                  </p:stCondLst>
                                  <p:childTnLst>
                                    <p:set>
                                      <p:cBhvr>
                                        <p:cTn id="27" dur="1" fill="hold">
                                          <p:stCondLst>
                                            <p:cond delay="0"/>
                                          </p:stCondLst>
                                        </p:cTn>
                                        <p:tgtEl>
                                          <p:spTgt spid="28682"/>
                                        </p:tgtEl>
                                        <p:attrNameLst>
                                          <p:attrName>style.visibility</p:attrName>
                                        </p:attrNameLst>
                                      </p:cBhvr>
                                      <p:to>
                                        <p:strVal val="visible"/>
                                      </p:to>
                                    </p:set>
                                    <p:animEffect transition="in" filter="wipe(down)">
                                      <p:cBhvr>
                                        <p:cTn id="28" dur="300"/>
                                        <p:tgtEl>
                                          <p:spTgt spid="28682"/>
                                        </p:tgtEl>
                                      </p:cBhvr>
                                    </p:animEffect>
                                  </p:childTnLst>
                                </p:cTn>
                              </p:par>
                            </p:childTnLst>
                          </p:cTn>
                        </p:par>
                        <p:par>
                          <p:cTn id="29" fill="hold">
                            <p:stCondLst>
                              <p:cond delay="1440"/>
                            </p:stCondLst>
                            <p:childTnLst>
                              <p:par>
                                <p:cTn id="30" presetID="42" presetClass="entr" presetSubtype="0" fill="hold" nodeType="afterEffect">
                                  <p:stCondLst>
                                    <p:cond delay="0"/>
                                  </p:stCondLst>
                                  <p:childTnLst>
                                    <p:set>
                                      <p:cBhvr>
                                        <p:cTn id="31" dur="1" fill="hold">
                                          <p:stCondLst>
                                            <p:cond delay="0"/>
                                          </p:stCondLst>
                                        </p:cTn>
                                        <p:tgtEl>
                                          <p:spTgt spid="28677"/>
                                        </p:tgtEl>
                                        <p:attrNameLst>
                                          <p:attrName>style.visibility</p:attrName>
                                        </p:attrNameLst>
                                      </p:cBhvr>
                                      <p:to>
                                        <p:strVal val="visible"/>
                                      </p:to>
                                    </p:set>
                                    <p:animEffect transition="in" filter="fade">
                                      <p:cBhvr>
                                        <p:cTn id="32" dur="500"/>
                                        <p:tgtEl>
                                          <p:spTgt spid="28677"/>
                                        </p:tgtEl>
                                      </p:cBhvr>
                                    </p:animEffect>
                                    <p:anim calcmode="lin" valueType="num">
                                      <p:cBhvr>
                                        <p:cTn id="33" dur="500" fill="hold"/>
                                        <p:tgtEl>
                                          <p:spTgt spid="28677"/>
                                        </p:tgtEl>
                                        <p:attrNameLst>
                                          <p:attrName>ppt_x</p:attrName>
                                        </p:attrNameLst>
                                      </p:cBhvr>
                                      <p:tavLst>
                                        <p:tav tm="0">
                                          <p:val>
                                            <p:strVal val="#ppt_x"/>
                                          </p:val>
                                        </p:tav>
                                        <p:tav tm="100000">
                                          <p:val>
                                            <p:strVal val="#ppt_x"/>
                                          </p:val>
                                        </p:tav>
                                      </p:tavLst>
                                    </p:anim>
                                    <p:anim calcmode="lin" valueType="num">
                                      <p:cBhvr>
                                        <p:cTn id="34" dur="500" fill="hold"/>
                                        <p:tgtEl>
                                          <p:spTgt spid="28677"/>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200"/>
                                  </p:stCondLst>
                                  <p:childTnLst>
                                    <p:set>
                                      <p:cBhvr>
                                        <p:cTn id="36" dur="1" fill="hold">
                                          <p:stCondLst>
                                            <p:cond delay="0"/>
                                          </p:stCondLst>
                                        </p:cTn>
                                        <p:tgtEl>
                                          <p:spTgt spid="28679"/>
                                        </p:tgtEl>
                                        <p:attrNameLst>
                                          <p:attrName>style.visibility</p:attrName>
                                        </p:attrNameLst>
                                      </p:cBhvr>
                                      <p:to>
                                        <p:strVal val="visible"/>
                                      </p:to>
                                    </p:set>
                                    <p:animEffect transition="in" filter="fade">
                                      <p:cBhvr>
                                        <p:cTn id="37" dur="500"/>
                                        <p:tgtEl>
                                          <p:spTgt spid="28679"/>
                                        </p:tgtEl>
                                      </p:cBhvr>
                                    </p:animEffect>
                                    <p:anim calcmode="lin" valueType="num">
                                      <p:cBhvr>
                                        <p:cTn id="38" dur="500" fill="hold"/>
                                        <p:tgtEl>
                                          <p:spTgt spid="28679"/>
                                        </p:tgtEl>
                                        <p:attrNameLst>
                                          <p:attrName>ppt_x</p:attrName>
                                        </p:attrNameLst>
                                      </p:cBhvr>
                                      <p:tavLst>
                                        <p:tav tm="0">
                                          <p:val>
                                            <p:strVal val="#ppt_x"/>
                                          </p:val>
                                        </p:tav>
                                        <p:tav tm="100000">
                                          <p:val>
                                            <p:strVal val="#ppt_x"/>
                                          </p:val>
                                        </p:tav>
                                      </p:tavLst>
                                    </p:anim>
                                    <p:anim calcmode="lin" valueType="num">
                                      <p:cBhvr>
                                        <p:cTn id="39" dur="500" fill="hold"/>
                                        <p:tgtEl>
                                          <p:spTgt spid="28679"/>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400"/>
                                  </p:stCondLst>
                                  <p:childTnLst>
                                    <p:set>
                                      <p:cBhvr>
                                        <p:cTn id="41" dur="1" fill="hold">
                                          <p:stCondLst>
                                            <p:cond delay="0"/>
                                          </p:stCondLst>
                                        </p:cTn>
                                        <p:tgtEl>
                                          <p:spTgt spid="28681"/>
                                        </p:tgtEl>
                                        <p:attrNameLst>
                                          <p:attrName>style.visibility</p:attrName>
                                        </p:attrNameLst>
                                      </p:cBhvr>
                                      <p:to>
                                        <p:strVal val="visible"/>
                                      </p:to>
                                    </p:set>
                                    <p:animEffect transition="in" filter="fade">
                                      <p:cBhvr>
                                        <p:cTn id="42" dur="500"/>
                                        <p:tgtEl>
                                          <p:spTgt spid="28681"/>
                                        </p:tgtEl>
                                      </p:cBhvr>
                                    </p:animEffect>
                                    <p:anim calcmode="lin" valueType="num">
                                      <p:cBhvr>
                                        <p:cTn id="43" dur="500" fill="hold"/>
                                        <p:tgtEl>
                                          <p:spTgt spid="28681"/>
                                        </p:tgtEl>
                                        <p:attrNameLst>
                                          <p:attrName>ppt_x</p:attrName>
                                        </p:attrNameLst>
                                      </p:cBhvr>
                                      <p:tavLst>
                                        <p:tav tm="0">
                                          <p:val>
                                            <p:strVal val="#ppt_x"/>
                                          </p:val>
                                        </p:tav>
                                        <p:tav tm="100000">
                                          <p:val>
                                            <p:strVal val="#ppt_x"/>
                                          </p:val>
                                        </p:tav>
                                      </p:tavLst>
                                    </p:anim>
                                    <p:anim calcmode="lin" valueType="num">
                                      <p:cBhvr>
                                        <p:cTn id="44" dur="500" fill="hold"/>
                                        <p:tgtEl>
                                          <p:spTgt spid="28681"/>
                                        </p:tgtEl>
                                        <p:attrNameLst>
                                          <p:attrName>ppt_y</p:attrName>
                                        </p:attrNameLst>
                                      </p:cBhvr>
                                      <p:tavLst>
                                        <p:tav tm="0">
                                          <p:val>
                                            <p:strVal val="#ppt_y+.1"/>
                                          </p:val>
                                        </p:tav>
                                        <p:tav tm="100000">
                                          <p:val>
                                            <p:strVal val="#ppt_y"/>
                                          </p:val>
                                        </p:tav>
                                      </p:tavLst>
                                    </p:anim>
                                  </p:childTnLst>
                                </p:cTn>
                              </p:par>
                            </p:childTnLst>
                          </p:cTn>
                        </p:par>
                        <p:par>
                          <p:cTn id="45" fill="hold">
                            <p:stCondLst>
                              <p:cond delay="2340"/>
                            </p:stCondLst>
                            <p:childTnLst>
                              <p:par>
                                <p:cTn id="46" presetID="31" presetClass="entr" presetSubtype="0" fill="hold" grpId="0" nodeType="afterEffect">
                                  <p:stCondLst>
                                    <p:cond delay="0"/>
                                  </p:stCondLst>
                                  <p:childTnLst>
                                    <p:set>
                                      <p:cBhvr>
                                        <p:cTn id="47" dur="1" fill="hold">
                                          <p:stCondLst>
                                            <p:cond delay="0"/>
                                          </p:stCondLst>
                                        </p:cTn>
                                        <p:tgtEl>
                                          <p:spTgt spid="28683"/>
                                        </p:tgtEl>
                                        <p:attrNameLst>
                                          <p:attrName>style.visibility</p:attrName>
                                        </p:attrNameLst>
                                      </p:cBhvr>
                                      <p:to>
                                        <p:strVal val="visible"/>
                                      </p:to>
                                    </p:set>
                                    <p:anim calcmode="lin" valueType="num">
                                      <p:cBhvr>
                                        <p:cTn id="48" dur="400" fill="hold"/>
                                        <p:tgtEl>
                                          <p:spTgt spid="28683"/>
                                        </p:tgtEl>
                                        <p:attrNameLst>
                                          <p:attrName>ppt_w</p:attrName>
                                        </p:attrNameLst>
                                      </p:cBhvr>
                                      <p:tavLst>
                                        <p:tav tm="0">
                                          <p:val>
                                            <p:fltVal val="0"/>
                                          </p:val>
                                        </p:tav>
                                        <p:tav tm="100000">
                                          <p:val>
                                            <p:strVal val="#ppt_w"/>
                                          </p:val>
                                        </p:tav>
                                      </p:tavLst>
                                    </p:anim>
                                    <p:anim calcmode="lin" valueType="num">
                                      <p:cBhvr>
                                        <p:cTn id="49" dur="400" fill="hold"/>
                                        <p:tgtEl>
                                          <p:spTgt spid="28683"/>
                                        </p:tgtEl>
                                        <p:attrNameLst>
                                          <p:attrName>ppt_h</p:attrName>
                                        </p:attrNameLst>
                                      </p:cBhvr>
                                      <p:tavLst>
                                        <p:tav tm="0">
                                          <p:val>
                                            <p:fltVal val="0"/>
                                          </p:val>
                                        </p:tav>
                                        <p:tav tm="100000">
                                          <p:val>
                                            <p:strVal val="#ppt_h"/>
                                          </p:val>
                                        </p:tav>
                                      </p:tavLst>
                                    </p:anim>
                                    <p:anim calcmode="lin" valueType="num">
                                      <p:cBhvr>
                                        <p:cTn id="50" dur="400" fill="hold"/>
                                        <p:tgtEl>
                                          <p:spTgt spid="28683"/>
                                        </p:tgtEl>
                                        <p:attrNameLst>
                                          <p:attrName>style.rotation</p:attrName>
                                        </p:attrNameLst>
                                      </p:cBhvr>
                                      <p:tavLst>
                                        <p:tav tm="0">
                                          <p:val>
                                            <p:fltVal val="90"/>
                                          </p:val>
                                        </p:tav>
                                        <p:tav tm="100000">
                                          <p:val>
                                            <p:fltVal val="0"/>
                                          </p:val>
                                        </p:tav>
                                      </p:tavLst>
                                    </p:anim>
                                    <p:animEffect transition="in" filter="fade">
                                      <p:cBhvr>
                                        <p:cTn id="51" dur="400"/>
                                        <p:tgtEl>
                                          <p:spTgt spid="28683"/>
                                        </p:tgtEl>
                                      </p:cBhvr>
                                    </p:animEffect>
                                  </p:childTnLst>
                                </p:cTn>
                              </p:par>
                              <p:par>
                                <p:cTn id="52" presetID="31" presetClass="entr" presetSubtype="0" fill="hold" grpId="0" nodeType="withEffect">
                                  <p:stCondLst>
                                    <p:cond delay="100"/>
                                  </p:stCondLst>
                                  <p:childTnLst>
                                    <p:set>
                                      <p:cBhvr>
                                        <p:cTn id="53" dur="1" fill="hold">
                                          <p:stCondLst>
                                            <p:cond delay="0"/>
                                          </p:stCondLst>
                                        </p:cTn>
                                        <p:tgtEl>
                                          <p:spTgt spid="28684"/>
                                        </p:tgtEl>
                                        <p:attrNameLst>
                                          <p:attrName>style.visibility</p:attrName>
                                        </p:attrNameLst>
                                      </p:cBhvr>
                                      <p:to>
                                        <p:strVal val="visible"/>
                                      </p:to>
                                    </p:set>
                                    <p:anim calcmode="lin" valueType="num">
                                      <p:cBhvr>
                                        <p:cTn id="54" dur="400" fill="hold"/>
                                        <p:tgtEl>
                                          <p:spTgt spid="28684"/>
                                        </p:tgtEl>
                                        <p:attrNameLst>
                                          <p:attrName>ppt_w</p:attrName>
                                        </p:attrNameLst>
                                      </p:cBhvr>
                                      <p:tavLst>
                                        <p:tav tm="0">
                                          <p:val>
                                            <p:fltVal val="0"/>
                                          </p:val>
                                        </p:tav>
                                        <p:tav tm="100000">
                                          <p:val>
                                            <p:strVal val="#ppt_w"/>
                                          </p:val>
                                        </p:tav>
                                      </p:tavLst>
                                    </p:anim>
                                    <p:anim calcmode="lin" valueType="num">
                                      <p:cBhvr>
                                        <p:cTn id="55" dur="400" fill="hold"/>
                                        <p:tgtEl>
                                          <p:spTgt spid="28684"/>
                                        </p:tgtEl>
                                        <p:attrNameLst>
                                          <p:attrName>ppt_h</p:attrName>
                                        </p:attrNameLst>
                                      </p:cBhvr>
                                      <p:tavLst>
                                        <p:tav tm="0">
                                          <p:val>
                                            <p:fltVal val="0"/>
                                          </p:val>
                                        </p:tav>
                                        <p:tav tm="100000">
                                          <p:val>
                                            <p:strVal val="#ppt_h"/>
                                          </p:val>
                                        </p:tav>
                                      </p:tavLst>
                                    </p:anim>
                                    <p:anim calcmode="lin" valueType="num">
                                      <p:cBhvr>
                                        <p:cTn id="56" dur="400" fill="hold"/>
                                        <p:tgtEl>
                                          <p:spTgt spid="28684"/>
                                        </p:tgtEl>
                                        <p:attrNameLst>
                                          <p:attrName>style.rotation</p:attrName>
                                        </p:attrNameLst>
                                      </p:cBhvr>
                                      <p:tavLst>
                                        <p:tav tm="0">
                                          <p:val>
                                            <p:fltVal val="90"/>
                                          </p:val>
                                        </p:tav>
                                        <p:tav tm="100000">
                                          <p:val>
                                            <p:fltVal val="0"/>
                                          </p:val>
                                        </p:tav>
                                      </p:tavLst>
                                    </p:anim>
                                    <p:animEffect transition="in" filter="fade">
                                      <p:cBhvr>
                                        <p:cTn id="57" dur="400"/>
                                        <p:tgtEl>
                                          <p:spTgt spid="28684"/>
                                        </p:tgtEl>
                                      </p:cBhvr>
                                    </p:animEffect>
                                  </p:childTnLst>
                                </p:cTn>
                              </p:par>
                              <p:par>
                                <p:cTn id="58" presetID="31" presetClass="entr" presetSubtype="0" fill="hold" grpId="0" nodeType="withEffect">
                                  <p:stCondLst>
                                    <p:cond delay="200"/>
                                  </p:stCondLst>
                                  <p:childTnLst>
                                    <p:set>
                                      <p:cBhvr>
                                        <p:cTn id="59" dur="1" fill="hold">
                                          <p:stCondLst>
                                            <p:cond delay="0"/>
                                          </p:stCondLst>
                                        </p:cTn>
                                        <p:tgtEl>
                                          <p:spTgt spid="28685"/>
                                        </p:tgtEl>
                                        <p:attrNameLst>
                                          <p:attrName>style.visibility</p:attrName>
                                        </p:attrNameLst>
                                      </p:cBhvr>
                                      <p:to>
                                        <p:strVal val="visible"/>
                                      </p:to>
                                    </p:set>
                                    <p:anim calcmode="lin" valueType="num">
                                      <p:cBhvr>
                                        <p:cTn id="60" dur="400" fill="hold"/>
                                        <p:tgtEl>
                                          <p:spTgt spid="28685"/>
                                        </p:tgtEl>
                                        <p:attrNameLst>
                                          <p:attrName>ppt_w</p:attrName>
                                        </p:attrNameLst>
                                      </p:cBhvr>
                                      <p:tavLst>
                                        <p:tav tm="0">
                                          <p:val>
                                            <p:fltVal val="0"/>
                                          </p:val>
                                        </p:tav>
                                        <p:tav tm="100000">
                                          <p:val>
                                            <p:strVal val="#ppt_w"/>
                                          </p:val>
                                        </p:tav>
                                      </p:tavLst>
                                    </p:anim>
                                    <p:anim calcmode="lin" valueType="num">
                                      <p:cBhvr>
                                        <p:cTn id="61" dur="400" fill="hold"/>
                                        <p:tgtEl>
                                          <p:spTgt spid="28685"/>
                                        </p:tgtEl>
                                        <p:attrNameLst>
                                          <p:attrName>ppt_h</p:attrName>
                                        </p:attrNameLst>
                                      </p:cBhvr>
                                      <p:tavLst>
                                        <p:tav tm="0">
                                          <p:val>
                                            <p:fltVal val="0"/>
                                          </p:val>
                                        </p:tav>
                                        <p:tav tm="100000">
                                          <p:val>
                                            <p:strVal val="#ppt_h"/>
                                          </p:val>
                                        </p:tav>
                                      </p:tavLst>
                                    </p:anim>
                                    <p:anim calcmode="lin" valueType="num">
                                      <p:cBhvr>
                                        <p:cTn id="62" dur="400" fill="hold"/>
                                        <p:tgtEl>
                                          <p:spTgt spid="28685"/>
                                        </p:tgtEl>
                                        <p:attrNameLst>
                                          <p:attrName>style.rotation</p:attrName>
                                        </p:attrNameLst>
                                      </p:cBhvr>
                                      <p:tavLst>
                                        <p:tav tm="0">
                                          <p:val>
                                            <p:fltVal val="90"/>
                                          </p:val>
                                        </p:tav>
                                        <p:tav tm="100000">
                                          <p:val>
                                            <p:fltVal val="0"/>
                                          </p:val>
                                        </p:tav>
                                      </p:tavLst>
                                    </p:anim>
                                    <p:animEffect transition="in" filter="fade">
                                      <p:cBhvr>
                                        <p:cTn id="63" dur="400"/>
                                        <p:tgtEl>
                                          <p:spTgt spid="28685"/>
                                        </p:tgtEl>
                                      </p:cBhvr>
                                    </p:animEffect>
                                  </p:childTnLst>
                                </p:cTn>
                              </p:par>
                            </p:childTnLst>
                          </p:cTn>
                        </p:par>
                        <p:par>
                          <p:cTn id="64" fill="hold">
                            <p:stCondLst>
                              <p:cond delay="2940"/>
                            </p:stCondLst>
                            <p:childTnLst>
                              <p:par>
                                <p:cTn id="65" presetID="1" presetClass="entr" presetSubtype="0" fill="hold" nodeType="afterEffect">
                                  <p:stCondLst>
                                    <p:cond delay="0"/>
                                  </p:stCondLst>
                                  <p:childTnLst>
                                    <p:set>
                                      <p:cBhvr>
                                        <p:cTn id="66" dur="1" fill="hold">
                                          <p:stCondLst>
                                            <p:cond delay="0"/>
                                          </p:stCondLst>
                                        </p:cTn>
                                        <p:tgtEl>
                                          <p:spTgt spid="28687"/>
                                        </p:tgtEl>
                                        <p:attrNameLst>
                                          <p:attrName>style.visibility</p:attrName>
                                        </p:attrNameLst>
                                      </p:cBhvr>
                                      <p:to>
                                        <p:strVal val="visible"/>
                                      </p:to>
                                    </p:set>
                                  </p:childTnLst>
                                </p:cTn>
                              </p:par>
                              <p:par>
                                <p:cTn id="67" presetID="35" presetClass="path" presetSubtype="0" accel="50000" decel="50000" fill="hold" nodeType="withEffect">
                                  <p:stCondLst>
                                    <p:cond delay="0"/>
                                  </p:stCondLst>
                                  <p:childTnLst>
                                    <p:animMotion origin="layout" path="M 1.94444E-6 4.07031E-7 L 0.39132 0.09806 " pathEditMode="relative" rAng="0" ptsTypes="AA">
                                      <p:cBhvr>
                                        <p:cTn id="68" dur="500" spd="-99900" fill="hold"/>
                                        <p:tgtEl>
                                          <p:spTgt spid="28687"/>
                                        </p:tgtEl>
                                        <p:attrNameLst>
                                          <p:attrName>ppt_x</p:attrName>
                                          <p:attrName>ppt_y</p:attrName>
                                        </p:attrNameLst>
                                      </p:cBhvr>
                                      <p:rCtr x="19600" y="4900"/>
                                    </p:animMotion>
                                  </p:childTnLst>
                                </p:cTn>
                              </p:par>
                              <p:par>
                                <p:cTn id="69" presetID="1" presetClass="entr" presetSubtype="0" fill="hold" nodeType="withEffect">
                                  <p:stCondLst>
                                    <p:cond delay="0"/>
                                  </p:stCondLst>
                                  <p:childTnLst>
                                    <p:set>
                                      <p:cBhvr>
                                        <p:cTn id="70" dur="1" fill="hold">
                                          <p:stCondLst>
                                            <p:cond delay="0"/>
                                          </p:stCondLst>
                                        </p:cTn>
                                        <p:tgtEl>
                                          <p:spTgt spid="28688"/>
                                        </p:tgtEl>
                                        <p:attrNameLst>
                                          <p:attrName>style.visibility</p:attrName>
                                        </p:attrNameLst>
                                      </p:cBhvr>
                                      <p:to>
                                        <p:strVal val="visible"/>
                                      </p:to>
                                    </p:set>
                                  </p:childTnLst>
                                </p:cTn>
                              </p:par>
                              <p:par>
                                <p:cTn id="71" presetID="35" presetClass="path" presetSubtype="0" accel="50000" decel="50000" fill="hold" nodeType="withEffect">
                                  <p:stCondLst>
                                    <p:cond delay="0"/>
                                  </p:stCondLst>
                                  <p:childTnLst>
                                    <p:animMotion origin="layout" path="M -1.94444E-6 -2.22222E-6 L -0.38194 -0.11227 " pathEditMode="relative" rAng="0" ptsTypes="AA">
                                      <p:cBhvr>
                                        <p:cTn id="72" dur="500" spd="-99900" fill="hold"/>
                                        <p:tgtEl>
                                          <p:spTgt spid="28688"/>
                                        </p:tgtEl>
                                        <p:attrNameLst>
                                          <p:attrName>ppt_x</p:attrName>
                                          <p:attrName>ppt_y</p:attrName>
                                        </p:attrNameLst>
                                      </p:cBhvr>
                                      <p:rCtr x="-19000" y="-5500"/>
                                    </p:animMotion>
                                  </p:childTnLst>
                                </p:cTn>
                              </p:par>
                              <p:par>
                                <p:cTn id="73" presetID="10" presetClass="entr" presetSubtype="0" fill="hold" grpId="0" nodeType="withEffect">
                                  <p:stCondLst>
                                    <p:cond delay="0"/>
                                  </p:stCondLst>
                                  <p:childTnLst>
                                    <p:set>
                                      <p:cBhvr>
                                        <p:cTn id="74" dur="1" fill="hold">
                                          <p:stCondLst>
                                            <p:cond delay="0"/>
                                          </p:stCondLst>
                                        </p:cTn>
                                        <p:tgtEl>
                                          <p:spTgt spid="28676"/>
                                        </p:tgtEl>
                                        <p:attrNameLst>
                                          <p:attrName>style.visibility</p:attrName>
                                        </p:attrNameLst>
                                      </p:cBhvr>
                                      <p:to>
                                        <p:strVal val="visible"/>
                                      </p:to>
                                    </p:set>
                                    <p:anim calcmode="lin" valueType="num">
                                      <p:cBhvr>
                                        <p:cTn id="75" dur="500" fill="hold"/>
                                        <p:tgtEl>
                                          <p:spTgt spid="28676"/>
                                        </p:tgtEl>
                                        <p:attrNameLst>
                                          <p:attrName>ppt_w</p:attrName>
                                        </p:attrNameLst>
                                      </p:cBhvr>
                                      <p:tavLst>
                                        <p:tav tm="0">
                                          <p:val>
                                            <p:fltVal val="0"/>
                                          </p:val>
                                        </p:tav>
                                        <p:tav tm="100000">
                                          <p:val>
                                            <p:strVal val="#ppt_w"/>
                                          </p:val>
                                        </p:tav>
                                      </p:tavLst>
                                    </p:anim>
                                    <p:anim calcmode="lin" valueType="num">
                                      <p:cBhvr>
                                        <p:cTn id="76" dur="500" fill="hold"/>
                                        <p:tgtEl>
                                          <p:spTgt spid="28676"/>
                                        </p:tgtEl>
                                        <p:attrNameLst>
                                          <p:attrName>ppt_h</p:attrName>
                                        </p:attrNameLst>
                                      </p:cBhvr>
                                      <p:tavLst>
                                        <p:tav tm="0">
                                          <p:val>
                                            <p:fltVal val="0"/>
                                          </p:val>
                                        </p:tav>
                                        <p:tav tm="100000">
                                          <p:val>
                                            <p:strVal val="#ppt_h"/>
                                          </p:val>
                                        </p:tav>
                                      </p:tavLst>
                                    </p:anim>
                                    <p:animEffect transition="in" filter="fade">
                                      <p:cBhvr>
                                        <p:cTn id="77" dur="500"/>
                                        <p:tgtEl>
                                          <p:spTgt spid="28676"/>
                                        </p:tgtEl>
                                      </p:cBhvr>
                                    </p:animEffect>
                                  </p:childTnLst>
                                </p:cTn>
                              </p:par>
                            </p:childTnLst>
                          </p:cTn>
                        </p:par>
                        <p:par>
                          <p:cTn id="78" fill="hold">
                            <p:stCondLst>
                              <p:cond delay="3440"/>
                            </p:stCondLst>
                            <p:childTnLst>
                              <p:par>
                                <p:cTn id="79" presetID="22" presetClass="entr" presetSubtype="1" fill="hold" nodeType="afterEffect">
                                  <p:stCondLst>
                                    <p:cond delay="0"/>
                                  </p:stCondLst>
                                  <p:childTnLst>
                                    <p:set>
                                      <p:cBhvr>
                                        <p:cTn id="80" dur="1" fill="hold">
                                          <p:stCondLst>
                                            <p:cond delay="0"/>
                                          </p:stCondLst>
                                        </p:cTn>
                                        <p:tgtEl>
                                          <p:spTgt spid="28686">
                                            <p:txEl>
                                              <p:pRg st="0" end="0"/>
                                            </p:txEl>
                                          </p:spTgt>
                                        </p:tgtEl>
                                        <p:attrNameLst>
                                          <p:attrName>style.visibility</p:attrName>
                                        </p:attrNameLst>
                                      </p:cBhvr>
                                      <p:to>
                                        <p:strVal val="visible"/>
                                      </p:to>
                                    </p:set>
                                    <p:animEffect transition="in" filter="wipe(up)">
                                      <p:cBhvr>
                                        <p:cTn id="81" dur="500"/>
                                        <p:tgtEl>
                                          <p:spTgt spid="28686">
                                            <p:txEl>
                                              <p:pRg st="0" end="0"/>
                                            </p:txEl>
                                          </p:spTgt>
                                        </p:tgtEl>
                                      </p:cBhvr>
                                    </p:animEffect>
                                  </p:childTnLst>
                                </p:cTn>
                              </p:par>
                            </p:childTnLst>
                          </p:cTn>
                        </p:par>
                        <p:par>
                          <p:cTn id="82" fill="hold">
                            <p:stCondLst>
                              <p:cond delay="3940"/>
                            </p:stCondLst>
                            <p:childTnLst>
                              <p:par>
                                <p:cTn id="83" presetID="22" presetClass="entr" presetSubtype="1" fill="hold" nodeType="afterEffect">
                                  <p:stCondLst>
                                    <p:cond delay="0"/>
                                  </p:stCondLst>
                                  <p:childTnLst>
                                    <p:set>
                                      <p:cBhvr>
                                        <p:cTn id="84" dur="1" fill="hold">
                                          <p:stCondLst>
                                            <p:cond delay="0"/>
                                          </p:stCondLst>
                                        </p:cTn>
                                        <p:tgtEl>
                                          <p:spTgt spid="28686">
                                            <p:txEl>
                                              <p:pRg st="1" end="1"/>
                                            </p:txEl>
                                          </p:spTgt>
                                        </p:tgtEl>
                                        <p:attrNameLst>
                                          <p:attrName>style.visibility</p:attrName>
                                        </p:attrNameLst>
                                      </p:cBhvr>
                                      <p:to>
                                        <p:strVal val="visible"/>
                                      </p:to>
                                    </p:set>
                                    <p:animEffect transition="in" filter="wipe(up)">
                                      <p:cBhvr>
                                        <p:cTn id="85" dur="500"/>
                                        <p:tgtEl>
                                          <p:spTgt spid="28686">
                                            <p:txEl>
                                              <p:pRg st="1" end="1"/>
                                            </p:txEl>
                                          </p:spTgt>
                                        </p:tgtEl>
                                      </p:cBhvr>
                                    </p:animEffect>
                                  </p:childTnLst>
                                </p:cTn>
                              </p:par>
                            </p:childTnLst>
                          </p:cTn>
                        </p:par>
                        <p:par>
                          <p:cTn id="86" fill="hold">
                            <p:stCondLst>
                              <p:cond delay="4440"/>
                            </p:stCondLst>
                            <p:childTnLst>
                              <p:par>
                                <p:cTn id="87" presetID="22" presetClass="entr" presetSubtype="1" fill="hold" nodeType="afterEffect">
                                  <p:stCondLst>
                                    <p:cond delay="0"/>
                                  </p:stCondLst>
                                  <p:childTnLst>
                                    <p:set>
                                      <p:cBhvr>
                                        <p:cTn id="88" dur="1" fill="hold">
                                          <p:stCondLst>
                                            <p:cond delay="0"/>
                                          </p:stCondLst>
                                        </p:cTn>
                                        <p:tgtEl>
                                          <p:spTgt spid="28686">
                                            <p:txEl>
                                              <p:pRg st="2" end="2"/>
                                            </p:txEl>
                                          </p:spTgt>
                                        </p:tgtEl>
                                        <p:attrNameLst>
                                          <p:attrName>style.visibility</p:attrName>
                                        </p:attrNameLst>
                                      </p:cBhvr>
                                      <p:to>
                                        <p:strVal val="visible"/>
                                      </p:to>
                                    </p:set>
                                    <p:animEffect transition="in" filter="wipe(up)">
                                      <p:cBhvr>
                                        <p:cTn id="89" dur="500"/>
                                        <p:tgtEl>
                                          <p:spTgt spid="2868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p:bldP spid="28676" grpId="0" animBg="1"/>
      <p:bldP spid="28683" grpId="0"/>
      <p:bldP spid="28684" grpId="0"/>
      <p:bldP spid="2868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27"/>
          <p:cNvSpPr txBox="1"/>
          <p:nvPr/>
        </p:nvSpPr>
        <p:spPr>
          <a:xfrm>
            <a:off x="1012825" y="176213"/>
            <a:ext cx="2422458" cy="553998"/>
          </a:xfrm>
          <a:prstGeom prst="rect">
            <a:avLst/>
          </a:prstGeom>
          <a:noFill/>
          <a:ln w="9525">
            <a:noFill/>
          </a:ln>
        </p:spPr>
        <p:txBody>
          <a:bodyPr wrap="none" anchor="t">
            <a:spAutoFit/>
          </a:bodyPr>
          <a:lstStyle/>
          <a:p>
            <a:r>
              <a:rPr lang="en-US" altLang="zh-CN" sz="3000" b="1" dirty="0">
                <a:solidFill>
                  <a:schemeClr val="accent1"/>
                </a:solidFill>
                <a:latin typeface="微软雅黑" panose="020B0503020204020204" pitchFamily="34" charset="-122"/>
                <a:ea typeface="微软雅黑" panose="020B0503020204020204" pitchFamily="34" charset="-122"/>
              </a:rPr>
              <a:t>3.2 </a:t>
            </a:r>
            <a:r>
              <a:rPr lang="zh-CN" altLang="en-US" sz="3000" b="1" dirty="0">
                <a:solidFill>
                  <a:schemeClr val="accent1"/>
                </a:solidFill>
                <a:latin typeface="微软雅黑" panose="020B0503020204020204" pitchFamily="34" charset="-122"/>
                <a:ea typeface="微软雅黑" panose="020B0503020204020204" pitchFamily="34" charset="-122"/>
              </a:rPr>
              <a:t>解决方案</a:t>
            </a:r>
          </a:p>
        </p:txBody>
      </p:sp>
      <p:sp>
        <p:nvSpPr>
          <p:cNvPr id="28675"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w="9525">
            <a:noFill/>
          </a:ln>
        </p:spPr>
        <p:txBody>
          <a:bodyPr/>
          <a:lstStyle/>
          <a:p>
            <a:endParaRPr lang="zh-CN" altLang="en-US"/>
          </a:p>
        </p:txBody>
      </p:sp>
      <p:pic>
        <p:nvPicPr>
          <p:cNvPr id="2" name="图片 1">
            <a:extLst>
              <a:ext uri="{FF2B5EF4-FFF2-40B4-BE49-F238E27FC236}">
                <a16:creationId xmlns:a16="http://schemas.microsoft.com/office/drawing/2014/main" id="{87234579-ABC2-671D-12D8-01018412024B}"/>
              </a:ext>
            </a:extLst>
          </p:cNvPr>
          <p:cNvPicPr>
            <a:picLocks noChangeAspect="1"/>
          </p:cNvPicPr>
          <p:nvPr/>
        </p:nvPicPr>
        <p:blipFill>
          <a:blip r:embed="rId2"/>
          <a:stretch>
            <a:fillRect/>
          </a:stretch>
        </p:blipFill>
        <p:spPr>
          <a:xfrm>
            <a:off x="3469013" y="730211"/>
            <a:ext cx="5258735" cy="5805264"/>
          </a:xfrm>
          <a:prstGeom prst="rect">
            <a:avLst/>
          </a:prstGeom>
        </p:spPr>
      </p:pic>
      <p:cxnSp>
        <p:nvCxnSpPr>
          <p:cNvPr id="3" name="直接箭头连接符 2">
            <a:extLst>
              <a:ext uri="{FF2B5EF4-FFF2-40B4-BE49-F238E27FC236}">
                <a16:creationId xmlns:a16="http://schemas.microsoft.com/office/drawing/2014/main" id="{B60360E9-1BAB-04E9-E43D-BBAE8DCE14EE}"/>
              </a:ext>
            </a:extLst>
          </p:cNvPr>
          <p:cNvCxnSpPr>
            <a:cxnSpLocks/>
          </p:cNvCxnSpPr>
          <p:nvPr/>
        </p:nvCxnSpPr>
        <p:spPr bwMode="auto">
          <a:xfrm>
            <a:off x="8186613" y="4468470"/>
            <a:ext cx="1296144" cy="0"/>
          </a:xfrm>
          <a:prstGeom prst="straightConnector1">
            <a:avLst/>
          </a:prstGeom>
          <a:solidFill>
            <a:schemeClr val="accent1"/>
          </a:solidFill>
          <a:ln w="76200" cap="flat" cmpd="sng" algn="ctr">
            <a:solidFill>
              <a:schemeClr val="tx1"/>
            </a:solidFill>
            <a:prstDash val="solid"/>
            <a:round/>
            <a:headEnd type="none" w="med" len="med"/>
            <a:tailEnd type="triangle"/>
          </a:ln>
        </p:spPr>
      </p:cxnSp>
      <p:cxnSp>
        <p:nvCxnSpPr>
          <p:cNvPr id="7" name="直接箭头连接符 6">
            <a:extLst>
              <a:ext uri="{FF2B5EF4-FFF2-40B4-BE49-F238E27FC236}">
                <a16:creationId xmlns:a16="http://schemas.microsoft.com/office/drawing/2014/main" id="{D1FE50AE-ACF5-3E32-4388-02E7F1DA1847}"/>
              </a:ext>
            </a:extLst>
          </p:cNvPr>
          <p:cNvCxnSpPr>
            <a:cxnSpLocks/>
          </p:cNvCxnSpPr>
          <p:nvPr/>
        </p:nvCxnSpPr>
        <p:spPr bwMode="auto">
          <a:xfrm>
            <a:off x="8176839" y="3897052"/>
            <a:ext cx="0" cy="1224136"/>
          </a:xfrm>
          <a:prstGeom prst="straightConnector1">
            <a:avLst/>
          </a:prstGeom>
          <a:solidFill>
            <a:schemeClr val="accent1"/>
          </a:solidFill>
          <a:ln w="76200" cap="flat" cmpd="sng" algn="ctr">
            <a:solidFill>
              <a:schemeClr val="tx1"/>
            </a:solidFill>
            <a:prstDash val="solid"/>
            <a:round/>
            <a:headEnd type="none" w="med" len="med"/>
            <a:tailEnd type="triangle"/>
          </a:ln>
        </p:spPr>
      </p:cxnSp>
      <p:sp>
        <p:nvSpPr>
          <p:cNvPr id="9" name="文本框 8">
            <a:extLst>
              <a:ext uri="{FF2B5EF4-FFF2-40B4-BE49-F238E27FC236}">
                <a16:creationId xmlns:a16="http://schemas.microsoft.com/office/drawing/2014/main" id="{B2C52A59-3AB1-E0BC-79C5-7A8D5081CD94}"/>
              </a:ext>
            </a:extLst>
          </p:cNvPr>
          <p:cNvSpPr txBox="1"/>
          <p:nvPr/>
        </p:nvSpPr>
        <p:spPr>
          <a:xfrm>
            <a:off x="9383736" y="4283804"/>
            <a:ext cx="1800200" cy="369332"/>
          </a:xfrm>
          <a:prstGeom prst="rect">
            <a:avLst/>
          </a:prstGeom>
          <a:noFill/>
        </p:spPr>
        <p:txBody>
          <a:bodyPr wrap="square" rtlCol="0">
            <a:spAutoFit/>
          </a:bodyPr>
          <a:lstStyle/>
          <a:p>
            <a:pPr algn="ctr"/>
            <a:r>
              <a:rPr lang="en-US" altLang="zh-CN" dirty="0"/>
              <a:t>LLC_MPKI</a:t>
            </a:r>
          </a:p>
        </p:txBody>
      </p:sp>
      <p:cxnSp>
        <p:nvCxnSpPr>
          <p:cNvPr id="10" name="直接箭头连接符 9">
            <a:extLst>
              <a:ext uri="{FF2B5EF4-FFF2-40B4-BE49-F238E27FC236}">
                <a16:creationId xmlns:a16="http://schemas.microsoft.com/office/drawing/2014/main" id="{75743B78-152E-CAC7-F4B6-5A4C56FAD372}"/>
              </a:ext>
            </a:extLst>
          </p:cNvPr>
          <p:cNvCxnSpPr>
            <a:cxnSpLocks/>
          </p:cNvCxnSpPr>
          <p:nvPr/>
        </p:nvCxnSpPr>
        <p:spPr bwMode="auto">
          <a:xfrm>
            <a:off x="7394525" y="2420888"/>
            <a:ext cx="0" cy="2700300"/>
          </a:xfrm>
          <a:prstGeom prst="straightConnector1">
            <a:avLst/>
          </a:prstGeom>
          <a:solidFill>
            <a:schemeClr val="accent1"/>
          </a:solidFill>
          <a:ln w="76200" cap="flat" cmpd="sng" algn="ctr">
            <a:solidFill>
              <a:schemeClr val="tx1"/>
            </a:solidFill>
            <a:prstDash val="solid"/>
            <a:round/>
            <a:headEnd type="none" w="med" len="med"/>
            <a:tailEnd type="triangle"/>
          </a:ln>
        </p:spPr>
      </p:cxnSp>
      <p:cxnSp>
        <p:nvCxnSpPr>
          <p:cNvPr id="13" name="直接箭头连接符 12">
            <a:extLst>
              <a:ext uri="{FF2B5EF4-FFF2-40B4-BE49-F238E27FC236}">
                <a16:creationId xmlns:a16="http://schemas.microsoft.com/office/drawing/2014/main" id="{602F975D-7A82-D214-803A-E071C927B7FC}"/>
              </a:ext>
            </a:extLst>
          </p:cNvPr>
          <p:cNvCxnSpPr>
            <a:cxnSpLocks/>
          </p:cNvCxnSpPr>
          <p:nvPr/>
        </p:nvCxnSpPr>
        <p:spPr bwMode="auto">
          <a:xfrm>
            <a:off x="7394525" y="3541658"/>
            <a:ext cx="2088232" cy="0"/>
          </a:xfrm>
          <a:prstGeom prst="straightConnector1">
            <a:avLst/>
          </a:prstGeom>
          <a:solidFill>
            <a:schemeClr val="accent1"/>
          </a:solidFill>
          <a:ln w="76200" cap="flat" cmpd="sng" algn="ctr">
            <a:solidFill>
              <a:schemeClr val="tx1"/>
            </a:solidFill>
            <a:prstDash val="solid"/>
            <a:round/>
            <a:headEnd type="none" w="med" len="med"/>
            <a:tailEnd type="triangle"/>
          </a:ln>
        </p:spPr>
      </p:cxnSp>
      <p:sp>
        <p:nvSpPr>
          <p:cNvPr id="14" name="文本框 13">
            <a:extLst>
              <a:ext uri="{FF2B5EF4-FFF2-40B4-BE49-F238E27FC236}">
                <a16:creationId xmlns:a16="http://schemas.microsoft.com/office/drawing/2014/main" id="{A8FBDCE1-AE25-F607-9043-99B58B893AB0}"/>
              </a:ext>
            </a:extLst>
          </p:cNvPr>
          <p:cNvSpPr txBox="1"/>
          <p:nvPr/>
        </p:nvSpPr>
        <p:spPr>
          <a:xfrm>
            <a:off x="9383736" y="3356992"/>
            <a:ext cx="1800200" cy="369332"/>
          </a:xfrm>
          <a:prstGeom prst="rect">
            <a:avLst/>
          </a:prstGeom>
          <a:noFill/>
        </p:spPr>
        <p:txBody>
          <a:bodyPr wrap="square" rtlCol="0">
            <a:spAutoFit/>
          </a:bodyPr>
          <a:lstStyle/>
          <a:p>
            <a:pPr algn="ctr"/>
            <a:r>
              <a:rPr lang="en-US" altLang="zh-CN" dirty="0"/>
              <a:t>IPC</a:t>
            </a:r>
          </a:p>
        </p:txBody>
      </p:sp>
      <p:cxnSp>
        <p:nvCxnSpPr>
          <p:cNvPr id="18" name="直接箭头连接符 17">
            <a:extLst>
              <a:ext uri="{FF2B5EF4-FFF2-40B4-BE49-F238E27FC236}">
                <a16:creationId xmlns:a16="http://schemas.microsoft.com/office/drawing/2014/main" id="{8D4D04CB-F682-2854-2718-A4526736365A}"/>
              </a:ext>
            </a:extLst>
          </p:cNvPr>
          <p:cNvCxnSpPr>
            <a:cxnSpLocks/>
          </p:cNvCxnSpPr>
          <p:nvPr/>
        </p:nvCxnSpPr>
        <p:spPr bwMode="auto">
          <a:xfrm>
            <a:off x="8176839" y="5273178"/>
            <a:ext cx="1296144" cy="0"/>
          </a:xfrm>
          <a:prstGeom prst="straightConnector1">
            <a:avLst/>
          </a:prstGeom>
          <a:solidFill>
            <a:schemeClr val="accent1"/>
          </a:solidFill>
          <a:ln w="76200" cap="flat" cmpd="sng" algn="ctr">
            <a:solidFill>
              <a:schemeClr val="tx1"/>
            </a:solidFill>
            <a:prstDash val="solid"/>
            <a:round/>
            <a:headEnd type="none" w="med" len="med"/>
            <a:tailEnd type="triangle"/>
          </a:ln>
        </p:spPr>
      </p:cxnSp>
      <p:sp>
        <p:nvSpPr>
          <p:cNvPr id="19" name="文本框 18">
            <a:extLst>
              <a:ext uri="{FF2B5EF4-FFF2-40B4-BE49-F238E27FC236}">
                <a16:creationId xmlns:a16="http://schemas.microsoft.com/office/drawing/2014/main" id="{1FE176DE-D187-4A12-B8FB-850D7424ABEF}"/>
              </a:ext>
            </a:extLst>
          </p:cNvPr>
          <p:cNvSpPr txBox="1"/>
          <p:nvPr/>
        </p:nvSpPr>
        <p:spPr>
          <a:xfrm>
            <a:off x="9383736" y="5088512"/>
            <a:ext cx="1800200" cy="369332"/>
          </a:xfrm>
          <a:prstGeom prst="rect">
            <a:avLst/>
          </a:prstGeom>
          <a:noFill/>
        </p:spPr>
        <p:txBody>
          <a:bodyPr wrap="square" rtlCol="0">
            <a:spAutoFit/>
          </a:bodyPr>
          <a:lstStyle/>
          <a:p>
            <a:pPr algn="ctr"/>
            <a:r>
              <a:rPr lang="en-US" altLang="zh-CN" dirty="0" err="1"/>
              <a:t>PRF_Miss</a:t>
            </a:r>
            <a:endParaRPr lang="en-US" altLang="zh-CN" dirty="0"/>
          </a:p>
        </p:txBody>
      </p:sp>
      <p:cxnSp>
        <p:nvCxnSpPr>
          <p:cNvPr id="20" name="直接箭头连接符 19">
            <a:extLst>
              <a:ext uri="{FF2B5EF4-FFF2-40B4-BE49-F238E27FC236}">
                <a16:creationId xmlns:a16="http://schemas.microsoft.com/office/drawing/2014/main" id="{4A3A1164-5C8C-B856-AAD9-1EBF45737738}"/>
              </a:ext>
            </a:extLst>
          </p:cNvPr>
          <p:cNvCxnSpPr>
            <a:cxnSpLocks/>
          </p:cNvCxnSpPr>
          <p:nvPr/>
        </p:nvCxnSpPr>
        <p:spPr bwMode="auto">
          <a:xfrm>
            <a:off x="7394525" y="547842"/>
            <a:ext cx="2088232" cy="0"/>
          </a:xfrm>
          <a:prstGeom prst="straightConnector1">
            <a:avLst/>
          </a:prstGeom>
          <a:solidFill>
            <a:schemeClr val="accent1"/>
          </a:solidFill>
          <a:ln w="76200" cap="flat" cmpd="sng" algn="ctr">
            <a:solidFill>
              <a:schemeClr val="tx1"/>
            </a:solidFill>
            <a:prstDash val="solid"/>
            <a:round/>
            <a:headEnd type="none" w="med" len="med"/>
            <a:tailEnd type="triangle"/>
          </a:ln>
        </p:spPr>
      </p:cxnSp>
      <p:sp>
        <p:nvSpPr>
          <p:cNvPr id="21" name="文本框 20">
            <a:extLst>
              <a:ext uri="{FF2B5EF4-FFF2-40B4-BE49-F238E27FC236}">
                <a16:creationId xmlns:a16="http://schemas.microsoft.com/office/drawing/2014/main" id="{50911387-E7F4-333B-2BB0-7F352CBF4394}"/>
              </a:ext>
            </a:extLst>
          </p:cNvPr>
          <p:cNvSpPr txBox="1"/>
          <p:nvPr/>
        </p:nvSpPr>
        <p:spPr>
          <a:xfrm>
            <a:off x="9383736" y="219870"/>
            <a:ext cx="1800200" cy="646331"/>
          </a:xfrm>
          <a:prstGeom prst="rect">
            <a:avLst/>
          </a:prstGeom>
          <a:noFill/>
        </p:spPr>
        <p:txBody>
          <a:bodyPr wrap="square" rtlCol="0">
            <a:spAutoFit/>
          </a:bodyPr>
          <a:lstStyle/>
          <a:p>
            <a:pPr algn="ctr"/>
            <a:r>
              <a:rPr lang="zh-CN" altLang="en-US" dirty="0"/>
              <a:t>程序访问</a:t>
            </a:r>
            <a:endParaRPr lang="en-US" altLang="zh-CN" dirty="0"/>
          </a:p>
          <a:p>
            <a:pPr algn="ctr"/>
            <a:r>
              <a:rPr lang="zh-CN" altLang="en-US" dirty="0"/>
              <a:t>页面频率</a:t>
            </a:r>
            <a:endParaRPr lang="en-US" altLang="zh-CN" dirty="0"/>
          </a:p>
        </p:txBody>
      </p:sp>
    </p:spTree>
    <p:extLst>
      <p:ext uri="{BB962C8B-B14F-4D97-AF65-F5344CB8AC3E}">
        <p14:creationId xmlns:p14="http://schemas.microsoft.com/office/powerpoint/2010/main" val="1498293974"/>
      </p:ext>
    </p:extLst>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8675"/>
                                        </p:tgtEl>
                                        <p:attrNameLst>
                                          <p:attrName>style.visibility</p:attrName>
                                        </p:attrNameLst>
                                      </p:cBhvr>
                                      <p:to>
                                        <p:strVal val="visible"/>
                                      </p:to>
                                    </p:set>
                                    <p:anim calcmode="lin" valueType="num">
                                      <p:cBhvr>
                                        <p:cTn id="7" dur="300" fill="hold"/>
                                        <p:tgtEl>
                                          <p:spTgt spid="28675"/>
                                        </p:tgtEl>
                                        <p:attrNameLst>
                                          <p:attrName>ppt_w</p:attrName>
                                        </p:attrNameLst>
                                      </p:cBhvr>
                                      <p:tavLst>
                                        <p:tav tm="0">
                                          <p:val>
                                            <p:fltVal val="0"/>
                                          </p:val>
                                        </p:tav>
                                        <p:tav tm="100000">
                                          <p:val>
                                            <p:strVal val="#ppt_w"/>
                                          </p:val>
                                        </p:tav>
                                      </p:tavLst>
                                    </p:anim>
                                    <p:anim calcmode="lin" valueType="num">
                                      <p:cBhvr>
                                        <p:cTn id="8" dur="300" fill="hold"/>
                                        <p:tgtEl>
                                          <p:spTgt spid="28675"/>
                                        </p:tgtEl>
                                        <p:attrNameLst>
                                          <p:attrName>ppt_h</p:attrName>
                                        </p:attrNameLst>
                                      </p:cBhvr>
                                      <p:tavLst>
                                        <p:tav tm="0">
                                          <p:val>
                                            <p:fltVal val="0"/>
                                          </p:val>
                                        </p:tav>
                                        <p:tav tm="100000">
                                          <p:val>
                                            <p:strVal val="#ppt_h"/>
                                          </p:val>
                                        </p:tav>
                                      </p:tavLst>
                                    </p:anim>
                                    <p:anim calcmode="lin" valueType="num">
                                      <p:cBhvr>
                                        <p:cTn id="9" dur="300" fill="hold"/>
                                        <p:tgtEl>
                                          <p:spTgt spid="28675"/>
                                        </p:tgtEl>
                                        <p:attrNameLst>
                                          <p:attrName>style.rotation</p:attrName>
                                        </p:attrNameLst>
                                      </p:cBhvr>
                                      <p:tavLst>
                                        <p:tav tm="0">
                                          <p:val>
                                            <p:fltVal val="90"/>
                                          </p:val>
                                        </p:tav>
                                        <p:tav tm="100000">
                                          <p:val>
                                            <p:fltVal val="0"/>
                                          </p:val>
                                        </p:tav>
                                      </p:tavLst>
                                    </p:anim>
                                    <p:animEffect transition="in" filter="fade">
                                      <p:cBhvr>
                                        <p:cTn id="10" dur="300"/>
                                        <p:tgtEl>
                                          <p:spTgt spid="28675"/>
                                        </p:tgtEl>
                                      </p:cBhvr>
                                    </p:animEffect>
                                  </p:childTnLst>
                                </p:cTn>
                              </p:par>
                            </p:childTnLst>
                          </p:cTn>
                        </p:par>
                        <p:par>
                          <p:cTn id="11" fill="hold">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8674"/>
                                        </p:tgtEl>
                                        <p:attrNameLst>
                                          <p:attrName>style.visibility</p:attrName>
                                        </p:attrNameLst>
                                      </p:cBhvr>
                                      <p:to>
                                        <p:strVal val="visible"/>
                                      </p:to>
                                    </p:set>
                                    <p:anim calcmode="lin" valueType="num">
                                      <p:cBhvr>
                                        <p:cTn id="14" dur="400" fill="hold"/>
                                        <p:tgtEl>
                                          <p:spTgt spid="28674"/>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8674"/>
                                        </p:tgtEl>
                                        <p:attrNameLst>
                                          <p:attrName>ppt_y</p:attrName>
                                        </p:attrNameLst>
                                      </p:cBhvr>
                                      <p:tavLst>
                                        <p:tav tm="0">
                                          <p:val>
                                            <p:strVal val="#ppt_y"/>
                                          </p:val>
                                        </p:tav>
                                        <p:tav tm="100000">
                                          <p:val>
                                            <p:strVal val="#ppt_y"/>
                                          </p:val>
                                        </p:tav>
                                      </p:tavLst>
                                    </p:anim>
                                    <p:anim calcmode="lin" valueType="num">
                                      <p:cBhvr>
                                        <p:cTn id="16" dur="400" fill="hold"/>
                                        <p:tgtEl>
                                          <p:spTgt spid="28674"/>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867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8674"/>
                                        </p:tgtEl>
                                      </p:cBhvr>
                                    </p:animEffect>
                                  </p:childTnLst>
                                </p:cTn>
                              </p:par>
                            </p:childTnLst>
                          </p:cTn>
                        </p:par>
                        <p:par>
                          <p:cTn id="19" fill="hold">
                            <p:stCondLst>
                              <p:cond delay="940"/>
                            </p:stCondLst>
                            <p:childTnLst>
                              <p:par>
                                <p:cTn id="20" presetID="10" presetClass="entr" presetSubtype="0"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nodeType="with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500"/>
                                        <p:tgtEl>
                                          <p:spTgt spid="3"/>
                                        </p:tgtEl>
                                      </p:cBhvr>
                                    </p:animEffect>
                                  </p:childTnLst>
                                </p:cTn>
                              </p:par>
                              <p:par>
                                <p:cTn id="31" presetID="10"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par>
                                <p:cTn id="42" presetID="10" presetClass="entr" presetSubtype="0" fill="hold"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500"/>
                                        <p:tgtEl>
                                          <p:spTgt spid="21"/>
                                        </p:tgtEl>
                                      </p:cBhvr>
                                    </p:animEffect>
                                  </p:childTnLst>
                                </p:cTn>
                              </p:par>
                              <p:par>
                                <p:cTn id="58" presetID="10" presetClass="entr" presetSubtype="0" fill="hold" nodeType="with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fade">
                                      <p:cBhvr>
                                        <p:cTn id="6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p:bldP spid="9" grpId="0"/>
      <p:bldP spid="14" grpId="0"/>
      <p:bldP spid="19" grpId="0"/>
      <p:bldP spid="2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Box 27"/>
          <p:cNvSpPr txBox="1"/>
          <p:nvPr/>
        </p:nvSpPr>
        <p:spPr>
          <a:xfrm>
            <a:off x="1012825" y="176213"/>
            <a:ext cx="2422525" cy="554037"/>
          </a:xfrm>
          <a:prstGeom prst="rect">
            <a:avLst/>
          </a:prstGeom>
          <a:noFill/>
          <a:ln w="9525">
            <a:noFill/>
          </a:ln>
        </p:spPr>
        <p:txBody>
          <a:bodyPr wrap="none" anchor="t">
            <a:spAutoFit/>
          </a:bodyPr>
          <a:lstStyle/>
          <a:p>
            <a:r>
              <a:rPr lang="en-US" altLang="zh-CN" sz="3000" b="1" dirty="0">
                <a:solidFill>
                  <a:schemeClr val="accent1"/>
                </a:solidFill>
                <a:latin typeface="微软雅黑" panose="020B0503020204020204" pitchFamily="34" charset="-122"/>
                <a:ea typeface="微软雅黑" panose="020B0503020204020204" pitchFamily="34" charset="-122"/>
              </a:rPr>
              <a:t>3.2 </a:t>
            </a:r>
            <a:r>
              <a:rPr lang="zh-CN" altLang="en-US" sz="3000" b="1" dirty="0">
                <a:solidFill>
                  <a:schemeClr val="accent1"/>
                </a:solidFill>
                <a:latin typeface="微软雅黑" panose="020B0503020204020204" pitchFamily="34" charset="-122"/>
                <a:ea typeface="微软雅黑" panose="020B0503020204020204" pitchFamily="34" charset="-122"/>
              </a:rPr>
              <a:t>解决方案</a:t>
            </a:r>
          </a:p>
        </p:txBody>
      </p:sp>
      <p:sp>
        <p:nvSpPr>
          <p:cNvPr id="24579"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sp>
        <p:nvSpPr>
          <p:cNvPr id="24580" name="Freeform 6"/>
          <p:cNvSpPr/>
          <p:nvPr/>
        </p:nvSpPr>
        <p:spPr>
          <a:xfrm>
            <a:off x="920750" y="2719388"/>
            <a:ext cx="2065338" cy="1787525"/>
          </a:xfrm>
          <a:custGeom>
            <a:avLst/>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0"/>
              </a:cxn>
              <a:cxn ang="0">
                <a:pos x="2147483647" y="0"/>
              </a:cxn>
              <a:cxn ang="0">
                <a:pos x="2147483647" y="0"/>
              </a:cxn>
            </a:cxnLst>
            <a:rect l="0" t="0" r="0" b="0"/>
            <a:pathLst>
              <a:path w="2858" h="2475">
                <a:moveTo>
                  <a:pt x="2143" y="0"/>
                </a:moveTo>
                <a:lnTo>
                  <a:pt x="2501" y="619"/>
                </a:lnTo>
                <a:lnTo>
                  <a:pt x="2858" y="1238"/>
                </a:lnTo>
                <a:lnTo>
                  <a:pt x="2501" y="1856"/>
                </a:lnTo>
                <a:lnTo>
                  <a:pt x="2143" y="2475"/>
                </a:lnTo>
                <a:lnTo>
                  <a:pt x="1429" y="2475"/>
                </a:lnTo>
                <a:lnTo>
                  <a:pt x="714" y="2475"/>
                </a:lnTo>
                <a:lnTo>
                  <a:pt x="357" y="1856"/>
                </a:lnTo>
                <a:lnTo>
                  <a:pt x="0" y="1238"/>
                </a:lnTo>
                <a:lnTo>
                  <a:pt x="357" y="619"/>
                </a:lnTo>
                <a:lnTo>
                  <a:pt x="714" y="0"/>
                </a:lnTo>
                <a:lnTo>
                  <a:pt x="1429" y="0"/>
                </a:lnTo>
                <a:lnTo>
                  <a:pt x="2143" y="0"/>
                </a:lnTo>
                <a:close/>
              </a:path>
            </a:pathLst>
          </a:custGeom>
          <a:solidFill>
            <a:srgbClr val="006BBC"/>
          </a:solidFill>
          <a:ln w="9" cap="flat" cmpd="sng">
            <a:solidFill>
              <a:schemeClr val="accent1"/>
            </a:solidFill>
            <a:prstDash val="solid"/>
            <a:round/>
            <a:headEnd type="none" w="med" len="med"/>
            <a:tailEnd type="none" w="med" len="med"/>
          </a:ln>
        </p:spPr>
        <p:txBody>
          <a:bodyPr/>
          <a:lstStyle/>
          <a:p>
            <a:endParaRPr lang="zh-CN" altLang="en-US"/>
          </a:p>
        </p:txBody>
      </p:sp>
      <p:sp>
        <p:nvSpPr>
          <p:cNvPr id="24581" name="Line 7"/>
          <p:cNvSpPr/>
          <p:nvPr/>
        </p:nvSpPr>
        <p:spPr>
          <a:xfrm flipV="1">
            <a:off x="2473325" y="1884363"/>
            <a:ext cx="1055688" cy="833437"/>
          </a:xfrm>
          <a:prstGeom prst="line">
            <a:avLst/>
          </a:prstGeom>
          <a:ln w="9" cap="flat" cmpd="sng">
            <a:solidFill>
              <a:srgbClr val="2E2C2C"/>
            </a:solidFill>
            <a:prstDash val="solid"/>
            <a:round/>
            <a:headEnd type="none" w="med" len="med"/>
            <a:tailEnd type="triangle" w="med" len="med"/>
          </a:ln>
        </p:spPr>
      </p:sp>
      <p:sp>
        <p:nvSpPr>
          <p:cNvPr id="24582" name="Line 8"/>
          <p:cNvSpPr/>
          <p:nvPr/>
        </p:nvSpPr>
        <p:spPr>
          <a:xfrm flipV="1">
            <a:off x="2984500" y="3614738"/>
            <a:ext cx="549275" cy="0"/>
          </a:xfrm>
          <a:prstGeom prst="line">
            <a:avLst/>
          </a:prstGeom>
          <a:ln w="9" cap="flat" cmpd="sng">
            <a:solidFill>
              <a:srgbClr val="2E2C2C"/>
            </a:solidFill>
            <a:prstDash val="solid"/>
            <a:round/>
            <a:headEnd type="none" w="med" len="med"/>
            <a:tailEnd type="triangle" w="med" len="med"/>
          </a:ln>
        </p:spPr>
      </p:sp>
      <p:sp>
        <p:nvSpPr>
          <p:cNvPr id="24583" name="Rectangle 9"/>
          <p:cNvSpPr/>
          <p:nvPr/>
        </p:nvSpPr>
        <p:spPr>
          <a:xfrm>
            <a:off x="3533775" y="812800"/>
            <a:ext cx="6884988" cy="1527173"/>
          </a:xfrm>
          <a:prstGeom prst="rect">
            <a:avLst/>
          </a:prstGeom>
          <a:solidFill>
            <a:schemeClr val="tx2"/>
          </a:solidFill>
          <a:ln w="9" cap="flat" cmpd="sng">
            <a:solidFill>
              <a:schemeClr val="bg2"/>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24585" name="Rectangle 11"/>
          <p:cNvSpPr/>
          <p:nvPr/>
        </p:nvSpPr>
        <p:spPr>
          <a:xfrm>
            <a:off x="3533775" y="2998788"/>
            <a:ext cx="6884988" cy="1292225"/>
          </a:xfrm>
          <a:prstGeom prst="rect">
            <a:avLst/>
          </a:prstGeom>
          <a:solidFill>
            <a:schemeClr val="tx2"/>
          </a:solidFill>
          <a:ln w="9" cap="flat" cmpd="sng">
            <a:solidFill>
              <a:schemeClr val="bg2"/>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24586" name="Rectangle 12"/>
          <p:cNvSpPr/>
          <p:nvPr/>
        </p:nvSpPr>
        <p:spPr>
          <a:xfrm>
            <a:off x="5064125" y="2792413"/>
            <a:ext cx="3581400" cy="423862"/>
          </a:xfrm>
          <a:prstGeom prst="rect">
            <a:avLst/>
          </a:prstGeom>
          <a:solidFill>
            <a:srgbClr val="113E6A"/>
          </a:solidFill>
          <a:ln w="9" cap="flat" cmpd="sng">
            <a:solidFill>
              <a:schemeClr val="accent1"/>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24587" name="Line 13"/>
          <p:cNvSpPr/>
          <p:nvPr/>
        </p:nvSpPr>
        <p:spPr>
          <a:xfrm>
            <a:off x="2473325" y="4506913"/>
            <a:ext cx="1055688" cy="833437"/>
          </a:xfrm>
          <a:prstGeom prst="line">
            <a:avLst/>
          </a:prstGeom>
          <a:ln w="9" cap="flat" cmpd="sng">
            <a:solidFill>
              <a:srgbClr val="2E2C2C"/>
            </a:solidFill>
            <a:prstDash val="solid"/>
            <a:round/>
            <a:headEnd type="none" w="med" len="med"/>
            <a:tailEnd type="triangle" w="med" len="med"/>
          </a:ln>
        </p:spPr>
      </p:sp>
      <p:sp>
        <p:nvSpPr>
          <p:cNvPr id="24588" name="Rectangle 14"/>
          <p:cNvSpPr/>
          <p:nvPr/>
        </p:nvSpPr>
        <p:spPr>
          <a:xfrm>
            <a:off x="3533775" y="4582639"/>
            <a:ext cx="6884988" cy="1462561"/>
          </a:xfrm>
          <a:prstGeom prst="rect">
            <a:avLst/>
          </a:prstGeom>
          <a:solidFill>
            <a:schemeClr val="tx2"/>
          </a:solidFill>
          <a:ln w="9" cap="flat" cmpd="sng">
            <a:solidFill>
              <a:schemeClr val="bg2"/>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24589" name="Rectangle 15"/>
          <p:cNvSpPr/>
          <p:nvPr/>
        </p:nvSpPr>
        <p:spPr>
          <a:xfrm>
            <a:off x="5064125" y="4403726"/>
            <a:ext cx="3581400" cy="423862"/>
          </a:xfrm>
          <a:prstGeom prst="rect">
            <a:avLst/>
          </a:prstGeom>
          <a:solidFill>
            <a:srgbClr val="113E6A"/>
          </a:solidFill>
          <a:ln w="9" cap="flat" cmpd="sng">
            <a:solidFill>
              <a:schemeClr val="accent1"/>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24591" name="TextBox 16"/>
          <p:cNvSpPr txBox="1"/>
          <p:nvPr/>
        </p:nvSpPr>
        <p:spPr>
          <a:xfrm>
            <a:off x="3721099" y="1045469"/>
            <a:ext cx="6265863" cy="1200329"/>
          </a:xfrm>
          <a:prstGeom prst="rect">
            <a:avLst/>
          </a:prstGeom>
          <a:noFill/>
          <a:ln w="9525">
            <a:noFill/>
          </a:ln>
        </p:spPr>
        <p:txBody>
          <a:bodyPr anchor="t">
            <a:spAutoFit/>
          </a:bodyPr>
          <a:lstStyle/>
          <a:p>
            <a:pPr marL="285750" indent="-285750">
              <a:buFont typeface="Wingdings" panose="05000000000000000000" pitchFamily="2" charset="2"/>
              <a:buChar char="Ø"/>
            </a:pPr>
            <a:r>
              <a:rPr lang="zh-CN" altLang="en-US" dirty="0">
                <a:solidFill>
                  <a:schemeClr val="accent1"/>
                </a:solidFill>
                <a:latin typeface="微软雅黑" panose="020B0503020204020204" pitchFamily="34" charset="-122"/>
                <a:ea typeface="微软雅黑" panose="020B0503020204020204" pitchFamily="34" charset="-122"/>
              </a:rPr>
              <a:t>访问形式分类：流式、跨步、模板、随机</a:t>
            </a:r>
            <a:endParaRPr lang="en-US" altLang="zh-CN" dirty="0">
              <a:solidFill>
                <a:schemeClr val="accent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dirty="0">
                <a:solidFill>
                  <a:schemeClr val="accent1"/>
                </a:solidFill>
                <a:latin typeface="微软雅黑" panose="020B0503020204020204" pitchFamily="34" charset="-122"/>
                <a:ea typeface="微软雅黑" panose="020B0503020204020204" pitchFamily="34" charset="-122"/>
              </a:rPr>
              <a:t>通过提取与内存访问指令相关的结构信息来识别数据对象级别的内存访问模式</a:t>
            </a:r>
            <a:endParaRPr lang="en-US" altLang="zh-CN" dirty="0">
              <a:solidFill>
                <a:schemeClr val="accent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dirty="0">
                <a:solidFill>
                  <a:schemeClr val="accent1"/>
                </a:solidFill>
                <a:latin typeface="微软雅黑" panose="020B0503020204020204" pitchFamily="34" charset="-122"/>
                <a:ea typeface="微软雅黑" panose="020B0503020204020204" pitchFamily="34" charset="-122"/>
              </a:rPr>
              <a:t>内存访问估计：数据规模变化、访问形式相关</a:t>
            </a:r>
            <a:endParaRPr lang="en-US" altLang="zh-CN" dirty="0">
              <a:solidFill>
                <a:schemeClr val="accent1"/>
              </a:solidFill>
              <a:latin typeface="微软雅黑" panose="020B0503020204020204" pitchFamily="34" charset="-122"/>
              <a:ea typeface="微软雅黑" panose="020B0503020204020204" pitchFamily="34" charset="-122"/>
            </a:endParaRPr>
          </a:p>
        </p:txBody>
      </p:sp>
      <p:sp>
        <p:nvSpPr>
          <p:cNvPr id="24592" name="TextBox 17"/>
          <p:cNvSpPr txBox="1"/>
          <p:nvPr/>
        </p:nvSpPr>
        <p:spPr>
          <a:xfrm>
            <a:off x="5300663" y="2800350"/>
            <a:ext cx="3106737" cy="400050"/>
          </a:xfrm>
          <a:prstGeom prst="rect">
            <a:avLst/>
          </a:prstGeom>
          <a:noFill/>
          <a:ln w="9525">
            <a:noFill/>
          </a:ln>
        </p:spPr>
        <p:txBody>
          <a:bodyPr anchor="t">
            <a:spAutoFit/>
          </a:bodyPr>
          <a:lstStyle/>
          <a:p>
            <a:pPr algn="ctr"/>
            <a:r>
              <a:rPr lang="zh-CN" altLang="en-US" sz="2000" dirty="0">
                <a:solidFill>
                  <a:schemeClr val="accent2"/>
                </a:solidFill>
                <a:latin typeface="微软雅黑" panose="020B0503020204020204" pitchFamily="34" charset="-122"/>
                <a:ea typeface="微软雅黑" panose="020B0503020204020204" pitchFamily="34" charset="-122"/>
              </a:rPr>
              <a:t>性能预测</a:t>
            </a:r>
            <a:endParaRPr lang="en-US" altLang="zh-CN" sz="2000" dirty="0">
              <a:solidFill>
                <a:schemeClr val="accent2"/>
              </a:solidFill>
              <a:latin typeface="微软雅黑" panose="020B0503020204020204" pitchFamily="34" charset="-122"/>
              <a:ea typeface="微软雅黑" panose="020B0503020204020204" pitchFamily="34" charset="-122"/>
            </a:endParaRPr>
          </a:p>
        </p:txBody>
      </p:sp>
      <p:sp>
        <p:nvSpPr>
          <p:cNvPr id="24593" name="TextBox 18"/>
          <p:cNvSpPr txBox="1"/>
          <p:nvPr/>
        </p:nvSpPr>
        <p:spPr>
          <a:xfrm>
            <a:off x="3721100" y="3311525"/>
            <a:ext cx="6265863" cy="923330"/>
          </a:xfrm>
          <a:prstGeom prst="rect">
            <a:avLst/>
          </a:prstGeom>
          <a:noFill/>
          <a:ln w="9525">
            <a:noFill/>
          </a:ln>
        </p:spPr>
        <p:txBody>
          <a:bodyPr anchor="t">
            <a:spAutoFit/>
          </a:bodyPr>
          <a:lstStyle/>
          <a:p>
            <a:pPr marL="285750" indent="-285750">
              <a:buFont typeface="Wingdings" panose="05000000000000000000" pitchFamily="2" charset="2"/>
              <a:buChar char="Ø"/>
            </a:pPr>
            <a:r>
              <a:rPr lang="zh-CN" altLang="en-US" dirty="0">
                <a:solidFill>
                  <a:schemeClr val="accent1"/>
                </a:solidFill>
                <a:latin typeface="微软雅黑" panose="020B0503020204020204" pitchFamily="34" charset="-122"/>
                <a:ea typeface="微软雅黑" panose="020B0503020204020204" pitchFamily="34" charset="-122"/>
              </a:rPr>
              <a:t>相关函数构建：统计模型</a:t>
            </a:r>
            <a:endParaRPr lang="en-US" altLang="zh-CN" dirty="0">
              <a:solidFill>
                <a:schemeClr val="accent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dirty="0">
                <a:solidFill>
                  <a:schemeClr val="accent1"/>
                </a:solidFill>
                <a:latin typeface="微软雅黑" panose="020B0503020204020204" pitchFamily="34" charset="-122"/>
                <a:ea typeface="微软雅黑" panose="020B0503020204020204" pitchFamily="34" charset="-122"/>
              </a:rPr>
              <a:t>工作负载特性的选择：特征表明应用程序对</a:t>
            </a:r>
            <a:r>
              <a:rPr lang="en-US" altLang="zh-CN" dirty="0">
                <a:solidFill>
                  <a:schemeClr val="accent1"/>
                </a:solidFill>
                <a:latin typeface="微软雅黑" panose="020B0503020204020204" pitchFamily="34" charset="-122"/>
                <a:ea typeface="微软雅黑" panose="020B0503020204020204" pitchFamily="34" charset="-122"/>
              </a:rPr>
              <a:t>HM</a:t>
            </a:r>
            <a:r>
              <a:rPr lang="zh-CN" altLang="en-US" dirty="0">
                <a:solidFill>
                  <a:schemeClr val="accent1"/>
                </a:solidFill>
                <a:latin typeface="微软雅黑" panose="020B0503020204020204" pitchFamily="34" charset="-122"/>
                <a:ea typeface="微软雅黑" panose="020B0503020204020204" pitchFamily="34" charset="-122"/>
              </a:rPr>
              <a:t>上的数据放置有多敏感</a:t>
            </a:r>
            <a:endParaRPr lang="en-US" altLang="zh-CN" dirty="0">
              <a:solidFill>
                <a:schemeClr val="accent1"/>
              </a:solidFill>
              <a:latin typeface="微软雅黑" panose="020B0503020204020204" pitchFamily="34" charset="-122"/>
              <a:ea typeface="微软雅黑" panose="020B0503020204020204" pitchFamily="34" charset="-122"/>
            </a:endParaRPr>
          </a:p>
        </p:txBody>
      </p:sp>
      <p:sp>
        <p:nvSpPr>
          <p:cNvPr id="24594" name="TextBox 19"/>
          <p:cNvSpPr txBox="1"/>
          <p:nvPr/>
        </p:nvSpPr>
        <p:spPr>
          <a:xfrm>
            <a:off x="5300663" y="4405313"/>
            <a:ext cx="3106737" cy="400050"/>
          </a:xfrm>
          <a:prstGeom prst="rect">
            <a:avLst/>
          </a:prstGeom>
          <a:noFill/>
          <a:ln w="9525">
            <a:noFill/>
          </a:ln>
        </p:spPr>
        <p:txBody>
          <a:bodyPr anchor="t">
            <a:spAutoFit/>
          </a:bodyPr>
          <a:lstStyle/>
          <a:p>
            <a:pPr algn="ctr"/>
            <a:r>
              <a:rPr lang="zh-CN" altLang="en-US" sz="2000" dirty="0">
                <a:solidFill>
                  <a:schemeClr val="accent2"/>
                </a:solidFill>
                <a:latin typeface="微软雅黑" panose="020B0503020204020204" pitchFamily="34" charset="-122"/>
                <a:ea typeface="微软雅黑" panose="020B0503020204020204" pitchFamily="34" charset="-122"/>
              </a:rPr>
              <a:t>支持负载平衡的数据迁移</a:t>
            </a:r>
            <a:endParaRPr lang="en-US" altLang="zh-CN" sz="2000" dirty="0">
              <a:solidFill>
                <a:schemeClr val="accent2"/>
              </a:solidFill>
              <a:latin typeface="微软雅黑" panose="020B0503020204020204" pitchFamily="34" charset="-122"/>
              <a:ea typeface="微软雅黑" panose="020B0503020204020204" pitchFamily="34" charset="-122"/>
            </a:endParaRPr>
          </a:p>
        </p:txBody>
      </p:sp>
      <p:sp>
        <p:nvSpPr>
          <p:cNvPr id="24595" name="TextBox 20"/>
          <p:cNvSpPr txBox="1"/>
          <p:nvPr/>
        </p:nvSpPr>
        <p:spPr>
          <a:xfrm>
            <a:off x="3721100" y="4941030"/>
            <a:ext cx="6553745" cy="923330"/>
          </a:xfrm>
          <a:prstGeom prst="rect">
            <a:avLst/>
          </a:prstGeom>
          <a:noFill/>
          <a:ln w="9525">
            <a:noFill/>
          </a:ln>
        </p:spPr>
        <p:txBody>
          <a:bodyPr wrap="square" anchor="t">
            <a:spAutoFit/>
          </a:bodyPr>
          <a:lstStyle/>
          <a:p>
            <a:pPr marL="285750" indent="-285750">
              <a:buFont typeface="Wingdings" panose="05000000000000000000" pitchFamily="2" charset="2"/>
              <a:buChar char="Ø"/>
            </a:pPr>
            <a:r>
              <a:rPr lang="zh-CN" altLang="en-US" dirty="0">
                <a:solidFill>
                  <a:schemeClr val="accent1"/>
                </a:solidFill>
                <a:latin typeface="微软雅黑" panose="020B0503020204020204" pitchFamily="34" charset="-122"/>
                <a:ea typeface="微软雅黑" panose="020B0503020204020204" pitchFamily="34" charset="-122"/>
              </a:rPr>
              <a:t>任务需要多轮才能逐渐增加</a:t>
            </a:r>
            <a:r>
              <a:rPr lang="en-US" altLang="zh-CN" dirty="0">
                <a:solidFill>
                  <a:schemeClr val="accent1"/>
                </a:solidFill>
                <a:latin typeface="微软雅黑" panose="020B0503020204020204" pitchFamily="34" charset="-122"/>
                <a:ea typeface="微软雅黑" panose="020B0503020204020204" pitchFamily="34" charset="-122"/>
              </a:rPr>
              <a:t>DRAM</a:t>
            </a:r>
            <a:r>
              <a:rPr lang="zh-CN" altLang="en-US" dirty="0">
                <a:solidFill>
                  <a:schemeClr val="accent1"/>
                </a:solidFill>
                <a:latin typeface="微软雅黑" panose="020B0503020204020204" pitchFamily="34" charset="-122"/>
                <a:ea typeface="微软雅黑" panose="020B0503020204020204" pitchFamily="34" charset="-122"/>
              </a:rPr>
              <a:t>访问（通过页面迁移）并提高性能，直到</a:t>
            </a:r>
            <a:r>
              <a:rPr lang="en-US" altLang="zh-CN" dirty="0">
                <a:solidFill>
                  <a:schemeClr val="accent1"/>
                </a:solidFill>
                <a:latin typeface="微软雅黑" panose="020B0503020204020204" pitchFamily="34" charset="-122"/>
                <a:ea typeface="微软雅黑" panose="020B0503020204020204" pitchFamily="34" charset="-122"/>
              </a:rPr>
              <a:t>DRAM</a:t>
            </a:r>
            <a:r>
              <a:rPr lang="zh-CN" altLang="en-US" dirty="0">
                <a:solidFill>
                  <a:schemeClr val="accent1"/>
                </a:solidFill>
                <a:latin typeface="微软雅黑" panose="020B0503020204020204" pitchFamily="34" charset="-122"/>
                <a:ea typeface="微软雅黑" panose="020B0503020204020204" pitchFamily="34" charset="-122"/>
              </a:rPr>
              <a:t>空间耗尽。在每一轮中，执行时间最长的任务增加其</a:t>
            </a:r>
            <a:r>
              <a:rPr lang="en-US" altLang="zh-CN" dirty="0">
                <a:solidFill>
                  <a:schemeClr val="accent1"/>
                </a:solidFill>
                <a:latin typeface="微软雅黑" panose="020B0503020204020204" pitchFamily="34" charset="-122"/>
                <a:ea typeface="微软雅黑" panose="020B0503020204020204" pitchFamily="34" charset="-122"/>
              </a:rPr>
              <a:t>DRAM</a:t>
            </a:r>
            <a:r>
              <a:rPr lang="zh-CN" altLang="en-US" dirty="0">
                <a:solidFill>
                  <a:schemeClr val="accent1"/>
                </a:solidFill>
                <a:latin typeface="微软雅黑" panose="020B0503020204020204" pitchFamily="34" charset="-122"/>
                <a:ea typeface="微软雅黑" panose="020B0503020204020204" pitchFamily="34" charset="-122"/>
              </a:rPr>
              <a:t>访问，直到它比第二长的任务更短。</a:t>
            </a:r>
          </a:p>
        </p:txBody>
      </p:sp>
      <p:sp>
        <p:nvSpPr>
          <p:cNvPr id="24596" name="TextBox 21"/>
          <p:cNvSpPr txBox="1"/>
          <p:nvPr/>
        </p:nvSpPr>
        <p:spPr>
          <a:xfrm>
            <a:off x="1204913" y="3230563"/>
            <a:ext cx="1498600" cy="893762"/>
          </a:xfrm>
          <a:prstGeom prst="rect">
            <a:avLst/>
          </a:prstGeom>
          <a:noFill/>
          <a:ln w="9525">
            <a:noFill/>
          </a:ln>
        </p:spPr>
        <p:txBody>
          <a:bodyPr anchor="t">
            <a:spAutoFit/>
          </a:bodyPr>
          <a:lstStyle/>
          <a:p>
            <a:pPr algn="ctr"/>
            <a:r>
              <a:rPr lang="zh-CN" altLang="en-US" sz="2600" b="1" dirty="0">
                <a:solidFill>
                  <a:schemeClr val="accent2"/>
                </a:solidFill>
                <a:latin typeface="微软雅黑" panose="020B0503020204020204" pitchFamily="34" charset="-122"/>
                <a:ea typeface="微软雅黑" panose="020B0503020204020204" pitchFamily="34" charset="-122"/>
              </a:rPr>
              <a:t>解决</a:t>
            </a:r>
            <a:endParaRPr lang="en-US" altLang="zh-CN" sz="2600" b="1" dirty="0">
              <a:solidFill>
                <a:schemeClr val="accent2"/>
              </a:solidFill>
              <a:latin typeface="微软雅黑" panose="020B0503020204020204" pitchFamily="34" charset="-122"/>
              <a:ea typeface="微软雅黑" panose="020B0503020204020204" pitchFamily="34" charset="-122"/>
            </a:endParaRPr>
          </a:p>
          <a:p>
            <a:pPr algn="ctr"/>
            <a:r>
              <a:rPr lang="zh-CN" altLang="en-US" sz="2600" b="1" dirty="0">
                <a:solidFill>
                  <a:schemeClr val="accent2"/>
                </a:solidFill>
                <a:latin typeface="微软雅黑" panose="020B0503020204020204" pitchFamily="34" charset="-122"/>
                <a:ea typeface="微软雅黑" panose="020B0503020204020204" pitchFamily="34" charset="-122"/>
              </a:rPr>
              <a:t>方案</a:t>
            </a:r>
            <a:endParaRPr lang="en-US" altLang="zh-CN" sz="2600" b="1" dirty="0">
              <a:solidFill>
                <a:schemeClr val="accent2"/>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579F860F-075E-B239-8A60-868F6D514C1E}"/>
              </a:ext>
            </a:extLst>
          </p:cNvPr>
          <p:cNvPicPr>
            <a:picLocks noChangeAspect="1"/>
          </p:cNvPicPr>
          <p:nvPr/>
        </p:nvPicPr>
        <p:blipFill>
          <a:blip r:embed="rId2"/>
          <a:stretch>
            <a:fillRect/>
          </a:stretch>
        </p:blipFill>
        <p:spPr>
          <a:xfrm>
            <a:off x="8946567" y="248513"/>
            <a:ext cx="3005029" cy="1065074"/>
          </a:xfrm>
          <a:prstGeom prst="rect">
            <a:avLst/>
          </a:prstGeom>
        </p:spPr>
      </p:pic>
      <p:pic>
        <p:nvPicPr>
          <p:cNvPr id="5" name="图片 4">
            <a:extLst>
              <a:ext uri="{FF2B5EF4-FFF2-40B4-BE49-F238E27FC236}">
                <a16:creationId xmlns:a16="http://schemas.microsoft.com/office/drawing/2014/main" id="{8D923918-6614-6023-383E-04A51D1265B3}"/>
              </a:ext>
            </a:extLst>
          </p:cNvPr>
          <p:cNvPicPr>
            <a:picLocks noChangeAspect="1"/>
          </p:cNvPicPr>
          <p:nvPr/>
        </p:nvPicPr>
        <p:blipFill>
          <a:blip r:embed="rId3"/>
          <a:stretch>
            <a:fillRect/>
          </a:stretch>
        </p:blipFill>
        <p:spPr>
          <a:xfrm>
            <a:off x="7829249" y="2204482"/>
            <a:ext cx="4315427" cy="590632"/>
          </a:xfrm>
          <a:prstGeom prst="rect">
            <a:avLst/>
          </a:prstGeom>
        </p:spPr>
      </p:pic>
      <p:sp>
        <p:nvSpPr>
          <p:cNvPr id="6" name="Rectangle 10">
            <a:extLst>
              <a:ext uri="{FF2B5EF4-FFF2-40B4-BE49-F238E27FC236}">
                <a16:creationId xmlns:a16="http://schemas.microsoft.com/office/drawing/2014/main" id="{A344C548-9902-ED23-B19B-EE911D37FC57}"/>
              </a:ext>
            </a:extLst>
          </p:cNvPr>
          <p:cNvSpPr/>
          <p:nvPr/>
        </p:nvSpPr>
        <p:spPr>
          <a:xfrm>
            <a:off x="5064125" y="604045"/>
            <a:ext cx="3581400" cy="422275"/>
          </a:xfrm>
          <a:prstGeom prst="rect">
            <a:avLst/>
          </a:prstGeom>
          <a:solidFill>
            <a:srgbClr val="113E6A"/>
          </a:solidFill>
          <a:ln w="9" cap="flat" cmpd="sng">
            <a:solidFill>
              <a:schemeClr val="accent1"/>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7" name="TextBox 15">
            <a:extLst>
              <a:ext uri="{FF2B5EF4-FFF2-40B4-BE49-F238E27FC236}">
                <a16:creationId xmlns:a16="http://schemas.microsoft.com/office/drawing/2014/main" id="{66C55238-61C8-F9A0-057C-6F690FFF3AC7}"/>
              </a:ext>
            </a:extLst>
          </p:cNvPr>
          <p:cNvSpPr txBox="1"/>
          <p:nvPr/>
        </p:nvSpPr>
        <p:spPr>
          <a:xfrm>
            <a:off x="5300663" y="624682"/>
            <a:ext cx="3106737" cy="400050"/>
          </a:xfrm>
          <a:prstGeom prst="rect">
            <a:avLst/>
          </a:prstGeom>
          <a:noFill/>
          <a:ln w="9525">
            <a:noFill/>
          </a:ln>
        </p:spPr>
        <p:txBody>
          <a:bodyPr anchor="t">
            <a:spAutoFit/>
          </a:bodyPr>
          <a:lstStyle/>
          <a:p>
            <a:pPr algn="ctr"/>
            <a:r>
              <a:rPr lang="zh-CN" altLang="en-US" sz="2000" dirty="0">
                <a:solidFill>
                  <a:schemeClr val="accent2"/>
                </a:solidFill>
                <a:latin typeface="微软雅黑" panose="020B0503020204020204" pitchFamily="34" charset="-122"/>
                <a:ea typeface="微软雅黑" panose="020B0503020204020204" pitchFamily="34" charset="-122"/>
              </a:rPr>
              <a:t>输入感知内存访问量化</a:t>
            </a:r>
            <a:endParaRPr lang="en-US" altLang="zh-CN" sz="2000" dirty="0">
              <a:solidFill>
                <a:schemeClr val="accent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62575500"/>
      </p:ext>
    </p:extLst>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4579"/>
                                        </p:tgtEl>
                                        <p:attrNameLst>
                                          <p:attrName>style.visibility</p:attrName>
                                        </p:attrNameLst>
                                      </p:cBhvr>
                                      <p:to>
                                        <p:strVal val="visible"/>
                                      </p:to>
                                    </p:set>
                                    <p:anim calcmode="lin" valueType="num">
                                      <p:cBhvr>
                                        <p:cTn id="7" dur="300" fill="hold"/>
                                        <p:tgtEl>
                                          <p:spTgt spid="24579"/>
                                        </p:tgtEl>
                                        <p:attrNameLst>
                                          <p:attrName>ppt_w</p:attrName>
                                        </p:attrNameLst>
                                      </p:cBhvr>
                                      <p:tavLst>
                                        <p:tav tm="0">
                                          <p:val>
                                            <p:fltVal val="0"/>
                                          </p:val>
                                        </p:tav>
                                        <p:tav tm="100000">
                                          <p:val>
                                            <p:strVal val="#ppt_w"/>
                                          </p:val>
                                        </p:tav>
                                      </p:tavLst>
                                    </p:anim>
                                    <p:anim calcmode="lin" valueType="num">
                                      <p:cBhvr>
                                        <p:cTn id="8" dur="300" fill="hold"/>
                                        <p:tgtEl>
                                          <p:spTgt spid="24579"/>
                                        </p:tgtEl>
                                        <p:attrNameLst>
                                          <p:attrName>ppt_h</p:attrName>
                                        </p:attrNameLst>
                                      </p:cBhvr>
                                      <p:tavLst>
                                        <p:tav tm="0">
                                          <p:val>
                                            <p:fltVal val="0"/>
                                          </p:val>
                                        </p:tav>
                                        <p:tav tm="100000">
                                          <p:val>
                                            <p:strVal val="#ppt_h"/>
                                          </p:val>
                                        </p:tav>
                                      </p:tavLst>
                                    </p:anim>
                                    <p:anim calcmode="lin" valueType="num">
                                      <p:cBhvr>
                                        <p:cTn id="9" dur="300" fill="hold"/>
                                        <p:tgtEl>
                                          <p:spTgt spid="24579"/>
                                        </p:tgtEl>
                                        <p:attrNameLst>
                                          <p:attrName>style.rotation</p:attrName>
                                        </p:attrNameLst>
                                      </p:cBhvr>
                                      <p:tavLst>
                                        <p:tav tm="0">
                                          <p:val>
                                            <p:fltVal val="90"/>
                                          </p:val>
                                        </p:tav>
                                        <p:tav tm="100000">
                                          <p:val>
                                            <p:fltVal val="0"/>
                                          </p:val>
                                        </p:tav>
                                      </p:tavLst>
                                    </p:anim>
                                    <p:animEffect transition="in" filter="fade">
                                      <p:cBhvr>
                                        <p:cTn id="10" dur="300"/>
                                        <p:tgtEl>
                                          <p:spTgt spid="24579"/>
                                        </p:tgtEl>
                                      </p:cBhvr>
                                    </p:animEffect>
                                  </p:childTnLst>
                                </p:cTn>
                              </p:par>
                            </p:childTnLst>
                          </p:cTn>
                        </p:par>
                        <p:par>
                          <p:cTn id="11" fill="hold">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4578"/>
                                        </p:tgtEl>
                                        <p:attrNameLst>
                                          <p:attrName>style.visibility</p:attrName>
                                        </p:attrNameLst>
                                      </p:cBhvr>
                                      <p:to>
                                        <p:strVal val="visible"/>
                                      </p:to>
                                    </p:set>
                                    <p:anim calcmode="lin" valueType="num">
                                      <p:cBhvr>
                                        <p:cTn id="14" dur="400" fill="hold"/>
                                        <p:tgtEl>
                                          <p:spTgt spid="24578"/>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4578"/>
                                        </p:tgtEl>
                                        <p:attrNameLst>
                                          <p:attrName>ppt_y</p:attrName>
                                        </p:attrNameLst>
                                      </p:cBhvr>
                                      <p:tavLst>
                                        <p:tav tm="0">
                                          <p:val>
                                            <p:strVal val="#ppt_y"/>
                                          </p:val>
                                        </p:tav>
                                        <p:tav tm="100000">
                                          <p:val>
                                            <p:strVal val="#ppt_y"/>
                                          </p:val>
                                        </p:tav>
                                      </p:tavLst>
                                    </p:anim>
                                    <p:anim calcmode="lin" valueType="num">
                                      <p:cBhvr>
                                        <p:cTn id="16" dur="400" fill="hold"/>
                                        <p:tgtEl>
                                          <p:spTgt spid="24578"/>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457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4578"/>
                                        </p:tgtEl>
                                      </p:cBhvr>
                                    </p:animEffect>
                                  </p:childTnLst>
                                </p:cTn>
                              </p:par>
                            </p:childTnLst>
                          </p:cTn>
                        </p:par>
                        <p:par>
                          <p:cTn id="19" fill="hold">
                            <p:stCondLst>
                              <p:cond delay="940"/>
                            </p:stCondLst>
                            <p:childTnLst>
                              <p:par>
                                <p:cTn id="20" presetID="31" presetClass="entr" presetSubtype="0" fill="hold" nodeType="afterEffect">
                                  <p:stCondLst>
                                    <p:cond delay="0"/>
                                  </p:stCondLst>
                                  <p:childTnLst>
                                    <p:set>
                                      <p:cBhvr>
                                        <p:cTn id="21" dur="1" fill="hold">
                                          <p:stCondLst>
                                            <p:cond delay="0"/>
                                          </p:stCondLst>
                                        </p:cTn>
                                        <p:tgtEl>
                                          <p:spTgt spid="24580"/>
                                        </p:tgtEl>
                                        <p:attrNameLst>
                                          <p:attrName>style.visibility</p:attrName>
                                        </p:attrNameLst>
                                      </p:cBhvr>
                                      <p:to>
                                        <p:strVal val="visible"/>
                                      </p:to>
                                    </p:set>
                                    <p:anim calcmode="lin" valueType="num">
                                      <p:cBhvr>
                                        <p:cTn id="22" dur="1000" fill="hold"/>
                                        <p:tgtEl>
                                          <p:spTgt spid="24580"/>
                                        </p:tgtEl>
                                        <p:attrNameLst>
                                          <p:attrName>ppt_w</p:attrName>
                                        </p:attrNameLst>
                                      </p:cBhvr>
                                      <p:tavLst>
                                        <p:tav tm="0">
                                          <p:val>
                                            <p:fltVal val="0"/>
                                          </p:val>
                                        </p:tav>
                                        <p:tav tm="100000">
                                          <p:val>
                                            <p:strVal val="#ppt_w"/>
                                          </p:val>
                                        </p:tav>
                                      </p:tavLst>
                                    </p:anim>
                                    <p:anim calcmode="lin" valueType="num">
                                      <p:cBhvr>
                                        <p:cTn id="23" dur="1000" fill="hold"/>
                                        <p:tgtEl>
                                          <p:spTgt spid="24580"/>
                                        </p:tgtEl>
                                        <p:attrNameLst>
                                          <p:attrName>ppt_h</p:attrName>
                                        </p:attrNameLst>
                                      </p:cBhvr>
                                      <p:tavLst>
                                        <p:tav tm="0">
                                          <p:val>
                                            <p:fltVal val="0"/>
                                          </p:val>
                                        </p:tav>
                                        <p:tav tm="100000">
                                          <p:val>
                                            <p:strVal val="#ppt_h"/>
                                          </p:val>
                                        </p:tav>
                                      </p:tavLst>
                                    </p:anim>
                                    <p:anim calcmode="lin" valueType="num">
                                      <p:cBhvr>
                                        <p:cTn id="24" dur="1000" fill="hold"/>
                                        <p:tgtEl>
                                          <p:spTgt spid="24580"/>
                                        </p:tgtEl>
                                        <p:attrNameLst>
                                          <p:attrName>style.rotation</p:attrName>
                                        </p:attrNameLst>
                                      </p:cBhvr>
                                      <p:tavLst>
                                        <p:tav tm="0">
                                          <p:val>
                                            <p:fltVal val="90"/>
                                          </p:val>
                                        </p:tav>
                                        <p:tav tm="100000">
                                          <p:val>
                                            <p:fltVal val="0"/>
                                          </p:val>
                                        </p:tav>
                                      </p:tavLst>
                                    </p:anim>
                                    <p:animEffect transition="in" filter="fade">
                                      <p:cBhvr>
                                        <p:cTn id="25" dur="1000"/>
                                        <p:tgtEl>
                                          <p:spTgt spid="24580"/>
                                        </p:tgtEl>
                                      </p:cBhvr>
                                    </p:animEffect>
                                  </p:childTnLst>
                                </p:cTn>
                              </p:par>
                            </p:childTnLst>
                          </p:cTn>
                        </p:par>
                        <p:par>
                          <p:cTn id="26" fill="hold">
                            <p:stCondLst>
                              <p:cond delay="1940"/>
                            </p:stCondLst>
                            <p:childTnLst>
                              <p:par>
                                <p:cTn id="27" presetID="41" presetClass="entr" presetSubtype="0" fill="hold" grpId="0" nodeType="afterEffect">
                                  <p:stCondLst>
                                    <p:cond delay="0"/>
                                  </p:stCondLst>
                                  <p:iterate type="lt">
                                    <p:tmPct val="10000"/>
                                  </p:iterate>
                                  <p:childTnLst>
                                    <p:set>
                                      <p:cBhvr>
                                        <p:cTn id="28" dur="1" fill="hold">
                                          <p:stCondLst>
                                            <p:cond delay="0"/>
                                          </p:stCondLst>
                                        </p:cTn>
                                        <p:tgtEl>
                                          <p:spTgt spid="24596"/>
                                        </p:tgtEl>
                                        <p:attrNameLst>
                                          <p:attrName>style.visibility</p:attrName>
                                        </p:attrNameLst>
                                      </p:cBhvr>
                                      <p:to>
                                        <p:strVal val="visible"/>
                                      </p:to>
                                    </p:set>
                                    <p:anim calcmode="lin" valueType="num">
                                      <p:cBhvr>
                                        <p:cTn id="29" dur="500" fill="hold"/>
                                        <p:tgtEl>
                                          <p:spTgt spid="24596"/>
                                        </p:tgtEl>
                                        <p:attrNameLst>
                                          <p:attrName>ppt_x</p:attrName>
                                        </p:attrNameLst>
                                      </p:cBhvr>
                                      <p:tavLst>
                                        <p:tav tm="0">
                                          <p:val>
                                            <p:strVal val="#ppt_x"/>
                                          </p:val>
                                        </p:tav>
                                        <p:tav tm="50000">
                                          <p:val>
                                            <p:strVal val="#ppt_x+.1"/>
                                          </p:val>
                                        </p:tav>
                                        <p:tav tm="100000">
                                          <p:val>
                                            <p:strVal val="#ppt_x"/>
                                          </p:val>
                                        </p:tav>
                                      </p:tavLst>
                                    </p:anim>
                                    <p:anim calcmode="lin" valueType="num">
                                      <p:cBhvr>
                                        <p:cTn id="30" dur="500" fill="hold"/>
                                        <p:tgtEl>
                                          <p:spTgt spid="24596"/>
                                        </p:tgtEl>
                                        <p:attrNameLst>
                                          <p:attrName>ppt_y</p:attrName>
                                        </p:attrNameLst>
                                      </p:cBhvr>
                                      <p:tavLst>
                                        <p:tav tm="0">
                                          <p:val>
                                            <p:strVal val="#ppt_y"/>
                                          </p:val>
                                        </p:tav>
                                        <p:tav tm="100000">
                                          <p:val>
                                            <p:strVal val="#ppt_y"/>
                                          </p:val>
                                        </p:tav>
                                      </p:tavLst>
                                    </p:anim>
                                    <p:anim calcmode="lin" valueType="num">
                                      <p:cBhvr>
                                        <p:cTn id="31" dur="500" fill="hold"/>
                                        <p:tgtEl>
                                          <p:spTgt spid="24596"/>
                                        </p:tgtEl>
                                        <p:attrNameLst>
                                          <p:attrName>ppt_h</p:attrName>
                                        </p:attrNameLst>
                                      </p:cBhvr>
                                      <p:tavLst>
                                        <p:tav tm="0">
                                          <p:val>
                                            <p:strVal val="#ppt_h/10"/>
                                          </p:val>
                                        </p:tav>
                                        <p:tav tm="50000">
                                          <p:val>
                                            <p:strVal val="#ppt_h+.01"/>
                                          </p:val>
                                        </p:tav>
                                        <p:tav tm="100000">
                                          <p:val>
                                            <p:strVal val="#ppt_h"/>
                                          </p:val>
                                        </p:tav>
                                      </p:tavLst>
                                    </p:anim>
                                    <p:anim calcmode="lin" valueType="num">
                                      <p:cBhvr>
                                        <p:cTn id="32" dur="500" fill="hold"/>
                                        <p:tgtEl>
                                          <p:spTgt spid="24596"/>
                                        </p:tgtEl>
                                        <p:attrNameLst>
                                          <p:attrName>ppt_w</p:attrName>
                                        </p:attrNameLst>
                                      </p:cBhvr>
                                      <p:tavLst>
                                        <p:tav tm="0">
                                          <p:val>
                                            <p:strVal val="#ppt_w/10"/>
                                          </p:val>
                                        </p:tav>
                                        <p:tav tm="50000">
                                          <p:val>
                                            <p:strVal val="#ppt_w+.01"/>
                                          </p:val>
                                        </p:tav>
                                        <p:tav tm="100000">
                                          <p:val>
                                            <p:strVal val="#ppt_w"/>
                                          </p:val>
                                        </p:tav>
                                      </p:tavLst>
                                    </p:anim>
                                    <p:animEffect transition="in" filter="fade">
                                      <p:cBhvr>
                                        <p:cTn id="33" dur="500" tmFilter="0,0; .5, 1; 1, 1"/>
                                        <p:tgtEl>
                                          <p:spTgt spid="24596"/>
                                        </p:tgtEl>
                                      </p:cBhvr>
                                    </p:animEffect>
                                  </p:childTnLst>
                                </p:cTn>
                              </p:par>
                            </p:childTnLst>
                          </p:cTn>
                        </p:par>
                        <p:par>
                          <p:cTn id="34" fill="hold">
                            <p:stCondLst>
                              <p:cond delay="2590"/>
                            </p:stCondLst>
                            <p:childTnLst>
                              <p:par>
                                <p:cTn id="35" presetID="22" presetClass="entr" presetSubtype="8" fill="hold" nodeType="afterEffect">
                                  <p:stCondLst>
                                    <p:cond delay="0"/>
                                  </p:stCondLst>
                                  <p:childTnLst>
                                    <p:set>
                                      <p:cBhvr>
                                        <p:cTn id="36" dur="1" fill="hold">
                                          <p:stCondLst>
                                            <p:cond delay="0"/>
                                          </p:stCondLst>
                                        </p:cTn>
                                        <p:tgtEl>
                                          <p:spTgt spid="24581"/>
                                        </p:tgtEl>
                                        <p:attrNameLst>
                                          <p:attrName>style.visibility</p:attrName>
                                        </p:attrNameLst>
                                      </p:cBhvr>
                                      <p:to>
                                        <p:strVal val="visible"/>
                                      </p:to>
                                    </p:set>
                                    <p:animEffect transition="in" filter="wipe(left)">
                                      <p:cBhvr>
                                        <p:cTn id="37" dur="500"/>
                                        <p:tgtEl>
                                          <p:spTgt spid="24581"/>
                                        </p:tgtEl>
                                      </p:cBhvr>
                                    </p:animEffect>
                                  </p:childTnLst>
                                </p:cTn>
                              </p:par>
                              <p:par>
                                <p:cTn id="38" presetID="22" presetClass="entr" presetSubtype="8" fill="hold" nodeType="withEffect">
                                  <p:stCondLst>
                                    <p:cond delay="0"/>
                                  </p:stCondLst>
                                  <p:childTnLst>
                                    <p:set>
                                      <p:cBhvr>
                                        <p:cTn id="39" dur="1" fill="hold">
                                          <p:stCondLst>
                                            <p:cond delay="0"/>
                                          </p:stCondLst>
                                        </p:cTn>
                                        <p:tgtEl>
                                          <p:spTgt spid="24582"/>
                                        </p:tgtEl>
                                        <p:attrNameLst>
                                          <p:attrName>style.visibility</p:attrName>
                                        </p:attrNameLst>
                                      </p:cBhvr>
                                      <p:to>
                                        <p:strVal val="visible"/>
                                      </p:to>
                                    </p:set>
                                    <p:animEffect transition="in" filter="wipe(left)">
                                      <p:cBhvr>
                                        <p:cTn id="40" dur="500"/>
                                        <p:tgtEl>
                                          <p:spTgt spid="24582"/>
                                        </p:tgtEl>
                                      </p:cBhvr>
                                    </p:animEffect>
                                  </p:childTnLst>
                                </p:cTn>
                              </p:par>
                              <p:par>
                                <p:cTn id="41" presetID="22" presetClass="entr" presetSubtype="8" fill="hold" nodeType="withEffect">
                                  <p:stCondLst>
                                    <p:cond delay="0"/>
                                  </p:stCondLst>
                                  <p:childTnLst>
                                    <p:set>
                                      <p:cBhvr>
                                        <p:cTn id="42" dur="1" fill="hold">
                                          <p:stCondLst>
                                            <p:cond delay="0"/>
                                          </p:stCondLst>
                                        </p:cTn>
                                        <p:tgtEl>
                                          <p:spTgt spid="24587"/>
                                        </p:tgtEl>
                                        <p:attrNameLst>
                                          <p:attrName>style.visibility</p:attrName>
                                        </p:attrNameLst>
                                      </p:cBhvr>
                                      <p:to>
                                        <p:strVal val="visible"/>
                                      </p:to>
                                    </p:set>
                                    <p:animEffect transition="in" filter="wipe(left)">
                                      <p:cBhvr>
                                        <p:cTn id="43" dur="500"/>
                                        <p:tgtEl>
                                          <p:spTgt spid="24587"/>
                                        </p:tgtEl>
                                      </p:cBhvr>
                                    </p:animEffect>
                                  </p:childTnLst>
                                </p:cTn>
                              </p:par>
                            </p:childTnLst>
                          </p:cTn>
                        </p:par>
                        <p:par>
                          <p:cTn id="44" fill="hold">
                            <p:stCondLst>
                              <p:cond delay="3090"/>
                            </p:stCondLst>
                            <p:childTnLst>
                              <p:par>
                                <p:cTn id="45" presetID="22" presetClass="entr" presetSubtype="8" fill="hold" grpId="0" nodeType="afterEffect">
                                  <p:stCondLst>
                                    <p:cond delay="0"/>
                                  </p:stCondLst>
                                  <p:childTnLst>
                                    <p:set>
                                      <p:cBhvr>
                                        <p:cTn id="46" dur="1" fill="hold">
                                          <p:stCondLst>
                                            <p:cond delay="0"/>
                                          </p:stCondLst>
                                        </p:cTn>
                                        <p:tgtEl>
                                          <p:spTgt spid="24591"/>
                                        </p:tgtEl>
                                        <p:attrNameLst>
                                          <p:attrName>style.visibility</p:attrName>
                                        </p:attrNameLst>
                                      </p:cBhvr>
                                      <p:to>
                                        <p:strVal val="visible"/>
                                      </p:to>
                                    </p:set>
                                    <p:animEffect transition="in" filter="wipe(left)">
                                      <p:cBhvr>
                                        <p:cTn id="47" dur="500"/>
                                        <p:tgtEl>
                                          <p:spTgt spid="24591"/>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4583"/>
                                        </p:tgtEl>
                                        <p:attrNameLst>
                                          <p:attrName>style.visibility</p:attrName>
                                        </p:attrNameLst>
                                      </p:cBhvr>
                                      <p:to>
                                        <p:strVal val="visible"/>
                                      </p:to>
                                    </p:set>
                                    <p:animEffect transition="in" filter="wipe(left)">
                                      <p:cBhvr>
                                        <p:cTn id="50" dur="500"/>
                                        <p:tgtEl>
                                          <p:spTgt spid="24583"/>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4593"/>
                                        </p:tgtEl>
                                        <p:attrNameLst>
                                          <p:attrName>style.visibility</p:attrName>
                                        </p:attrNameLst>
                                      </p:cBhvr>
                                      <p:to>
                                        <p:strVal val="visible"/>
                                      </p:to>
                                    </p:set>
                                    <p:animEffect transition="in" filter="wipe(left)">
                                      <p:cBhvr>
                                        <p:cTn id="53" dur="500"/>
                                        <p:tgtEl>
                                          <p:spTgt spid="24593"/>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24585"/>
                                        </p:tgtEl>
                                        <p:attrNameLst>
                                          <p:attrName>style.visibility</p:attrName>
                                        </p:attrNameLst>
                                      </p:cBhvr>
                                      <p:to>
                                        <p:strVal val="visible"/>
                                      </p:to>
                                    </p:set>
                                    <p:animEffect transition="in" filter="wipe(left)">
                                      <p:cBhvr>
                                        <p:cTn id="56" dur="500"/>
                                        <p:tgtEl>
                                          <p:spTgt spid="24585"/>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24595"/>
                                        </p:tgtEl>
                                        <p:attrNameLst>
                                          <p:attrName>style.visibility</p:attrName>
                                        </p:attrNameLst>
                                      </p:cBhvr>
                                      <p:to>
                                        <p:strVal val="visible"/>
                                      </p:to>
                                    </p:set>
                                    <p:animEffect transition="in" filter="wipe(left)">
                                      <p:cBhvr>
                                        <p:cTn id="59" dur="500"/>
                                        <p:tgtEl>
                                          <p:spTgt spid="24595"/>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24588"/>
                                        </p:tgtEl>
                                        <p:attrNameLst>
                                          <p:attrName>style.visibility</p:attrName>
                                        </p:attrNameLst>
                                      </p:cBhvr>
                                      <p:to>
                                        <p:strVal val="visible"/>
                                      </p:to>
                                    </p:set>
                                    <p:animEffect transition="in" filter="wipe(left)">
                                      <p:cBhvr>
                                        <p:cTn id="62" dur="500"/>
                                        <p:tgtEl>
                                          <p:spTgt spid="24588"/>
                                        </p:tgtEl>
                                      </p:cBhvr>
                                    </p:animEffect>
                                  </p:childTnLst>
                                </p:cTn>
                              </p:par>
                              <p:par>
                                <p:cTn id="63" presetID="47" presetClass="entr" presetSubtype="0" fill="hold" grpId="0" nodeType="withEffect">
                                  <p:stCondLst>
                                    <p:cond delay="0"/>
                                  </p:stCondLst>
                                  <p:childTnLst>
                                    <p:set>
                                      <p:cBhvr>
                                        <p:cTn id="64" dur="1" fill="hold">
                                          <p:stCondLst>
                                            <p:cond delay="0"/>
                                          </p:stCondLst>
                                        </p:cTn>
                                        <p:tgtEl>
                                          <p:spTgt spid="24592"/>
                                        </p:tgtEl>
                                        <p:attrNameLst>
                                          <p:attrName>style.visibility</p:attrName>
                                        </p:attrNameLst>
                                      </p:cBhvr>
                                      <p:to>
                                        <p:strVal val="visible"/>
                                      </p:to>
                                    </p:set>
                                    <p:animEffect transition="in" filter="fade">
                                      <p:cBhvr>
                                        <p:cTn id="65" dur="1000"/>
                                        <p:tgtEl>
                                          <p:spTgt spid="24592"/>
                                        </p:tgtEl>
                                      </p:cBhvr>
                                    </p:animEffect>
                                    <p:anim calcmode="lin" valueType="num">
                                      <p:cBhvr>
                                        <p:cTn id="66" dur="1000" fill="hold"/>
                                        <p:tgtEl>
                                          <p:spTgt spid="24592"/>
                                        </p:tgtEl>
                                        <p:attrNameLst>
                                          <p:attrName>ppt_x</p:attrName>
                                        </p:attrNameLst>
                                      </p:cBhvr>
                                      <p:tavLst>
                                        <p:tav tm="0">
                                          <p:val>
                                            <p:strVal val="#ppt_x"/>
                                          </p:val>
                                        </p:tav>
                                        <p:tav tm="100000">
                                          <p:val>
                                            <p:strVal val="#ppt_x"/>
                                          </p:val>
                                        </p:tav>
                                      </p:tavLst>
                                    </p:anim>
                                    <p:anim calcmode="lin" valueType="num">
                                      <p:cBhvr>
                                        <p:cTn id="67" dur="1000" fill="hold"/>
                                        <p:tgtEl>
                                          <p:spTgt spid="24592"/>
                                        </p:tgtEl>
                                        <p:attrNameLst>
                                          <p:attrName>ppt_y</p:attrName>
                                        </p:attrNameLst>
                                      </p:cBhvr>
                                      <p:tavLst>
                                        <p:tav tm="0">
                                          <p:val>
                                            <p:strVal val="#ppt_y-.1"/>
                                          </p:val>
                                        </p:tav>
                                        <p:tav tm="100000">
                                          <p:val>
                                            <p:strVal val="#ppt_y"/>
                                          </p:val>
                                        </p:tav>
                                      </p:tavLst>
                                    </p:anim>
                                  </p:childTnLst>
                                </p:cTn>
                              </p:par>
                              <p:par>
                                <p:cTn id="68" presetID="47" presetClass="entr" presetSubtype="0" fill="hold" grpId="0" nodeType="withEffect">
                                  <p:stCondLst>
                                    <p:cond delay="0"/>
                                  </p:stCondLst>
                                  <p:childTnLst>
                                    <p:set>
                                      <p:cBhvr>
                                        <p:cTn id="69" dur="1" fill="hold">
                                          <p:stCondLst>
                                            <p:cond delay="0"/>
                                          </p:stCondLst>
                                        </p:cTn>
                                        <p:tgtEl>
                                          <p:spTgt spid="24586"/>
                                        </p:tgtEl>
                                        <p:attrNameLst>
                                          <p:attrName>style.visibility</p:attrName>
                                        </p:attrNameLst>
                                      </p:cBhvr>
                                      <p:to>
                                        <p:strVal val="visible"/>
                                      </p:to>
                                    </p:set>
                                    <p:animEffect transition="in" filter="fade">
                                      <p:cBhvr>
                                        <p:cTn id="70" dur="1000"/>
                                        <p:tgtEl>
                                          <p:spTgt spid="24586"/>
                                        </p:tgtEl>
                                      </p:cBhvr>
                                    </p:animEffect>
                                    <p:anim calcmode="lin" valueType="num">
                                      <p:cBhvr>
                                        <p:cTn id="71" dur="1000" fill="hold"/>
                                        <p:tgtEl>
                                          <p:spTgt spid="24586"/>
                                        </p:tgtEl>
                                        <p:attrNameLst>
                                          <p:attrName>ppt_x</p:attrName>
                                        </p:attrNameLst>
                                      </p:cBhvr>
                                      <p:tavLst>
                                        <p:tav tm="0">
                                          <p:val>
                                            <p:strVal val="#ppt_x"/>
                                          </p:val>
                                        </p:tav>
                                        <p:tav tm="100000">
                                          <p:val>
                                            <p:strVal val="#ppt_x"/>
                                          </p:val>
                                        </p:tav>
                                      </p:tavLst>
                                    </p:anim>
                                    <p:anim calcmode="lin" valueType="num">
                                      <p:cBhvr>
                                        <p:cTn id="72" dur="1000" fill="hold"/>
                                        <p:tgtEl>
                                          <p:spTgt spid="24586"/>
                                        </p:tgtEl>
                                        <p:attrNameLst>
                                          <p:attrName>ppt_y</p:attrName>
                                        </p:attrNameLst>
                                      </p:cBhvr>
                                      <p:tavLst>
                                        <p:tav tm="0">
                                          <p:val>
                                            <p:strVal val="#ppt_y-.1"/>
                                          </p:val>
                                        </p:tav>
                                        <p:tav tm="100000">
                                          <p:val>
                                            <p:strVal val="#ppt_y"/>
                                          </p:val>
                                        </p:tav>
                                      </p:tavLst>
                                    </p:anim>
                                  </p:childTnLst>
                                </p:cTn>
                              </p:par>
                              <p:par>
                                <p:cTn id="73" presetID="47" presetClass="entr" presetSubtype="0" fill="hold" grpId="0" nodeType="withEffect">
                                  <p:stCondLst>
                                    <p:cond delay="0"/>
                                  </p:stCondLst>
                                  <p:childTnLst>
                                    <p:set>
                                      <p:cBhvr>
                                        <p:cTn id="74" dur="1" fill="hold">
                                          <p:stCondLst>
                                            <p:cond delay="0"/>
                                          </p:stCondLst>
                                        </p:cTn>
                                        <p:tgtEl>
                                          <p:spTgt spid="24594"/>
                                        </p:tgtEl>
                                        <p:attrNameLst>
                                          <p:attrName>style.visibility</p:attrName>
                                        </p:attrNameLst>
                                      </p:cBhvr>
                                      <p:to>
                                        <p:strVal val="visible"/>
                                      </p:to>
                                    </p:set>
                                    <p:animEffect transition="in" filter="fade">
                                      <p:cBhvr>
                                        <p:cTn id="75" dur="1000"/>
                                        <p:tgtEl>
                                          <p:spTgt spid="24594"/>
                                        </p:tgtEl>
                                      </p:cBhvr>
                                    </p:animEffect>
                                    <p:anim calcmode="lin" valueType="num">
                                      <p:cBhvr>
                                        <p:cTn id="76" dur="1000" fill="hold"/>
                                        <p:tgtEl>
                                          <p:spTgt spid="24594"/>
                                        </p:tgtEl>
                                        <p:attrNameLst>
                                          <p:attrName>ppt_x</p:attrName>
                                        </p:attrNameLst>
                                      </p:cBhvr>
                                      <p:tavLst>
                                        <p:tav tm="0">
                                          <p:val>
                                            <p:strVal val="#ppt_x"/>
                                          </p:val>
                                        </p:tav>
                                        <p:tav tm="100000">
                                          <p:val>
                                            <p:strVal val="#ppt_x"/>
                                          </p:val>
                                        </p:tav>
                                      </p:tavLst>
                                    </p:anim>
                                    <p:anim calcmode="lin" valueType="num">
                                      <p:cBhvr>
                                        <p:cTn id="77" dur="1000" fill="hold"/>
                                        <p:tgtEl>
                                          <p:spTgt spid="24594"/>
                                        </p:tgtEl>
                                        <p:attrNameLst>
                                          <p:attrName>ppt_y</p:attrName>
                                        </p:attrNameLst>
                                      </p:cBhvr>
                                      <p:tavLst>
                                        <p:tav tm="0">
                                          <p:val>
                                            <p:strVal val="#ppt_y-.1"/>
                                          </p:val>
                                        </p:tav>
                                        <p:tav tm="100000">
                                          <p:val>
                                            <p:strVal val="#ppt_y"/>
                                          </p:val>
                                        </p:tav>
                                      </p:tavLst>
                                    </p:anim>
                                  </p:childTnLst>
                                </p:cTn>
                              </p:par>
                              <p:par>
                                <p:cTn id="78" presetID="47" presetClass="entr" presetSubtype="0" fill="hold" grpId="0" nodeType="withEffect">
                                  <p:stCondLst>
                                    <p:cond delay="0"/>
                                  </p:stCondLst>
                                  <p:childTnLst>
                                    <p:set>
                                      <p:cBhvr>
                                        <p:cTn id="79" dur="1" fill="hold">
                                          <p:stCondLst>
                                            <p:cond delay="0"/>
                                          </p:stCondLst>
                                        </p:cTn>
                                        <p:tgtEl>
                                          <p:spTgt spid="24589"/>
                                        </p:tgtEl>
                                        <p:attrNameLst>
                                          <p:attrName>style.visibility</p:attrName>
                                        </p:attrNameLst>
                                      </p:cBhvr>
                                      <p:to>
                                        <p:strVal val="visible"/>
                                      </p:to>
                                    </p:set>
                                    <p:animEffect transition="in" filter="fade">
                                      <p:cBhvr>
                                        <p:cTn id="80" dur="1000"/>
                                        <p:tgtEl>
                                          <p:spTgt spid="24589"/>
                                        </p:tgtEl>
                                      </p:cBhvr>
                                    </p:animEffect>
                                    <p:anim calcmode="lin" valueType="num">
                                      <p:cBhvr>
                                        <p:cTn id="81" dur="1000" fill="hold"/>
                                        <p:tgtEl>
                                          <p:spTgt spid="24589"/>
                                        </p:tgtEl>
                                        <p:attrNameLst>
                                          <p:attrName>ppt_x</p:attrName>
                                        </p:attrNameLst>
                                      </p:cBhvr>
                                      <p:tavLst>
                                        <p:tav tm="0">
                                          <p:val>
                                            <p:strVal val="#ppt_x"/>
                                          </p:val>
                                        </p:tav>
                                        <p:tav tm="100000">
                                          <p:val>
                                            <p:strVal val="#ppt_x"/>
                                          </p:val>
                                        </p:tav>
                                      </p:tavLst>
                                    </p:anim>
                                    <p:anim calcmode="lin" valueType="num">
                                      <p:cBhvr>
                                        <p:cTn id="82" dur="1000" fill="hold"/>
                                        <p:tgtEl>
                                          <p:spTgt spid="24589"/>
                                        </p:tgtEl>
                                        <p:attrNameLst>
                                          <p:attrName>ppt_y</p:attrName>
                                        </p:attrNameLst>
                                      </p:cBhvr>
                                      <p:tavLst>
                                        <p:tav tm="0">
                                          <p:val>
                                            <p:strVal val="#ppt_y-.1"/>
                                          </p:val>
                                        </p:tav>
                                        <p:tav tm="100000">
                                          <p:val>
                                            <p:strVal val="#ppt_y"/>
                                          </p:val>
                                        </p:tav>
                                      </p:tavLst>
                                    </p:anim>
                                  </p:childTnLst>
                                </p:cTn>
                              </p:par>
                              <p:par>
                                <p:cTn id="83" presetID="47" presetClass="entr" presetSubtype="0" fill="hold" grpId="0" nodeType="withEffect">
                                  <p:stCondLst>
                                    <p:cond delay="0"/>
                                  </p:stCondLst>
                                  <p:childTnLst>
                                    <p:set>
                                      <p:cBhvr>
                                        <p:cTn id="84" dur="1" fill="hold">
                                          <p:stCondLst>
                                            <p:cond delay="0"/>
                                          </p:stCondLst>
                                        </p:cTn>
                                        <p:tgtEl>
                                          <p:spTgt spid="7"/>
                                        </p:tgtEl>
                                        <p:attrNameLst>
                                          <p:attrName>style.visibility</p:attrName>
                                        </p:attrNameLst>
                                      </p:cBhvr>
                                      <p:to>
                                        <p:strVal val="visible"/>
                                      </p:to>
                                    </p:set>
                                    <p:animEffect transition="in" filter="fade">
                                      <p:cBhvr>
                                        <p:cTn id="85" dur="1000"/>
                                        <p:tgtEl>
                                          <p:spTgt spid="7"/>
                                        </p:tgtEl>
                                      </p:cBhvr>
                                    </p:animEffect>
                                    <p:anim calcmode="lin" valueType="num">
                                      <p:cBhvr>
                                        <p:cTn id="86" dur="1000" fill="hold"/>
                                        <p:tgtEl>
                                          <p:spTgt spid="7"/>
                                        </p:tgtEl>
                                        <p:attrNameLst>
                                          <p:attrName>ppt_x</p:attrName>
                                        </p:attrNameLst>
                                      </p:cBhvr>
                                      <p:tavLst>
                                        <p:tav tm="0">
                                          <p:val>
                                            <p:strVal val="#ppt_x"/>
                                          </p:val>
                                        </p:tav>
                                        <p:tav tm="100000">
                                          <p:val>
                                            <p:strVal val="#ppt_x"/>
                                          </p:val>
                                        </p:tav>
                                      </p:tavLst>
                                    </p:anim>
                                    <p:anim calcmode="lin" valueType="num">
                                      <p:cBhvr>
                                        <p:cTn id="87" dur="1000" fill="hold"/>
                                        <p:tgtEl>
                                          <p:spTgt spid="7"/>
                                        </p:tgtEl>
                                        <p:attrNameLst>
                                          <p:attrName>ppt_y</p:attrName>
                                        </p:attrNameLst>
                                      </p:cBhvr>
                                      <p:tavLst>
                                        <p:tav tm="0">
                                          <p:val>
                                            <p:strVal val="#ppt_y-.1"/>
                                          </p:val>
                                        </p:tav>
                                        <p:tav tm="100000">
                                          <p:val>
                                            <p:strVal val="#ppt_y"/>
                                          </p:val>
                                        </p:tav>
                                      </p:tavLst>
                                    </p:anim>
                                  </p:childTnLst>
                                </p:cTn>
                              </p:par>
                              <p:par>
                                <p:cTn id="88" presetID="47" presetClass="entr" presetSubtype="0" fill="hold" grpId="0" nodeType="withEffect">
                                  <p:stCondLst>
                                    <p:cond delay="0"/>
                                  </p:stCondLst>
                                  <p:childTnLst>
                                    <p:set>
                                      <p:cBhvr>
                                        <p:cTn id="89" dur="1" fill="hold">
                                          <p:stCondLst>
                                            <p:cond delay="0"/>
                                          </p:stCondLst>
                                        </p:cTn>
                                        <p:tgtEl>
                                          <p:spTgt spid="6"/>
                                        </p:tgtEl>
                                        <p:attrNameLst>
                                          <p:attrName>style.visibility</p:attrName>
                                        </p:attrNameLst>
                                      </p:cBhvr>
                                      <p:to>
                                        <p:strVal val="visible"/>
                                      </p:to>
                                    </p:set>
                                    <p:animEffect transition="in" filter="fade">
                                      <p:cBhvr>
                                        <p:cTn id="90" dur="1000"/>
                                        <p:tgtEl>
                                          <p:spTgt spid="6"/>
                                        </p:tgtEl>
                                      </p:cBhvr>
                                    </p:animEffect>
                                    <p:anim calcmode="lin" valueType="num">
                                      <p:cBhvr>
                                        <p:cTn id="91" dur="1000" fill="hold"/>
                                        <p:tgtEl>
                                          <p:spTgt spid="6"/>
                                        </p:tgtEl>
                                        <p:attrNameLst>
                                          <p:attrName>ppt_x</p:attrName>
                                        </p:attrNameLst>
                                      </p:cBhvr>
                                      <p:tavLst>
                                        <p:tav tm="0">
                                          <p:val>
                                            <p:strVal val="#ppt_x"/>
                                          </p:val>
                                        </p:tav>
                                        <p:tav tm="100000">
                                          <p:val>
                                            <p:strVal val="#ppt_x"/>
                                          </p:val>
                                        </p:tav>
                                      </p:tavLst>
                                    </p:anim>
                                    <p:anim calcmode="lin" valueType="num">
                                      <p:cBhvr>
                                        <p:cTn id="92" dur="1000" fill="hold"/>
                                        <p:tgtEl>
                                          <p:spTgt spid="6"/>
                                        </p:tgtEl>
                                        <p:attrNameLst>
                                          <p:attrName>ppt_y</p:attrName>
                                        </p:attrNameLst>
                                      </p:cBhvr>
                                      <p:tavLst>
                                        <p:tav tm="0">
                                          <p:val>
                                            <p:strVal val="#ppt_y-.1"/>
                                          </p:val>
                                        </p:tav>
                                        <p:tav tm="100000">
                                          <p:val>
                                            <p:strVal val="#ppt_y"/>
                                          </p:val>
                                        </p:tav>
                                      </p:tavLst>
                                    </p:anim>
                                  </p:childTnLst>
                                </p:cTn>
                              </p:par>
                            </p:childTnLst>
                          </p:cTn>
                        </p:par>
                        <p:par>
                          <p:cTn id="93" fill="hold">
                            <p:stCondLst>
                              <p:cond delay="4090"/>
                            </p:stCondLst>
                            <p:childTnLst>
                              <p:par>
                                <p:cTn id="94" presetID="10" presetClass="entr" presetSubtype="0" fill="hold" nodeType="afterEffect">
                                  <p:stCondLst>
                                    <p:cond delay="0"/>
                                  </p:stCondLst>
                                  <p:childTnLst>
                                    <p:set>
                                      <p:cBhvr>
                                        <p:cTn id="95" dur="1" fill="hold">
                                          <p:stCondLst>
                                            <p:cond delay="0"/>
                                          </p:stCondLst>
                                        </p:cTn>
                                        <p:tgtEl>
                                          <p:spTgt spid="3"/>
                                        </p:tgtEl>
                                        <p:attrNameLst>
                                          <p:attrName>style.visibility</p:attrName>
                                        </p:attrNameLst>
                                      </p:cBhvr>
                                      <p:to>
                                        <p:strVal val="visible"/>
                                      </p:to>
                                    </p:set>
                                    <p:animEffect transition="in" filter="fade">
                                      <p:cBhvr>
                                        <p:cTn id="96" dur="500"/>
                                        <p:tgtEl>
                                          <p:spTgt spid="3"/>
                                        </p:tgtEl>
                                      </p:cBhvr>
                                    </p:animEffect>
                                  </p:childTnLst>
                                </p:cTn>
                              </p:par>
                              <p:par>
                                <p:cTn id="97" presetID="10" presetClass="entr" presetSubtype="0" fill="hold" nodeType="withEffect">
                                  <p:stCondLst>
                                    <p:cond delay="0"/>
                                  </p:stCondLst>
                                  <p:childTnLst>
                                    <p:set>
                                      <p:cBhvr>
                                        <p:cTn id="98" dur="1" fill="hold">
                                          <p:stCondLst>
                                            <p:cond delay="0"/>
                                          </p:stCondLst>
                                        </p:cTn>
                                        <p:tgtEl>
                                          <p:spTgt spid="5"/>
                                        </p:tgtEl>
                                        <p:attrNameLst>
                                          <p:attrName>style.visibility</p:attrName>
                                        </p:attrNameLst>
                                      </p:cBhvr>
                                      <p:to>
                                        <p:strVal val="visible"/>
                                      </p:to>
                                    </p:set>
                                    <p:animEffect transition="in" filter="fade">
                                      <p:cBhvr>
                                        <p:cTn id="9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24583" grpId="0" animBg="1"/>
      <p:bldP spid="24585" grpId="0" animBg="1"/>
      <p:bldP spid="24586" grpId="0" animBg="1"/>
      <p:bldP spid="24588" grpId="0" animBg="1"/>
      <p:bldP spid="24589" grpId="0" animBg="1"/>
      <p:bldP spid="24591" grpId="0"/>
      <p:bldP spid="24592" grpId="0"/>
      <p:bldP spid="24593" grpId="0"/>
      <p:bldP spid="24594" grpId="0"/>
      <p:bldP spid="24595" grpId="0"/>
      <p:bldP spid="24596" grpId="0"/>
      <p:bldP spid="6" grpId="0" animBg="1"/>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Box 27"/>
          <p:cNvSpPr txBox="1"/>
          <p:nvPr/>
        </p:nvSpPr>
        <p:spPr>
          <a:xfrm>
            <a:off x="1012825" y="176213"/>
            <a:ext cx="2422525" cy="554037"/>
          </a:xfrm>
          <a:prstGeom prst="rect">
            <a:avLst/>
          </a:prstGeom>
          <a:noFill/>
          <a:ln w="9525">
            <a:noFill/>
          </a:ln>
        </p:spPr>
        <p:txBody>
          <a:bodyPr wrap="none" anchor="t">
            <a:spAutoFit/>
          </a:bodyPr>
          <a:lstStyle/>
          <a:p>
            <a:r>
              <a:rPr lang="en-US" altLang="zh-CN" sz="3000" b="1" dirty="0">
                <a:solidFill>
                  <a:schemeClr val="accent1"/>
                </a:solidFill>
                <a:latin typeface="微软雅黑" panose="020B0503020204020204" pitchFamily="34" charset="-122"/>
                <a:ea typeface="微软雅黑" panose="020B0503020204020204" pitchFamily="34" charset="-122"/>
              </a:rPr>
              <a:t>3.2 </a:t>
            </a:r>
            <a:r>
              <a:rPr lang="zh-CN" altLang="en-US" sz="3000" b="1" dirty="0">
                <a:solidFill>
                  <a:schemeClr val="accent1"/>
                </a:solidFill>
                <a:latin typeface="微软雅黑" panose="020B0503020204020204" pitchFamily="34" charset="-122"/>
                <a:ea typeface="微软雅黑" panose="020B0503020204020204" pitchFamily="34" charset="-122"/>
              </a:rPr>
              <a:t>解决方案</a:t>
            </a:r>
          </a:p>
        </p:txBody>
      </p:sp>
      <p:sp>
        <p:nvSpPr>
          <p:cNvPr id="24579"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pic>
        <p:nvPicPr>
          <p:cNvPr id="3" name="图片 2">
            <a:extLst>
              <a:ext uri="{FF2B5EF4-FFF2-40B4-BE49-F238E27FC236}">
                <a16:creationId xmlns:a16="http://schemas.microsoft.com/office/drawing/2014/main" id="{4E07506E-6893-214E-B4E5-78D8FEEA00E0}"/>
              </a:ext>
            </a:extLst>
          </p:cNvPr>
          <p:cNvPicPr>
            <a:picLocks noChangeAspect="1"/>
          </p:cNvPicPr>
          <p:nvPr/>
        </p:nvPicPr>
        <p:blipFill>
          <a:blip r:embed="rId2"/>
          <a:stretch>
            <a:fillRect/>
          </a:stretch>
        </p:blipFill>
        <p:spPr>
          <a:xfrm>
            <a:off x="2503399" y="730250"/>
            <a:ext cx="7189964" cy="5918529"/>
          </a:xfrm>
          <a:prstGeom prst="rect">
            <a:avLst/>
          </a:prstGeom>
        </p:spPr>
      </p:pic>
    </p:spTree>
    <p:extLst>
      <p:ext uri="{BB962C8B-B14F-4D97-AF65-F5344CB8AC3E}">
        <p14:creationId xmlns:p14="http://schemas.microsoft.com/office/powerpoint/2010/main" val="1459294502"/>
      </p:ext>
    </p:extLst>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4579"/>
                                        </p:tgtEl>
                                        <p:attrNameLst>
                                          <p:attrName>style.visibility</p:attrName>
                                        </p:attrNameLst>
                                      </p:cBhvr>
                                      <p:to>
                                        <p:strVal val="visible"/>
                                      </p:to>
                                    </p:set>
                                    <p:anim calcmode="lin" valueType="num">
                                      <p:cBhvr>
                                        <p:cTn id="7" dur="300" fill="hold"/>
                                        <p:tgtEl>
                                          <p:spTgt spid="24579"/>
                                        </p:tgtEl>
                                        <p:attrNameLst>
                                          <p:attrName>ppt_w</p:attrName>
                                        </p:attrNameLst>
                                      </p:cBhvr>
                                      <p:tavLst>
                                        <p:tav tm="0">
                                          <p:val>
                                            <p:fltVal val="0"/>
                                          </p:val>
                                        </p:tav>
                                        <p:tav tm="100000">
                                          <p:val>
                                            <p:strVal val="#ppt_w"/>
                                          </p:val>
                                        </p:tav>
                                      </p:tavLst>
                                    </p:anim>
                                    <p:anim calcmode="lin" valueType="num">
                                      <p:cBhvr>
                                        <p:cTn id="8" dur="300" fill="hold"/>
                                        <p:tgtEl>
                                          <p:spTgt spid="24579"/>
                                        </p:tgtEl>
                                        <p:attrNameLst>
                                          <p:attrName>ppt_h</p:attrName>
                                        </p:attrNameLst>
                                      </p:cBhvr>
                                      <p:tavLst>
                                        <p:tav tm="0">
                                          <p:val>
                                            <p:fltVal val="0"/>
                                          </p:val>
                                        </p:tav>
                                        <p:tav tm="100000">
                                          <p:val>
                                            <p:strVal val="#ppt_h"/>
                                          </p:val>
                                        </p:tav>
                                      </p:tavLst>
                                    </p:anim>
                                    <p:anim calcmode="lin" valueType="num">
                                      <p:cBhvr>
                                        <p:cTn id="9" dur="300" fill="hold"/>
                                        <p:tgtEl>
                                          <p:spTgt spid="24579"/>
                                        </p:tgtEl>
                                        <p:attrNameLst>
                                          <p:attrName>style.rotation</p:attrName>
                                        </p:attrNameLst>
                                      </p:cBhvr>
                                      <p:tavLst>
                                        <p:tav tm="0">
                                          <p:val>
                                            <p:fltVal val="90"/>
                                          </p:val>
                                        </p:tav>
                                        <p:tav tm="100000">
                                          <p:val>
                                            <p:fltVal val="0"/>
                                          </p:val>
                                        </p:tav>
                                      </p:tavLst>
                                    </p:anim>
                                    <p:animEffect transition="in" filter="fade">
                                      <p:cBhvr>
                                        <p:cTn id="10" dur="300"/>
                                        <p:tgtEl>
                                          <p:spTgt spid="24579"/>
                                        </p:tgtEl>
                                      </p:cBhvr>
                                    </p:animEffect>
                                  </p:childTnLst>
                                </p:cTn>
                              </p:par>
                            </p:childTnLst>
                          </p:cTn>
                        </p:par>
                        <p:par>
                          <p:cTn id="11" fill="hold">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4578"/>
                                        </p:tgtEl>
                                        <p:attrNameLst>
                                          <p:attrName>style.visibility</p:attrName>
                                        </p:attrNameLst>
                                      </p:cBhvr>
                                      <p:to>
                                        <p:strVal val="visible"/>
                                      </p:to>
                                    </p:set>
                                    <p:anim calcmode="lin" valueType="num">
                                      <p:cBhvr>
                                        <p:cTn id="14" dur="400" fill="hold"/>
                                        <p:tgtEl>
                                          <p:spTgt spid="24578"/>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4578"/>
                                        </p:tgtEl>
                                        <p:attrNameLst>
                                          <p:attrName>ppt_y</p:attrName>
                                        </p:attrNameLst>
                                      </p:cBhvr>
                                      <p:tavLst>
                                        <p:tav tm="0">
                                          <p:val>
                                            <p:strVal val="#ppt_y"/>
                                          </p:val>
                                        </p:tav>
                                        <p:tav tm="100000">
                                          <p:val>
                                            <p:strVal val="#ppt_y"/>
                                          </p:val>
                                        </p:tav>
                                      </p:tavLst>
                                    </p:anim>
                                    <p:anim calcmode="lin" valueType="num">
                                      <p:cBhvr>
                                        <p:cTn id="16" dur="400" fill="hold"/>
                                        <p:tgtEl>
                                          <p:spTgt spid="24578"/>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457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45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Oval 5"/>
          <p:cNvSpPr/>
          <p:nvPr/>
        </p:nvSpPr>
        <p:spPr>
          <a:xfrm>
            <a:off x="4062413" y="627063"/>
            <a:ext cx="4141787" cy="4144962"/>
          </a:xfrm>
          <a:prstGeom prst="ellipse">
            <a:avLst/>
          </a:prstGeom>
          <a:solidFill>
            <a:srgbClr val="FFFFFF"/>
          </a:solidFill>
          <a:ln w="9525">
            <a:noFill/>
          </a:ln>
        </p:spPr>
        <p:txBody>
          <a:bodyPr anchor="t"/>
          <a:lstStyle/>
          <a:p>
            <a:endParaRPr lang="zh-CN" altLang="en-US" dirty="0">
              <a:solidFill>
                <a:srgbClr val="004C54"/>
              </a:solidFill>
              <a:latin typeface="Arial" panose="020B0604020202020204" pitchFamily="34" charset="0"/>
              <a:ea typeface="宋体" panose="02010600030101010101" pitchFamily="2" charset="-122"/>
            </a:endParaRPr>
          </a:p>
        </p:txBody>
      </p:sp>
      <p:sp>
        <p:nvSpPr>
          <p:cNvPr id="26627" name="Line 12"/>
          <p:cNvSpPr/>
          <p:nvPr/>
        </p:nvSpPr>
        <p:spPr>
          <a:xfrm>
            <a:off x="4195763" y="2740025"/>
            <a:ext cx="3808412" cy="0"/>
          </a:xfrm>
          <a:prstGeom prst="line">
            <a:avLst/>
          </a:prstGeom>
          <a:ln w="12700" cap="flat" cmpd="sng">
            <a:solidFill>
              <a:schemeClr val="bg2"/>
            </a:solidFill>
            <a:prstDash val="solid"/>
            <a:round/>
            <a:headEnd type="none" w="med" len="med"/>
            <a:tailEnd type="none" w="med" len="med"/>
          </a:ln>
        </p:spPr>
      </p:sp>
      <p:sp>
        <p:nvSpPr>
          <p:cNvPr id="26628" name="TextBox 77"/>
          <p:cNvSpPr txBox="1"/>
          <p:nvPr/>
        </p:nvSpPr>
        <p:spPr>
          <a:xfrm>
            <a:off x="4229100" y="2860623"/>
            <a:ext cx="3808412" cy="1446212"/>
          </a:xfrm>
          <a:prstGeom prst="rect">
            <a:avLst/>
          </a:prstGeom>
          <a:noFill/>
          <a:ln w="9525">
            <a:noFill/>
          </a:ln>
        </p:spPr>
        <p:txBody>
          <a:bodyPr wrap="square" anchor="t">
            <a:spAutoFit/>
          </a:bodyPr>
          <a:lstStyle/>
          <a:p>
            <a:pPr algn="ctr"/>
            <a:r>
              <a:rPr lang="zh-CN" altLang="en-US" sz="4400" b="1" dirty="0">
                <a:solidFill>
                  <a:srgbClr val="363636"/>
                </a:solidFill>
                <a:latin typeface="微软雅黑" panose="020B0503020204020204" pitchFamily="34" charset="-122"/>
                <a:ea typeface="微软雅黑" panose="020B0503020204020204" pitchFamily="34" charset="-122"/>
              </a:rPr>
              <a:t>异构计算场景及应用</a:t>
            </a:r>
          </a:p>
        </p:txBody>
      </p:sp>
      <p:sp>
        <p:nvSpPr>
          <p:cNvPr id="26629" name="Rectangle 14"/>
          <p:cNvSpPr/>
          <p:nvPr/>
        </p:nvSpPr>
        <p:spPr>
          <a:xfrm>
            <a:off x="5634038" y="2255838"/>
            <a:ext cx="930275" cy="400050"/>
          </a:xfrm>
          <a:prstGeom prst="rect">
            <a:avLst/>
          </a:prstGeom>
          <a:noFill/>
          <a:ln w="9525">
            <a:noFill/>
          </a:ln>
        </p:spPr>
        <p:txBody>
          <a:bodyPr wrap="none" lIns="0" tIns="0" rIns="0" bIns="0" anchor="t">
            <a:spAutoFit/>
          </a:bodyPr>
          <a:lstStyle/>
          <a:p>
            <a:r>
              <a:rPr lang="zh-CN" altLang="en-US" sz="2600" dirty="0">
                <a:solidFill>
                  <a:srgbClr val="363636"/>
                </a:solidFill>
                <a:latin typeface="微软雅黑" panose="020B0503020204020204" pitchFamily="34" charset="-122"/>
                <a:ea typeface="微软雅黑" panose="020B0503020204020204" pitchFamily="34" charset="-122"/>
              </a:rPr>
              <a:t>Part </a:t>
            </a:r>
            <a:r>
              <a:rPr lang="en-US" altLang="zh-CN" sz="2600" dirty="0">
                <a:solidFill>
                  <a:srgbClr val="363636"/>
                </a:solidFill>
                <a:latin typeface="微软雅黑" panose="020B0503020204020204" pitchFamily="34" charset="-122"/>
                <a:ea typeface="微软雅黑" panose="020B0503020204020204" pitchFamily="34" charset="-122"/>
              </a:rPr>
              <a:t>4</a:t>
            </a:r>
            <a:endParaRPr lang="zh-CN" altLang="en-US" sz="2600" dirty="0">
              <a:solidFill>
                <a:srgbClr val="363636"/>
              </a:solidFill>
              <a:latin typeface="微软雅黑" panose="020B0503020204020204" pitchFamily="34" charset="-122"/>
              <a:ea typeface="微软雅黑" panose="020B0503020204020204" pitchFamily="34" charset="-122"/>
            </a:endParaRPr>
          </a:p>
        </p:txBody>
      </p:sp>
      <p:sp>
        <p:nvSpPr>
          <p:cNvPr id="26630" name="Freeform 11"/>
          <p:cNvSpPr>
            <a:spLocks noEditPoints="1"/>
          </p:cNvSpPr>
          <p:nvPr/>
        </p:nvSpPr>
        <p:spPr>
          <a:xfrm>
            <a:off x="5354638" y="850900"/>
            <a:ext cx="1489075" cy="1287463"/>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948" h="810">
                <a:moveTo>
                  <a:pt x="588" y="151"/>
                </a:moveTo>
                <a:cubicBezTo>
                  <a:pt x="588" y="151"/>
                  <a:pt x="588" y="152"/>
                  <a:pt x="588" y="152"/>
                </a:cubicBezTo>
                <a:cubicBezTo>
                  <a:pt x="588" y="153"/>
                  <a:pt x="589" y="154"/>
                  <a:pt x="589" y="155"/>
                </a:cubicBezTo>
                <a:cubicBezTo>
                  <a:pt x="589" y="156"/>
                  <a:pt x="589" y="156"/>
                  <a:pt x="589" y="157"/>
                </a:cubicBezTo>
                <a:cubicBezTo>
                  <a:pt x="589" y="158"/>
                  <a:pt x="589" y="159"/>
                  <a:pt x="589" y="161"/>
                </a:cubicBezTo>
                <a:cubicBezTo>
                  <a:pt x="589" y="161"/>
                  <a:pt x="589" y="161"/>
                  <a:pt x="589" y="161"/>
                </a:cubicBezTo>
                <a:cubicBezTo>
                  <a:pt x="589" y="162"/>
                  <a:pt x="589" y="164"/>
                  <a:pt x="589" y="165"/>
                </a:cubicBezTo>
                <a:cubicBezTo>
                  <a:pt x="589" y="165"/>
                  <a:pt x="589" y="166"/>
                  <a:pt x="589" y="166"/>
                </a:cubicBezTo>
                <a:cubicBezTo>
                  <a:pt x="589" y="167"/>
                  <a:pt x="589" y="168"/>
                  <a:pt x="589" y="169"/>
                </a:cubicBezTo>
                <a:cubicBezTo>
                  <a:pt x="589" y="170"/>
                  <a:pt x="589" y="170"/>
                  <a:pt x="589" y="171"/>
                </a:cubicBezTo>
                <a:cubicBezTo>
                  <a:pt x="588" y="178"/>
                  <a:pt x="586" y="185"/>
                  <a:pt x="584" y="191"/>
                </a:cubicBezTo>
                <a:cubicBezTo>
                  <a:pt x="584" y="192"/>
                  <a:pt x="583" y="193"/>
                  <a:pt x="583" y="194"/>
                </a:cubicBezTo>
                <a:cubicBezTo>
                  <a:pt x="583" y="195"/>
                  <a:pt x="583" y="195"/>
                  <a:pt x="583" y="195"/>
                </a:cubicBezTo>
                <a:cubicBezTo>
                  <a:pt x="583" y="196"/>
                  <a:pt x="582" y="197"/>
                  <a:pt x="582" y="198"/>
                </a:cubicBezTo>
                <a:cubicBezTo>
                  <a:pt x="582" y="198"/>
                  <a:pt x="582" y="198"/>
                  <a:pt x="582" y="198"/>
                </a:cubicBezTo>
                <a:cubicBezTo>
                  <a:pt x="580" y="201"/>
                  <a:pt x="579" y="204"/>
                  <a:pt x="577" y="207"/>
                </a:cubicBezTo>
                <a:cubicBezTo>
                  <a:pt x="577" y="207"/>
                  <a:pt x="577" y="207"/>
                  <a:pt x="577" y="208"/>
                </a:cubicBezTo>
                <a:cubicBezTo>
                  <a:pt x="577" y="208"/>
                  <a:pt x="576" y="209"/>
                  <a:pt x="575" y="210"/>
                </a:cubicBezTo>
                <a:cubicBezTo>
                  <a:pt x="575" y="210"/>
                  <a:pt x="575" y="211"/>
                  <a:pt x="575" y="211"/>
                </a:cubicBezTo>
                <a:cubicBezTo>
                  <a:pt x="573" y="215"/>
                  <a:pt x="570" y="218"/>
                  <a:pt x="567" y="222"/>
                </a:cubicBezTo>
                <a:cubicBezTo>
                  <a:pt x="567" y="222"/>
                  <a:pt x="567" y="222"/>
                  <a:pt x="567" y="222"/>
                </a:cubicBezTo>
                <a:cubicBezTo>
                  <a:pt x="566" y="223"/>
                  <a:pt x="566" y="224"/>
                  <a:pt x="565" y="224"/>
                </a:cubicBezTo>
                <a:cubicBezTo>
                  <a:pt x="565" y="224"/>
                  <a:pt x="565" y="225"/>
                  <a:pt x="565" y="225"/>
                </a:cubicBezTo>
                <a:cubicBezTo>
                  <a:pt x="562" y="227"/>
                  <a:pt x="560" y="230"/>
                  <a:pt x="558" y="232"/>
                </a:cubicBezTo>
                <a:cubicBezTo>
                  <a:pt x="558" y="232"/>
                  <a:pt x="557" y="232"/>
                  <a:pt x="557" y="232"/>
                </a:cubicBezTo>
                <a:cubicBezTo>
                  <a:pt x="557" y="233"/>
                  <a:pt x="556" y="233"/>
                  <a:pt x="555" y="234"/>
                </a:cubicBezTo>
                <a:cubicBezTo>
                  <a:pt x="555" y="234"/>
                  <a:pt x="555" y="234"/>
                  <a:pt x="554" y="234"/>
                </a:cubicBezTo>
                <a:cubicBezTo>
                  <a:pt x="554" y="235"/>
                  <a:pt x="553" y="236"/>
                  <a:pt x="552" y="236"/>
                </a:cubicBezTo>
                <a:cubicBezTo>
                  <a:pt x="547" y="240"/>
                  <a:pt x="543" y="243"/>
                  <a:pt x="537" y="246"/>
                </a:cubicBezTo>
                <a:cubicBezTo>
                  <a:pt x="536" y="246"/>
                  <a:pt x="535" y="247"/>
                  <a:pt x="534" y="247"/>
                </a:cubicBezTo>
                <a:cubicBezTo>
                  <a:pt x="533" y="247"/>
                  <a:pt x="533" y="248"/>
                  <a:pt x="532" y="248"/>
                </a:cubicBezTo>
                <a:cubicBezTo>
                  <a:pt x="532" y="248"/>
                  <a:pt x="531" y="249"/>
                  <a:pt x="530" y="249"/>
                </a:cubicBezTo>
                <a:cubicBezTo>
                  <a:pt x="529" y="249"/>
                  <a:pt x="529" y="249"/>
                  <a:pt x="528" y="249"/>
                </a:cubicBezTo>
                <a:cubicBezTo>
                  <a:pt x="527" y="250"/>
                  <a:pt x="526" y="250"/>
                  <a:pt x="525" y="251"/>
                </a:cubicBezTo>
                <a:cubicBezTo>
                  <a:pt x="525" y="251"/>
                  <a:pt x="525" y="251"/>
                  <a:pt x="525" y="251"/>
                </a:cubicBezTo>
                <a:cubicBezTo>
                  <a:pt x="523" y="251"/>
                  <a:pt x="522" y="252"/>
                  <a:pt x="520" y="252"/>
                </a:cubicBezTo>
                <a:cubicBezTo>
                  <a:pt x="520" y="252"/>
                  <a:pt x="520" y="252"/>
                  <a:pt x="519" y="252"/>
                </a:cubicBezTo>
                <a:cubicBezTo>
                  <a:pt x="518" y="253"/>
                  <a:pt x="517" y="253"/>
                  <a:pt x="516" y="253"/>
                </a:cubicBezTo>
                <a:cubicBezTo>
                  <a:pt x="516" y="253"/>
                  <a:pt x="515" y="253"/>
                  <a:pt x="515" y="253"/>
                </a:cubicBezTo>
                <a:cubicBezTo>
                  <a:pt x="514" y="254"/>
                  <a:pt x="512" y="254"/>
                  <a:pt x="511" y="254"/>
                </a:cubicBezTo>
                <a:cubicBezTo>
                  <a:pt x="509" y="254"/>
                  <a:pt x="508" y="255"/>
                  <a:pt x="506" y="255"/>
                </a:cubicBezTo>
                <a:cubicBezTo>
                  <a:pt x="506" y="255"/>
                  <a:pt x="506" y="255"/>
                  <a:pt x="505" y="255"/>
                </a:cubicBezTo>
                <a:cubicBezTo>
                  <a:pt x="504" y="255"/>
                  <a:pt x="503" y="255"/>
                  <a:pt x="502" y="255"/>
                </a:cubicBezTo>
                <a:cubicBezTo>
                  <a:pt x="502" y="255"/>
                  <a:pt x="501" y="255"/>
                  <a:pt x="501" y="255"/>
                </a:cubicBezTo>
                <a:cubicBezTo>
                  <a:pt x="499" y="255"/>
                  <a:pt x="498" y="255"/>
                  <a:pt x="496" y="255"/>
                </a:cubicBezTo>
                <a:cubicBezTo>
                  <a:pt x="496" y="255"/>
                  <a:pt x="496" y="255"/>
                  <a:pt x="496" y="255"/>
                </a:cubicBezTo>
                <a:cubicBezTo>
                  <a:pt x="495" y="255"/>
                  <a:pt x="494" y="255"/>
                  <a:pt x="492" y="255"/>
                </a:cubicBezTo>
                <a:cubicBezTo>
                  <a:pt x="492" y="255"/>
                  <a:pt x="491" y="255"/>
                  <a:pt x="491" y="255"/>
                </a:cubicBezTo>
                <a:cubicBezTo>
                  <a:pt x="490" y="255"/>
                  <a:pt x="489" y="255"/>
                  <a:pt x="488" y="255"/>
                </a:cubicBezTo>
                <a:cubicBezTo>
                  <a:pt x="488" y="255"/>
                  <a:pt x="487" y="255"/>
                  <a:pt x="487" y="255"/>
                </a:cubicBezTo>
                <a:cubicBezTo>
                  <a:pt x="485" y="255"/>
                  <a:pt x="484" y="255"/>
                  <a:pt x="483" y="255"/>
                </a:cubicBezTo>
                <a:cubicBezTo>
                  <a:pt x="477" y="254"/>
                  <a:pt x="471" y="253"/>
                  <a:pt x="466" y="251"/>
                </a:cubicBezTo>
                <a:cubicBezTo>
                  <a:pt x="465" y="250"/>
                  <a:pt x="464" y="250"/>
                  <a:pt x="463" y="250"/>
                </a:cubicBezTo>
                <a:cubicBezTo>
                  <a:pt x="463" y="250"/>
                  <a:pt x="462" y="250"/>
                  <a:pt x="462" y="249"/>
                </a:cubicBezTo>
                <a:cubicBezTo>
                  <a:pt x="461" y="249"/>
                  <a:pt x="460" y="249"/>
                  <a:pt x="459" y="248"/>
                </a:cubicBezTo>
                <a:cubicBezTo>
                  <a:pt x="459" y="248"/>
                  <a:pt x="459" y="248"/>
                  <a:pt x="459" y="248"/>
                </a:cubicBezTo>
                <a:cubicBezTo>
                  <a:pt x="456" y="247"/>
                  <a:pt x="453" y="245"/>
                  <a:pt x="450" y="244"/>
                </a:cubicBezTo>
                <a:cubicBezTo>
                  <a:pt x="450" y="244"/>
                  <a:pt x="450" y="244"/>
                  <a:pt x="450" y="244"/>
                </a:cubicBezTo>
                <a:cubicBezTo>
                  <a:pt x="449" y="243"/>
                  <a:pt x="448" y="243"/>
                  <a:pt x="447" y="242"/>
                </a:cubicBezTo>
                <a:cubicBezTo>
                  <a:pt x="447" y="242"/>
                  <a:pt x="447" y="242"/>
                  <a:pt x="446" y="242"/>
                </a:cubicBezTo>
                <a:cubicBezTo>
                  <a:pt x="443" y="239"/>
                  <a:pt x="439" y="237"/>
                  <a:pt x="436" y="234"/>
                </a:cubicBezTo>
                <a:cubicBezTo>
                  <a:pt x="435" y="234"/>
                  <a:pt x="435" y="234"/>
                  <a:pt x="435" y="234"/>
                </a:cubicBezTo>
                <a:cubicBezTo>
                  <a:pt x="434" y="233"/>
                  <a:pt x="434" y="232"/>
                  <a:pt x="433" y="232"/>
                </a:cubicBezTo>
                <a:cubicBezTo>
                  <a:pt x="433" y="231"/>
                  <a:pt x="433" y="231"/>
                  <a:pt x="432" y="231"/>
                </a:cubicBezTo>
                <a:cubicBezTo>
                  <a:pt x="430" y="229"/>
                  <a:pt x="428" y="227"/>
                  <a:pt x="425" y="224"/>
                </a:cubicBezTo>
                <a:cubicBezTo>
                  <a:pt x="425" y="224"/>
                  <a:pt x="425" y="224"/>
                  <a:pt x="425" y="224"/>
                </a:cubicBezTo>
                <a:cubicBezTo>
                  <a:pt x="425" y="223"/>
                  <a:pt x="424" y="222"/>
                  <a:pt x="423" y="222"/>
                </a:cubicBezTo>
                <a:cubicBezTo>
                  <a:pt x="423" y="221"/>
                  <a:pt x="423" y="221"/>
                  <a:pt x="423" y="221"/>
                </a:cubicBezTo>
                <a:cubicBezTo>
                  <a:pt x="422" y="220"/>
                  <a:pt x="421" y="219"/>
                  <a:pt x="421" y="218"/>
                </a:cubicBezTo>
                <a:cubicBezTo>
                  <a:pt x="417" y="213"/>
                  <a:pt x="413" y="207"/>
                  <a:pt x="410" y="200"/>
                </a:cubicBezTo>
                <a:cubicBezTo>
                  <a:pt x="410" y="200"/>
                  <a:pt x="410" y="199"/>
                  <a:pt x="409" y="199"/>
                </a:cubicBezTo>
                <a:cubicBezTo>
                  <a:pt x="409" y="198"/>
                  <a:pt x="409" y="197"/>
                  <a:pt x="408" y="196"/>
                </a:cubicBezTo>
                <a:cubicBezTo>
                  <a:pt x="408" y="196"/>
                  <a:pt x="408" y="195"/>
                  <a:pt x="408" y="195"/>
                </a:cubicBezTo>
                <a:cubicBezTo>
                  <a:pt x="407" y="194"/>
                  <a:pt x="407" y="193"/>
                  <a:pt x="407" y="191"/>
                </a:cubicBezTo>
                <a:cubicBezTo>
                  <a:pt x="406" y="191"/>
                  <a:pt x="406" y="191"/>
                  <a:pt x="406" y="191"/>
                </a:cubicBezTo>
                <a:cubicBezTo>
                  <a:pt x="406" y="190"/>
                  <a:pt x="406" y="188"/>
                  <a:pt x="405" y="187"/>
                </a:cubicBezTo>
                <a:cubicBezTo>
                  <a:pt x="405" y="187"/>
                  <a:pt x="405" y="186"/>
                  <a:pt x="405" y="186"/>
                </a:cubicBezTo>
                <a:cubicBezTo>
                  <a:pt x="405" y="185"/>
                  <a:pt x="404" y="184"/>
                  <a:pt x="404" y="183"/>
                </a:cubicBezTo>
                <a:cubicBezTo>
                  <a:pt x="404" y="182"/>
                  <a:pt x="404" y="182"/>
                  <a:pt x="404" y="181"/>
                </a:cubicBezTo>
                <a:cubicBezTo>
                  <a:pt x="404" y="180"/>
                  <a:pt x="403" y="179"/>
                  <a:pt x="403" y="177"/>
                </a:cubicBezTo>
                <a:cubicBezTo>
                  <a:pt x="403" y="176"/>
                  <a:pt x="403" y="174"/>
                  <a:pt x="402" y="173"/>
                </a:cubicBezTo>
                <a:cubicBezTo>
                  <a:pt x="402" y="173"/>
                  <a:pt x="402" y="172"/>
                  <a:pt x="402" y="172"/>
                </a:cubicBezTo>
                <a:cubicBezTo>
                  <a:pt x="402" y="171"/>
                  <a:pt x="402" y="170"/>
                  <a:pt x="402" y="169"/>
                </a:cubicBezTo>
                <a:cubicBezTo>
                  <a:pt x="402" y="168"/>
                  <a:pt x="402" y="168"/>
                  <a:pt x="402" y="167"/>
                </a:cubicBezTo>
                <a:cubicBezTo>
                  <a:pt x="402" y="166"/>
                  <a:pt x="402" y="164"/>
                  <a:pt x="402" y="163"/>
                </a:cubicBezTo>
                <a:cubicBezTo>
                  <a:pt x="402" y="163"/>
                  <a:pt x="402" y="163"/>
                  <a:pt x="402" y="163"/>
                </a:cubicBezTo>
                <a:cubicBezTo>
                  <a:pt x="402" y="161"/>
                  <a:pt x="402" y="160"/>
                  <a:pt x="402" y="159"/>
                </a:cubicBezTo>
                <a:cubicBezTo>
                  <a:pt x="402" y="158"/>
                  <a:pt x="402" y="158"/>
                  <a:pt x="402" y="157"/>
                </a:cubicBezTo>
                <a:cubicBezTo>
                  <a:pt x="402" y="156"/>
                  <a:pt x="402" y="156"/>
                  <a:pt x="402" y="155"/>
                </a:cubicBezTo>
                <a:cubicBezTo>
                  <a:pt x="402" y="154"/>
                  <a:pt x="402" y="154"/>
                  <a:pt x="402" y="153"/>
                </a:cubicBezTo>
                <a:cubicBezTo>
                  <a:pt x="402" y="152"/>
                  <a:pt x="402" y="151"/>
                  <a:pt x="403" y="149"/>
                </a:cubicBezTo>
                <a:cubicBezTo>
                  <a:pt x="403" y="149"/>
                  <a:pt x="403" y="149"/>
                  <a:pt x="403" y="149"/>
                </a:cubicBezTo>
                <a:cubicBezTo>
                  <a:pt x="403" y="143"/>
                  <a:pt x="405" y="138"/>
                  <a:pt x="406" y="132"/>
                </a:cubicBezTo>
                <a:cubicBezTo>
                  <a:pt x="407" y="131"/>
                  <a:pt x="407" y="130"/>
                  <a:pt x="408" y="129"/>
                </a:cubicBezTo>
                <a:cubicBezTo>
                  <a:pt x="408" y="129"/>
                  <a:pt x="408" y="129"/>
                  <a:pt x="408" y="129"/>
                </a:cubicBezTo>
                <a:cubicBezTo>
                  <a:pt x="408" y="128"/>
                  <a:pt x="409" y="127"/>
                  <a:pt x="409" y="126"/>
                </a:cubicBezTo>
                <a:cubicBezTo>
                  <a:pt x="409" y="126"/>
                  <a:pt x="409" y="126"/>
                  <a:pt x="409" y="126"/>
                </a:cubicBezTo>
                <a:cubicBezTo>
                  <a:pt x="410" y="123"/>
                  <a:pt x="412" y="120"/>
                  <a:pt x="413" y="117"/>
                </a:cubicBezTo>
                <a:cubicBezTo>
                  <a:pt x="413" y="117"/>
                  <a:pt x="414" y="116"/>
                  <a:pt x="414" y="116"/>
                </a:cubicBezTo>
                <a:cubicBezTo>
                  <a:pt x="414" y="115"/>
                  <a:pt x="415" y="114"/>
                  <a:pt x="415" y="114"/>
                </a:cubicBezTo>
                <a:cubicBezTo>
                  <a:pt x="415" y="113"/>
                  <a:pt x="415" y="113"/>
                  <a:pt x="416" y="113"/>
                </a:cubicBezTo>
                <a:cubicBezTo>
                  <a:pt x="418" y="109"/>
                  <a:pt x="420" y="106"/>
                  <a:pt x="423" y="102"/>
                </a:cubicBezTo>
                <a:cubicBezTo>
                  <a:pt x="423" y="102"/>
                  <a:pt x="423" y="102"/>
                  <a:pt x="424" y="102"/>
                </a:cubicBezTo>
                <a:cubicBezTo>
                  <a:pt x="424" y="101"/>
                  <a:pt x="425" y="100"/>
                  <a:pt x="426" y="99"/>
                </a:cubicBezTo>
                <a:cubicBezTo>
                  <a:pt x="426" y="99"/>
                  <a:pt x="426" y="99"/>
                  <a:pt x="426" y="99"/>
                </a:cubicBezTo>
                <a:cubicBezTo>
                  <a:pt x="428" y="97"/>
                  <a:pt x="431" y="94"/>
                  <a:pt x="433" y="92"/>
                </a:cubicBezTo>
                <a:cubicBezTo>
                  <a:pt x="433" y="92"/>
                  <a:pt x="433" y="92"/>
                  <a:pt x="433" y="92"/>
                </a:cubicBezTo>
                <a:cubicBezTo>
                  <a:pt x="434" y="91"/>
                  <a:pt x="435" y="90"/>
                  <a:pt x="436" y="90"/>
                </a:cubicBezTo>
                <a:cubicBezTo>
                  <a:pt x="436" y="90"/>
                  <a:pt x="436" y="89"/>
                  <a:pt x="436" y="89"/>
                </a:cubicBezTo>
                <a:cubicBezTo>
                  <a:pt x="437" y="89"/>
                  <a:pt x="438" y="88"/>
                  <a:pt x="439" y="87"/>
                </a:cubicBezTo>
                <a:cubicBezTo>
                  <a:pt x="443" y="84"/>
                  <a:pt x="448" y="81"/>
                  <a:pt x="453" y="78"/>
                </a:cubicBezTo>
                <a:cubicBezTo>
                  <a:pt x="454" y="78"/>
                  <a:pt x="456" y="77"/>
                  <a:pt x="457" y="77"/>
                </a:cubicBezTo>
                <a:cubicBezTo>
                  <a:pt x="457" y="76"/>
                  <a:pt x="458" y="76"/>
                  <a:pt x="458" y="76"/>
                </a:cubicBezTo>
                <a:cubicBezTo>
                  <a:pt x="459" y="76"/>
                  <a:pt x="460" y="75"/>
                  <a:pt x="461" y="75"/>
                </a:cubicBezTo>
                <a:cubicBezTo>
                  <a:pt x="461" y="75"/>
                  <a:pt x="462" y="74"/>
                  <a:pt x="462" y="74"/>
                </a:cubicBezTo>
                <a:cubicBezTo>
                  <a:pt x="463" y="74"/>
                  <a:pt x="465" y="73"/>
                  <a:pt x="466" y="73"/>
                </a:cubicBezTo>
                <a:cubicBezTo>
                  <a:pt x="466" y="73"/>
                  <a:pt x="466" y="73"/>
                  <a:pt x="466" y="73"/>
                </a:cubicBezTo>
                <a:cubicBezTo>
                  <a:pt x="467" y="72"/>
                  <a:pt x="469" y="72"/>
                  <a:pt x="470" y="72"/>
                </a:cubicBezTo>
                <a:cubicBezTo>
                  <a:pt x="471" y="72"/>
                  <a:pt x="471" y="71"/>
                  <a:pt x="471" y="71"/>
                </a:cubicBezTo>
                <a:cubicBezTo>
                  <a:pt x="472" y="71"/>
                  <a:pt x="473" y="71"/>
                  <a:pt x="474" y="71"/>
                </a:cubicBezTo>
                <a:cubicBezTo>
                  <a:pt x="475" y="71"/>
                  <a:pt x="475" y="70"/>
                  <a:pt x="476" y="70"/>
                </a:cubicBezTo>
                <a:cubicBezTo>
                  <a:pt x="477" y="70"/>
                  <a:pt x="479" y="70"/>
                  <a:pt x="480" y="70"/>
                </a:cubicBezTo>
                <a:cubicBezTo>
                  <a:pt x="481" y="69"/>
                  <a:pt x="483" y="69"/>
                  <a:pt x="484" y="69"/>
                </a:cubicBezTo>
                <a:cubicBezTo>
                  <a:pt x="485" y="69"/>
                  <a:pt x="485" y="69"/>
                  <a:pt x="486" y="69"/>
                </a:cubicBezTo>
                <a:cubicBezTo>
                  <a:pt x="487" y="69"/>
                  <a:pt x="488" y="69"/>
                  <a:pt x="489" y="69"/>
                </a:cubicBezTo>
                <a:cubicBezTo>
                  <a:pt x="489" y="68"/>
                  <a:pt x="490" y="68"/>
                  <a:pt x="490" y="68"/>
                </a:cubicBezTo>
                <a:cubicBezTo>
                  <a:pt x="491" y="68"/>
                  <a:pt x="493" y="68"/>
                  <a:pt x="494" y="68"/>
                </a:cubicBezTo>
                <a:cubicBezTo>
                  <a:pt x="494" y="68"/>
                  <a:pt x="494" y="68"/>
                  <a:pt x="495" y="68"/>
                </a:cubicBezTo>
                <a:cubicBezTo>
                  <a:pt x="496" y="68"/>
                  <a:pt x="497" y="68"/>
                  <a:pt x="498" y="68"/>
                </a:cubicBezTo>
                <a:cubicBezTo>
                  <a:pt x="499" y="68"/>
                  <a:pt x="499" y="68"/>
                  <a:pt x="500" y="68"/>
                </a:cubicBezTo>
                <a:cubicBezTo>
                  <a:pt x="501" y="68"/>
                  <a:pt x="502" y="68"/>
                  <a:pt x="503" y="69"/>
                </a:cubicBezTo>
                <a:cubicBezTo>
                  <a:pt x="503" y="69"/>
                  <a:pt x="504" y="69"/>
                  <a:pt x="504" y="69"/>
                </a:cubicBezTo>
                <a:cubicBezTo>
                  <a:pt x="505" y="69"/>
                  <a:pt x="507" y="69"/>
                  <a:pt x="508" y="69"/>
                </a:cubicBezTo>
                <a:cubicBezTo>
                  <a:pt x="514" y="70"/>
                  <a:pt x="519" y="71"/>
                  <a:pt x="525" y="73"/>
                </a:cubicBezTo>
                <a:cubicBezTo>
                  <a:pt x="526" y="73"/>
                  <a:pt x="527" y="74"/>
                  <a:pt x="528" y="74"/>
                </a:cubicBezTo>
                <a:cubicBezTo>
                  <a:pt x="528" y="74"/>
                  <a:pt x="528" y="74"/>
                  <a:pt x="528" y="74"/>
                </a:cubicBezTo>
                <a:cubicBezTo>
                  <a:pt x="529" y="75"/>
                  <a:pt x="530" y="75"/>
                  <a:pt x="531" y="75"/>
                </a:cubicBezTo>
                <a:cubicBezTo>
                  <a:pt x="531" y="75"/>
                  <a:pt x="532" y="76"/>
                  <a:pt x="532" y="76"/>
                </a:cubicBezTo>
                <a:cubicBezTo>
                  <a:pt x="535" y="77"/>
                  <a:pt x="538" y="78"/>
                  <a:pt x="541" y="80"/>
                </a:cubicBezTo>
                <a:cubicBezTo>
                  <a:pt x="541" y="80"/>
                  <a:pt x="541" y="80"/>
                  <a:pt x="541" y="80"/>
                </a:cubicBezTo>
                <a:cubicBezTo>
                  <a:pt x="542" y="81"/>
                  <a:pt x="543" y="81"/>
                  <a:pt x="544" y="82"/>
                </a:cubicBezTo>
                <a:cubicBezTo>
                  <a:pt x="544" y="82"/>
                  <a:pt x="544" y="82"/>
                  <a:pt x="544" y="82"/>
                </a:cubicBezTo>
                <a:cubicBezTo>
                  <a:pt x="548" y="84"/>
                  <a:pt x="552" y="87"/>
                  <a:pt x="555" y="90"/>
                </a:cubicBezTo>
                <a:cubicBezTo>
                  <a:pt x="555" y="90"/>
                  <a:pt x="555" y="90"/>
                  <a:pt x="556" y="90"/>
                </a:cubicBezTo>
                <a:cubicBezTo>
                  <a:pt x="556" y="91"/>
                  <a:pt x="557" y="92"/>
                  <a:pt x="558" y="92"/>
                </a:cubicBezTo>
                <a:cubicBezTo>
                  <a:pt x="558" y="92"/>
                  <a:pt x="558" y="92"/>
                  <a:pt x="558" y="93"/>
                </a:cubicBezTo>
                <a:cubicBezTo>
                  <a:pt x="561" y="95"/>
                  <a:pt x="563" y="97"/>
                  <a:pt x="565" y="100"/>
                </a:cubicBezTo>
                <a:cubicBezTo>
                  <a:pt x="565" y="100"/>
                  <a:pt x="565" y="100"/>
                  <a:pt x="565" y="100"/>
                </a:cubicBezTo>
                <a:cubicBezTo>
                  <a:pt x="566" y="101"/>
                  <a:pt x="567" y="101"/>
                  <a:pt x="567" y="102"/>
                </a:cubicBezTo>
                <a:cubicBezTo>
                  <a:pt x="568" y="102"/>
                  <a:pt x="568" y="103"/>
                  <a:pt x="568" y="103"/>
                </a:cubicBezTo>
                <a:cubicBezTo>
                  <a:pt x="569" y="104"/>
                  <a:pt x="569" y="104"/>
                  <a:pt x="570" y="105"/>
                </a:cubicBezTo>
                <a:cubicBezTo>
                  <a:pt x="573" y="110"/>
                  <a:pt x="576" y="115"/>
                  <a:pt x="579" y="120"/>
                </a:cubicBezTo>
                <a:cubicBezTo>
                  <a:pt x="580" y="121"/>
                  <a:pt x="580" y="122"/>
                  <a:pt x="581" y="123"/>
                </a:cubicBezTo>
                <a:cubicBezTo>
                  <a:pt x="581" y="124"/>
                  <a:pt x="581" y="124"/>
                  <a:pt x="581" y="125"/>
                </a:cubicBezTo>
                <a:cubicBezTo>
                  <a:pt x="582" y="126"/>
                  <a:pt x="582" y="127"/>
                  <a:pt x="582" y="127"/>
                </a:cubicBezTo>
                <a:cubicBezTo>
                  <a:pt x="583" y="128"/>
                  <a:pt x="583" y="128"/>
                  <a:pt x="583" y="129"/>
                </a:cubicBezTo>
                <a:cubicBezTo>
                  <a:pt x="583" y="130"/>
                  <a:pt x="584" y="131"/>
                  <a:pt x="584" y="132"/>
                </a:cubicBezTo>
                <a:cubicBezTo>
                  <a:pt x="584" y="132"/>
                  <a:pt x="584" y="133"/>
                  <a:pt x="584" y="133"/>
                </a:cubicBezTo>
                <a:cubicBezTo>
                  <a:pt x="585" y="134"/>
                  <a:pt x="585" y="135"/>
                  <a:pt x="585" y="137"/>
                </a:cubicBezTo>
                <a:lnTo>
                  <a:pt x="586" y="138"/>
                </a:lnTo>
                <a:cubicBezTo>
                  <a:pt x="586" y="139"/>
                  <a:pt x="586" y="140"/>
                  <a:pt x="587" y="141"/>
                </a:cubicBezTo>
                <a:cubicBezTo>
                  <a:pt x="587" y="141"/>
                  <a:pt x="587" y="142"/>
                  <a:pt x="587" y="142"/>
                </a:cubicBezTo>
                <a:cubicBezTo>
                  <a:pt x="587" y="144"/>
                  <a:pt x="587" y="145"/>
                  <a:pt x="588" y="147"/>
                </a:cubicBezTo>
                <a:cubicBezTo>
                  <a:pt x="588" y="148"/>
                  <a:pt x="588" y="149"/>
                  <a:pt x="588" y="151"/>
                </a:cubicBezTo>
                <a:close/>
                <a:moveTo>
                  <a:pt x="657" y="163"/>
                </a:moveTo>
                <a:lnTo>
                  <a:pt x="648" y="108"/>
                </a:lnTo>
                <a:lnTo>
                  <a:pt x="616" y="114"/>
                </a:lnTo>
                <a:cubicBezTo>
                  <a:pt x="611" y="99"/>
                  <a:pt x="602" y="86"/>
                  <a:pt x="592" y="74"/>
                </a:cubicBezTo>
                <a:lnTo>
                  <a:pt x="611" y="48"/>
                </a:lnTo>
                <a:lnTo>
                  <a:pt x="565" y="16"/>
                </a:lnTo>
                <a:lnTo>
                  <a:pt x="547" y="42"/>
                </a:lnTo>
                <a:cubicBezTo>
                  <a:pt x="533" y="36"/>
                  <a:pt x="518" y="32"/>
                  <a:pt x="502" y="32"/>
                </a:cubicBezTo>
                <a:lnTo>
                  <a:pt x="497" y="0"/>
                </a:lnTo>
                <a:lnTo>
                  <a:pt x="442" y="9"/>
                </a:lnTo>
                <a:lnTo>
                  <a:pt x="447" y="41"/>
                </a:lnTo>
                <a:cubicBezTo>
                  <a:pt x="432" y="47"/>
                  <a:pt x="419" y="55"/>
                  <a:pt x="408" y="65"/>
                </a:cubicBezTo>
                <a:lnTo>
                  <a:pt x="382" y="47"/>
                </a:lnTo>
                <a:lnTo>
                  <a:pt x="350" y="92"/>
                </a:lnTo>
                <a:lnTo>
                  <a:pt x="376" y="110"/>
                </a:lnTo>
                <a:cubicBezTo>
                  <a:pt x="370" y="124"/>
                  <a:pt x="366" y="140"/>
                  <a:pt x="365" y="155"/>
                </a:cubicBezTo>
                <a:lnTo>
                  <a:pt x="334" y="161"/>
                </a:lnTo>
                <a:lnTo>
                  <a:pt x="343" y="215"/>
                </a:lnTo>
                <a:lnTo>
                  <a:pt x="374" y="210"/>
                </a:lnTo>
                <a:cubicBezTo>
                  <a:pt x="380" y="225"/>
                  <a:pt x="388" y="238"/>
                  <a:pt x="399" y="249"/>
                </a:cubicBezTo>
                <a:lnTo>
                  <a:pt x="380" y="275"/>
                </a:lnTo>
                <a:lnTo>
                  <a:pt x="425" y="308"/>
                </a:lnTo>
                <a:lnTo>
                  <a:pt x="444" y="282"/>
                </a:lnTo>
                <a:cubicBezTo>
                  <a:pt x="458" y="288"/>
                  <a:pt x="473" y="291"/>
                  <a:pt x="489" y="292"/>
                </a:cubicBezTo>
                <a:lnTo>
                  <a:pt x="494" y="324"/>
                </a:lnTo>
                <a:lnTo>
                  <a:pt x="549" y="315"/>
                </a:lnTo>
                <a:lnTo>
                  <a:pt x="544" y="283"/>
                </a:lnTo>
                <a:cubicBezTo>
                  <a:pt x="558" y="277"/>
                  <a:pt x="571" y="269"/>
                  <a:pt x="583" y="258"/>
                </a:cubicBezTo>
                <a:lnTo>
                  <a:pt x="609" y="277"/>
                </a:lnTo>
                <a:lnTo>
                  <a:pt x="641" y="232"/>
                </a:lnTo>
                <a:lnTo>
                  <a:pt x="615" y="213"/>
                </a:lnTo>
                <a:cubicBezTo>
                  <a:pt x="621" y="199"/>
                  <a:pt x="625" y="184"/>
                  <a:pt x="625" y="168"/>
                </a:cubicBezTo>
                <a:lnTo>
                  <a:pt x="657" y="163"/>
                </a:lnTo>
                <a:close/>
                <a:moveTo>
                  <a:pt x="453" y="544"/>
                </a:moveTo>
                <a:cubicBezTo>
                  <a:pt x="453" y="545"/>
                  <a:pt x="453" y="546"/>
                  <a:pt x="453" y="547"/>
                </a:cubicBezTo>
                <a:cubicBezTo>
                  <a:pt x="452" y="548"/>
                  <a:pt x="452" y="550"/>
                  <a:pt x="452" y="552"/>
                </a:cubicBezTo>
                <a:cubicBezTo>
                  <a:pt x="452" y="553"/>
                  <a:pt x="451" y="554"/>
                  <a:pt x="451" y="554"/>
                </a:cubicBezTo>
                <a:cubicBezTo>
                  <a:pt x="451" y="557"/>
                  <a:pt x="450" y="559"/>
                  <a:pt x="450" y="562"/>
                </a:cubicBezTo>
                <a:cubicBezTo>
                  <a:pt x="450" y="562"/>
                  <a:pt x="450" y="562"/>
                  <a:pt x="449" y="562"/>
                </a:cubicBezTo>
                <a:cubicBezTo>
                  <a:pt x="449" y="565"/>
                  <a:pt x="448" y="567"/>
                  <a:pt x="448" y="569"/>
                </a:cubicBezTo>
                <a:cubicBezTo>
                  <a:pt x="447" y="570"/>
                  <a:pt x="447" y="570"/>
                  <a:pt x="447" y="571"/>
                </a:cubicBezTo>
                <a:cubicBezTo>
                  <a:pt x="447" y="573"/>
                  <a:pt x="446" y="575"/>
                  <a:pt x="445" y="576"/>
                </a:cubicBezTo>
                <a:cubicBezTo>
                  <a:pt x="445" y="577"/>
                  <a:pt x="445" y="578"/>
                  <a:pt x="445" y="579"/>
                </a:cubicBezTo>
                <a:cubicBezTo>
                  <a:pt x="440" y="591"/>
                  <a:pt x="435" y="602"/>
                  <a:pt x="428" y="612"/>
                </a:cubicBezTo>
                <a:cubicBezTo>
                  <a:pt x="427" y="614"/>
                  <a:pt x="426" y="616"/>
                  <a:pt x="425" y="617"/>
                </a:cubicBezTo>
                <a:cubicBezTo>
                  <a:pt x="424" y="617"/>
                  <a:pt x="424" y="618"/>
                  <a:pt x="424" y="618"/>
                </a:cubicBezTo>
                <a:cubicBezTo>
                  <a:pt x="423" y="620"/>
                  <a:pt x="422" y="621"/>
                  <a:pt x="421" y="623"/>
                </a:cubicBezTo>
                <a:cubicBezTo>
                  <a:pt x="421" y="623"/>
                  <a:pt x="420" y="623"/>
                  <a:pt x="420" y="623"/>
                </a:cubicBezTo>
                <a:cubicBezTo>
                  <a:pt x="417" y="628"/>
                  <a:pt x="413" y="632"/>
                  <a:pt x="409" y="637"/>
                </a:cubicBezTo>
                <a:cubicBezTo>
                  <a:pt x="409" y="637"/>
                  <a:pt x="409" y="637"/>
                  <a:pt x="408" y="637"/>
                </a:cubicBezTo>
                <a:cubicBezTo>
                  <a:pt x="407" y="639"/>
                  <a:pt x="406" y="640"/>
                  <a:pt x="404" y="641"/>
                </a:cubicBezTo>
                <a:cubicBezTo>
                  <a:pt x="404" y="641"/>
                  <a:pt x="404" y="642"/>
                  <a:pt x="404" y="642"/>
                </a:cubicBezTo>
                <a:cubicBezTo>
                  <a:pt x="398" y="648"/>
                  <a:pt x="392" y="653"/>
                  <a:pt x="386" y="657"/>
                </a:cubicBezTo>
                <a:cubicBezTo>
                  <a:pt x="385" y="657"/>
                  <a:pt x="385" y="658"/>
                  <a:pt x="385" y="658"/>
                </a:cubicBezTo>
                <a:cubicBezTo>
                  <a:pt x="383" y="659"/>
                  <a:pt x="382" y="660"/>
                  <a:pt x="380" y="661"/>
                </a:cubicBezTo>
                <a:cubicBezTo>
                  <a:pt x="380" y="661"/>
                  <a:pt x="379" y="661"/>
                  <a:pt x="379" y="662"/>
                </a:cubicBezTo>
                <a:cubicBezTo>
                  <a:pt x="374" y="665"/>
                  <a:pt x="369" y="668"/>
                  <a:pt x="364" y="670"/>
                </a:cubicBezTo>
                <a:cubicBezTo>
                  <a:pt x="364" y="671"/>
                  <a:pt x="364" y="671"/>
                  <a:pt x="363" y="671"/>
                </a:cubicBezTo>
                <a:cubicBezTo>
                  <a:pt x="362" y="672"/>
                  <a:pt x="360" y="672"/>
                  <a:pt x="358" y="673"/>
                </a:cubicBezTo>
                <a:cubicBezTo>
                  <a:pt x="358" y="673"/>
                  <a:pt x="358" y="674"/>
                  <a:pt x="357" y="674"/>
                </a:cubicBezTo>
                <a:cubicBezTo>
                  <a:pt x="356" y="675"/>
                  <a:pt x="354" y="675"/>
                  <a:pt x="352" y="676"/>
                </a:cubicBezTo>
                <a:cubicBezTo>
                  <a:pt x="343" y="680"/>
                  <a:pt x="333" y="683"/>
                  <a:pt x="323" y="685"/>
                </a:cubicBezTo>
                <a:cubicBezTo>
                  <a:pt x="321" y="686"/>
                  <a:pt x="318" y="686"/>
                  <a:pt x="316" y="687"/>
                </a:cubicBezTo>
                <a:cubicBezTo>
                  <a:pt x="315" y="687"/>
                  <a:pt x="314" y="687"/>
                  <a:pt x="313" y="687"/>
                </a:cubicBezTo>
                <a:cubicBezTo>
                  <a:pt x="312" y="687"/>
                  <a:pt x="310" y="688"/>
                  <a:pt x="308" y="688"/>
                </a:cubicBezTo>
                <a:cubicBezTo>
                  <a:pt x="307" y="688"/>
                  <a:pt x="307" y="688"/>
                  <a:pt x="306" y="688"/>
                </a:cubicBezTo>
                <a:cubicBezTo>
                  <a:pt x="304" y="688"/>
                  <a:pt x="301" y="689"/>
                  <a:pt x="299" y="689"/>
                </a:cubicBezTo>
                <a:cubicBezTo>
                  <a:pt x="299" y="689"/>
                  <a:pt x="299" y="689"/>
                  <a:pt x="298" y="689"/>
                </a:cubicBezTo>
                <a:cubicBezTo>
                  <a:pt x="296" y="689"/>
                  <a:pt x="293" y="689"/>
                  <a:pt x="291" y="689"/>
                </a:cubicBezTo>
                <a:cubicBezTo>
                  <a:pt x="290" y="689"/>
                  <a:pt x="289" y="689"/>
                  <a:pt x="289" y="689"/>
                </a:cubicBezTo>
                <a:cubicBezTo>
                  <a:pt x="287" y="689"/>
                  <a:pt x="285" y="689"/>
                  <a:pt x="283" y="689"/>
                </a:cubicBezTo>
                <a:cubicBezTo>
                  <a:pt x="282" y="689"/>
                  <a:pt x="281" y="689"/>
                  <a:pt x="281" y="689"/>
                </a:cubicBezTo>
                <a:cubicBezTo>
                  <a:pt x="278" y="689"/>
                  <a:pt x="276" y="689"/>
                  <a:pt x="273" y="689"/>
                </a:cubicBezTo>
                <a:cubicBezTo>
                  <a:pt x="270" y="688"/>
                  <a:pt x="268" y="688"/>
                  <a:pt x="265" y="688"/>
                </a:cubicBezTo>
                <a:cubicBezTo>
                  <a:pt x="265" y="688"/>
                  <a:pt x="264" y="687"/>
                  <a:pt x="263" y="687"/>
                </a:cubicBezTo>
                <a:cubicBezTo>
                  <a:pt x="261" y="687"/>
                  <a:pt x="259" y="687"/>
                  <a:pt x="257" y="686"/>
                </a:cubicBezTo>
                <a:cubicBezTo>
                  <a:pt x="257" y="686"/>
                  <a:pt x="256" y="686"/>
                  <a:pt x="255" y="686"/>
                </a:cubicBezTo>
                <a:cubicBezTo>
                  <a:pt x="253" y="686"/>
                  <a:pt x="250" y="685"/>
                  <a:pt x="248" y="684"/>
                </a:cubicBezTo>
                <a:cubicBezTo>
                  <a:pt x="248" y="684"/>
                  <a:pt x="247" y="684"/>
                  <a:pt x="247" y="684"/>
                </a:cubicBezTo>
                <a:cubicBezTo>
                  <a:pt x="245" y="684"/>
                  <a:pt x="243" y="683"/>
                  <a:pt x="241" y="683"/>
                </a:cubicBezTo>
                <a:cubicBezTo>
                  <a:pt x="240" y="682"/>
                  <a:pt x="239" y="682"/>
                  <a:pt x="238" y="682"/>
                </a:cubicBezTo>
                <a:cubicBezTo>
                  <a:pt x="237" y="681"/>
                  <a:pt x="235" y="681"/>
                  <a:pt x="233" y="680"/>
                </a:cubicBezTo>
                <a:cubicBezTo>
                  <a:pt x="233" y="680"/>
                  <a:pt x="232" y="680"/>
                  <a:pt x="231" y="679"/>
                </a:cubicBezTo>
                <a:cubicBezTo>
                  <a:pt x="229" y="679"/>
                  <a:pt x="226" y="678"/>
                  <a:pt x="224" y="677"/>
                </a:cubicBezTo>
                <a:cubicBezTo>
                  <a:pt x="215" y="673"/>
                  <a:pt x="206" y="668"/>
                  <a:pt x="197" y="663"/>
                </a:cubicBezTo>
                <a:cubicBezTo>
                  <a:pt x="196" y="662"/>
                  <a:pt x="194" y="661"/>
                  <a:pt x="192" y="660"/>
                </a:cubicBezTo>
                <a:cubicBezTo>
                  <a:pt x="192" y="659"/>
                  <a:pt x="192" y="659"/>
                  <a:pt x="191" y="659"/>
                </a:cubicBezTo>
                <a:cubicBezTo>
                  <a:pt x="190" y="658"/>
                  <a:pt x="188" y="657"/>
                  <a:pt x="187" y="656"/>
                </a:cubicBezTo>
                <a:cubicBezTo>
                  <a:pt x="187" y="655"/>
                  <a:pt x="187" y="655"/>
                  <a:pt x="186" y="655"/>
                </a:cubicBezTo>
                <a:cubicBezTo>
                  <a:pt x="182" y="652"/>
                  <a:pt x="177" y="648"/>
                  <a:pt x="173" y="644"/>
                </a:cubicBezTo>
                <a:cubicBezTo>
                  <a:pt x="173" y="644"/>
                  <a:pt x="172" y="643"/>
                  <a:pt x="172" y="643"/>
                </a:cubicBezTo>
                <a:cubicBezTo>
                  <a:pt x="171" y="642"/>
                  <a:pt x="170" y="641"/>
                  <a:pt x="168" y="639"/>
                </a:cubicBezTo>
                <a:cubicBezTo>
                  <a:pt x="168" y="639"/>
                  <a:pt x="168" y="639"/>
                  <a:pt x="167" y="638"/>
                </a:cubicBezTo>
                <a:cubicBezTo>
                  <a:pt x="162" y="633"/>
                  <a:pt x="157" y="627"/>
                  <a:pt x="152" y="620"/>
                </a:cubicBezTo>
                <a:cubicBezTo>
                  <a:pt x="152" y="620"/>
                  <a:pt x="152" y="620"/>
                  <a:pt x="151" y="619"/>
                </a:cubicBezTo>
                <a:cubicBezTo>
                  <a:pt x="150" y="618"/>
                  <a:pt x="149" y="616"/>
                  <a:pt x="148" y="615"/>
                </a:cubicBezTo>
                <a:cubicBezTo>
                  <a:pt x="148" y="615"/>
                  <a:pt x="148" y="614"/>
                  <a:pt x="148" y="614"/>
                </a:cubicBezTo>
                <a:cubicBezTo>
                  <a:pt x="145" y="609"/>
                  <a:pt x="142" y="604"/>
                  <a:pt x="139" y="599"/>
                </a:cubicBezTo>
                <a:cubicBezTo>
                  <a:pt x="139" y="599"/>
                  <a:pt x="139" y="598"/>
                  <a:pt x="139" y="598"/>
                </a:cubicBezTo>
                <a:cubicBezTo>
                  <a:pt x="138" y="597"/>
                  <a:pt x="137" y="595"/>
                  <a:pt x="136" y="593"/>
                </a:cubicBezTo>
                <a:cubicBezTo>
                  <a:pt x="136" y="593"/>
                  <a:pt x="136" y="592"/>
                  <a:pt x="136" y="592"/>
                </a:cubicBezTo>
                <a:cubicBezTo>
                  <a:pt x="135" y="590"/>
                  <a:pt x="134" y="589"/>
                  <a:pt x="133" y="587"/>
                </a:cubicBezTo>
                <a:cubicBezTo>
                  <a:pt x="129" y="575"/>
                  <a:pt x="125" y="563"/>
                  <a:pt x="123" y="551"/>
                </a:cubicBezTo>
                <a:cubicBezTo>
                  <a:pt x="123" y="550"/>
                  <a:pt x="122" y="549"/>
                  <a:pt x="122" y="548"/>
                </a:cubicBezTo>
                <a:cubicBezTo>
                  <a:pt x="122" y="547"/>
                  <a:pt x="122" y="545"/>
                  <a:pt x="122" y="543"/>
                </a:cubicBezTo>
                <a:cubicBezTo>
                  <a:pt x="122" y="542"/>
                  <a:pt x="121" y="541"/>
                  <a:pt x="121" y="541"/>
                </a:cubicBezTo>
                <a:cubicBezTo>
                  <a:pt x="121" y="538"/>
                  <a:pt x="121" y="536"/>
                  <a:pt x="121" y="534"/>
                </a:cubicBezTo>
                <a:cubicBezTo>
                  <a:pt x="121" y="534"/>
                  <a:pt x="121" y="533"/>
                  <a:pt x="121" y="533"/>
                </a:cubicBezTo>
                <a:cubicBezTo>
                  <a:pt x="120" y="531"/>
                  <a:pt x="120" y="528"/>
                  <a:pt x="120" y="526"/>
                </a:cubicBezTo>
                <a:cubicBezTo>
                  <a:pt x="120" y="525"/>
                  <a:pt x="120" y="524"/>
                  <a:pt x="120" y="523"/>
                </a:cubicBezTo>
                <a:cubicBezTo>
                  <a:pt x="120" y="522"/>
                  <a:pt x="120" y="520"/>
                  <a:pt x="120" y="518"/>
                </a:cubicBezTo>
                <a:cubicBezTo>
                  <a:pt x="120" y="517"/>
                  <a:pt x="120" y="516"/>
                  <a:pt x="120" y="515"/>
                </a:cubicBezTo>
                <a:cubicBezTo>
                  <a:pt x="121" y="513"/>
                  <a:pt x="121" y="510"/>
                  <a:pt x="121" y="508"/>
                </a:cubicBezTo>
                <a:cubicBezTo>
                  <a:pt x="121" y="505"/>
                  <a:pt x="121" y="503"/>
                  <a:pt x="122" y="500"/>
                </a:cubicBezTo>
                <a:cubicBezTo>
                  <a:pt x="122" y="499"/>
                  <a:pt x="122" y="499"/>
                  <a:pt x="122" y="498"/>
                </a:cubicBezTo>
                <a:cubicBezTo>
                  <a:pt x="122" y="496"/>
                  <a:pt x="123" y="494"/>
                  <a:pt x="123" y="492"/>
                </a:cubicBezTo>
                <a:cubicBezTo>
                  <a:pt x="123" y="492"/>
                  <a:pt x="123" y="491"/>
                  <a:pt x="123" y="490"/>
                </a:cubicBezTo>
                <a:cubicBezTo>
                  <a:pt x="124" y="488"/>
                  <a:pt x="124" y="485"/>
                  <a:pt x="125" y="483"/>
                </a:cubicBezTo>
                <a:cubicBezTo>
                  <a:pt x="125" y="482"/>
                  <a:pt x="125" y="482"/>
                  <a:pt x="125" y="482"/>
                </a:cubicBezTo>
                <a:cubicBezTo>
                  <a:pt x="126" y="480"/>
                  <a:pt x="126" y="478"/>
                  <a:pt x="127" y="475"/>
                </a:cubicBezTo>
                <a:cubicBezTo>
                  <a:pt x="127" y="475"/>
                  <a:pt x="127" y="474"/>
                  <a:pt x="128" y="473"/>
                </a:cubicBezTo>
                <a:cubicBezTo>
                  <a:pt x="128" y="471"/>
                  <a:pt x="129" y="470"/>
                  <a:pt x="129" y="468"/>
                </a:cubicBezTo>
                <a:cubicBezTo>
                  <a:pt x="130" y="467"/>
                  <a:pt x="130" y="467"/>
                  <a:pt x="130" y="466"/>
                </a:cubicBezTo>
                <a:cubicBezTo>
                  <a:pt x="131" y="464"/>
                  <a:pt x="132" y="461"/>
                  <a:pt x="133" y="459"/>
                </a:cubicBezTo>
                <a:cubicBezTo>
                  <a:pt x="133" y="459"/>
                  <a:pt x="133" y="459"/>
                  <a:pt x="133" y="459"/>
                </a:cubicBezTo>
                <a:cubicBezTo>
                  <a:pt x="136" y="450"/>
                  <a:pt x="141" y="440"/>
                  <a:pt x="147" y="432"/>
                </a:cubicBezTo>
                <a:cubicBezTo>
                  <a:pt x="148" y="430"/>
                  <a:pt x="149" y="429"/>
                  <a:pt x="150" y="427"/>
                </a:cubicBezTo>
                <a:cubicBezTo>
                  <a:pt x="150" y="427"/>
                  <a:pt x="150" y="426"/>
                  <a:pt x="151" y="426"/>
                </a:cubicBezTo>
                <a:cubicBezTo>
                  <a:pt x="152" y="425"/>
                  <a:pt x="153" y="423"/>
                  <a:pt x="154" y="422"/>
                </a:cubicBezTo>
                <a:cubicBezTo>
                  <a:pt x="154" y="422"/>
                  <a:pt x="154" y="421"/>
                  <a:pt x="154" y="421"/>
                </a:cubicBezTo>
                <a:cubicBezTo>
                  <a:pt x="158" y="416"/>
                  <a:pt x="162" y="412"/>
                  <a:pt x="166" y="408"/>
                </a:cubicBezTo>
                <a:cubicBezTo>
                  <a:pt x="166" y="407"/>
                  <a:pt x="166" y="407"/>
                  <a:pt x="166" y="407"/>
                </a:cubicBezTo>
                <a:cubicBezTo>
                  <a:pt x="168" y="406"/>
                  <a:pt x="169" y="404"/>
                  <a:pt x="170" y="403"/>
                </a:cubicBezTo>
                <a:cubicBezTo>
                  <a:pt x="170" y="403"/>
                  <a:pt x="171" y="403"/>
                  <a:pt x="171" y="402"/>
                </a:cubicBezTo>
                <a:cubicBezTo>
                  <a:pt x="177" y="397"/>
                  <a:pt x="183" y="392"/>
                  <a:pt x="189" y="387"/>
                </a:cubicBezTo>
                <a:cubicBezTo>
                  <a:pt x="189" y="387"/>
                  <a:pt x="190" y="387"/>
                  <a:pt x="190" y="386"/>
                </a:cubicBezTo>
                <a:cubicBezTo>
                  <a:pt x="192" y="385"/>
                  <a:pt x="193" y="384"/>
                  <a:pt x="195" y="383"/>
                </a:cubicBezTo>
                <a:cubicBezTo>
                  <a:pt x="195" y="383"/>
                  <a:pt x="195" y="383"/>
                  <a:pt x="195" y="383"/>
                </a:cubicBezTo>
                <a:cubicBezTo>
                  <a:pt x="200" y="379"/>
                  <a:pt x="205" y="377"/>
                  <a:pt x="211" y="374"/>
                </a:cubicBezTo>
                <a:cubicBezTo>
                  <a:pt x="211" y="374"/>
                  <a:pt x="211" y="374"/>
                  <a:pt x="211" y="373"/>
                </a:cubicBezTo>
                <a:cubicBezTo>
                  <a:pt x="213" y="373"/>
                  <a:pt x="215" y="372"/>
                  <a:pt x="216" y="371"/>
                </a:cubicBezTo>
                <a:cubicBezTo>
                  <a:pt x="217" y="371"/>
                  <a:pt x="217" y="371"/>
                  <a:pt x="217" y="371"/>
                </a:cubicBezTo>
                <a:cubicBezTo>
                  <a:pt x="219" y="370"/>
                  <a:pt x="221" y="369"/>
                  <a:pt x="223" y="368"/>
                </a:cubicBezTo>
                <a:cubicBezTo>
                  <a:pt x="232" y="364"/>
                  <a:pt x="242" y="361"/>
                  <a:pt x="252" y="359"/>
                </a:cubicBezTo>
                <a:cubicBezTo>
                  <a:pt x="254" y="358"/>
                  <a:pt x="256" y="358"/>
                  <a:pt x="259" y="358"/>
                </a:cubicBezTo>
                <a:cubicBezTo>
                  <a:pt x="260" y="357"/>
                  <a:pt x="260" y="357"/>
                  <a:pt x="261" y="357"/>
                </a:cubicBezTo>
                <a:cubicBezTo>
                  <a:pt x="263" y="357"/>
                  <a:pt x="265" y="357"/>
                  <a:pt x="266" y="356"/>
                </a:cubicBezTo>
                <a:cubicBezTo>
                  <a:pt x="267" y="356"/>
                  <a:pt x="268" y="356"/>
                  <a:pt x="269" y="356"/>
                </a:cubicBezTo>
                <a:cubicBezTo>
                  <a:pt x="271" y="356"/>
                  <a:pt x="273" y="356"/>
                  <a:pt x="276" y="356"/>
                </a:cubicBezTo>
                <a:cubicBezTo>
                  <a:pt x="276" y="355"/>
                  <a:pt x="276" y="355"/>
                  <a:pt x="276" y="355"/>
                </a:cubicBezTo>
                <a:cubicBezTo>
                  <a:pt x="279" y="355"/>
                  <a:pt x="281" y="355"/>
                  <a:pt x="284" y="355"/>
                </a:cubicBezTo>
                <a:cubicBezTo>
                  <a:pt x="285" y="355"/>
                  <a:pt x="285" y="355"/>
                  <a:pt x="286" y="355"/>
                </a:cubicBezTo>
                <a:cubicBezTo>
                  <a:pt x="288" y="355"/>
                  <a:pt x="290" y="355"/>
                  <a:pt x="292" y="355"/>
                </a:cubicBezTo>
                <a:cubicBezTo>
                  <a:pt x="292" y="355"/>
                  <a:pt x="293" y="355"/>
                  <a:pt x="294" y="355"/>
                </a:cubicBezTo>
                <a:cubicBezTo>
                  <a:pt x="297" y="355"/>
                  <a:pt x="299" y="356"/>
                  <a:pt x="302" y="356"/>
                </a:cubicBezTo>
                <a:cubicBezTo>
                  <a:pt x="304" y="356"/>
                  <a:pt x="307" y="356"/>
                  <a:pt x="309" y="357"/>
                </a:cubicBezTo>
                <a:cubicBezTo>
                  <a:pt x="310" y="357"/>
                  <a:pt x="311" y="357"/>
                  <a:pt x="312" y="357"/>
                </a:cubicBezTo>
                <a:cubicBezTo>
                  <a:pt x="314" y="357"/>
                  <a:pt x="315" y="357"/>
                  <a:pt x="317" y="358"/>
                </a:cubicBezTo>
                <a:cubicBezTo>
                  <a:pt x="318" y="358"/>
                  <a:pt x="319" y="358"/>
                  <a:pt x="319" y="358"/>
                </a:cubicBezTo>
                <a:cubicBezTo>
                  <a:pt x="322" y="359"/>
                  <a:pt x="324" y="359"/>
                  <a:pt x="327" y="360"/>
                </a:cubicBezTo>
                <a:cubicBezTo>
                  <a:pt x="327" y="360"/>
                  <a:pt x="327" y="360"/>
                  <a:pt x="328" y="360"/>
                </a:cubicBezTo>
                <a:cubicBezTo>
                  <a:pt x="330" y="361"/>
                  <a:pt x="332" y="361"/>
                  <a:pt x="334" y="362"/>
                </a:cubicBezTo>
                <a:cubicBezTo>
                  <a:pt x="335" y="362"/>
                  <a:pt x="336" y="362"/>
                  <a:pt x="336" y="363"/>
                </a:cubicBezTo>
                <a:cubicBezTo>
                  <a:pt x="338" y="363"/>
                  <a:pt x="340" y="363"/>
                  <a:pt x="341" y="364"/>
                </a:cubicBezTo>
                <a:cubicBezTo>
                  <a:pt x="342" y="364"/>
                  <a:pt x="343" y="365"/>
                  <a:pt x="344" y="365"/>
                </a:cubicBezTo>
                <a:cubicBezTo>
                  <a:pt x="346" y="366"/>
                  <a:pt x="348" y="367"/>
                  <a:pt x="350" y="367"/>
                </a:cubicBezTo>
                <a:cubicBezTo>
                  <a:pt x="360" y="371"/>
                  <a:pt x="369" y="376"/>
                  <a:pt x="378" y="382"/>
                </a:cubicBezTo>
                <a:cubicBezTo>
                  <a:pt x="379" y="383"/>
                  <a:pt x="381" y="384"/>
                  <a:pt x="382" y="385"/>
                </a:cubicBezTo>
                <a:cubicBezTo>
                  <a:pt x="383" y="385"/>
                  <a:pt x="383" y="385"/>
                  <a:pt x="383" y="385"/>
                </a:cubicBezTo>
                <a:cubicBezTo>
                  <a:pt x="385" y="387"/>
                  <a:pt x="386" y="388"/>
                  <a:pt x="388" y="389"/>
                </a:cubicBezTo>
                <a:cubicBezTo>
                  <a:pt x="388" y="389"/>
                  <a:pt x="388" y="389"/>
                  <a:pt x="388" y="389"/>
                </a:cubicBezTo>
                <a:cubicBezTo>
                  <a:pt x="393" y="393"/>
                  <a:pt x="398" y="397"/>
                  <a:pt x="402" y="401"/>
                </a:cubicBezTo>
                <a:cubicBezTo>
                  <a:pt x="402" y="401"/>
                  <a:pt x="402" y="401"/>
                  <a:pt x="402" y="401"/>
                </a:cubicBezTo>
                <a:cubicBezTo>
                  <a:pt x="404" y="402"/>
                  <a:pt x="405" y="404"/>
                  <a:pt x="406" y="405"/>
                </a:cubicBezTo>
                <a:cubicBezTo>
                  <a:pt x="407" y="405"/>
                  <a:pt x="407" y="406"/>
                  <a:pt x="407" y="406"/>
                </a:cubicBezTo>
                <a:cubicBezTo>
                  <a:pt x="413" y="412"/>
                  <a:pt x="418" y="418"/>
                  <a:pt x="422" y="424"/>
                </a:cubicBezTo>
                <a:cubicBezTo>
                  <a:pt x="423" y="424"/>
                  <a:pt x="423" y="425"/>
                  <a:pt x="423" y="425"/>
                </a:cubicBezTo>
                <a:cubicBezTo>
                  <a:pt x="424" y="426"/>
                  <a:pt x="425" y="428"/>
                  <a:pt x="426" y="429"/>
                </a:cubicBezTo>
                <a:cubicBezTo>
                  <a:pt x="426" y="430"/>
                  <a:pt x="427" y="430"/>
                  <a:pt x="427" y="430"/>
                </a:cubicBezTo>
                <a:cubicBezTo>
                  <a:pt x="430" y="435"/>
                  <a:pt x="433" y="440"/>
                  <a:pt x="436" y="445"/>
                </a:cubicBezTo>
                <a:cubicBezTo>
                  <a:pt x="436" y="446"/>
                  <a:pt x="436" y="446"/>
                  <a:pt x="436" y="446"/>
                </a:cubicBezTo>
                <a:cubicBezTo>
                  <a:pt x="437" y="448"/>
                  <a:pt x="438" y="449"/>
                  <a:pt x="438" y="451"/>
                </a:cubicBezTo>
                <a:cubicBezTo>
                  <a:pt x="439" y="451"/>
                  <a:pt x="439" y="452"/>
                  <a:pt x="439" y="452"/>
                </a:cubicBezTo>
                <a:cubicBezTo>
                  <a:pt x="440" y="454"/>
                  <a:pt x="441" y="456"/>
                  <a:pt x="441" y="457"/>
                </a:cubicBezTo>
                <a:cubicBezTo>
                  <a:pt x="445" y="467"/>
                  <a:pt x="448" y="476"/>
                  <a:pt x="451" y="487"/>
                </a:cubicBezTo>
                <a:cubicBezTo>
                  <a:pt x="451" y="489"/>
                  <a:pt x="452" y="491"/>
                  <a:pt x="452" y="494"/>
                </a:cubicBezTo>
                <a:cubicBezTo>
                  <a:pt x="452" y="494"/>
                  <a:pt x="452" y="495"/>
                  <a:pt x="452" y="496"/>
                </a:cubicBezTo>
                <a:cubicBezTo>
                  <a:pt x="453" y="498"/>
                  <a:pt x="453" y="499"/>
                  <a:pt x="453" y="501"/>
                </a:cubicBezTo>
                <a:cubicBezTo>
                  <a:pt x="453" y="502"/>
                  <a:pt x="453" y="503"/>
                  <a:pt x="453" y="504"/>
                </a:cubicBezTo>
                <a:cubicBezTo>
                  <a:pt x="454" y="506"/>
                  <a:pt x="454" y="508"/>
                  <a:pt x="454" y="510"/>
                </a:cubicBezTo>
                <a:cubicBezTo>
                  <a:pt x="454" y="511"/>
                  <a:pt x="454" y="511"/>
                  <a:pt x="454" y="511"/>
                </a:cubicBezTo>
                <a:cubicBezTo>
                  <a:pt x="454" y="514"/>
                  <a:pt x="454" y="516"/>
                  <a:pt x="454" y="519"/>
                </a:cubicBezTo>
                <a:lnTo>
                  <a:pt x="454" y="521"/>
                </a:lnTo>
                <a:cubicBezTo>
                  <a:pt x="454" y="523"/>
                  <a:pt x="454" y="525"/>
                  <a:pt x="454" y="527"/>
                </a:cubicBezTo>
                <a:cubicBezTo>
                  <a:pt x="454" y="527"/>
                  <a:pt x="454" y="528"/>
                  <a:pt x="454" y="529"/>
                </a:cubicBezTo>
                <a:cubicBezTo>
                  <a:pt x="454" y="531"/>
                  <a:pt x="454" y="534"/>
                  <a:pt x="454" y="537"/>
                </a:cubicBezTo>
                <a:cubicBezTo>
                  <a:pt x="454" y="539"/>
                  <a:pt x="453" y="542"/>
                  <a:pt x="453" y="544"/>
                </a:cubicBezTo>
                <a:close/>
                <a:moveTo>
                  <a:pt x="566" y="596"/>
                </a:moveTo>
                <a:lnTo>
                  <a:pt x="575" y="497"/>
                </a:lnTo>
                <a:lnTo>
                  <a:pt x="518" y="492"/>
                </a:lnTo>
                <a:cubicBezTo>
                  <a:pt x="514" y="464"/>
                  <a:pt x="506" y="438"/>
                  <a:pt x="493" y="414"/>
                </a:cubicBezTo>
                <a:lnTo>
                  <a:pt x="537" y="377"/>
                </a:lnTo>
                <a:lnTo>
                  <a:pt x="473" y="301"/>
                </a:lnTo>
                <a:lnTo>
                  <a:pt x="429" y="338"/>
                </a:lnTo>
                <a:cubicBezTo>
                  <a:pt x="408" y="321"/>
                  <a:pt x="383" y="308"/>
                  <a:pt x="356" y="300"/>
                </a:cubicBezTo>
                <a:lnTo>
                  <a:pt x="361" y="243"/>
                </a:lnTo>
                <a:lnTo>
                  <a:pt x="262" y="235"/>
                </a:lnTo>
                <a:lnTo>
                  <a:pt x="258" y="291"/>
                </a:lnTo>
                <a:cubicBezTo>
                  <a:pt x="230" y="295"/>
                  <a:pt x="203" y="304"/>
                  <a:pt x="179" y="316"/>
                </a:cubicBezTo>
                <a:lnTo>
                  <a:pt x="142" y="273"/>
                </a:lnTo>
                <a:lnTo>
                  <a:pt x="66" y="336"/>
                </a:lnTo>
                <a:lnTo>
                  <a:pt x="103" y="380"/>
                </a:lnTo>
                <a:cubicBezTo>
                  <a:pt x="87" y="402"/>
                  <a:pt x="73" y="426"/>
                  <a:pt x="65" y="453"/>
                </a:cubicBezTo>
                <a:lnTo>
                  <a:pt x="8" y="448"/>
                </a:lnTo>
                <a:lnTo>
                  <a:pt x="0" y="547"/>
                </a:lnTo>
                <a:lnTo>
                  <a:pt x="57" y="552"/>
                </a:lnTo>
                <a:cubicBezTo>
                  <a:pt x="60" y="580"/>
                  <a:pt x="69" y="606"/>
                  <a:pt x="82" y="631"/>
                </a:cubicBezTo>
                <a:lnTo>
                  <a:pt x="38" y="667"/>
                </a:lnTo>
                <a:lnTo>
                  <a:pt x="102" y="743"/>
                </a:lnTo>
                <a:lnTo>
                  <a:pt x="145" y="706"/>
                </a:lnTo>
                <a:cubicBezTo>
                  <a:pt x="167" y="723"/>
                  <a:pt x="192" y="736"/>
                  <a:pt x="219" y="744"/>
                </a:cubicBezTo>
                <a:lnTo>
                  <a:pt x="214" y="801"/>
                </a:lnTo>
                <a:lnTo>
                  <a:pt x="312" y="810"/>
                </a:lnTo>
                <a:lnTo>
                  <a:pt x="317" y="753"/>
                </a:lnTo>
                <a:cubicBezTo>
                  <a:pt x="345" y="749"/>
                  <a:pt x="372" y="741"/>
                  <a:pt x="396" y="728"/>
                </a:cubicBezTo>
                <a:lnTo>
                  <a:pt x="432" y="772"/>
                </a:lnTo>
                <a:lnTo>
                  <a:pt x="508" y="708"/>
                </a:lnTo>
                <a:lnTo>
                  <a:pt x="471" y="664"/>
                </a:lnTo>
                <a:cubicBezTo>
                  <a:pt x="488" y="643"/>
                  <a:pt x="501" y="618"/>
                  <a:pt x="509" y="591"/>
                </a:cubicBezTo>
                <a:lnTo>
                  <a:pt x="566" y="596"/>
                </a:lnTo>
                <a:close/>
                <a:moveTo>
                  <a:pt x="863" y="462"/>
                </a:moveTo>
                <a:cubicBezTo>
                  <a:pt x="863" y="462"/>
                  <a:pt x="862" y="463"/>
                  <a:pt x="862" y="463"/>
                </a:cubicBezTo>
                <a:cubicBezTo>
                  <a:pt x="862" y="465"/>
                  <a:pt x="862" y="466"/>
                  <a:pt x="862" y="467"/>
                </a:cubicBezTo>
                <a:cubicBezTo>
                  <a:pt x="862" y="468"/>
                  <a:pt x="862" y="468"/>
                  <a:pt x="861" y="469"/>
                </a:cubicBezTo>
                <a:cubicBezTo>
                  <a:pt x="861" y="470"/>
                  <a:pt x="861" y="472"/>
                  <a:pt x="860" y="474"/>
                </a:cubicBezTo>
                <a:cubicBezTo>
                  <a:pt x="860" y="474"/>
                  <a:pt x="860" y="474"/>
                  <a:pt x="860" y="474"/>
                </a:cubicBezTo>
                <a:cubicBezTo>
                  <a:pt x="860" y="476"/>
                  <a:pt x="859" y="477"/>
                  <a:pt x="859" y="479"/>
                </a:cubicBezTo>
                <a:cubicBezTo>
                  <a:pt x="859" y="479"/>
                  <a:pt x="859" y="480"/>
                  <a:pt x="858" y="481"/>
                </a:cubicBezTo>
                <a:cubicBezTo>
                  <a:pt x="858" y="482"/>
                  <a:pt x="858" y="483"/>
                  <a:pt x="857" y="484"/>
                </a:cubicBezTo>
                <a:cubicBezTo>
                  <a:pt x="857" y="485"/>
                  <a:pt x="857" y="485"/>
                  <a:pt x="857" y="486"/>
                </a:cubicBezTo>
                <a:cubicBezTo>
                  <a:pt x="854" y="494"/>
                  <a:pt x="850" y="502"/>
                  <a:pt x="845" y="510"/>
                </a:cubicBezTo>
                <a:cubicBezTo>
                  <a:pt x="844" y="511"/>
                  <a:pt x="844" y="512"/>
                  <a:pt x="843" y="513"/>
                </a:cubicBezTo>
                <a:cubicBezTo>
                  <a:pt x="843" y="513"/>
                  <a:pt x="842" y="513"/>
                  <a:pt x="842" y="513"/>
                </a:cubicBezTo>
                <a:cubicBezTo>
                  <a:pt x="842" y="515"/>
                  <a:pt x="841" y="516"/>
                  <a:pt x="840" y="517"/>
                </a:cubicBezTo>
                <a:cubicBezTo>
                  <a:pt x="840" y="517"/>
                  <a:pt x="840" y="517"/>
                  <a:pt x="840" y="517"/>
                </a:cubicBezTo>
                <a:cubicBezTo>
                  <a:pt x="837" y="520"/>
                  <a:pt x="835" y="524"/>
                  <a:pt x="832" y="527"/>
                </a:cubicBezTo>
                <a:cubicBezTo>
                  <a:pt x="832" y="527"/>
                  <a:pt x="831" y="527"/>
                  <a:pt x="831" y="527"/>
                </a:cubicBezTo>
                <a:cubicBezTo>
                  <a:pt x="830" y="528"/>
                  <a:pt x="829" y="529"/>
                  <a:pt x="829" y="530"/>
                </a:cubicBezTo>
                <a:cubicBezTo>
                  <a:pt x="828" y="530"/>
                  <a:pt x="828" y="530"/>
                  <a:pt x="828" y="530"/>
                </a:cubicBezTo>
                <a:cubicBezTo>
                  <a:pt x="824" y="534"/>
                  <a:pt x="820" y="538"/>
                  <a:pt x="815" y="541"/>
                </a:cubicBezTo>
                <a:cubicBezTo>
                  <a:pt x="815" y="541"/>
                  <a:pt x="815" y="541"/>
                  <a:pt x="815" y="541"/>
                </a:cubicBezTo>
                <a:cubicBezTo>
                  <a:pt x="814" y="542"/>
                  <a:pt x="812" y="543"/>
                  <a:pt x="811" y="544"/>
                </a:cubicBezTo>
                <a:cubicBezTo>
                  <a:pt x="811" y="544"/>
                  <a:pt x="811" y="544"/>
                  <a:pt x="811" y="544"/>
                </a:cubicBezTo>
                <a:cubicBezTo>
                  <a:pt x="807" y="546"/>
                  <a:pt x="804" y="548"/>
                  <a:pt x="800" y="550"/>
                </a:cubicBezTo>
                <a:cubicBezTo>
                  <a:pt x="800" y="550"/>
                  <a:pt x="800" y="550"/>
                  <a:pt x="800" y="551"/>
                </a:cubicBezTo>
                <a:cubicBezTo>
                  <a:pt x="799" y="551"/>
                  <a:pt x="797" y="552"/>
                  <a:pt x="796" y="552"/>
                </a:cubicBezTo>
                <a:cubicBezTo>
                  <a:pt x="796" y="552"/>
                  <a:pt x="796" y="552"/>
                  <a:pt x="795" y="553"/>
                </a:cubicBezTo>
                <a:cubicBezTo>
                  <a:pt x="794" y="553"/>
                  <a:pt x="793" y="554"/>
                  <a:pt x="792" y="554"/>
                </a:cubicBezTo>
                <a:cubicBezTo>
                  <a:pt x="785" y="557"/>
                  <a:pt x="778" y="559"/>
                  <a:pt x="771" y="561"/>
                </a:cubicBezTo>
                <a:cubicBezTo>
                  <a:pt x="770" y="561"/>
                  <a:pt x="768" y="561"/>
                  <a:pt x="766" y="562"/>
                </a:cubicBezTo>
                <a:cubicBezTo>
                  <a:pt x="766" y="562"/>
                  <a:pt x="765" y="562"/>
                  <a:pt x="765" y="562"/>
                </a:cubicBezTo>
                <a:cubicBezTo>
                  <a:pt x="763" y="562"/>
                  <a:pt x="762" y="562"/>
                  <a:pt x="761" y="562"/>
                </a:cubicBezTo>
                <a:cubicBezTo>
                  <a:pt x="760" y="563"/>
                  <a:pt x="760" y="563"/>
                  <a:pt x="759" y="563"/>
                </a:cubicBezTo>
                <a:cubicBezTo>
                  <a:pt x="758" y="563"/>
                  <a:pt x="756" y="563"/>
                  <a:pt x="755" y="563"/>
                </a:cubicBezTo>
                <a:cubicBezTo>
                  <a:pt x="754" y="563"/>
                  <a:pt x="754" y="563"/>
                  <a:pt x="754" y="563"/>
                </a:cubicBezTo>
                <a:cubicBezTo>
                  <a:pt x="752" y="563"/>
                  <a:pt x="751" y="563"/>
                  <a:pt x="749" y="563"/>
                </a:cubicBezTo>
                <a:cubicBezTo>
                  <a:pt x="748" y="563"/>
                  <a:pt x="748" y="563"/>
                  <a:pt x="747" y="563"/>
                </a:cubicBezTo>
                <a:cubicBezTo>
                  <a:pt x="746" y="563"/>
                  <a:pt x="745" y="563"/>
                  <a:pt x="743" y="563"/>
                </a:cubicBezTo>
                <a:cubicBezTo>
                  <a:pt x="743" y="563"/>
                  <a:pt x="742" y="563"/>
                  <a:pt x="742" y="563"/>
                </a:cubicBezTo>
                <a:cubicBezTo>
                  <a:pt x="740" y="563"/>
                  <a:pt x="738" y="563"/>
                  <a:pt x="736" y="563"/>
                </a:cubicBezTo>
                <a:cubicBezTo>
                  <a:pt x="734" y="563"/>
                  <a:pt x="733" y="563"/>
                  <a:pt x="731" y="562"/>
                </a:cubicBezTo>
                <a:cubicBezTo>
                  <a:pt x="730" y="562"/>
                  <a:pt x="730" y="562"/>
                  <a:pt x="729" y="562"/>
                </a:cubicBezTo>
                <a:cubicBezTo>
                  <a:pt x="728" y="562"/>
                  <a:pt x="727" y="562"/>
                  <a:pt x="725" y="562"/>
                </a:cubicBezTo>
                <a:cubicBezTo>
                  <a:pt x="725" y="561"/>
                  <a:pt x="724" y="561"/>
                  <a:pt x="724" y="561"/>
                </a:cubicBezTo>
                <a:cubicBezTo>
                  <a:pt x="722" y="561"/>
                  <a:pt x="720" y="561"/>
                  <a:pt x="719" y="560"/>
                </a:cubicBezTo>
                <a:cubicBezTo>
                  <a:pt x="718" y="560"/>
                  <a:pt x="718" y="560"/>
                  <a:pt x="718" y="560"/>
                </a:cubicBezTo>
                <a:cubicBezTo>
                  <a:pt x="717" y="560"/>
                  <a:pt x="715" y="559"/>
                  <a:pt x="714" y="559"/>
                </a:cubicBezTo>
                <a:cubicBezTo>
                  <a:pt x="713" y="559"/>
                  <a:pt x="712" y="558"/>
                  <a:pt x="712" y="558"/>
                </a:cubicBezTo>
                <a:cubicBezTo>
                  <a:pt x="711" y="558"/>
                  <a:pt x="710" y="558"/>
                  <a:pt x="708" y="557"/>
                </a:cubicBezTo>
                <a:cubicBezTo>
                  <a:pt x="708" y="557"/>
                  <a:pt x="707" y="557"/>
                  <a:pt x="707" y="557"/>
                </a:cubicBezTo>
                <a:cubicBezTo>
                  <a:pt x="705" y="556"/>
                  <a:pt x="704" y="555"/>
                  <a:pt x="702" y="555"/>
                </a:cubicBezTo>
                <a:cubicBezTo>
                  <a:pt x="695" y="552"/>
                  <a:pt x="689" y="549"/>
                  <a:pt x="683" y="545"/>
                </a:cubicBezTo>
                <a:cubicBezTo>
                  <a:pt x="682" y="544"/>
                  <a:pt x="681" y="543"/>
                  <a:pt x="680" y="543"/>
                </a:cubicBezTo>
                <a:cubicBezTo>
                  <a:pt x="679" y="542"/>
                  <a:pt x="679" y="542"/>
                  <a:pt x="679" y="542"/>
                </a:cubicBezTo>
                <a:cubicBezTo>
                  <a:pt x="678" y="541"/>
                  <a:pt x="677" y="541"/>
                  <a:pt x="676" y="540"/>
                </a:cubicBezTo>
                <a:cubicBezTo>
                  <a:pt x="676" y="540"/>
                  <a:pt x="676" y="540"/>
                  <a:pt x="675" y="539"/>
                </a:cubicBezTo>
                <a:cubicBezTo>
                  <a:pt x="672" y="537"/>
                  <a:pt x="669" y="534"/>
                  <a:pt x="666" y="531"/>
                </a:cubicBezTo>
                <a:cubicBezTo>
                  <a:pt x="666" y="531"/>
                  <a:pt x="666" y="531"/>
                  <a:pt x="665" y="531"/>
                </a:cubicBezTo>
                <a:cubicBezTo>
                  <a:pt x="665" y="530"/>
                  <a:pt x="664" y="529"/>
                  <a:pt x="663" y="528"/>
                </a:cubicBezTo>
                <a:cubicBezTo>
                  <a:pt x="663" y="528"/>
                  <a:pt x="662" y="528"/>
                  <a:pt x="662" y="528"/>
                </a:cubicBezTo>
                <a:cubicBezTo>
                  <a:pt x="658" y="524"/>
                  <a:pt x="655" y="520"/>
                  <a:pt x="651" y="515"/>
                </a:cubicBezTo>
                <a:cubicBezTo>
                  <a:pt x="651" y="515"/>
                  <a:pt x="651" y="515"/>
                  <a:pt x="651" y="514"/>
                </a:cubicBezTo>
                <a:cubicBezTo>
                  <a:pt x="650" y="513"/>
                  <a:pt x="649" y="512"/>
                  <a:pt x="649" y="511"/>
                </a:cubicBezTo>
                <a:cubicBezTo>
                  <a:pt x="649" y="511"/>
                  <a:pt x="649" y="511"/>
                  <a:pt x="648" y="511"/>
                </a:cubicBezTo>
                <a:cubicBezTo>
                  <a:pt x="646" y="507"/>
                  <a:pt x="644" y="504"/>
                  <a:pt x="642" y="500"/>
                </a:cubicBezTo>
                <a:cubicBezTo>
                  <a:pt x="642" y="500"/>
                  <a:pt x="642" y="500"/>
                  <a:pt x="642" y="500"/>
                </a:cubicBezTo>
                <a:cubicBezTo>
                  <a:pt x="641" y="498"/>
                  <a:pt x="641" y="497"/>
                  <a:pt x="640" y="496"/>
                </a:cubicBezTo>
                <a:cubicBezTo>
                  <a:pt x="640" y="496"/>
                  <a:pt x="640" y="495"/>
                  <a:pt x="640" y="495"/>
                </a:cubicBezTo>
                <a:cubicBezTo>
                  <a:pt x="639" y="494"/>
                  <a:pt x="639" y="493"/>
                  <a:pt x="638" y="492"/>
                </a:cubicBezTo>
                <a:cubicBezTo>
                  <a:pt x="635" y="484"/>
                  <a:pt x="632" y="475"/>
                  <a:pt x="631" y="466"/>
                </a:cubicBezTo>
                <a:cubicBezTo>
                  <a:pt x="631" y="466"/>
                  <a:pt x="631" y="465"/>
                  <a:pt x="630" y="464"/>
                </a:cubicBezTo>
                <a:cubicBezTo>
                  <a:pt x="630" y="463"/>
                  <a:pt x="630" y="462"/>
                  <a:pt x="630" y="461"/>
                </a:cubicBezTo>
                <a:cubicBezTo>
                  <a:pt x="630" y="460"/>
                  <a:pt x="630" y="460"/>
                  <a:pt x="630" y="459"/>
                </a:cubicBezTo>
                <a:cubicBezTo>
                  <a:pt x="630" y="458"/>
                  <a:pt x="629" y="456"/>
                  <a:pt x="629" y="454"/>
                </a:cubicBezTo>
                <a:cubicBezTo>
                  <a:pt x="629" y="454"/>
                  <a:pt x="629" y="454"/>
                  <a:pt x="629" y="454"/>
                </a:cubicBezTo>
                <a:cubicBezTo>
                  <a:pt x="629" y="452"/>
                  <a:pt x="629" y="450"/>
                  <a:pt x="629" y="449"/>
                </a:cubicBezTo>
                <a:cubicBezTo>
                  <a:pt x="629" y="448"/>
                  <a:pt x="629" y="448"/>
                  <a:pt x="629" y="447"/>
                </a:cubicBezTo>
                <a:cubicBezTo>
                  <a:pt x="629" y="446"/>
                  <a:pt x="629" y="444"/>
                  <a:pt x="629" y="443"/>
                </a:cubicBezTo>
                <a:cubicBezTo>
                  <a:pt x="629" y="443"/>
                  <a:pt x="629" y="442"/>
                  <a:pt x="629" y="441"/>
                </a:cubicBezTo>
                <a:cubicBezTo>
                  <a:pt x="629" y="440"/>
                  <a:pt x="629" y="438"/>
                  <a:pt x="629" y="436"/>
                </a:cubicBezTo>
                <a:cubicBezTo>
                  <a:pt x="630" y="434"/>
                  <a:pt x="630" y="432"/>
                  <a:pt x="630" y="431"/>
                </a:cubicBezTo>
                <a:cubicBezTo>
                  <a:pt x="630" y="430"/>
                  <a:pt x="630" y="430"/>
                  <a:pt x="630" y="429"/>
                </a:cubicBezTo>
                <a:cubicBezTo>
                  <a:pt x="630" y="428"/>
                  <a:pt x="631" y="426"/>
                  <a:pt x="631" y="425"/>
                </a:cubicBezTo>
                <a:cubicBezTo>
                  <a:pt x="631" y="425"/>
                  <a:pt x="631" y="424"/>
                  <a:pt x="631" y="424"/>
                </a:cubicBezTo>
                <a:cubicBezTo>
                  <a:pt x="632" y="422"/>
                  <a:pt x="632" y="420"/>
                  <a:pt x="632" y="418"/>
                </a:cubicBezTo>
                <a:cubicBezTo>
                  <a:pt x="632" y="418"/>
                  <a:pt x="632" y="418"/>
                  <a:pt x="632" y="418"/>
                </a:cubicBezTo>
                <a:cubicBezTo>
                  <a:pt x="633" y="416"/>
                  <a:pt x="633" y="415"/>
                  <a:pt x="634" y="413"/>
                </a:cubicBezTo>
                <a:cubicBezTo>
                  <a:pt x="634" y="413"/>
                  <a:pt x="634" y="412"/>
                  <a:pt x="634" y="412"/>
                </a:cubicBezTo>
                <a:cubicBezTo>
                  <a:pt x="635" y="410"/>
                  <a:pt x="635" y="409"/>
                  <a:pt x="635" y="408"/>
                </a:cubicBezTo>
                <a:cubicBezTo>
                  <a:pt x="635" y="408"/>
                  <a:pt x="636" y="407"/>
                  <a:pt x="636" y="407"/>
                </a:cubicBezTo>
                <a:cubicBezTo>
                  <a:pt x="636" y="405"/>
                  <a:pt x="637" y="403"/>
                  <a:pt x="638" y="402"/>
                </a:cubicBezTo>
                <a:cubicBezTo>
                  <a:pt x="638" y="402"/>
                  <a:pt x="638" y="402"/>
                  <a:pt x="638" y="402"/>
                </a:cubicBezTo>
                <a:cubicBezTo>
                  <a:pt x="640" y="395"/>
                  <a:pt x="644" y="389"/>
                  <a:pt x="648" y="383"/>
                </a:cubicBezTo>
                <a:cubicBezTo>
                  <a:pt x="648" y="382"/>
                  <a:pt x="649" y="380"/>
                  <a:pt x="650" y="379"/>
                </a:cubicBezTo>
                <a:cubicBezTo>
                  <a:pt x="650" y="379"/>
                  <a:pt x="650" y="379"/>
                  <a:pt x="650" y="379"/>
                </a:cubicBezTo>
                <a:cubicBezTo>
                  <a:pt x="651" y="378"/>
                  <a:pt x="652" y="377"/>
                  <a:pt x="653" y="376"/>
                </a:cubicBezTo>
                <a:cubicBezTo>
                  <a:pt x="653" y="375"/>
                  <a:pt x="653" y="375"/>
                  <a:pt x="653" y="375"/>
                </a:cubicBezTo>
                <a:cubicBezTo>
                  <a:pt x="655" y="372"/>
                  <a:pt x="658" y="369"/>
                  <a:pt x="661" y="366"/>
                </a:cubicBezTo>
                <a:cubicBezTo>
                  <a:pt x="661" y="366"/>
                  <a:pt x="661" y="365"/>
                  <a:pt x="661" y="365"/>
                </a:cubicBezTo>
                <a:cubicBezTo>
                  <a:pt x="662" y="364"/>
                  <a:pt x="663" y="363"/>
                  <a:pt x="664" y="363"/>
                </a:cubicBezTo>
                <a:cubicBezTo>
                  <a:pt x="664" y="362"/>
                  <a:pt x="664" y="362"/>
                  <a:pt x="665" y="362"/>
                </a:cubicBezTo>
                <a:cubicBezTo>
                  <a:pt x="669" y="358"/>
                  <a:pt x="673" y="355"/>
                  <a:pt x="677" y="351"/>
                </a:cubicBezTo>
                <a:cubicBezTo>
                  <a:pt x="678" y="351"/>
                  <a:pt x="678" y="351"/>
                  <a:pt x="678" y="351"/>
                </a:cubicBezTo>
                <a:cubicBezTo>
                  <a:pt x="679" y="350"/>
                  <a:pt x="680" y="349"/>
                  <a:pt x="681" y="349"/>
                </a:cubicBezTo>
                <a:cubicBezTo>
                  <a:pt x="681" y="348"/>
                  <a:pt x="682" y="348"/>
                  <a:pt x="682" y="348"/>
                </a:cubicBezTo>
                <a:cubicBezTo>
                  <a:pt x="685" y="346"/>
                  <a:pt x="689" y="344"/>
                  <a:pt x="692" y="342"/>
                </a:cubicBezTo>
                <a:cubicBezTo>
                  <a:pt x="693" y="342"/>
                  <a:pt x="693" y="342"/>
                  <a:pt x="693" y="342"/>
                </a:cubicBezTo>
                <a:cubicBezTo>
                  <a:pt x="694" y="341"/>
                  <a:pt x="695" y="341"/>
                  <a:pt x="696" y="340"/>
                </a:cubicBezTo>
                <a:cubicBezTo>
                  <a:pt x="697" y="340"/>
                  <a:pt x="697" y="340"/>
                  <a:pt x="697" y="340"/>
                </a:cubicBezTo>
                <a:cubicBezTo>
                  <a:pt x="698" y="339"/>
                  <a:pt x="700" y="339"/>
                  <a:pt x="701" y="338"/>
                </a:cubicBezTo>
                <a:cubicBezTo>
                  <a:pt x="707" y="335"/>
                  <a:pt x="714" y="333"/>
                  <a:pt x="721" y="331"/>
                </a:cubicBezTo>
                <a:cubicBezTo>
                  <a:pt x="723" y="331"/>
                  <a:pt x="725" y="331"/>
                  <a:pt x="726" y="331"/>
                </a:cubicBezTo>
                <a:cubicBezTo>
                  <a:pt x="727" y="330"/>
                  <a:pt x="727" y="330"/>
                  <a:pt x="728" y="330"/>
                </a:cubicBezTo>
                <a:cubicBezTo>
                  <a:pt x="729" y="330"/>
                  <a:pt x="730" y="330"/>
                  <a:pt x="732" y="330"/>
                </a:cubicBezTo>
                <a:cubicBezTo>
                  <a:pt x="732" y="330"/>
                  <a:pt x="733" y="330"/>
                  <a:pt x="733" y="330"/>
                </a:cubicBezTo>
                <a:cubicBezTo>
                  <a:pt x="735" y="329"/>
                  <a:pt x="736" y="329"/>
                  <a:pt x="738" y="329"/>
                </a:cubicBezTo>
                <a:cubicBezTo>
                  <a:pt x="738" y="329"/>
                  <a:pt x="738" y="329"/>
                  <a:pt x="739" y="329"/>
                </a:cubicBezTo>
                <a:cubicBezTo>
                  <a:pt x="740" y="329"/>
                  <a:pt x="742" y="329"/>
                  <a:pt x="744" y="329"/>
                </a:cubicBezTo>
                <a:cubicBezTo>
                  <a:pt x="744" y="329"/>
                  <a:pt x="745" y="329"/>
                  <a:pt x="745" y="329"/>
                </a:cubicBezTo>
                <a:cubicBezTo>
                  <a:pt x="747" y="329"/>
                  <a:pt x="748" y="329"/>
                  <a:pt x="749" y="329"/>
                </a:cubicBezTo>
                <a:cubicBezTo>
                  <a:pt x="750" y="329"/>
                  <a:pt x="750" y="329"/>
                  <a:pt x="751" y="329"/>
                </a:cubicBezTo>
                <a:cubicBezTo>
                  <a:pt x="753" y="329"/>
                  <a:pt x="755" y="329"/>
                  <a:pt x="756" y="329"/>
                </a:cubicBezTo>
                <a:cubicBezTo>
                  <a:pt x="758" y="329"/>
                  <a:pt x="760" y="330"/>
                  <a:pt x="762" y="330"/>
                </a:cubicBezTo>
                <a:cubicBezTo>
                  <a:pt x="762" y="330"/>
                  <a:pt x="763" y="330"/>
                  <a:pt x="763" y="330"/>
                </a:cubicBezTo>
                <a:cubicBezTo>
                  <a:pt x="765" y="330"/>
                  <a:pt x="766" y="330"/>
                  <a:pt x="767" y="331"/>
                </a:cubicBezTo>
                <a:cubicBezTo>
                  <a:pt x="768" y="331"/>
                  <a:pt x="768" y="331"/>
                  <a:pt x="769" y="331"/>
                </a:cubicBezTo>
                <a:cubicBezTo>
                  <a:pt x="771" y="331"/>
                  <a:pt x="772" y="332"/>
                  <a:pt x="774" y="332"/>
                </a:cubicBezTo>
                <a:cubicBezTo>
                  <a:pt x="774" y="332"/>
                  <a:pt x="774" y="332"/>
                  <a:pt x="775" y="332"/>
                </a:cubicBezTo>
                <a:cubicBezTo>
                  <a:pt x="776" y="333"/>
                  <a:pt x="778" y="333"/>
                  <a:pt x="779" y="333"/>
                </a:cubicBezTo>
                <a:cubicBezTo>
                  <a:pt x="780" y="334"/>
                  <a:pt x="780" y="334"/>
                  <a:pt x="781" y="334"/>
                </a:cubicBezTo>
                <a:cubicBezTo>
                  <a:pt x="782" y="334"/>
                  <a:pt x="783" y="335"/>
                  <a:pt x="784" y="335"/>
                </a:cubicBezTo>
                <a:cubicBezTo>
                  <a:pt x="785" y="335"/>
                  <a:pt x="785" y="335"/>
                  <a:pt x="786" y="336"/>
                </a:cubicBezTo>
                <a:cubicBezTo>
                  <a:pt x="787" y="336"/>
                  <a:pt x="789" y="337"/>
                  <a:pt x="791" y="337"/>
                </a:cubicBezTo>
                <a:cubicBezTo>
                  <a:pt x="797" y="340"/>
                  <a:pt x="804" y="344"/>
                  <a:pt x="810" y="347"/>
                </a:cubicBezTo>
                <a:cubicBezTo>
                  <a:pt x="811" y="348"/>
                  <a:pt x="812" y="349"/>
                  <a:pt x="813" y="350"/>
                </a:cubicBezTo>
                <a:cubicBezTo>
                  <a:pt x="813" y="350"/>
                  <a:pt x="813" y="350"/>
                  <a:pt x="814" y="350"/>
                </a:cubicBezTo>
                <a:cubicBezTo>
                  <a:pt x="815" y="351"/>
                  <a:pt x="816" y="352"/>
                  <a:pt x="817" y="352"/>
                </a:cubicBezTo>
                <a:cubicBezTo>
                  <a:pt x="817" y="353"/>
                  <a:pt x="817" y="353"/>
                  <a:pt x="817" y="353"/>
                </a:cubicBezTo>
                <a:cubicBezTo>
                  <a:pt x="821" y="355"/>
                  <a:pt x="824" y="358"/>
                  <a:pt x="827" y="361"/>
                </a:cubicBezTo>
                <a:cubicBezTo>
                  <a:pt x="827" y="361"/>
                  <a:pt x="827" y="361"/>
                  <a:pt x="827" y="361"/>
                </a:cubicBezTo>
                <a:cubicBezTo>
                  <a:pt x="828" y="362"/>
                  <a:pt x="829" y="363"/>
                  <a:pt x="830" y="364"/>
                </a:cubicBezTo>
                <a:cubicBezTo>
                  <a:pt x="830" y="364"/>
                  <a:pt x="830" y="364"/>
                  <a:pt x="831" y="364"/>
                </a:cubicBezTo>
                <a:cubicBezTo>
                  <a:pt x="834" y="368"/>
                  <a:pt x="838" y="373"/>
                  <a:pt x="841" y="377"/>
                </a:cubicBezTo>
                <a:cubicBezTo>
                  <a:pt x="841" y="377"/>
                  <a:pt x="842" y="378"/>
                  <a:pt x="842" y="378"/>
                </a:cubicBezTo>
                <a:cubicBezTo>
                  <a:pt x="842" y="379"/>
                  <a:pt x="843" y="380"/>
                  <a:pt x="844" y="381"/>
                </a:cubicBezTo>
                <a:cubicBezTo>
                  <a:pt x="844" y="381"/>
                  <a:pt x="844" y="381"/>
                  <a:pt x="844" y="382"/>
                </a:cubicBezTo>
                <a:cubicBezTo>
                  <a:pt x="847" y="385"/>
                  <a:pt x="849" y="389"/>
                  <a:pt x="851" y="392"/>
                </a:cubicBezTo>
                <a:cubicBezTo>
                  <a:pt x="851" y="392"/>
                  <a:pt x="851" y="393"/>
                  <a:pt x="851" y="393"/>
                </a:cubicBezTo>
                <a:cubicBezTo>
                  <a:pt x="851" y="394"/>
                  <a:pt x="852" y="395"/>
                  <a:pt x="852" y="396"/>
                </a:cubicBezTo>
                <a:cubicBezTo>
                  <a:pt x="853" y="396"/>
                  <a:pt x="853" y="397"/>
                  <a:pt x="853" y="397"/>
                </a:cubicBezTo>
                <a:cubicBezTo>
                  <a:pt x="853" y="398"/>
                  <a:pt x="854" y="399"/>
                  <a:pt x="854" y="401"/>
                </a:cubicBezTo>
                <a:cubicBezTo>
                  <a:pt x="857" y="407"/>
                  <a:pt x="859" y="414"/>
                  <a:pt x="861" y="421"/>
                </a:cubicBezTo>
                <a:cubicBezTo>
                  <a:pt x="861" y="423"/>
                  <a:pt x="862" y="424"/>
                  <a:pt x="862" y="426"/>
                </a:cubicBezTo>
                <a:cubicBezTo>
                  <a:pt x="862" y="427"/>
                  <a:pt x="862" y="427"/>
                  <a:pt x="862" y="428"/>
                </a:cubicBezTo>
                <a:cubicBezTo>
                  <a:pt x="862" y="429"/>
                  <a:pt x="863" y="430"/>
                  <a:pt x="863" y="431"/>
                </a:cubicBezTo>
                <a:cubicBezTo>
                  <a:pt x="863" y="432"/>
                  <a:pt x="863" y="433"/>
                  <a:pt x="863" y="433"/>
                </a:cubicBezTo>
                <a:cubicBezTo>
                  <a:pt x="863" y="435"/>
                  <a:pt x="863" y="436"/>
                  <a:pt x="863" y="438"/>
                </a:cubicBezTo>
                <a:cubicBezTo>
                  <a:pt x="863" y="438"/>
                  <a:pt x="863" y="438"/>
                  <a:pt x="863" y="438"/>
                </a:cubicBezTo>
                <a:cubicBezTo>
                  <a:pt x="863" y="440"/>
                  <a:pt x="864" y="442"/>
                  <a:pt x="864" y="444"/>
                </a:cubicBezTo>
                <a:lnTo>
                  <a:pt x="864" y="445"/>
                </a:lnTo>
                <a:cubicBezTo>
                  <a:pt x="864" y="447"/>
                  <a:pt x="864" y="448"/>
                  <a:pt x="864" y="449"/>
                </a:cubicBezTo>
                <a:cubicBezTo>
                  <a:pt x="864" y="450"/>
                  <a:pt x="864" y="450"/>
                  <a:pt x="864" y="451"/>
                </a:cubicBezTo>
                <a:cubicBezTo>
                  <a:pt x="863" y="453"/>
                  <a:pt x="863" y="454"/>
                  <a:pt x="863" y="456"/>
                </a:cubicBezTo>
                <a:cubicBezTo>
                  <a:pt x="863" y="458"/>
                  <a:pt x="863" y="460"/>
                  <a:pt x="863" y="462"/>
                </a:cubicBezTo>
                <a:close/>
                <a:moveTo>
                  <a:pt x="942" y="498"/>
                </a:moveTo>
                <a:lnTo>
                  <a:pt x="948" y="429"/>
                </a:lnTo>
                <a:lnTo>
                  <a:pt x="908" y="425"/>
                </a:lnTo>
                <a:cubicBezTo>
                  <a:pt x="906" y="406"/>
                  <a:pt x="900" y="387"/>
                  <a:pt x="891" y="370"/>
                </a:cubicBezTo>
                <a:lnTo>
                  <a:pt x="922" y="344"/>
                </a:lnTo>
                <a:lnTo>
                  <a:pt x="877" y="291"/>
                </a:lnTo>
                <a:lnTo>
                  <a:pt x="846" y="317"/>
                </a:lnTo>
                <a:cubicBezTo>
                  <a:pt x="831" y="305"/>
                  <a:pt x="814" y="296"/>
                  <a:pt x="795" y="290"/>
                </a:cubicBezTo>
                <a:lnTo>
                  <a:pt x="798" y="250"/>
                </a:lnTo>
                <a:lnTo>
                  <a:pt x="729" y="244"/>
                </a:lnTo>
                <a:lnTo>
                  <a:pt x="725" y="284"/>
                </a:lnTo>
                <a:cubicBezTo>
                  <a:pt x="706" y="287"/>
                  <a:pt x="687" y="293"/>
                  <a:pt x="670" y="302"/>
                </a:cubicBezTo>
                <a:lnTo>
                  <a:pt x="644" y="271"/>
                </a:lnTo>
                <a:lnTo>
                  <a:pt x="591" y="316"/>
                </a:lnTo>
                <a:lnTo>
                  <a:pt x="617" y="346"/>
                </a:lnTo>
                <a:cubicBezTo>
                  <a:pt x="605" y="362"/>
                  <a:pt x="596" y="379"/>
                  <a:pt x="590" y="398"/>
                </a:cubicBezTo>
                <a:lnTo>
                  <a:pt x="550" y="394"/>
                </a:lnTo>
                <a:lnTo>
                  <a:pt x="544" y="464"/>
                </a:lnTo>
                <a:lnTo>
                  <a:pt x="584" y="467"/>
                </a:lnTo>
                <a:cubicBezTo>
                  <a:pt x="587" y="487"/>
                  <a:pt x="593" y="505"/>
                  <a:pt x="602" y="522"/>
                </a:cubicBezTo>
                <a:lnTo>
                  <a:pt x="571" y="548"/>
                </a:lnTo>
                <a:lnTo>
                  <a:pt x="616" y="601"/>
                </a:lnTo>
                <a:lnTo>
                  <a:pt x="647" y="575"/>
                </a:lnTo>
                <a:cubicBezTo>
                  <a:pt x="662" y="587"/>
                  <a:pt x="679" y="596"/>
                  <a:pt x="698" y="602"/>
                </a:cubicBezTo>
                <a:lnTo>
                  <a:pt x="694" y="642"/>
                </a:lnTo>
                <a:lnTo>
                  <a:pt x="764" y="648"/>
                </a:lnTo>
                <a:lnTo>
                  <a:pt x="767" y="608"/>
                </a:lnTo>
                <a:cubicBezTo>
                  <a:pt x="787" y="606"/>
                  <a:pt x="805" y="600"/>
                  <a:pt x="822" y="591"/>
                </a:cubicBezTo>
                <a:lnTo>
                  <a:pt x="848" y="621"/>
                </a:lnTo>
                <a:lnTo>
                  <a:pt x="901" y="577"/>
                </a:lnTo>
                <a:lnTo>
                  <a:pt x="876" y="546"/>
                </a:lnTo>
                <a:cubicBezTo>
                  <a:pt x="887" y="531"/>
                  <a:pt x="896" y="513"/>
                  <a:pt x="902" y="494"/>
                </a:cubicBezTo>
                <a:lnTo>
                  <a:pt x="942" y="498"/>
                </a:lnTo>
                <a:close/>
              </a:path>
            </a:pathLst>
          </a:custGeom>
          <a:solidFill>
            <a:srgbClr val="113E6A"/>
          </a:solidFill>
          <a:ln w="9525">
            <a:noFill/>
          </a:ln>
        </p:spPr>
        <p:txBody>
          <a:bodyPr/>
          <a:lstStyle/>
          <a:p>
            <a:endParaRPr lang="zh-CN" altLang="en-US"/>
          </a:p>
        </p:txBody>
      </p:sp>
      <p:sp>
        <p:nvSpPr>
          <p:cNvPr id="26631" name="Oval 39"/>
          <p:cNvSpPr>
            <a:spLocks noChangeAspect="1"/>
          </p:cNvSpPr>
          <p:nvPr/>
        </p:nvSpPr>
        <p:spPr>
          <a:xfrm>
            <a:off x="3252788" y="5622925"/>
            <a:ext cx="173037" cy="158750"/>
          </a:xfrm>
          <a:prstGeom prst="ellipse">
            <a:avLst/>
          </a:prstGeom>
          <a:solidFill>
            <a:schemeClr val="bg1"/>
          </a:solidFill>
          <a:ln w="28575" cap="flat" cmpd="sng">
            <a:solidFill>
              <a:schemeClr val="accent2"/>
            </a:solidFill>
            <a:prstDash val="solid"/>
            <a:round/>
            <a:headEnd type="none" w="med" len="med"/>
            <a:tailEnd type="none" w="med" len="med"/>
          </a:ln>
        </p:spPr>
        <p:txBody>
          <a:bodyPr anchor="t"/>
          <a:lstStyle/>
          <a:p>
            <a:endParaRPr lang="zh-CN" altLang="en-US" dirty="0">
              <a:solidFill>
                <a:srgbClr val="FFFFFF"/>
              </a:solidFill>
              <a:latin typeface="Arial" panose="020B0604020202020204" pitchFamily="34" charset="0"/>
              <a:ea typeface="宋体" panose="02010600030101010101" pitchFamily="2" charset="-122"/>
            </a:endParaRPr>
          </a:p>
        </p:txBody>
      </p:sp>
      <p:sp>
        <p:nvSpPr>
          <p:cNvPr id="26632" name="Oval 40"/>
          <p:cNvSpPr>
            <a:spLocks noChangeAspect="1"/>
          </p:cNvSpPr>
          <p:nvPr/>
        </p:nvSpPr>
        <p:spPr>
          <a:xfrm>
            <a:off x="3252788" y="6059488"/>
            <a:ext cx="173037" cy="158750"/>
          </a:xfrm>
          <a:prstGeom prst="ellipse">
            <a:avLst/>
          </a:prstGeom>
          <a:solidFill>
            <a:schemeClr val="bg1"/>
          </a:solidFill>
          <a:ln w="28575" cap="flat" cmpd="sng">
            <a:solidFill>
              <a:schemeClr val="accent2"/>
            </a:solidFill>
            <a:prstDash val="solid"/>
            <a:round/>
            <a:headEnd type="none" w="med" len="med"/>
            <a:tailEnd type="none" w="med" len="med"/>
          </a:ln>
        </p:spPr>
        <p:txBody>
          <a:bodyPr anchor="t"/>
          <a:lstStyle/>
          <a:p>
            <a:endParaRPr lang="zh-CN" altLang="en-US" dirty="0">
              <a:solidFill>
                <a:srgbClr val="FFFFFF"/>
              </a:solidFill>
              <a:latin typeface="Arial" panose="020B0604020202020204" pitchFamily="34" charset="0"/>
              <a:ea typeface="宋体" panose="02010600030101010101" pitchFamily="2" charset="-122"/>
            </a:endParaRPr>
          </a:p>
        </p:txBody>
      </p:sp>
      <p:sp>
        <p:nvSpPr>
          <p:cNvPr id="26633" name="Oval 42"/>
          <p:cNvSpPr>
            <a:spLocks noChangeAspect="1"/>
          </p:cNvSpPr>
          <p:nvPr/>
        </p:nvSpPr>
        <p:spPr>
          <a:xfrm>
            <a:off x="7029450" y="5622925"/>
            <a:ext cx="158750" cy="158750"/>
          </a:xfrm>
          <a:prstGeom prst="ellipse">
            <a:avLst/>
          </a:prstGeom>
          <a:solidFill>
            <a:schemeClr val="bg1"/>
          </a:solidFill>
          <a:ln w="28575" cap="flat" cmpd="sng">
            <a:solidFill>
              <a:schemeClr val="accent2"/>
            </a:solidFill>
            <a:prstDash val="solid"/>
            <a:round/>
            <a:headEnd type="none" w="med" len="med"/>
            <a:tailEnd type="none" w="med" len="med"/>
          </a:ln>
        </p:spPr>
        <p:txBody>
          <a:bodyPr anchor="t"/>
          <a:lstStyle/>
          <a:p>
            <a:endParaRPr lang="zh-CN" altLang="en-US" dirty="0">
              <a:solidFill>
                <a:srgbClr val="FFFFFF"/>
              </a:solidFill>
              <a:latin typeface="Arial" panose="020B0604020202020204" pitchFamily="34" charset="0"/>
              <a:ea typeface="宋体" panose="02010600030101010101" pitchFamily="2" charset="-122"/>
            </a:endParaRPr>
          </a:p>
        </p:txBody>
      </p:sp>
      <p:sp>
        <p:nvSpPr>
          <p:cNvPr id="26634" name="TextBox 43"/>
          <p:cNvSpPr txBox="1"/>
          <p:nvPr/>
        </p:nvSpPr>
        <p:spPr>
          <a:xfrm>
            <a:off x="3402013" y="5472113"/>
            <a:ext cx="3441700" cy="461665"/>
          </a:xfrm>
          <a:prstGeom prst="rect">
            <a:avLst/>
          </a:prstGeom>
          <a:noFill/>
          <a:ln w="9525">
            <a:noFill/>
          </a:ln>
        </p:spPr>
        <p:txBody>
          <a:bodyPr wrap="square" anchor="t">
            <a:spAutoFit/>
          </a:bodyPr>
          <a:lstStyle/>
          <a:p>
            <a:r>
              <a:rPr lang="zh-CN" altLang="en-US" sz="2400" dirty="0">
                <a:solidFill>
                  <a:srgbClr val="FFFFFF"/>
                </a:solidFill>
                <a:latin typeface="微软雅黑" panose="020B0503020204020204" pitchFamily="34" charset="-122"/>
                <a:ea typeface="微软雅黑" panose="020B0503020204020204" pitchFamily="34" charset="-122"/>
              </a:rPr>
              <a:t>计算节点的可靠性异构</a:t>
            </a:r>
          </a:p>
        </p:txBody>
      </p:sp>
      <p:sp>
        <p:nvSpPr>
          <p:cNvPr id="26635" name="TextBox 44"/>
          <p:cNvSpPr txBox="1"/>
          <p:nvPr/>
        </p:nvSpPr>
        <p:spPr>
          <a:xfrm>
            <a:off x="3402013" y="5908675"/>
            <a:ext cx="2859087" cy="461963"/>
          </a:xfrm>
          <a:prstGeom prst="rect">
            <a:avLst/>
          </a:prstGeom>
          <a:noFill/>
          <a:ln w="9525">
            <a:noFill/>
          </a:ln>
        </p:spPr>
        <p:txBody>
          <a:bodyPr anchor="t">
            <a:spAutoFit/>
          </a:bodyPr>
          <a:lstStyle/>
          <a:p>
            <a:r>
              <a:rPr lang="zh-CN" altLang="en-US" sz="2400" dirty="0">
                <a:solidFill>
                  <a:srgbClr val="FFFFFF"/>
                </a:solidFill>
                <a:latin typeface="微软雅黑" panose="020B0503020204020204" pitchFamily="34" charset="-122"/>
                <a:ea typeface="微软雅黑" panose="020B0503020204020204" pitchFamily="34" charset="-122"/>
              </a:rPr>
              <a:t>编程模型</a:t>
            </a:r>
          </a:p>
        </p:txBody>
      </p:sp>
      <p:sp>
        <p:nvSpPr>
          <p:cNvPr id="26636" name="TextBox 45"/>
          <p:cNvSpPr txBox="1"/>
          <p:nvPr/>
        </p:nvSpPr>
        <p:spPr>
          <a:xfrm>
            <a:off x="7178675" y="5472113"/>
            <a:ext cx="2665413" cy="461665"/>
          </a:xfrm>
          <a:prstGeom prst="rect">
            <a:avLst/>
          </a:prstGeom>
          <a:noFill/>
          <a:ln w="9525">
            <a:noFill/>
          </a:ln>
        </p:spPr>
        <p:txBody>
          <a:bodyPr anchor="t">
            <a:spAutoFit/>
          </a:bodyPr>
          <a:lstStyle/>
          <a:p>
            <a:r>
              <a:rPr lang="zh-CN" altLang="en-US" sz="2400" dirty="0">
                <a:solidFill>
                  <a:srgbClr val="FFFFFF"/>
                </a:solidFill>
                <a:latin typeface="微软雅黑" panose="020B0503020204020204" pitchFamily="34" charset="-122"/>
                <a:ea typeface="微软雅黑" panose="020B0503020204020204" pitchFamily="34" charset="-122"/>
              </a:rPr>
              <a:t>系统支持</a:t>
            </a:r>
          </a:p>
        </p:txBody>
      </p:sp>
      <p:pic>
        <p:nvPicPr>
          <p:cNvPr id="13" name="图片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8741" y="91674"/>
            <a:ext cx="2646380" cy="503185"/>
          </a:xfrm>
          <a:prstGeom prst="rect">
            <a:avLst/>
          </a:prstGeom>
        </p:spPr>
      </p:pic>
      <p:sp>
        <p:nvSpPr>
          <p:cNvPr id="16" name="Oval 42">
            <a:extLst>
              <a:ext uri="{FF2B5EF4-FFF2-40B4-BE49-F238E27FC236}">
                <a16:creationId xmlns:a16="http://schemas.microsoft.com/office/drawing/2014/main" id="{590E685D-864C-46E0-A463-449189EE088B}"/>
              </a:ext>
            </a:extLst>
          </p:cNvPr>
          <p:cNvSpPr>
            <a:spLocks noChangeAspect="1"/>
          </p:cNvSpPr>
          <p:nvPr/>
        </p:nvSpPr>
        <p:spPr>
          <a:xfrm>
            <a:off x="7038975" y="6084887"/>
            <a:ext cx="158750" cy="158750"/>
          </a:xfrm>
          <a:prstGeom prst="ellipse">
            <a:avLst/>
          </a:prstGeom>
          <a:solidFill>
            <a:schemeClr val="bg1"/>
          </a:solidFill>
          <a:ln w="28575" cap="flat" cmpd="sng">
            <a:solidFill>
              <a:schemeClr val="accent2"/>
            </a:solidFill>
            <a:prstDash val="solid"/>
            <a:round/>
            <a:headEnd type="none" w="med" len="med"/>
            <a:tailEnd type="none" w="med" len="med"/>
          </a:ln>
        </p:spPr>
        <p:txBody>
          <a:bodyPr anchor="t"/>
          <a:lstStyle/>
          <a:p>
            <a:endParaRPr lang="zh-CN" altLang="en-US" dirty="0">
              <a:solidFill>
                <a:srgbClr val="FFFFFF"/>
              </a:solidFill>
              <a:latin typeface="Arial" panose="020B0604020202020204" pitchFamily="34" charset="0"/>
              <a:ea typeface="宋体" panose="02010600030101010101" pitchFamily="2" charset="-122"/>
            </a:endParaRPr>
          </a:p>
        </p:txBody>
      </p:sp>
      <p:sp>
        <p:nvSpPr>
          <p:cNvPr id="17" name="TextBox 45">
            <a:extLst>
              <a:ext uri="{FF2B5EF4-FFF2-40B4-BE49-F238E27FC236}">
                <a16:creationId xmlns:a16="http://schemas.microsoft.com/office/drawing/2014/main" id="{009488F9-F3E0-4C6D-91C1-A2A3EC2FE060}"/>
              </a:ext>
            </a:extLst>
          </p:cNvPr>
          <p:cNvSpPr txBox="1"/>
          <p:nvPr/>
        </p:nvSpPr>
        <p:spPr>
          <a:xfrm>
            <a:off x="7188200" y="5934075"/>
            <a:ext cx="2665413" cy="461665"/>
          </a:xfrm>
          <a:prstGeom prst="rect">
            <a:avLst/>
          </a:prstGeom>
          <a:noFill/>
          <a:ln w="9525">
            <a:noFill/>
          </a:ln>
        </p:spPr>
        <p:txBody>
          <a:bodyPr anchor="t">
            <a:spAutoFit/>
          </a:bodyPr>
          <a:lstStyle/>
          <a:p>
            <a:r>
              <a:rPr lang="zh-CN" altLang="en-US" sz="2400" dirty="0">
                <a:solidFill>
                  <a:srgbClr val="FFFFFF"/>
                </a:solidFill>
                <a:latin typeface="微软雅黑" panose="020B0503020204020204" pitchFamily="34" charset="-122"/>
                <a:ea typeface="微软雅黑" panose="020B0503020204020204" pitchFamily="34" charset="-122"/>
              </a:rPr>
              <a:t>调度管理</a:t>
            </a:r>
          </a:p>
        </p:txBody>
      </p:sp>
    </p:spTree>
  </p:cSld>
  <p:clrMapOvr>
    <a:masterClrMapping/>
  </p:clrMapOvr>
  <p:transition advTm="8561"/>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6626"/>
                                        </p:tgtEl>
                                        <p:attrNameLst>
                                          <p:attrName>style.visibility</p:attrName>
                                        </p:attrNameLst>
                                      </p:cBhvr>
                                      <p:to>
                                        <p:strVal val="visible"/>
                                      </p:to>
                                    </p:set>
                                    <p:animEffect transition="in" filter="wheel(1)">
                                      <p:cBhvr>
                                        <p:cTn id="7" dur="2000"/>
                                        <p:tgtEl>
                                          <p:spTgt spid="26626"/>
                                        </p:tgtEl>
                                      </p:cBhvr>
                                    </p:animEffect>
                                  </p:childTnLst>
                                </p:cTn>
                              </p:par>
                            </p:childTnLst>
                          </p:cTn>
                        </p:par>
                        <p:par>
                          <p:cTn id="8" fill="hold">
                            <p:stCondLst>
                              <p:cond delay="2000"/>
                            </p:stCondLst>
                            <p:childTnLst>
                              <p:par>
                                <p:cTn id="9" presetID="31" presetClass="entr" presetSubtype="0" fill="hold" nodeType="afterEffect">
                                  <p:stCondLst>
                                    <p:cond delay="0"/>
                                  </p:stCondLst>
                                  <p:childTnLst>
                                    <p:set>
                                      <p:cBhvr>
                                        <p:cTn id="10" dur="1" fill="hold">
                                          <p:stCondLst>
                                            <p:cond delay="0"/>
                                          </p:stCondLst>
                                        </p:cTn>
                                        <p:tgtEl>
                                          <p:spTgt spid="26630"/>
                                        </p:tgtEl>
                                        <p:attrNameLst>
                                          <p:attrName>style.visibility</p:attrName>
                                        </p:attrNameLst>
                                      </p:cBhvr>
                                      <p:to>
                                        <p:strVal val="visible"/>
                                      </p:to>
                                    </p:set>
                                    <p:anim calcmode="lin" valueType="num">
                                      <p:cBhvr>
                                        <p:cTn id="11" dur="400" fill="hold"/>
                                        <p:tgtEl>
                                          <p:spTgt spid="26630"/>
                                        </p:tgtEl>
                                        <p:attrNameLst>
                                          <p:attrName>ppt_w</p:attrName>
                                        </p:attrNameLst>
                                      </p:cBhvr>
                                      <p:tavLst>
                                        <p:tav tm="0">
                                          <p:val>
                                            <p:fltVal val="0"/>
                                          </p:val>
                                        </p:tav>
                                        <p:tav tm="100000">
                                          <p:val>
                                            <p:strVal val="#ppt_w"/>
                                          </p:val>
                                        </p:tav>
                                      </p:tavLst>
                                    </p:anim>
                                    <p:anim calcmode="lin" valueType="num">
                                      <p:cBhvr>
                                        <p:cTn id="12" dur="400" fill="hold"/>
                                        <p:tgtEl>
                                          <p:spTgt spid="26630"/>
                                        </p:tgtEl>
                                        <p:attrNameLst>
                                          <p:attrName>ppt_h</p:attrName>
                                        </p:attrNameLst>
                                      </p:cBhvr>
                                      <p:tavLst>
                                        <p:tav tm="0">
                                          <p:val>
                                            <p:fltVal val="0"/>
                                          </p:val>
                                        </p:tav>
                                        <p:tav tm="100000">
                                          <p:val>
                                            <p:strVal val="#ppt_h"/>
                                          </p:val>
                                        </p:tav>
                                      </p:tavLst>
                                    </p:anim>
                                    <p:anim calcmode="lin" valueType="num">
                                      <p:cBhvr>
                                        <p:cTn id="13" dur="400" fill="hold"/>
                                        <p:tgtEl>
                                          <p:spTgt spid="26630"/>
                                        </p:tgtEl>
                                        <p:attrNameLst>
                                          <p:attrName>style.rotation</p:attrName>
                                        </p:attrNameLst>
                                      </p:cBhvr>
                                      <p:tavLst>
                                        <p:tav tm="0">
                                          <p:val>
                                            <p:fltVal val="90"/>
                                          </p:val>
                                        </p:tav>
                                        <p:tav tm="100000">
                                          <p:val>
                                            <p:fltVal val="0"/>
                                          </p:val>
                                        </p:tav>
                                      </p:tavLst>
                                    </p:anim>
                                    <p:animEffect transition="in" filter="fade">
                                      <p:cBhvr>
                                        <p:cTn id="14" dur="400"/>
                                        <p:tgtEl>
                                          <p:spTgt spid="26630"/>
                                        </p:tgtEl>
                                      </p:cBhvr>
                                    </p:animEffect>
                                  </p:childTnLst>
                                </p:cTn>
                              </p:par>
                            </p:childTnLst>
                          </p:cTn>
                        </p:par>
                        <p:par>
                          <p:cTn id="15" fill="hold">
                            <p:stCondLst>
                              <p:cond delay="2500"/>
                            </p:stCondLst>
                            <p:childTnLst>
                              <p:par>
                                <p:cTn id="16" presetID="16" presetClass="entr" presetSubtype="21" fill="hold" nodeType="afterEffect">
                                  <p:stCondLst>
                                    <p:cond delay="0"/>
                                  </p:stCondLst>
                                  <p:childTnLst>
                                    <p:set>
                                      <p:cBhvr>
                                        <p:cTn id="17" dur="1" fill="hold">
                                          <p:stCondLst>
                                            <p:cond delay="0"/>
                                          </p:stCondLst>
                                        </p:cTn>
                                        <p:tgtEl>
                                          <p:spTgt spid="26627"/>
                                        </p:tgtEl>
                                        <p:attrNameLst>
                                          <p:attrName>style.visibility</p:attrName>
                                        </p:attrNameLst>
                                      </p:cBhvr>
                                      <p:to>
                                        <p:strVal val="visible"/>
                                      </p:to>
                                    </p:set>
                                    <p:animEffect transition="in" filter="barn(inVertical)">
                                      <p:cBhvr>
                                        <p:cTn id="18" dur="500"/>
                                        <p:tgtEl>
                                          <p:spTgt spid="26627"/>
                                        </p:tgtEl>
                                      </p:cBhvr>
                                    </p:animEffect>
                                  </p:childTnLst>
                                </p:cTn>
                              </p:par>
                            </p:childTnLst>
                          </p:cTn>
                        </p:par>
                        <p:par>
                          <p:cTn id="19" fill="hold">
                            <p:stCondLst>
                              <p:cond delay="3000"/>
                            </p:stCondLst>
                            <p:childTnLst>
                              <p:par>
                                <p:cTn id="20" presetID="22" presetClass="entr" presetSubtype="1" fill="hold" grpId="0" nodeType="afterEffect">
                                  <p:stCondLst>
                                    <p:cond delay="0"/>
                                  </p:stCondLst>
                                  <p:childTnLst>
                                    <p:set>
                                      <p:cBhvr>
                                        <p:cTn id="21" dur="1" fill="hold">
                                          <p:stCondLst>
                                            <p:cond delay="0"/>
                                          </p:stCondLst>
                                        </p:cTn>
                                        <p:tgtEl>
                                          <p:spTgt spid="26628"/>
                                        </p:tgtEl>
                                        <p:attrNameLst>
                                          <p:attrName>style.visibility</p:attrName>
                                        </p:attrNameLst>
                                      </p:cBhvr>
                                      <p:to>
                                        <p:strVal val="visible"/>
                                      </p:to>
                                    </p:set>
                                    <p:animEffect transition="in" filter="wipe(up)">
                                      <p:cBhvr>
                                        <p:cTn id="22" dur="500"/>
                                        <p:tgtEl>
                                          <p:spTgt spid="26628"/>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6629"/>
                                        </p:tgtEl>
                                        <p:attrNameLst>
                                          <p:attrName>style.visibility</p:attrName>
                                        </p:attrNameLst>
                                      </p:cBhvr>
                                      <p:to>
                                        <p:strVal val="visible"/>
                                      </p:to>
                                    </p:set>
                                    <p:animEffect transition="in" filter="wipe(down)">
                                      <p:cBhvr>
                                        <p:cTn id="25" dur="500"/>
                                        <p:tgtEl>
                                          <p:spTgt spid="26629"/>
                                        </p:tgtEl>
                                      </p:cBhvr>
                                    </p:animEffect>
                                  </p:childTnLst>
                                </p:cTn>
                              </p:par>
                            </p:childTnLst>
                          </p:cTn>
                        </p:par>
                        <p:par>
                          <p:cTn id="26" fill="hold">
                            <p:stCondLst>
                              <p:cond delay="3500"/>
                            </p:stCondLst>
                            <p:childTnLst>
                              <p:par>
                                <p:cTn id="27" presetID="2" presetClass="entr" presetSubtype="12" fill="hold" grpId="0" nodeType="afterEffect">
                                  <p:stCondLst>
                                    <p:cond delay="0"/>
                                  </p:stCondLst>
                                  <p:childTnLst>
                                    <p:set>
                                      <p:cBhvr>
                                        <p:cTn id="28" dur="1" fill="hold">
                                          <p:stCondLst>
                                            <p:cond delay="0"/>
                                          </p:stCondLst>
                                        </p:cTn>
                                        <p:tgtEl>
                                          <p:spTgt spid="26631"/>
                                        </p:tgtEl>
                                        <p:attrNameLst>
                                          <p:attrName>style.visibility</p:attrName>
                                        </p:attrNameLst>
                                      </p:cBhvr>
                                      <p:to>
                                        <p:strVal val="visible"/>
                                      </p:to>
                                    </p:set>
                                    <p:anim calcmode="lin" valueType="num">
                                      <p:cBhvr additive="base">
                                        <p:cTn id="29" dur="500" fill="hold"/>
                                        <p:tgtEl>
                                          <p:spTgt spid="26631"/>
                                        </p:tgtEl>
                                        <p:attrNameLst>
                                          <p:attrName>ppt_x</p:attrName>
                                        </p:attrNameLst>
                                      </p:cBhvr>
                                      <p:tavLst>
                                        <p:tav tm="0">
                                          <p:val>
                                            <p:strVal val="0-#ppt_w/2"/>
                                          </p:val>
                                        </p:tav>
                                        <p:tav tm="100000">
                                          <p:val>
                                            <p:strVal val="#ppt_x"/>
                                          </p:val>
                                        </p:tav>
                                      </p:tavLst>
                                    </p:anim>
                                    <p:anim calcmode="lin" valueType="num">
                                      <p:cBhvr additive="base">
                                        <p:cTn id="30" dur="500" fill="hold"/>
                                        <p:tgtEl>
                                          <p:spTgt spid="26631"/>
                                        </p:tgtEl>
                                        <p:attrNameLst>
                                          <p:attrName>ppt_y</p:attrName>
                                        </p:attrNameLst>
                                      </p:cBhvr>
                                      <p:tavLst>
                                        <p:tav tm="0">
                                          <p:val>
                                            <p:strVal val="1+#ppt_h/2"/>
                                          </p:val>
                                        </p:tav>
                                        <p:tav tm="100000">
                                          <p:val>
                                            <p:strVal val="#ppt_y"/>
                                          </p:val>
                                        </p:tav>
                                      </p:tavLst>
                                    </p:anim>
                                  </p:childTnLst>
                                </p:cTn>
                              </p:par>
                              <p:par>
                                <p:cTn id="31" presetID="2" presetClass="entr" presetSubtype="12" fill="hold" grpId="0" nodeType="withEffect">
                                  <p:stCondLst>
                                    <p:cond delay="100"/>
                                  </p:stCondLst>
                                  <p:childTnLst>
                                    <p:set>
                                      <p:cBhvr>
                                        <p:cTn id="32" dur="1" fill="hold">
                                          <p:stCondLst>
                                            <p:cond delay="0"/>
                                          </p:stCondLst>
                                        </p:cTn>
                                        <p:tgtEl>
                                          <p:spTgt spid="26632"/>
                                        </p:tgtEl>
                                        <p:attrNameLst>
                                          <p:attrName>style.visibility</p:attrName>
                                        </p:attrNameLst>
                                      </p:cBhvr>
                                      <p:to>
                                        <p:strVal val="visible"/>
                                      </p:to>
                                    </p:set>
                                    <p:anim calcmode="lin" valueType="num">
                                      <p:cBhvr additive="base">
                                        <p:cTn id="33" dur="500" fill="hold"/>
                                        <p:tgtEl>
                                          <p:spTgt spid="26632"/>
                                        </p:tgtEl>
                                        <p:attrNameLst>
                                          <p:attrName>ppt_x</p:attrName>
                                        </p:attrNameLst>
                                      </p:cBhvr>
                                      <p:tavLst>
                                        <p:tav tm="0">
                                          <p:val>
                                            <p:strVal val="0-#ppt_w/2"/>
                                          </p:val>
                                        </p:tav>
                                        <p:tav tm="100000">
                                          <p:val>
                                            <p:strVal val="#ppt_x"/>
                                          </p:val>
                                        </p:tav>
                                      </p:tavLst>
                                    </p:anim>
                                    <p:anim calcmode="lin" valueType="num">
                                      <p:cBhvr additive="base">
                                        <p:cTn id="34" dur="500" fill="hold"/>
                                        <p:tgtEl>
                                          <p:spTgt spid="26632"/>
                                        </p:tgtEl>
                                        <p:attrNameLst>
                                          <p:attrName>ppt_y</p:attrName>
                                        </p:attrNameLst>
                                      </p:cBhvr>
                                      <p:tavLst>
                                        <p:tav tm="0">
                                          <p:val>
                                            <p:strVal val="1+#ppt_h/2"/>
                                          </p:val>
                                        </p:tav>
                                        <p:tav tm="100000">
                                          <p:val>
                                            <p:strVal val="#ppt_y"/>
                                          </p:val>
                                        </p:tav>
                                      </p:tavLst>
                                    </p:anim>
                                  </p:childTnLst>
                                </p:cTn>
                              </p:par>
                              <p:par>
                                <p:cTn id="35" presetID="2" presetClass="entr" presetSubtype="12" fill="hold" grpId="0" nodeType="withEffect">
                                  <p:stCondLst>
                                    <p:cond delay="300"/>
                                  </p:stCondLst>
                                  <p:childTnLst>
                                    <p:set>
                                      <p:cBhvr>
                                        <p:cTn id="36" dur="1" fill="hold">
                                          <p:stCondLst>
                                            <p:cond delay="0"/>
                                          </p:stCondLst>
                                        </p:cTn>
                                        <p:tgtEl>
                                          <p:spTgt spid="26633"/>
                                        </p:tgtEl>
                                        <p:attrNameLst>
                                          <p:attrName>style.visibility</p:attrName>
                                        </p:attrNameLst>
                                      </p:cBhvr>
                                      <p:to>
                                        <p:strVal val="visible"/>
                                      </p:to>
                                    </p:set>
                                    <p:anim calcmode="lin" valueType="num">
                                      <p:cBhvr additive="base">
                                        <p:cTn id="37" dur="500" fill="hold"/>
                                        <p:tgtEl>
                                          <p:spTgt spid="26633"/>
                                        </p:tgtEl>
                                        <p:attrNameLst>
                                          <p:attrName>ppt_x</p:attrName>
                                        </p:attrNameLst>
                                      </p:cBhvr>
                                      <p:tavLst>
                                        <p:tav tm="0">
                                          <p:val>
                                            <p:strVal val="0-#ppt_w/2"/>
                                          </p:val>
                                        </p:tav>
                                        <p:tav tm="100000">
                                          <p:val>
                                            <p:strVal val="#ppt_x"/>
                                          </p:val>
                                        </p:tav>
                                      </p:tavLst>
                                    </p:anim>
                                    <p:anim calcmode="lin" valueType="num">
                                      <p:cBhvr additive="base">
                                        <p:cTn id="38" dur="500" fill="hold"/>
                                        <p:tgtEl>
                                          <p:spTgt spid="26633"/>
                                        </p:tgtEl>
                                        <p:attrNameLst>
                                          <p:attrName>ppt_y</p:attrName>
                                        </p:attrNameLst>
                                      </p:cBhvr>
                                      <p:tavLst>
                                        <p:tav tm="0">
                                          <p:val>
                                            <p:strVal val="1+#ppt_h/2"/>
                                          </p:val>
                                        </p:tav>
                                        <p:tav tm="100000">
                                          <p:val>
                                            <p:strVal val="#ppt_y"/>
                                          </p:val>
                                        </p:tav>
                                      </p:tavLst>
                                    </p:anim>
                                  </p:childTnLst>
                                </p:cTn>
                              </p:par>
                            </p:childTnLst>
                          </p:cTn>
                        </p:par>
                        <p:par>
                          <p:cTn id="39" fill="hold">
                            <p:stCondLst>
                              <p:cond delay="4300"/>
                            </p:stCondLst>
                            <p:childTnLst>
                              <p:par>
                                <p:cTn id="40" presetID="22" presetClass="entr" presetSubtype="8" fill="hold" grpId="0" nodeType="afterEffect">
                                  <p:stCondLst>
                                    <p:cond delay="0"/>
                                  </p:stCondLst>
                                  <p:childTnLst>
                                    <p:set>
                                      <p:cBhvr>
                                        <p:cTn id="41" dur="1" fill="hold">
                                          <p:stCondLst>
                                            <p:cond delay="0"/>
                                          </p:stCondLst>
                                        </p:cTn>
                                        <p:tgtEl>
                                          <p:spTgt spid="26634"/>
                                        </p:tgtEl>
                                        <p:attrNameLst>
                                          <p:attrName>style.visibility</p:attrName>
                                        </p:attrNameLst>
                                      </p:cBhvr>
                                      <p:to>
                                        <p:strVal val="visible"/>
                                      </p:to>
                                    </p:set>
                                    <p:animEffect transition="in" filter="wipe(left)">
                                      <p:cBhvr>
                                        <p:cTn id="42" dur="500"/>
                                        <p:tgtEl>
                                          <p:spTgt spid="26634"/>
                                        </p:tgtEl>
                                      </p:cBhvr>
                                    </p:animEffect>
                                  </p:childTnLst>
                                </p:cTn>
                              </p:par>
                              <p:par>
                                <p:cTn id="43" presetID="22" presetClass="entr" presetSubtype="8" fill="hold" grpId="0" nodeType="withEffect">
                                  <p:stCondLst>
                                    <p:cond delay="100"/>
                                  </p:stCondLst>
                                  <p:childTnLst>
                                    <p:set>
                                      <p:cBhvr>
                                        <p:cTn id="44" dur="1" fill="hold">
                                          <p:stCondLst>
                                            <p:cond delay="0"/>
                                          </p:stCondLst>
                                        </p:cTn>
                                        <p:tgtEl>
                                          <p:spTgt spid="26635"/>
                                        </p:tgtEl>
                                        <p:attrNameLst>
                                          <p:attrName>style.visibility</p:attrName>
                                        </p:attrNameLst>
                                      </p:cBhvr>
                                      <p:to>
                                        <p:strVal val="visible"/>
                                      </p:to>
                                    </p:set>
                                    <p:animEffect transition="in" filter="wipe(left)">
                                      <p:cBhvr>
                                        <p:cTn id="45" dur="500"/>
                                        <p:tgtEl>
                                          <p:spTgt spid="26635"/>
                                        </p:tgtEl>
                                      </p:cBhvr>
                                    </p:animEffect>
                                  </p:childTnLst>
                                </p:cTn>
                              </p:par>
                              <p:par>
                                <p:cTn id="46" presetID="22" presetClass="entr" presetSubtype="8" fill="hold" grpId="0" nodeType="withEffect">
                                  <p:stCondLst>
                                    <p:cond delay="300"/>
                                  </p:stCondLst>
                                  <p:childTnLst>
                                    <p:set>
                                      <p:cBhvr>
                                        <p:cTn id="47" dur="1" fill="hold">
                                          <p:stCondLst>
                                            <p:cond delay="0"/>
                                          </p:stCondLst>
                                        </p:cTn>
                                        <p:tgtEl>
                                          <p:spTgt spid="26636"/>
                                        </p:tgtEl>
                                        <p:attrNameLst>
                                          <p:attrName>style.visibility</p:attrName>
                                        </p:attrNameLst>
                                      </p:cBhvr>
                                      <p:to>
                                        <p:strVal val="visible"/>
                                      </p:to>
                                    </p:set>
                                    <p:animEffect transition="in" filter="wipe(left)">
                                      <p:cBhvr>
                                        <p:cTn id="48" dur="500"/>
                                        <p:tgtEl>
                                          <p:spTgt spid="26636"/>
                                        </p:tgtEl>
                                      </p:cBhvr>
                                    </p:animEffect>
                                  </p:childTnLst>
                                </p:cTn>
                              </p:par>
                              <p:par>
                                <p:cTn id="49" presetID="2" presetClass="entr" presetSubtype="12" fill="hold" grpId="0" nodeType="withEffect">
                                  <p:stCondLst>
                                    <p:cond delay="30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0-#ppt_w/2"/>
                                          </p:val>
                                        </p:tav>
                                        <p:tav tm="100000">
                                          <p:val>
                                            <p:strVal val="#ppt_x"/>
                                          </p:val>
                                        </p:tav>
                                      </p:tavLst>
                                    </p:anim>
                                    <p:anim calcmode="lin" valueType="num">
                                      <p:cBhvr additive="base">
                                        <p:cTn id="52" dur="500" fill="hold"/>
                                        <p:tgtEl>
                                          <p:spTgt spid="16"/>
                                        </p:tgtEl>
                                        <p:attrNameLst>
                                          <p:attrName>ppt_y</p:attrName>
                                        </p:attrNameLst>
                                      </p:cBhvr>
                                      <p:tavLst>
                                        <p:tav tm="0">
                                          <p:val>
                                            <p:strVal val="1+#ppt_h/2"/>
                                          </p:val>
                                        </p:tav>
                                        <p:tav tm="100000">
                                          <p:val>
                                            <p:strVal val="#ppt_y"/>
                                          </p:val>
                                        </p:tav>
                                      </p:tavLst>
                                    </p:anim>
                                  </p:childTnLst>
                                </p:cTn>
                              </p:par>
                              <p:par>
                                <p:cTn id="53" presetID="22" presetClass="entr" presetSubtype="8" fill="hold" grpId="0" nodeType="withEffect">
                                  <p:stCondLst>
                                    <p:cond delay="300"/>
                                  </p:stCondLst>
                                  <p:childTnLst>
                                    <p:set>
                                      <p:cBhvr>
                                        <p:cTn id="54" dur="1" fill="hold">
                                          <p:stCondLst>
                                            <p:cond delay="0"/>
                                          </p:stCondLst>
                                        </p:cTn>
                                        <p:tgtEl>
                                          <p:spTgt spid="17"/>
                                        </p:tgtEl>
                                        <p:attrNameLst>
                                          <p:attrName>style.visibility</p:attrName>
                                        </p:attrNameLst>
                                      </p:cBhvr>
                                      <p:to>
                                        <p:strVal val="visible"/>
                                      </p:to>
                                    </p:set>
                                    <p:animEffect transition="in" filter="wipe(left)">
                                      <p:cBhvr>
                                        <p:cTn id="5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animBg="1"/>
      <p:bldP spid="26628" grpId="0"/>
      <p:bldP spid="26629" grpId="0"/>
      <p:bldP spid="26631" grpId="0" animBg="1"/>
      <p:bldP spid="26632" grpId="0" animBg="1"/>
      <p:bldP spid="26633" grpId="0" animBg="1"/>
      <p:bldP spid="26634" grpId="0"/>
      <p:bldP spid="26635" grpId="0"/>
      <p:bldP spid="26636" grpId="0"/>
      <p:bldP spid="16" grpId="0" animBg="1"/>
      <p:bldP spid="1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Box 27"/>
          <p:cNvSpPr txBox="1"/>
          <p:nvPr/>
        </p:nvSpPr>
        <p:spPr>
          <a:xfrm>
            <a:off x="1012825" y="176213"/>
            <a:ext cx="2807179" cy="553998"/>
          </a:xfrm>
          <a:prstGeom prst="rect">
            <a:avLst/>
          </a:prstGeom>
          <a:noFill/>
          <a:ln w="9525">
            <a:noFill/>
          </a:ln>
        </p:spPr>
        <p:txBody>
          <a:bodyPr wrap="none" anchor="t">
            <a:spAutoFit/>
          </a:bodyPr>
          <a:lstStyle/>
          <a:p>
            <a:r>
              <a:rPr lang="en-US" altLang="zh-CN" sz="3000" b="1" dirty="0">
                <a:solidFill>
                  <a:schemeClr val="accent1"/>
                </a:solidFill>
                <a:latin typeface="微软雅黑" panose="020B0503020204020204" pitchFamily="34" charset="-122"/>
                <a:ea typeface="微软雅黑" panose="020B0503020204020204" pitchFamily="34" charset="-122"/>
              </a:rPr>
              <a:t>4.1 </a:t>
            </a:r>
            <a:r>
              <a:rPr lang="zh-CN" altLang="en-US" sz="3000" b="1" dirty="0">
                <a:solidFill>
                  <a:schemeClr val="accent1"/>
                </a:solidFill>
                <a:latin typeface="微软雅黑" panose="020B0503020204020204" pitchFamily="34" charset="-122"/>
                <a:ea typeface="微软雅黑" panose="020B0503020204020204" pitchFamily="34" charset="-122"/>
              </a:rPr>
              <a:t>可靠性异构</a:t>
            </a:r>
          </a:p>
        </p:txBody>
      </p:sp>
      <p:sp>
        <p:nvSpPr>
          <p:cNvPr id="29699"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sp>
        <p:nvSpPr>
          <p:cNvPr id="29701" name="Rectangle 15"/>
          <p:cNvSpPr/>
          <p:nvPr/>
        </p:nvSpPr>
        <p:spPr>
          <a:xfrm>
            <a:off x="1036638" y="4717026"/>
            <a:ext cx="4706867" cy="1232253"/>
          </a:xfrm>
          <a:prstGeom prst="rect">
            <a:avLst/>
          </a:prstGeom>
          <a:solidFill>
            <a:schemeClr val="tx2"/>
          </a:solidFill>
          <a:ln w="9525" cap="flat" cmpd="sng">
            <a:solidFill>
              <a:schemeClr val="bg2"/>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29702" name="Rectangle 11"/>
          <p:cNvSpPr/>
          <p:nvPr/>
        </p:nvSpPr>
        <p:spPr>
          <a:xfrm>
            <a:off x="1036638" y="2749039"/>
            <a:ext cx="4745815" cy="1366837"/>
          </a:xfrm>
          <a:prstGeom prst="rect">
            <a:avLst/>
          </a:prstGeom>
          <a:solidFill>
            <a:schemeClr val="tx2"/>
          </a:solidFill>
          <a:ln w="9525" cap="flat" cmpd="sng">
            <a:solidFill>
              <a:schemeClr val="bg2"/>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29703" name="Rectangle 8"/>
          <p:cNvSpPr/>
          <p:nvPr/>
        </p:nvSpPr>
        <p:spPr>
          <a:xfrm>
            <a:off x="1036638" y="977901"/>
            <a:ext cx="4745815" cy="1169988"/>
          </a:xfrm>
          <a:prstGeom prst="rect">
            <a:avLst/>
          </a:prstGeom>
          <a:solidFill>
            <a:schemeClr val="tx2"/>
          </a:solidFill>
          <a:ln w="9525" cap="flat" cmpd="sng">
            <a:solidFill>
              <a:schemeClr val="bg2"/>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29704" name="Freeform 6"/>
          <p:cNvSpPr/>
          <p:nvPr/>
        </p:nvSpPr>
        <p:spPr>
          <a:xfrm>
            <a:off x="954088" y="2574414"/>
            <a:ext cx="82550" cy="468313"/>
          </a:xfrm>
          <a:custGeom>
            <a:avLst/>
            <a:gdLst/>
            <a:ahLst/>
            <a:cxnLst>
              <a:cxn ang="0">
                <a:pos x="0" y="0"/>
              </a:cxn>
              <a:cxn ang="0">
                <a:pos x="2147483647" y="2147483647"/>
              </a:cxn>
              <a:cxn ang="0">
                <a:pos x="2147483647" y="2147483647"/>
              </a:cxn>
              <a:cxn ang="0">
                <a:pos x="0" y="2147483647"/>
              </a:cxn>
              <a:cxn ang="0">
                <a:pos x="0" y="0"/>
              </a:cxn>
            </a:cxnLst>
            <a:rect l="0" t="0" r="0" b="0"/>
            <a:pathLst>
              <a:path w="102" h="474">
                <a:moveTo>
                  <a:pt x="0" y="0"/>
                </a:moveTo>
                <a:lnTo>
                  <a:pt x="102" y="108"/>
                </a:lnTo>
                <a:lnTo>
                  <a:pt x="102" y="474"/>
                </a:lnTo>
                <a:lnTo>
                  <a:pt x="0" y="366"/>
                </a:lnTo>
                <a:lnTo>
                  <a:pt x="0" y="0"/>
                </a:lnTo>
                <a:close/>
              </a:path>
            </a:pathLst>
          </a:custGeom>
          <a:solidFill>
            <a:schemeClr val="accent1"/>
          </a:solidFill>
          <a:ln w="9525">
            <a:noFill/>
          </a:ln>
        </p:spPr>
        <p:txBody>
          <a:bodyPr/>
          <a:lstStyle/>
          <a:p>
            <a:endParaRPr lang="zh-CN" altLang="en-US"/>
          </a:p>
        </p:txBody>
      </p:sp>
      <p:sp>
        <p:nvSpPr>
          <p:cNvPr id="29705" name="Freeform 7"/>
          <p:cNvSpPr/>
          <p:nvPr/>
        </p:nvSpPr>
        <p:spPr>
          <a:xfrm>
            <a:off x="954088" y="823913"/>
            <a:ext cx="82550" cy="469900"/>
          </a:xfrm>
          <a:custGeom>
            <a:avLst/>
            <a:gdLst/>
            <a:ahLst/>
            <a:cxnLst>
              <a:cxn ang="0">
                <a:pos x="0" y="0"/>
              </a:cxn>
              <a:cxn ang="0">
                <a:pos x="2147483647" y="2147483647"/>
              </a:cxn>
              <a:cxn ang="0">
                <a:pos x="2147483647" y="2147483647"/>
              </a:cxn>
              <a:cxn ang="0">
                <a:pos x="0" y="2147483647"/>
              </a:cxn>
              <a:cxn ang="0">
                <a:pos x="0" y="0"/>
              </a:cxn>
            </a:cxnLst>
            <a:rect l="0" t="0" r="0" b="0"/>
            <a:pathLst>
              <a:path w="102" h="474">
                <a:moveTo>
                  <a:pt x="0" y="0"/>
                </a:moveTo>
                <a:lnTo>
                  <a:pt x="102" y="108"/>
                </a:lnTo>
                <a:lnTo>
                  <a:pt x="102" y="474"/>
                </a:lnTo>
                <a:lnTo>
                  <a:pt x="0" y="366"/>
                </a:lnTo>
                <a:lnTo>
                  <a:pt x="0" y="0"/>
                </a:lnTo>
                <a:close/>
              </a:path>
            </a:pathLst>
          </a:custGeom>
          <a:solidFill>
            <a:schemeClr val="accent1"/>
          </a:solidFill>
          <a:ln w="9525">
            <a:noFill/>
          </a:ln>
        </p:spPr>
        <p:txBody>
          <a:bodyPr/>
          <a:lstStyle/>
          <a:p>
            <a:endParaRPr lang="zh-CN" altLang="en-US"/>
          </a:p>
        </p:txBody>
      </p:sp>
      <p:sp>
        <p:nvSpPr>
          <p:cNvPr id="29706" name="Freeform 9"/>
          <p:cNvSpPr/>
          <p:nvPr/>
        </p:nvSpPr>
        <p:spPr>
          <a:xfrm>
            <a:off x="954088" y="823913"/>
            <a:ext cx="2062162" cy="363537"/>
          </a:xfrm>
          <a:custGeom>
            <a:avLst/>
            <a:gdLst/>
            <a:ahLst/>
            <a:cxnLst>
              <a:cxn ang="0">
                <a:pos x="0" y="0"/>
              </a:cxn>
              <a:cxn ang="0">
                <a:pos x="2147483647" y="0"/>
              </a:cxn>
              <a:cxn ang="0">
                <a:pos x="2147483647" y="2147483647"/>
              </a:cxn>
              <a:cxn ang="0">
                <a:pos x="2147483647" y="2147483647"/>
              </a:cxn>
              <a:cxn ang="0">
                <a:pos x="0" y="2147483647"/>
              </a:cxn>
              <a:cxn ang="0">
                <a:pos x="0" y="0"/>
              </a:cxn>
            </a:cxnLst>
            <a:rect l="0" t="0" r="0" b="0"/>
            <a:pathLst>
              <a:path w="2547" h="366">
                <a:moveTo>
                  <a:pt x="0" y="0"/>
                </a:moveTo>
                <a:lnTo>
                  <a:pt x="2547" y="0"/>
                </a:lnTo>
                <a:lnTo>
                  <a:pt x="2400" y="185"/>
                </a:lnTo>
                <a:lnTo>
                  <a:pt x="2547" y="366"/>
                </a:lnTo>
                <a:lnTo>
                  <a:pt x="0" y="366"/>
                </a:lnTo>
                <a:lnTo>
                  <a:pt x="0" y="0"/>
                </a:lnTo>
                <a:close/>
              </a:path>
            </a:pathLst>
          </a:custGeom>
          <a:solidFill>
            <a:srgbClr val="113E6A"/>
          </a:solidFill>
          <a:ln w="9525">
            <a:noFill/>
          </a:ln>
        </p:spPr>
        <p:txBody>
          <a:bodyPr/>
          <a:lstStyle/>
          <a:p>
            <a:endParaRPr lang="zh-CN" altLang="en-US"/>
          </a:p>
        </p:txBody>
      </p:sp>
      <p:sp>
        <p:nvSpPr>
          <p:cNvPr id="29707" name="Freeform 12"/>
          <p:cNvSpPr/>
          <p:nvPr/>
        </p:nvSpPr>
        <p:spPr>
          <a:xfrm>
            <a:off x="954088" y="2574414"/>
            <a:ext cx="2144712" cy="361950"/>
          </a:xfrm>
          <a:custGeom>
            <a:avLst/>
            <a:gdLst/>
            <a:ahLst/>
            <a:cxnLst>
              <a:cxn ang="0">
                <a:pos x="0" y="0"/>
              </a:cxn>
              <a:cxn ang="0">
                <a:pos x="2147483647" y="0"/>
              </a:cxn>
              <a:cxn ang="0">
                <a:pos x="2147483647" y="2147483647"/>
              </a:cxn>
              <a:cxn ang="0">
                <a:pos x="2147483647" y="2147483647"/>
              </a:cxn>
              <a:cxn ang="0">
                <a:pos x="0" y="2147483647"/>
              </a:cxn>
              <a:cxn ang="0">
                <a:pos x="0" y="0"/>
              </a:cxn>
            </a:cxnLst>
            <a:rect l="0" t="0" r="0" b="0"/>
            <a:pathLst>
              <a:path w="2649" h="366">
                <a:moveTo>
                  <a:pt x="0" y="0"/>
                </a:moveTo>
                <a:lnTo>
                  <a:pt x="2649" y="0"/>
                </a:lnTo>
                <a:lnTo>
                  <a:pt x="2502" y="186"/>
                </a:lnTo>
                <a:lnTo>
                  <a:pt x="2649" y="366"/>
                </a:lnTo>
                <a:lnTo>
                  <a:pt x="0" y="366"/>
                </a:lnTo>
                <a:lnTo>
                  <a:pt x="0" y="0"/>
                </a:lnTo>
                <a:close/>
              </a:path>
            </a:pathLst>
          </a:custGeom>
          <a:solidFill>
            <a:srgbClr val="113E6A"/>
          </a:solidFill>
          <a:ln w="9525">
            <a:noFill/>
          </a:ln>
        </p:spPr>
        <p:txBody>
          <a:bodyPr/>
          <a:lstStyle/>
          <a:p>
            <a:endParaRPr lang="zh-CN" altLang="en-US" dirty="0"/>
          </a:p>
        </p:txBody>
      </p:sp>
      <p:sp>
        <p:nvSpPr>
          <p:cNvPr id="29708" name="Freeform 14"/>
          <p:cNvSpPr/>
          <p:nvPr/>
        </p:nvSpPr>
        <p:spPr>
          <a:xfrm>
            <a:off x="954088" y="4563038"/>
            <a:ext cx="73887" cy="468313"/>
          </a:xfrm>
          <a:custGeom>
            <a:avLst/>
            <a:gdLst/>
            <a:ahLst/>
            <a:cxnLst>
              <a:cxn ang="0">
                <a:pos x="0" y="0"/>
              </a:cxn>
              <a:cxn ang="0">
                <a:pos x="2147483647" y="2147483647"/>
              </a:cxn>
              <a:cxn ang="0">
                <a:pos x="2147483647" y="2147483647"/>
              </a:cxn>
              <a:cxn ang="0">
                <a:pos x="0" y="2147483647"/>
              </a:cxn>
              <a:cxn ang="0">
                <a:pos x="0" y="0"/>
              </a:cxn>
            </a:cxnLst>
            <a:rect l="0" t="0" r="0" b="0"/>
            <a:pathLst>
              <a:path w="102" h="474">
                <a:moveTo>
                  <a:pt x="0" y="0"/>
                </a:moveTo>
                <a:lnTo>
                  <a:pt x="102" y="108"/>
                </a:lnTo>
                <a:lnTo>
                  <a:pt x="102" y="474"/>
                </a:lnTo>
                <a:lnTo>
                  <a:pt x="0" y="366"/>
                </a:lnTo>
                <a:lnTo>
                  <a:pt x="0" y="0"/>
                </a:lnTo>
                <a:close/>
              </a:path>
            </a:pathLst>
          </a:custGeom>
          <a:solidFill>
            <a:schemeClr val="accent1"/>
          </a:solidFill>
          <a:ln w="9525">
            <a:noFill/>
          </a:ln>
        </p:spPr>
        <p:txBody>
          <a:bodyPr/>
          <a:lstStyle/>
          <a:p>
            <a:endParaRPr lang="zh-CN" altLang="en-US"/>
          </a:p>
        </p:txBody>
      </p:sp>
      <p:sp>
        <p:nvSpPr>
          <p:cNvPr id="29709" name="Freeform 16"/>
          <p:cNvSpPr/>
          <p:nvPr/>
        </p:nvSpPr>
        <p:spPr>
          <a:xfrm>
            <a:off x="954088" y="4563038"/>
            <a:ext cx="1919639" cy="361950"/>
          </a:xfrm>
          <a:custGeom>
            <a:avLst/>
            <a:gdLst/>
            <a:ahLst/>
            <a:cxnLst>
              <a:cxn ang="0">
                <a:pos x="0" y="0"/>
              </a:cxn>
              <a:cxn ang="0">
                <a:pos x="2147483647" y="0"/>
              </a:cxn>
              <a:cxn ang="0">
                <a:pos x="2147483647" y="2147483647"/>
              </a:cxn>
              <a:cxn ang="0">
                <a:pos x="2147483647" y="2147483647"/>
              </a:cxn>
              <a:cxn ang="0">
                <a:pos x="0" y="2147483647"/>
              </a:cxn>
              <a:cxn ang="0">
                <a:pos x="0" y="0"/>
              </a:cxn>
            </a:cxnLst>
            <a:rect l="0" t="0" r="0" b="0"/>
            <a:pathLst>
              <a:path w="2649" h="366">
                <a:moveTo>
                  <a:pt x="0" y="0"/>
                </a:moveTo>
                <a:lnTo>
                  <a:pt x="2649" y="0"/>
                </a:lnTo>
                <a:lnTo>
                  <a:pt x="2502" y="186"/>
                </a:lnTo>
                <a:lnTo>
                  <a:pt x="2649" y="366"/>
                </a:lnTo>
                <a:lnTo>
                  <a:pt x="0" y="366"/>
                </a:lnTo>
                <a:lnTo>
                  <a:pt x="0" y="0"/>
                </a:lnTo>
                <a:close/>
              </a:path>
            </a:pathLst>
          </a:custGeom>
          <a:solidFill>
            <a:srgbClr val="113E6A"/>
          </a:solidFill>
          <a:ln w="9525">
            <a:noFill/>
          </a:ln>
        </p:spPr>
        <p:txBody>
          <a:bodyPr/>
          <a:lstStyle/>
          <a:p>
            <a:endParaRPr lang="zh-CN" altLang="en-US"/>
          </a:p>
        </p:txBody>
      </p:sp>
      <p:sp>
        <p:nvSpPr>
          <p:cNvPr id="29710" name="TextBox 15"/>
          <p:cNvSpPr txBox="1"/>
          <p:nvPr/>
        </p:nvSpPr>
        <p:spPr>
          <a:xfrm>
            <a:off x="1169988" y="796925"/>
            <a:ext cx="1210588" cy="400110"/>
          </a:xfrm>
          <a:prstGeom prst="rect">
            <a:avLst/>
          </a:prstGeom>
          <a:noFill/>
          <a:ln w="9525">
            <a:noFill/>
          </a:ln>
        </p:spPr>
        <p:txBody>
          <a:bodyPr wrap="none" anchor="t">
            <a:spAutoFit/>
          </a:bodyPr>
          <a:lstStyle/>
          <a:p>
            <a:r>
              <a:rPr lang="zh-CN" altLang="en-US" sz="2000" dirty="0">
                <a:solidFill>
                  <a:schemeClr val="accent2"/>
                </a:solidFill>
                <a:latin typeface="微软雅黑" panose="020B0503020204020204" pitchFamily="34" charset="-122"/>
                <a:ea typeface="微软雅黑" panose="020B0503020204020204" pitchFamily="34" charset="-122"/>
              </a:rPr>
              <a:t>比特反转</a:t>
            </a:r>
          </a:p>
        </p:txBody>
      </p:sp>
      <p:sp>
        <p:nvSpPr>
          <p:cNvPr id="29711" name="TextBox 16"/>
          <p:cNvSpPr txBox="1"/>
          <p:nvPr/>
        </p:nvSpPr>
        <p:spPr>
          <a:xfrm>
            <a:off x="1169988" y="2549014"/>
            <a:ext cx="1723549" cy="400110"/>
          </a:xfrm>
          <a:prstGeom prst="rect">
            <a:avLst/>
          </a:prstGeom>
          <a:noFill/>
          <a:ln w="9525">
            <a:noFill/>
          </a:ln>
        </p:spPr>
        <p:txBody>
          <a:bodyPr wrap="none" anchor="t">
            <a:spAutoFit/>
          </a:bodyPr>
          <a:lstStyle/>
          <a:p>
            <a:r>
              <a:rPr lang="zh-CN" altLang="en-US" sz="2000" dirty="0">
                <a:solidFill>
                  <a:schemeClr val="accent2"/>
                </a:solidFill>
                <a:latin typeface="微软雅黑" panose="020B0503020204020204" pitchFamily="34" charset="-122"/>
                <a:ea typeface="微软雅黑" panose="020B0503020204020204" pitchFamily="34" charset="-122"/>
              </a:rPr>
              <a:t>可靠计算节点</a:t>
            </a:r>
          </a:p>
        </p:txBody>
      </p:sp>
      <p:sp>
        <p:nvSpPr>
          <p:cNvPr id="29712" name="TextBox 17"/>
          <p:cNvSpPr txBox="1"/>
          <p:nvPr/>
        </p:nvSpPr>
        <p:spPr>
          <a:xfrm>
            <a:off x="1169987" y="4555101"/>
            <a:ext cx="1703739" cy="400110"/>
          </a:xfrm>
          <a:prstGeom prst="rect">
            <a:avLst/>
          </a:prstGeom>
          <a:noFill/>
          <a:ln w="9525">
            <a:noFill/>
          </a:ln>
        </p:spPr>
        <p:txBody>
          <a:bodyPr wrap="square" anchor="t">
            <a:spAutoFit/>
          </a:bodyPr>
          <a:lstStyle/>
          <a:p>
            <a:r>
              <a:rPr lang="zh-CN" altLang="en-US" sz="2000" dirty="0">
                <a:solidFill>
                  <a:schemeClr val="accent2"/>
                </a:solidFill>
                <a:latin typeface="微软雅黑" panose="020B0503020204020204" pitchFamily="34" charset="-122"/>
                <a:ea typeface="微软雅黑" panose="020B0503020204020204" pitchFamily="34" charset="-122"/>
              </a:rPr>
              <a:t>异构模式</a:t>
            </a:r>
          </a:p>
        </p:txBody>
      </p:sp>
      <p:sp>
        <p:nvSpPr>
          <p:cNvPr id="29713" name="TextBox 18"/>
          <p:cNvSpPr txBox="1"/>
          <p:nvPr/>
        </p:nvSpPr>
        <p:spPr>
          <a:xfrm>
            <a:off x="1228725" y="1293813"/>
            <a:ext cx="4107408" cy="646331"/>
          </a:xfrm>
          <a:prstGeom prst="rect">
            <a:avLst/>
          </a:prstGeom>
          <a:noFill/>
          <a:ln w="9525">
            <a:noFill/>
          </a:ln>
        </p:spPr>
        <p:txBody>
          <a:bodyPr wrap="square" anchor="t">
            <a:spAutoFit/>
          </a:bodyPr>
          <a:lstStyle/>
          <a:p>
            <a:r>
              <a:rPr lang="zh-CN" altLang="en-US" dirty="0">
                <a:solidFill>
                  <a:schemeClr val="accent1"/>
                </a:solidFill>
                <a:latin typeface="微软雅黑" panose="020B0503020204020204" pitchFamily="34" charset="-122"/>
                <a:ea typeface="微软雅黑" panose="020B0503020204020204" pitchFamily="34" charset="-122"/>
              </a:rPr>
              <a:t>存储器在高能粒子下，会发生比特反转，导致程序失效</a:t>
            </a:r>
          </a:p>
        </p:txBody>
      </p:sp>
      <p:sp>
        <p:nvSpPr>
          <p:cNvPr id="29714" name="TextBox 19"/>
          <p:cNvSpPr txBox="1"/>
          <p:nvPr/>
        </p:nvSpPr>
        <p:spPr>
          <a:xfrm>
            <a:off x="1228725" y="3037964"/>
            <a:ext cx="3580341" cy="923330"/>
          </a:xfrm>
          <a:prstGeom prst="rect">
            <a:avLst/>
          </a:prstGeom>
          <a:noFill/>
          <a:ln w="9525">
            <a:noFill/>
          </a:ln>
        </p:spPr>
        <p:txBody>
          <a:bodyPr wrap="square" anchor="t">
            <a:spAutoFit/>
          </a:bodyPr>
          <a:lstStyle/>
          <a:p>
            <a:r>
              <a:rPr lang="zh-CN" altLang="en-US" dirty="0">
                <a:solidFill>
                  <a:schemeClr val="accent1"/>
                </a:solidFill>
                <a:latin typeface="微软雅黑" panose="020B0503020204020204" pitchFamily="34" charset="-122"/>
                <a:ea typeface="微软雅黑" panose="020B0503020204020204" pitchFamily="34" charset="-122"/>
              </a:rPr>
              <a:t>具有高可靠性的处理器、存储器（缓存、内存、硬盘、磁盘等）</a:t>
            </a:r>
            <a:endParaRPr lang="en-US" altLang="zh-CN" dirty="0">
              <a:solidFill>
                <a:schemeClr val="accent1"/>
              </a:solidFill>
              <a:latin typeface="微软雅黑" panose="020B0503020204020204" pitchFamily="34" charset="-122"/>
              <a:ea typeface="微软雅黑" panose="020B0503020204020204" pitchFamily="34" charset="-122"/>
            </a:endParaRPr>
          </a:p>
          <a:p>
            <a:r>
              <a:rPr lang="zh-CN" altLang="en-US" dirty="0">
                <a:solidFill>
                  <a:schemeClr val="accent1"/>
                </a:solidFill>
                <a:latin typeface="微软雅黑" panose="020B0503020204020204" pitchFamily="34" charset="-122"/>
                <a:ea typeface="微软雅黑" panose="020B0503020204020204" pitchFamily="34" charset="-122"/>
              </a:rPr>
              <a:t>但具有较差的性能</a:t>
            </a:r>
          </a:p>
        </p:txBody>
      </p:sp>
      <p:sp>
        <p:nvSpPr>
          <p:cNvPr id="29715" name="TextBox 20"/>
          <p:cNvSpPr txBox="1"/>
          <p:nvPr/>
        </p:nvSpPr>
        <p:spPr>
          <a:xfrm>
            <a:off x="1228726" y="5010713"/>
            <a:ext cx="4107408" cy="646331"/>
          </a:xfrm>
          <a:prstGeom prst="rect">
            <a:avLst/>
          </a:prstGeom>
          <a:noFill/>
          <a:ln w="9525">
            <a:noFill/>
          </a:ln>
        </p:spPr>
        <p:txBody>
          <a:bodyPr wrap="square" anchor="t">
            <a:spAutoFit/>
          </a:bodyPr>
          <a:lstStyle/>
          <a:p>
            <a:r>
              <a:rPr lang="zh-CN" altLang="en-US" dirty="0">
                <a:solidFill>
                  <a:schemeClr val="accent1"/>
                </a:solidFill>
                <a:latin typeface="微软雅黑" panose="020B0503020204020204" pitchFamily="34" charset="-122"/>
                <a:ea typeface="微软雅黑" panose="020B0503020204020204" pitchFamily="34" charset="-122"/>
              </a:rPr>
              <a:t>普通计算节点 </a:t>
            </a:r>
            <a:r>
              <a:rPr lang="en-US" altLang="zh-CN" dirty="0">
                <a:solidFill>
                  <a:schemeClr val="accent1"/>
                </a:solidFill>
                <a:latin typeface="微软雅黑" panose="020B0503020204020204" pitchFamily="34" charset="-122"/>
                <a:ea typeface="微软雅黑" panose="020B0503020204020204" pitchFamily="34" charset="-122"/>
              </a:rPr>
              <a:t>+ </a:t>
            </a:r>
            <a:r>
              <a:rPr lang="zh-CN" altLang="en-US" dirty="0">
                <a:solidFill>
                  <a:schemeClr val="accent1"/>
                </a:solidFill>
                <a:latin typeface="微软雅黑" panose="020B0503020204020204" pitchFamily="34" charset="-122"/>
                <a:ea typeface="微软雅黑" panose="020B0503020204020204" pitchFamily="34" charset="-122"/>
              </a:rPr>
              <a:t>可靠计算节点</a:t>
            </a:r>
            <a:endParaRPr lang="en-US" altLang="zh-CN" dirty="0">
              <a:solidFill>
                <a:schemeClr val="accent1"/>
              </a:solidFill>
              <a:latin typeface="微软雅黑" panose="020B0503020204020204" pitchFamily="34" charset="-122"/>
              <a:ea typeface="微软雅黑" panose="020B0503020204020204" pitchFamily="34" charset="-122"/>
            </a:endParaRPr>
          </a:p>
          <a:p>
            <a:r>
              <a:rPr lang="zh-CN" altLang="en-US" dirty="0">
                <a:solidFill>
                  <a:schemeClr val="accent1"/>
                </a:solidFill>
                <a:latin typeface="微软雅黑" panose="020B0503020204020204" pitchFamily="34" charset="-122"/>
                <a:ea typeface="微软雅黑" panose="020B0503020204020204" pitchFamily="34" charset="-122"/>
              </a:rPr>
              <a:t>基于成本限制，可靠节点只有</a:t>
            </a:r>
            <a:r>
              <a:rPr lang="en-US" altLang="zh-CN" dirty="0">
                <a:solidFill>
                  <a:schemeClr val="accent1"/>
                </a:solidFill>
                <a:latin typeface="微软雅黑" panose="020B0503020204020204" pitchFamily="34" charset="-122"/>
                <a:ea typeface="微软雅黑" panose="020B0503020204020204" pitchFamily="34" charset="-122"/>
              </a:rPr>
              <a:t>1-2</a:t>
            </a:r>
            <a:r>
              <a:rPr lang="zh-CN" altLang="en-US" dirty="0">
                <a:solidFill>
                  <a:schemeClr val="accent1"/>
                </a:solidFill>
                <a:latin typeface="微软雅黑" panose="020B0503020204020204" pitchFamily="34" charset="-122"/>
                <a:ea typeface="微软雅黑" panose="020B0503020204020204" pitchFamily="34" charset="-122"/>
              </a:rPr>
              <a:t>个</a:t>
            </a:r>
            <a:endParaRPr lang="en-US" altLang="zh-CN" dirty="0">
              <a:solidFill>
                <a:schemeClr val="accent1"/>
              </a:solidFill>
              <a:latin typeface="微软雅黑" panose="020B0503020204020204" pitchFamily="34" charset="-122"/>
              <a:ea typeface="微软雅黑" panose="020B0503020204020204" pitchFamily="34" charset="-122"/>
            </a:endParaRPr>
          </a:p>
        </p:txBody>
      </p:sp>
      <p:pic>
        <p:nvPicPr>
          <p:cNvPr id="22" name="图片 21">
            <a:extLst>
              <a:ext uri="{FF2B5EF4-FFF2-40B4-BE49-F238E27FC236}">
                <a16:creationId xmlns:a16="http://schemas.microsoft.com/office/drawing/2014/main" id="{E789464C-8ABD-4272-A217-9304EC3AA3F6}"/>
              </a:ext>
            </a:extLst>
          </p:cNvPr>
          <p:cNvPicPr>
            <a:picLocks noChangeAspect="1"/>
          </p:cNvPicPr>
          <p:nvPr/>
        </p:nvPicPr>
        <p:blipFill>
          <a:blip r:embed="rId2"/>
          <a:stretch>
            <a:fillRect/>
          </a:stretch>
        </p:blipFill>
        <p:spPr>
          <a:xfrm>
            <a:off x="6554788" y="450168"/>
            <a:ext cx="5258735" cy="5805264"/>
          </a:xfrm>
          <a:prstGeom prst="rect">
            <a:avLst/>
          </a:prstGeom>
        </p:spPr>
      </p:pic>
      <p:sp>
        <p:nvSpPr>
          <p:cNvPr id="23" name="矩形: 圆角 22">
            <a:extLst>
              <a:ext uri="{FF2B5EF4-FFF2-40B4-BE49-F238E27FC236}">
                <a16:creationId xmlns:a16="http://schemas.microsoft.com/office/drawing/2014/main" id="{8066F51B-AFD3-46BF-838A-64407206EDC6}"/>
              </a:ext>
            </a:extLst>
          </p:cNvPr>
          <p:cNvSpPr/>
          <p:nvPr/>
        </p:nvSpPr>
        <p:spPr bwMode="auto">
          <a:xfrm>
            <a:off x="6414310" y="340519"/>
            <a:ext cx="1658407" cy="6176961"/>
          </a:xfrm>
          <a:prstGeom prst="roundRect">
            <a:avLst/>
          </a:prstGeom>
          <a:noFill/>
          <a:ln w="76200"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cxnSp>
        <p:nvCxnSpPr>
          <p:cNvPr id="25" name="直接箭头连接符 24">
            <a:extLst>
              <a:ext uri="{FF2B5EF4-FFF2-40B4-BE49-F238E27FC236}">
                <a16:creationId xmlns:a16="http://schemas.microsoft.com/office/drawing/2014/main" id="{1CCEAB39-7F77-4A30-B4CE-292F1A7DC5BB}"/>
              </a:ext>
            </a:extLst>
          </p:cNvPr>
          <p:cNvCxnSpPr>
            <a:cxnSpLocks/>
          </p:cNvCxnSpPr>
          <p:nvPr/>
        </p:nvCxnSpPr>
        <p:spPr bwMode="auto">
          <a:xfrm flipV="1">
            <a:off x="4370189" y="3573016"/>
            <a:ext cx="1944216" cy="1458335"/>
          </a:xfrm>
          <a:prstGeom prst="straightConnector1">
            <a:avLst/>
          </a:prstGeom>
          <a:solidFill>
            <a:schemeClr val="accent1"/>
          </a:solidFill>
          <a:ln w="76200" cap="flat" cmpd="sng" algn="ctr">
            <a:solidFill>
              <a:schemeClr val="tx1"/>
            </a:solidFill>
            <a:prstDash val="solid"/>
            <a:round/>
            <a:headEnd type="none" w="med" len="med"/>
            <a:tailEnd type="triangle"/>
          </a:ln>
        </p:spPr>
      </p:cxn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9699"/>
                                        </p:tgtEl>
                                        <p:attrNameLst>
                                          <p:attrName>style.visibility</p:attrName>
                                        </p:attrNameLst>
                                      </p:cBhvr>
                                      <p:to>
                                        <p:strVal val="visible"/>
                                      </p:to>
                                    </p:set>
                                    <p:anim calcmode="lin" valueType="num">
                                      <p:cBhvr>
                                        <p:cTn id="7" dur="300" fill="hold"/>
                                        <p:tgtEl>
                                          <p:spTgt spid="29699"/>
                                        </p:tgtEl>
                                        <p:attrNameLst>
                                          <p:attrName>ppt_w</p:attrName>
                                        </p:attrNameLst>
                                      </p:cBhvr>
                                      <p:tavLst>
                                        <p:tav tm="0">
                                          <p:val>
                                            <p:fltVal val="0"/>
                                          </p:val>
                                        </p:tav>
                                        <p:tav tm="100000">
                                          <p:val>
                                            <p:strVal val="#ppt_w"/>
                                          </p:val>
                                        </p:tav>
                                      </p:tavLst>
                                    </p:anim>
                                    <p:anim calcmode="lin" valueType="num">
                                      <p:cBhvr>
                                        <p:cTn id="8" dur="300" fill="hold"/>
                                        <p:tgtEl>
                                          <p:spTgt spid="29699"/>
                                        </p:tgtEl>
                                        <p:attrNameLst>
                                          <p:attrName>ppt_h</p:attrName>
                                        </p:attrNameLst>
                                      </p:cBhvr>
                                      <p:tavLst>
                                        <p:tav tm="0">
                                          <p:val>
                                            <p:fltVal val="0"/>
                                          </p:val>
                                        </p:tav>
                                        <p:tav tm="100000">
                                          <p:val>
                                            <p:strVal val="#ppt_h"/>
                                          </p:val>
                                        </p:tav>
                                      </p:tavLst>
                                    </p:anim>
                                    <p:anim calcmode="lin" valueType="num">
                                      <p:cBhvr>
                                        <p:cTn id="9" dur="300" fill="hold"/>
                                        <p:tgtEl>
                                          <p:spTgt spid="29699"/>
                                        </p:tgtEl>
                                        <p:attrNameLst>
                                          <p:attrName>style.rotation</p:attrName>
                                        </p:attrNameLst>
                                      </p:cBhvr>
                                      <p:tavLst>
                                        <p:tav tm="0">
                                          <p:val>
                                            <p:fltVal val="90"/>
                                          </p:val>
                                        </p:tav>
                                        <p:tav tm="100000">
                                          <p:val>
                                            <p:fltVal val="0"/>
                                          </p:val>
                                        </p:tav>
                                      </p:tavLst>
                                    </p:anim>
                                    <p:animEffect transition="in" filter="fade">
                                      <p:cBhvr>
                                        <p:cTn id="10" dur="300"/>
                                        <p:tgtEl>
                                          <p:spTgt spid="29699"/>
                                        </p:tgtEl>
                                      </p:cBhvr>
                                    </p:animEffect>
                                  </p:childTnLst>
                                </p:cTn>
                              </p:par>
                            </p:childTnLst>
                          </p:cTn>
                        </p:par>
                        <p:par>
                          <p:cTn id="11" fill="hold">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9698"/>
                                        </p:tgtEl>
                                        <p:attrNameLst>
                                          <p:attrName>style.visibility</p:attrName>
                                        </p:attrNameLst>
                                      </p:cBhvr>
                                      <p:to>
                                        <p:strVal val="visible"/>
                                      </p:to>
                                    </p:set>
                                    <p:anim calcmode="lin" valueType="num">
                                      <p:cBhvr>
                                        <p:cTn id="14" dur="400" fill="hold"/>
                                        <p:tgtEl>
                                          <p:spTgt spid="29698"/>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9698"/>
                                        </p:tgtEl>
                                        <p:attrNameLst>
                                          <p:attrName>ppt_y</p:attrName>
                                        </p:attrNameLst>
                                      </p:cBhvr>
                                      <p:tavLst>
                                        <p:tav tm="0">
                                          <p:val>
                                            <p:strVal val="#ppt_y"/>
                                          </p:val>
                                        </p:tav>
                                        <p:tav tm="100000">
                                          <p:val>
                                            <p:strVal val="#ppt_y"/>
                                          </p:val>
                                        </p:tav>
                                      </p:tavLst>
                                    </p:anim>
                                    <p:anim calcmode="lin" valueType="num">
                                      <p:cBhvr>
                                        <p:cTn id="16" dur="400" fill="hold"/>
                                        <p:tgtEl>
                                          <p:spTgt spid="29698"/>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969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9698"/>
                                        </p:tgtEl>
                                      </p:cBhvr>
                                    </p:animEffect>
                                  </p:childTnLst>
                                </p:cTn>
                              </p:par>
                            </p:childTnLst>
                          </p:cTn>
                        </p:par>
                        <p:par>
                          <p:cTn id="19" fill="hold">
                            <p:stCondLst>
                              <p:cond delay="980"/>
                            </p:stCondLst>
                            <p:childTnLst>
                              <p:par>
                                <p:cTn id="20" presetID="2" presetClass="entr" presetSubtype="6" fill="hold" grpId="0" nodeType="afterEffect">
                                  <p:stCondLst>
                                    <p:cond delay="0"/>
                                  </p:stCondLst>
                                  <p:childTnLst>
                                    <p:set>
                                      <p:cBhvr>
                                        <p:cTn id="21" dur="1" fill="hold">
                                          <p:stCondLst>
                                            <p:cond delay="0"/>
                                          </p:stCondLst>
                                        </p:cTn>
                                        <p:tgtEl>
                                          <p:spTgt spid="29703"/>
                                        </p:tgtEl>
                                        <p:attrNameLst>
                                          <p:attrName>style.visibility</p:attrName>
                                        </p:attrNameLst>
                                      </p:cBhvr>
                                      <p:to>
                                        <p:strVal val="visible"/>
                                      </p:to>
                                    </p:set>
                                    <p:anim calcmode="lin" valueType="num">
                                      <p:cBhvr additive="base">
                                        <p:cTn id="22" dur="500" fill="hold"/>
                                        <p:tgtEl>
                                          <p:spTgt spid="29703"/>
                                        </p:tgtEl>
                                        <p:attrNameLst>
                                          <p:attrName>ppt_x</p:attrName>
                                        </p:attrNameLst>
                                      </p:cBhvr>
                                      <p:tavLst>
                                        <p:tav tm="0">
                                          <p:val>
                                            <p:strVal val="1+#ppt_w/2"/>
                                          </p:val>
                                        </p:tav>
                                        <p:tav tm="100000">
                                          <p:val>
                                            <p:strVal val="#ppt_x"/>
                                          </p:val>
                                        </p:tav>
                                      </p:tavLst>
                                    </p:anim>
                                    <p:anim calcmode="lin" valueType="num">
                                      <p:cBhvr additive="base">
                                        <p:cTn id="23" dur="500" fill="hold"/>
                                        <p:tgtEl>
                                          <p:spTgt spid="29703"/>
                                        </p:tgtEl>
                                        <p:attrNameLst>
                                          <p:attrName>ppt_y</p:attrName>
                                        </p:attrNameLst>
                                      </p:cBhvr>
                                      <p:tavLst>
                                        <p:tav tm="0">
                                          <p:val>
                                            <p:strVal val="1+#ppt_h/2"/>
                                          </p:val>
                                        </p:tav>
                                        <p:tav tm="100000">
                                          <p:val>
                                            <p:strVal val="#ppt_y"/>
                                          </p:val>
                                        </p:tav>
                                      </p:tavLst>
                                    </p:anim>
                                  </p:childTnLst>
                                </p:cTn>
                              </p:par>
                              <p:par>
                                <p:cTn id="24" presetID="2" presetClass="entr" presetSubtype="6" fill="hold" grpId="0" nodeType="withEffect">
                                  <p:stCondLst>
                                    <p:cond delay="100"/>
                                  </p:stCondLst>
                                  <p:childTnLst>
                                    <p:set>
                                      <p:cBhvr>
                                        <p:cTn id="25" dur="1" fill="hold">
                                          <p:stCondLst>
                                            <p:cond delay="0"/>
                                          </p:stCondLst>
                                        </p:cTn>
                                        <p:tgtEl>
                                          <p:spTgt spid="29702"/>
                                        </p:tgtEl>
                                        <p:attrNameLst>
                                          <p:attrName>style.visibility</p:attrName>
                                        </p:attrNameLst>
                                      </p:cBhvr>
                                      <p:to>
                                        <p:strVal val="visible"/>
                                      </p:to>
                                    </p:set>
                                    <p:anim calcmode="lin" valueType="num">
                                      <p:cBhvr additive="base">
                                        <p:cTn id="26" dur="500" fill="hold"/>
                                        <p:tgtEl>
                                          <p:spTgt spid="29702"/>
                                        </p:tgtEl>
                                        <p:attrNameLst>
                                          <p:attrName>ppt_x</p:attrName>
                                        </p:attrNameLst>
                                      </p:cBhvr>
                                      <p:tavLst>
                                        <p:tav tm="0">
                                          <p:val>
                                            <p:strVal val="1+#ppt_w/2"/>
                                          </p:val>
                                        </p:tav>
                                        <p:tav tm="100000">
                                          <p:val>
                                            <p:strVal val="#ppt_x"/>
                                          </p:val>
                                        </p:tav>
                                      </p:tavLst>
                                    </p:anim>
                                    <p:anim calcmode="lin" valueType="num">
                                      <p:cBhvr additive="base">
                                        <p:cTn id="27" dur="500" fill="hold"/>
                                        <p:tgtEl>
                                          <p:spTgt spid="29702"/>
                                        </p:tgtEl>
                                        <p:attrNameLst>
                                          <p:attrName>ppt_y</p:attrName>
                                        </p:attrNameLst>
                                      </p:cBhvr>
                                      <p:tavLst>
                                        <p:tav tm="0">
                                          <p:val>
                                            <p:strVal val="1+#ppt_h/2"/>
                                          </p:val>
                                        </p:tav>
                                        <p:tav tm="100000">
                                          <p:val>
                                            <p:strVal val="#ppt_y"/>
                                          </p:val>
                                        </p:tav>
                                      </p:tavLst>
                                    </p:anim>
                                  </p:childTnLst>
                                </p:cTn>
                              </p:par>
                              <p:par>
                                <p:cTn id="28" presetID="2" presetClass="entr" presetSubtype="6" fill="hold" grpId="0" nodeType="withEffect">
                                  <p:stCondLst>
                                    <p:cond delay="200"/>
                                  </p:stCondLst>
                                  <p:childTnLst>
                                    <p:set>
                                      <p:cBhvr>
                                        <p:cTn id="29" dur="1" fill="hold">
                                          <p:stCondLst>
                                            <p:cond delay="0"/>
                                          </p:stCondLst>
                                        </p:cTn>
                                        <p:tgtEl>
                                          <p:spTgt spid="29701"/>
                                        </p:tgtEl>
                                        <p:attrNameLst>
                                          <p:attrName>style.visibility</p:attrName>
                                        </p:attrNameLst>
                                      </p:cBhvr>
                                      <p:to>
                                        <p:strVal val="visible"/>
                                      </p:to>
                                    </p:set>
                                    <p:anim calcmode="lin" valueType="num">
                                      <p:cBhvr additive="base">
                                        <p:cTn id="30" dur="500" fill="hold"/>
                                        <p:tgtEl>
                                          <p:spTgt spid="29701"/>
                                        </p:tgtEl>
                                        <p:attrNameLst>
                                          <p:attrName>ppt_x</p:attrName>
                                        </p:attrNameLst>
                                      </p:cBhvr>
                                      <p:tavLst>
                                        <p:tav tm="0">
                                          <p:val>
                                            <p:strVal val="1+#ppt_w/2"/>
                                          </p:val>
                                        </p:tav>
                                        <p:tav tm="100000">
                                          <p:val>
                                            <p:strVal val="#ppt_x"/>
                                          </p:val>
                                        </p:tav>
                                      </p:tavLst>
                                    </p:anim>
                                    <p:anim calcmode="lin" valueType="num">
                                      <p:cBhvr additive="base">
                                        <p:cTn id="31" dur="500" fill="hold"/>
                                        <p:tgtEl>
                                          <p:spTgt spid="29701"/>
                                        </p:tgtEl>
                                        <p:attrNameLst>
                                          <p:attrName>ppt_y</p:attrName>
                                        </p:attrNameLst>
                                      </p:cBhvr>
                                      <p:tavLst>
                                        <p:tav tm="0">
                                          <p:val>
                                            <p:strVal val="1+#ppt_h/2"/>
                                          </p:val>
                                        </p:tav>
                                        <p:tav tm="100000">
                                          <p:val>
                                            <p:strVal val="#ppt_y"/>
                                          </p:val>
                                        </p:tav>
                                      </p:tavLst>
                                    </p:anim>
                                  </p:childTnLst>
                                </p:cTn>
                              </p:par>
                            </p:childTnLst>
                          </p:cTn>
                        </p:par>
                        <p:par>
                          <p:cTn id="32" fill="hold">
                            <p:stCondLst>
                              <p:cond delay="1680"/>
                            </p:stCondLst>
                            <p:childTnLst>
                              <p:par>
                                <p:cTn id="33" presetID="22" presetClass="entr" presetSubtype="2" fill="hold" nodeType="afterEffect">
                                  <p:stCondLst>
                                    <p:cond delay="0"/>
                                  </p:stCondLst>
                                  <p:childTnLst>
                                    <p:set>
                                      <p:cBhvr>
                                        <p:cTn id="34" dur="1" fill="hold">
                                          <p:stCondLst>
                                            <p:cond delay="0"/>
                                          </p:stCondLst>
                                        </p:cTn>
                                        <p:tgtEl>
                                          <p:spTgt spid="29705"/>
                                        </p:tgtEl>
                                        <p:attrNameLst>
                                          <p:attrName>style.visibility</p:attrName>
                                        </p:attrNameLst>
                                      </p:cBhvr>
                                      <p:to>
                                        <p:strVal val="visible"/>
                                      </p:to>
                                    </p:set>
                                    <p:animEffect transition="in" filter="wipe(right)">
                                      <p:cBhvr>
                                        <p:cTn id="35" dur="300"/>
                                        <p:tgtEl>
                                          <p:spTgt spid="29705"/>
                                        </p:tgtEl>
                                      </p:cBhvr>
                                    </p:animEffect>
                                  </p:childTnLst>
                                </p:cTn>
                              </p:par>
                            </p:childTnLst>
                          </p:cTn>
                        </p:par>
                        <p:par>
                          <p:cTn id="36" fill="hold">
                            <p:stCondLst>
                              <p:cond delay="1980"/>
                            </p:stCondLst>
                            <p:childTnLst>
                              <p:par>
                                <p:cTn id="37" presetID="22" presetClass="entr" presetSubtype="8" fill="hold" nodeType="afterEffect">
                                  <p:stCondLst>
                                    <p:cond delay="0"/>
                                  </p:stCondLst>
                                  <p:childTnLst>
                                    <p:set>
                                      <p:cBhvr>
                                        <p:cTn id="38" dur="1" fill="hold">
                                          <p:stCondLst>
                                            <p:cond delay="0"/>
                                          </p:stCondLst>
                                        </p:cTn>
                                        <p:tgtEl>
                                          <p:spTgt spid="29706"/>
                                        </p:tgtEl>
                                        <p:attrNameLst>
                                          <p:attrName>style.visibility</p:attrName>
                                        </p:attrNameLst>
                                      </p:cBhvr>
                                      <p:to>
                                        <p:strVal val="visible"/>
                                      </p:to>
                                    </p:set>
                                    <p:animEffect transition="in" filter="wipe(left)">
                                      <p:cBhvr>
                                        <p:cTn id="39" dur="500"/>
                                        <p:tgtEl>
                                          <p:spTgt spid="29706"/>
                                        </p:tgtEl>
                                      </p:cBhvr>
                                    </p:animEffect>
                                  </p:childTnLst>
                                </p:cTn>
                              </p:par>
                            </p:childTnLst>
                          </p:cTn>
                        </p:par>
                        <p:par>
                          <p:cTn id="40" fill="hold">
                            <p:stCondLst>
                              <p:cond delay="2480"/>
                            </p:stCondLst>
                            <p:childTnLst>
                              <p:par>
                                <p:cTn id="41" presetID="31" presetClass="entr" presetSubtype="0" fill="hold" grpId="0" nodeType="afterEffect">
                                  <p:stCondLst>
                                    <p:cond delay="0"/>
                                  </p:stCondLst>
                                  <p:childTnLst>
                                    <p:set>
                                      <p:cBhvr>
                                        <p:cTn id="42" dur="1" fill="hold">
                                          <p:stCondLst>
                                            <p:cond delay="0"/>
                                          </p:stCondLst>
                                        </p:cTn>
                                        <p:tgtEl>
                                          <p:spTgt spid="29710"/>
                                        </p:tgtEl>
                                        <p:attrNameLst>
                                          <p:attrName>style.visibility</p:attrName>
                                        </p:attrNameLst>
                                      </p:cBhvr>
                                      <p:to>
                                        <p:strVal val="visible"/>
                                      </p:to>
                                    </p:set>
                                    <p:anim calcmode="lin" valueType="num">
                                      <p:cBhvr>
                                        <p:cTn id="43" dur="300" fill="hold"/>
                                        <p:tgtEl>
                                          <p:spTgt spid="29710"/>
                                        </p:tgtEl>
                                        <p:attrNameLst>
                                          <p:attrName>ppt_w</p:attrName>
                                        </p:attrNameLst>
                                      </p:cBhvr>
                                      <p:tavLst>
                                        <p:tav tm="0">
                                          <p:val>
                                            <p:fltVal val="0"/>
                                          </p:val>
                                        </p:tav>
                                        <p:tav tm="100000">
                                          <p:val>
                                            <p:strVal val="#ppt_w"/>
                                          </p:val>
                                        </p:tav>
                                      </p:tavLst>
                                    </p:anim>
                                    <p:anim calcmode="lin" valueType="num">
                                      <p:cBhvr>
                                        <p:cTn id="44" dur="300" fill="hold"/>
                                        <p:tgtEl>
                                          <p:spTgt spid="29710"/>
                                        </p:tgtEl>
                                        <p:attrNameLst>
                                          <p:attrName>ppt_h</p:attrName>
                                        </p:attrNameLst>
                                      </p:cBhvr>
                                      <p:tavLst>
                                        <p:tav tm="0">
                                          <p:val>
                                            <p:fltVal val="0"/>
                                          </p:val>
                                        </p:tav>
                                        <p:tav tm="100000">
                                          <p:val>
                                            <p:strVal val="#ppt_h"/>
                                          </p:val>
                                        </p:tav>
                                      </p:tavLst>
                                    </p:anim>
                                    <p:anim calcmode="lin" valueType="num">
                                      <p:cBhvr>
                                        <p:cTn id="45" dur="300" fill="hold"/>
                                        <p:tgtEl>
                                          <p:spTgt spid="29710"/>
                                        </p:tgtEl>
                                        <p:attrNameLst>
                                          <p:attrName>style.rotation</p:attrName>
                                        </p:attrNameLst>
                                      </p:cBhvr>
                                      <p:tavLst>
                                        <p:tav tm="0">
                                          <p:val>
                                            <p:fltVal val="90"/>
                                          </p:val>
                                        </p:tav>
                                        <p:tav tm="100000">
                                          <p:val>
                                            <p:fltVal val="0"/>
                                          </p:val>
                                        </p:tav>
                                      </p:tavLst>
                                    </p:anim>
                                    <p:animEffect transition="in" filter="fade">
                                      <p:cBhvr>
                                        <p:cTn id="46" dur="300"/>
                                        <p:tgtEl>
                                          <p:spTgt spid="29710"/>
                                        </p:tgtEl>
                                      </p:cBhvr>
                                    </p:animEffect>
                                  </p:childTnLst>
                                </p:cTn>
                              </p:par>
                            </p:childTnLst>
                          </p:cTn>
                        </p:par>
                        <p:par>
                          <p:cTn id="47" fill="hold">
                            <p:stCondLst>
                              <p:cond delay="2780"/>
                            </p:stCondLst>
                            <p:childTnLst>
                              <p:par>
                                <p:cTn id="48" presetID="22" presetClass="entr" presetSubtype="1" fill="hold" grpId="0" nodeType="afterEffect">
                                  <p:stCondLst>
                                    <p:cond delay="0"/>
                                  </p:stCondLst>
                                  <p:childTnLst>
                                    <p:set>
                                      <p:cBhvr>
                                        <p:cTn id="49" dur="1" fill="hold">
                                          <p:stCondLst>
                                            <p:cond delay="0"/>
                                          </p:stCondLst>
                                        </p:cTn>
                                        <p:tgtEl>
                                          <p:spTgt spid="29713"/>
                                        </p:tgtEl>
                                        <p:attrNameLst>
                                          <p:attrName>style.visibility</p:attrName>
                                        </p:attrNameLst>
                                      </p:cBhvr>
                                      <p:to>
                                        <p:strVal val="visible"/>
                                      </p:to>
                                    </p:set>
                                    <p:animEffect transition="in" filter="wipe(up)">
                                      <p:cBhvr>
                                        <p:cTn id="50" dur="500"/>
                                        <p:tgtEl>
                                          <p:spTgt spid="29713"/>
                                        </p:tgtEl>
                                      </p:cBhvr>
                                    </p:animEffect>
                                  </p:childTnLst>
                                </p:cTn>
                              </p:par>
                            </p:childTnLst>
                          </p:cTn>
                        </p:par>
                        <p:par>
                          <p:cTn id="51" fill="hold">
                            <p:stCondLst>
                              <p:cond delay="3280"/>
                            </p:stCondLst>
                            <p:childTnLst>
                              <p:par>
                                <p:cTn id="52" presetID="22" presetClass="entr" presetSubtype="2" fill="hold" nodeType="afterEffect">
                                  <p:stCondLst>
                                    <p:cond delay="0"/>
                                  </p:stCondLst>
                                  <p:childTnLst>
                                    <p:set>
                                      <p:cBhvr>
                                        <p:cTn id="53" dur="1" fill="hold">
                                          <p:stCondLst>
                                            <p:cond delay="0"/>
                                          </p:stCondLst>
                                        </p:cTn>
                                        <p:tgtEl>
                                          <p:spTgt spid="29704"/>
                                        </p:tgtEl>
                                        <p:attrNameLst>
                                          <p:attrName>style.visibility</p:attrName>
                                        </p:attrNameLst>
                                      </p:cBhvr>
                                      <p:to>
                                        <p:strVal val="visible"/>
                                      </p:to>
                                    </p:set>
                                    <p:animEffect transition="in" filter="wipe(right)">
                                      <p:cBhvr>
                                        <p:cTn id="54" dur="300"/>
                                        <p:tgtEl>
                                          <p:spTgt spid="29704"/>
                                        </p:tgtEl>
                                      </p:cBhvr>
                                    </p:animEffect>
                                  </p:childTnLst>
                                </p:cTn>
                              </p:par>
                            </p:childTnLst>
                          </p:cTn>
                        </p:par>
                        <p:par>
                          <p:cTn id="55" fill="hold">
                            <p:stCondLst>
                              <p:cond delay="3580"/>
                            </p:stCondLst>
                            <p:childTnLst>
                              <p:par>
                                <p:cTn id="56" presetID="22" presetClass="entr" presetSubtype="8" fill="hold" nodeType="afterEffect">
                                  <p:stCondLst>
                                    <p:cond delay="0"/>
                                  </p:stCondLst>
                                  <p:childTnLst>
                                    <p:set>
                                      <p:cBhvr>
                                        <p:cTn id="57" dur="1" fill="hold">
                                          <p:stCondLst>
                                            <p:cond delay="0"/>
                                          </p:stCondLst>
                                        </p:cTn>
                                        <p:tgtEl>
                                          <p:spTgt spid="29707"/>
                                        </p:tgtEl>
                                        <p:attrNameLst>
                                          <p:attrName>style.visibility</p:attrName>
                                        </p:attrNameLst>
                                      </p:cBhvr>
                                      <p:to>
                                        <p:strVal val="visible"/>
                                      </p:to>
                                    </p:set>
                                    <p:animEffect transition="in" filter="wipe(left)">
                                      <p:cBhvr>
                                        <p:cTn id="58" dur="500"/>
                                        <p:tgtEl>
                                          <p:spTgt spid="29707"/>
                                        </p:tgtEl>
                                      </p:cBhvr>
                                    </p:animEffect>
                                  </p:childTnLst>
                                </p:cTn>
                              </p:par>
                            </p:childTnLst>
                          </p:cTn>
                        </p:par>
                        <p:par>
                          <p:cTn id="59" fill="hold">
                            <p:stCondLst>
                              <p:cond delay="4080"/>
                            </p:stCondLst>
                            <p:childTnLst>
                              <p:par>
                                <p:cTn id="60" presetID="31" presetClass="entr" presetSubtype="0" fill="hold" grpId="0" nodeType="afterEffect">
                                  <p:stCondLst>
                                    <p:cond delay="0"/>
                                  </p:stCondLst>
                                  <p:childTnLst>
                                    <p:set>
                                      <p:cBhvr>
                                        <p:cTn id="61" dur="1" fill="hold">
                                          <p:stCondLst>
                                            <p:cond delay="0"/>
                                          </p:stCondLst>
                                        </p:cTn>
                                        <p:tgtEl>
                                          <p:spTgt spid="29711"/>
                                        </p:tgtEl>
                                        <p:attrNameLst>
                                          <p:attrName>style.visibility</p:attrName>
                                        </p:attrNameLst>
                                      </p:cBhvr>
                                      <p:to>
                                        <p:strVal val="visible"/>
                                      </p:to>
                                    </p:set>
                                    <p:anim calcmode="lin" valueType="num">
                                      <p:cBhvr>
                                        <p:cTn id="62" dur="300" fill="hold"/>
                                        <p:tgtEl>
                                          <p:spTgt spid="29711"/>
                                        </p:tgtEl>
                                        <p:attrNameLst>
                                          <p:attrName>ppt_w</p:attrName>
                                        </p:attrNameLst>
                                      </p:cBhvr>
                                      <p:tavLst>
                                        <p:tav tm="0">
                                          <p:val>
                                            <p:fltVal val="0"/>
                                          </p:val>
                                        </p:tav>
                                        <p:tav tm="100000">
                                          <p:val>
                                            <p:strVal val="#ppt_w"/>
                                          </p:val>
                                        </p:tav>
                                      </p:tavLst>
                                    </p:anim>
                                    <p:anim calcmode="lin" valueType="num">
                                      <p:cBhvr>
                                        <p:cTn id="63" dur="300" fill="hold"/>
                                        <p:tgtEl>
                                          <p:spTgt spid="29711"/>
                                        </p:tgtEl>
                                        <p:attrNameLst>
                                          <p:attrName>ppt_h</p:attrName>
                                        </p:attrNameLst>
                                      </p:cBhvr>
                                      <p:tavLst>
                                        <p:tav tm="0">
                                          <p:val>
                                            <p:fltVal val="0"/>
                                          </p:val>
                                        </p:tav>
                                        <p:tav tm="100000">
                                          <p:val>
                                            <p:strVal val="#ppt_h"/>
                                          </p:val>
                                        </p:tav>
                                      </p:tavLst>
                                    </p:anim>
                                    <p:anim calcmode="lin" valueType="num">
                                      <p:cBhvr>
                                        <p:cTn id="64" dur="300" fill="hold"/>
                                        <p:tgtEl>
                                          <p:spTgt spid="29711"/>
                                        </p:tgtEl>
                                        <p:attrNameLst>
                                          <p:attrName>style.rotation</p:attrName>
                                        </p:attrNameLst>
                                      </p:cBhvr>
                                      <p:tavLst>
                                        <p:tav tm="0">
                                          <p:val>
                                            <p:fltVal val="90"/>
                                          </p:val>
                                        </p:tav>
                                        <p:tav tm="100000">
                                          <p:val>
                                            <p:fltVal val="0"/>
                                          </p:val>
                                        </p:tav>
                                      </p:tavLst>
                                    </p:anim>
                                    <p:animEffect transition="in" filter="fade">
                                      <p:cBhvr>
                                        <p:cTn id="65" dur="300"/>
                                        <p:tgtEl>
                                          <p:spTgt spid="29711"/>
                                        </p:tgtEl>
                                      </p:cBhvr>
                                    </p:animEffect>
                                  </p:childTnLst>
                                </p:cTn>
                              </p:par>
                            </p:childTnLst>
                          </p:cTn>
                        </p:par>
                        <p:par>
                          <p:cTn id="66" fill="hold">
                            <p:stCondLst>
                              <p:cond delay="4380"/>
                            </p:stCondLst>
                            <p:childTnLst>
                              <p:par>
                                <p:cTn id="67" presetID="22" presetClass="entr" presetSubtype="1" fill="hold" grpId="0" nodeType="afterEffect">
                                  <p:stCondLst>
                                    <p:cond delay="0"/>
                                  </p:stCondLst>
                                  <p:childTnLst>
                                    <p:set>
                                      <p:cBhvr>
                                        <p:cTn id="68" dur="1" fill="hold">
                                          <p:stCondLst>
                                            <p:cond delay="0"/>
                                          </p:stCondLst>
                                        </p:cTn>
                                        <p:tgtEl>
                                          <p:spTgt spid="29714"/>
                                        </p:tgtEl>
                                        <p:attrNameLst>
                                          <p:attrName>style.visibility</p:attrName>
                                        </p:attrNameLst>
                                      </p:cBhvr>
                                      <p:to>
                                        <p:strVal val="visible"/>
                                      </p:to>
                                    </p:set>
                                    <p:animEffect transition="in" filter="wipe(up)">
                                      <p:cBhvr>
                                        <p:cTn id="69" dur="500"/>
                                        <p:tgtEl>
                                          <p:spTgt spid="29714"/>
                                        </p:tgtEl>
                                      </p:cBhvr>
                                    </p:animEffect>
                                  </p:childTnLst>
                                </p:cTn>
                              </p:par>
                            </p:childTnLst>
                          </p:cTn>
                        </p:par>
                        <p:par>
                          <p:cTn id="70" fill="hold">
                            <p:stCondLst>
                              <p:cond delay="4880"/>
                            </p:stCondLst>
                            <p:childTnLst>
                              <p:par>
                                <p:cTn id="71" presetID="22" presetClass="entr" presetSubtype="2" fill="hold" nodeType="afterEffect">
                                  <p:stCondLst>
                                    <p:cond delay="0"/>
                                  </p:stCondLst>
                                  <p:childTnLst>
                                    <p:set>
                                      <p:cBhvr>
                                        <p:cTn id="72" dur="1" fill="hold">
                                          <p:stCondLst>
                                            <p:cond delay="0"/>
                                          </p:stCondLst>
                                        </p:cTn>
                                        <p:tgtEl>
                                          <p:spTgt spid="29708"/>
                                        </p:tgtEl>
                                        <p:attrNameLst>
                                          <p:attrName>style.visibility</p:attrName>
                                        </p:attrNameLst>
                                      </p:cBhvr>
                                      <p:to>
                                        <p:strVal val="visible"/>
                                      </p:to>
                                    </p:set>
                                    <p:animEffect transition="in" filter="wipe(right)">
                                      <p:cBhvr>
                                        <p:cTn id="73" dur="300"/>
                                        <p:tgtEl>
                                          <p:spTgt spid="29708"/>
                                        </p:tgtEl>
                                      </p:cBhvr>
                                    </p:animEffect>
                                  </p:childTnLst>
                                </p:cTn>
                              </p:par>
                            </p:childTnLst>
                          </p:cTn>
                        </p:par>
                        <p:par>
                          <p:cTn id="74" fill="hold">
                            <p:stCondLst>
                              <p:cond delay="5180"/>
                            </p:stCondLst>
                            <p:childTnLst>
                              <p:par>
                                <p:cTn id="75" presetID="22" presetClass="entr" presetSubtype="8" fill="hold" nodeType="afterEffect">
                                  <p:stCondLst>
                                    <p:cond delay="0"/>
                                  </p:stCondLst>
                                  <p:childTnLst>
                                    <p:set>
                                      <p:cBhvr>
                                        <p:cTn id="76" dur="1" fill="hold">
                                          <p:stCondLst>
                                            <p:cond delay="0"/>
                                          </p:stCondLst>
                                        </p:cTn>
                                        <p:tgtEl>
                                          <p:spTgt spid="29709"/>
                                        </p:tgtEl>
                                        <p:attrNameLst>
                                          <p:attrName>style.visibility</p:attrName>
                                        </p:attrNameLst>
                                      </p:cBhvr>
                                      <p:to>
                                        <p:strVal val="visible"/>
                                      </p:to>
                                    </p:set>
                                    <p:animEffect transition="in" filter="wipe(left)">
                                      <p:cBhvr>
                                        <p:cTn id="77" dur="500"/>
                                        <p:tgtEl>
                                          <p:spTgt spid="29709"/>
                                        </p:tgtEl>
                                      </p:cBhvr>
                                    </p:animEffect>
                                  </p:childTnLst>
                                </p:cTn>
                              </p:par>
                            </p:childTnLst>
                          </p:cTn>
                        </p:par>
                        <p:par>
                          <p:cTn id="78" fill="hold">
                            <p:stCondLst>
                              <p:cond delay="5680"/>
                            </p:stCondLst>
                            <p:childTnLst>
                              <p:par>
                                <p:cTn id="79" presetID="31" presetClass="entr" presetSubtype="0" fill="hold" grpId="0" nodeType="afterEffect">
                                  <p:stCondLst>
                                    <p:cond delay="0"/>
                                  </p:stCondLst>
                                  <p:childTnLst>
                                    <p:set>
                                      <p:cBhvr>
                                        <p:cTn id="80" dur="1" fill="hold">
                                          <p:stCondLst>
                                            <p:cond delay="0"/>
                                          </p:stCondLst>
                                        </p:cTn>
                                        <p:tgtEl>
                                          <p:spTgt spid="29712"/>
                                        </p:tgtEl>
                                        <p:attrNameLst>
                                          <p:attrName>style.visibility</p:attrName>
                                        </p:attrNameLst>
                                      </p:cBhvr>
                                      <p:to>
                                        <p:strVal val="visible"/>
                                      </p:to>
                                    </p:set>
                                    <p:anim calcmode="lin" valueType="num">
                                      <p:cBhvr>
                                        <p:cTn id="81" dur="300" fill="hold"/>
                                        <p:tgtEl>
                                          <p:spTgt spid="29712"/>
                                        </p:tgtEl>
                                        <p:attrNameLst>
                                          <p:attrName>ppt_w</p:attrName>
                                        </p:attrNameLst>
                                      </p:cBhvr>
                                      <p:tavLst>
                                        <p:tav tm="0">
                                          <p:val>
                                            <p:fltVal val="0"/>
                                          </p:val>
                                        </p:tav>
                                        <p:tav tm="100000">
                                          <p:val>
                                            <p:strVal val="#ppt_w"/>
                                          </p:val>
                                        </p:tav>
                                      </p:tavLst>
                                    </p:anim>
                                    <p:anim calcmode="lin" valueType="num">
                                      <p:cBhvr>
                                        <p:cTn id="82" dur="300" fill="hold"/>
                                        <p:tgtEl>
                                          <p:spTgt spid="29712"/>
                                        </p:tgtEl>
                                        <p:attrNameLst>
                                          <p:attrName>ppt_h</p:attrName>
                                        </p:attrNameLst>
                                      </p:cBhvr>
                                      <p:tavLst>
                                        <p:tav tm="0">
                                          <p:val>
                                            <p:fltVal val="0"/>
                                          </p:val>
                                        </p:tav>
                                        <p:tav tm="100000">
                                          <p:val>
                                            <p:strVal val="#ppt_h"/>
                                          </p:val>
                                        </p:tav>
                                      </p:tavLst>
                                    </p:anim>
                                    <p:anim calcmode="lin" valueType="num">
                                      <p:cBhvr>
                                        <p:cTn id="83" dur="300" fill="hold"/>
                                        <p:tgtEl>
                                          <p:spTgt spid="29712"/>
                                        </p:tgtEl>
                                        <p:attrNameLst>
                                          <p:attrName>style.rotation</p:attrName>
                                        </p:attrNameLst>
                                      </p:cBhvr>
                                      <p:tavLst>
                                        <p:tav tm="0">
                                          <p:val>
                                            <p:fltVal val="90"/>
                                          </p:val>
                                        </p:tav>
                                        <p:tav tm="100000">
                                          <p:val>
                                            <p:fltVal val="0"/>
                                          </p:val>
                                        </p:tav>
                                      </p:tavLst>
                                    </p:anim>
                                    <p:animEffect transition="in" filter="fade">
                                      <p:cBhvr>
                                        <p:cTn id="84" dur="300"/>
                                        <p:tgtEl>
                                          <p:spTgt spid="29712"/>
                                        </p:tgtEl>
                                      </p:cBhvr>
                                    </p:animEffect>
                                  </p:childTnLst>
                                </p:cTn>
                              </p:par>
                            </p:childTnLst>
                          </p:cTn>
                        </p:par>
                        <p:par>
                          <p:cTn id="85" fill="hold">
                            <p:stCondLst>
                              <p:cond delay="5980"/>
                            </p:stCondLst>
                            <p:childTnLst>
                              <p:par>
                                <p:cTn id="86" presetID="22" presetClass="entr" presetSubtype="1" fill="hold" grpId="0" nodeType="afterEffect">
                                  <p:stCondLst>
                                    <p:cond delay="0"/>
                                  </p:stCondLst>
                                  <p:childTnLst>
                                    <p:set>
                                      <p:cBhvr>
                                        <p:cTn id="87" dur="1" fill="hold">
                                          <p:stCondLst>
                                            <p:cond delay="0"/>
                                          </p:stCondLst>
                                        </p:cTn>
                                        <p:tgtEl>
                                          <p:spTgt spid="29715"/>
                                        </p:tgtEl>
                                        <p:attrNameLst>
                                          <p:attrName>style.visibility</p:attrName>
                                        </p:attrNameLst>
                                      </p:cBhvr>
                                      <p:to>
                                        <p:strVal val="visible"/>
                                      </p:to>
                                    </p:set>
                                    <p:animEffect transition="in" filter="wipe(up)">
                                      <p:cBhvr>
                                        <p:cTn id="88" dur="500"/>
                                        <p:tgtEl>
                                          <p:spTgt spid="29715"/>
                                        </p:tgtEl>
                                      </p:cBhvr>
                                    </p:animEffect>
                                  </p:childTnLst>
                                </p:cTn>
                              </p:par>
                            </p:childTnLst>
                          </p:cTn>
                        </p:par>
                        <p:par>
                          <p:cTn id="89" fill="hold">
                            <p:stCondLst>
                              <p:cond delay="6480"/>
                            </p:stCondLst>
                            <p:childTnLst>
                              <p:par>
                                <p:cTn id="90" presetID="10" presetClass="entr" presetSubtype="0" fill="hold" nodeType="afterEffect">
                                  <p:stCondLst>
                                    <p:cond delay="0"/>
                                  </p:stCondLst>
                                  <p:childTnLst>
                                    <p:set>
                                      <p:cBhvr>
                                        <p:cTn id="91" dur="1" fill="hold">
                                          <p:stCondLst>
                                            <p:cond delay="0"/>
                                          </p:stCondLst>
                                        </p:cTn>
                                        <p:tgtEl>
                                          <p:spTgt spid="22"/>
                                        </p:tgtEl>
                                        <p:attrNameLst>
                                          <p:attrName>style.visibility</p:attrName>
                                        </p:attrNameLst>
                                      </p:cBhvr>
                                      <p:to>
                                        <p:strVal val="visible"/>
                                      </p:to>
                                    </p:set>
                                    <p:animEffect transition="in" filter="fade">
                                      <p:cBhvr>
                                        <p:cTn id="92" dur="500"/>
                                        <p:tgtEl>
                                          <p:spTgt spid="22"/>
                                        </p:tgtEl>
                                      </p:cBhvr>
                                    </p:animEffect>
                                  </p:childTnLst>
                                </p:cTn>
                              </p:par>
                            </p:childTnLst>
                          </p:cTn>
                        </p:par>
                        <p:par>
                          <p:cTn id="93" fill="hold">
                            <p:stCondLst>
                              <p:cond delay="6980"/>
                            </p:stCondLst>
                            <p:childTnLst>
                              <p:par>
                                <p:cTn id="94" presetID="10" presetClass="entr" presetSubtype="0" fill="hold" grpId="0" nodeType="afterEffect">
                                  <p:stCondLst>
                                    <p:cond delay="0"/>
                                  </p:stCondLst>
                                  <p:childTnLst>
                                    <p:set>
                                      <p:cBhvr>
                                        <p:cTn id="95" dur="1" fill="hold">
                                          <p:stCondLst>
                                            <p:cond delay="0"/>
                                          </p:stCondLst>
                                        </p:cTn>
                                        <p:tgtEl>
                                          <p:spTgt spid="23"/>
                                        </p:tgtEl>
                                        <p:attrNameLst>
                                          <p:attrName>style.visibility</p:attrName>
                                        </p:attrNameLst>
                                      </p:cBhvr>
                                      <p:to>
                                        <p:strVal val="visible"/>
                                      </p:to>
                                    </p:set>
                                    <p:animEffect transition="in" filter="fade">
                                      <p:cBhvr>
                                        <p:cTn id="96" dur="500"/>
                                        <p:tgtEl>
                                          <p:spTgt spid="23"/>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25"/>
                                        </p:tgtEl>
                                        <p:attrNameLst>
                                          <p:attrName>style.visibility</p:attrName>
                                        </p:attrNameLst>
                                      </p:cBhvr>
                                      <p:to>
                                        <p:strVal val="visible"/>
                                      </p:to>
                                    </p:set>
                                    <p:animEffect transition="in" filter="fade">
                                      <p:cBhvr>
                                        <p:cTn id="10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p:bldP spid="29701" grpId="0" animBg="1"/>
      <p:bldP spid="29702" grpId="0" animBg="1"/>
      <p:bldP spid="29703" grpId="0" animBg="1"/>
      <p:bldP spid="29710" grpId="0"/>
      <p:bldP spid="29711" grpId="0"/>
      <p:bldP spid="29712" grpId="0"/>
      <p:bldP spid="29713" grpId="0"/>
      <p:bldP spid="29714" grpId="0"/>
      <p:bldP spid="29715" grpId="0"/>
      <p:bldP spid="2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Box 27"/>
          <p:cNvSpPr txBox="1"/>
          <p:nvPr/>
        </p:nvSpPr>
        <p:spPr>
          <a:xfrm>
            <a:off x="1012825" y="176213"/>
            <a:ext cx="3961341" cy="553998"/>
          </a:xfrm>
          <a:prstGeom prst="rect">
            <a:avLst/>
          </a:prstGeom>
          <a:noFill/>
          <a:ln w="9525">
            <a:noFill/>
          </a:ln>
        </p:spPr>
        <p:txBody>
          <a:bodyPr wrap="none" anchor="t">
            <a:spAutoFit/>
          </a:bodyPr>
          <a:lstStyle/>
          <a:p>
            <a:r>
              <a:rPr lang="en-US" altLang="zh-CN" sz="3000" b="1" dirty="0">
                <a:solidFill>
                  <a:schemeClr val="accent1"/>
                </a:solidFill>
                <a:latin typeface="微软雅黑" panose="020B0503020204020204" pitchFamily="34" charset="-122"/>
                <a:ea typeface="微软雅黑" panose="020B0503020204020204" pitchFamily="34" charset="-122"/>
              </a:rPr>
              <a:t>4.1 </a:t>
            </a:r>
            <a:r>
              <a:rPr lang="zh-CN" altLang="en-US" sz="3000" b="1" dirty="0">
                <a:solidFill>
                  <a:schemeClr val="accent1"/>
                </a:solidFill>
                <a:latin typeface="微软雅黑" panose="020B0503020204020204" pitchFamily="34" charset="-122"/>
                <a:ea typeface="微软雅黑" panose="020B0503020204020204" pitchFamily="34" charset="-122"/>
              </a:rPr>
              <a:t>可靠性异构：问题</a:t>
            </a:r>
          </a:p>
        </p:txBody>
      </p:sp>
      <p:sp>
        <p:nvSpPr>
          <p:cNvPr id="31747"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sp>
        <p:nvSpPr>
          <p:cNvPr id="31748" name="TextBox 4"/>
          <p:cNvSpPr txBox="1"/>
          <p:nvPr/>
        </p:nvSpPr>
        <p:spPr>
          <a:xfrm>
            <a:off x="5654675" y="1439863"/>
            <a:ext cx="5700713" cy="369332"/>
          </a:xfrm>
          <a:prstGeom prst="rect">
            <a:avLst/>
          </a:prstGeom>
          <a:noFill/>
          <a:ln w="9525">
            <a:noFill/>
          </a:ln>
        </p:spPr>
        <p:txBody>
          <a:bodyPr anchor="t">
            <a:spAutoFit/>
          </a:bodyPr>
          <a:lstStyle/>
          <a:p>
            <a:r>
              <a:rPr lang="zh-CN" altLang="en-US" dirty="0">
                <a:solidFill>
                  <a:schemeClr val="accent1"/>
                </a:solidFill>
                <a:latin typeface="微软雅黑" panose="020B0503020204020204" pitchFamily="34" charset="-122"/>
                <a:ea typeface="微软雅黑" panose="020B0503020204020204" pitchFamily="34" charset="-122"/>
              </a:rPr>
              <a:t>编程模型：给程序赋予“可靠性”语义</a:t>
            </a:r>
          </a:p>
        </p:txBody>
      </p:sp>
      <p:sp>
        <p:nvSpPr>
          <p:cNvPr id="31749" name="Freeform 14"/>
          <p:cNvSpPr/>
          <p:nvPr/>
        </p:nvSpPr>
        <p:spPr>
          <a:xfrm>
            <a:off x="4306888" y="1511300"/>
            <a:ext cx="1112837" cy="1111250"/>
          </a:xfrm>
          <a:custGeom>
            <a:avLst/>
            <a:gdLst/>
            <a:ahLst/>
            <a:cxnLst>
              <a:cxn ang="0">
                <a:pos x="2147483647" y="2147483647"/>
              </a:cxn>
              <a:cxn ang="0">
                <a:pos x="2147483647" y="2147483647"/>
              </a:cxn>
              <a:cxn ang="0">
                <a:pos x="0" y="2147483647"/>
              </a:cxn>
              <a:cxn ang="0">
                <a:pos x="2147483647" y="0"/>
              </a:cxn>
              <a:cxn ang="0">
                <a:pos x="2147483647" y="0"/>
              </a:cxn>
              <a:cxn ang="0">
                <a:pos x="2147483647" y="0"/>
              </a:cxn>
              <a:cxn ang="0">
                <a:pos x="2147483647" y="0"/>
              </a:cxn>
              <a:cxn ang="0">
                <a:pos x="2147483647" y="2147483647"/>
              </a:cxn>
              <a:cxn ang="0">
                <a:pos x="2147483647" y="2147483647"/>
              </a:cxn>
            </a:cxnLst>
            <a:rect l="0" t="0" r="0" b="0"/>
            <a:pathLst>
              <a:path w="3227" h="3227">
                <a:moveTo>
                  <a:pt x="3227" y="1634"/>
                </a:moveTo>
                <a:cubicBezTo>
                  <a:pt x="3216" y="2515"/>
                  <a:pt x="2498" y="3227"/>
                  <a:pt x="1614" y="3227"/>
                </a:cubicBezTo>
                <a:cubicBezTo>
                  <a:pt x="723" y="3227"/>
                  <a:pt x="0" y="2504"/>
                  <a:pt x="0" y="1613"/>
                </a:cubicBezTo>
                <a:cubicBezTo>
                  <a:pt x="0" y="729"/>
                  <a:pt x="712" y="11"/>
                  <a:pt x="1593" y="0"/>
                </a:cubicBezTo>
                <a:lnTo>
                  <a:pt x="1614" y="0"/>
                </a:lnTo>
                <a:lnTo>
                  <a:pt x="3227" y="0"/>
                </a:lnTo>
                <a:lnTo>
                  <a:pt x="3227" y="1613"/>
                </a:lnTo>
                <a:lnTo>
                  <a:pt x="3227" y="1634"/>
                </a:lnTo>
                <a:close/>
              </a:path>
            </a:pathLst>
          </a:custGeom>
          <a:solidFill>
            <a:srgbClr val="113E6A"/>
          </a:solidFill>
          <a:ln w="9525">
            <a:noFill/>
          </a:ln>
        </p:spPr>
        <p:txBody>
          <a:bodyPr/>
          <a:lstStyle/>
          <a:p>
            <a:endParaRPr lang="zh-CN" altLang="en-US"/>
          </a:p>
        </p:txBody>
      </p:sp>
      <p:sp>
        <p:nvSpPr>
          <p:cNvPr id="31750" name="TextBox 6"/>
          <p:cNvSpPr txBox="1"/>
          <p:nvPr/>
        </p:nvSpPr>
        <p:spPr>
          <a:xfrm>
            <a:off x="4384675" y="1665288"/>
            <a:ext cx="1100138" cy="400110"/>
          </a:xfrm>
          <a:prstGeom prst="rect">
            <a:avLst/>
          </a:prstGeom>
          <a:noFill/>
          <a:ln w="9525">
            <a:noFill/>
          </a:ln>
        </p:spPr>
        <p:txBody>
          <a:bodyPr anchor="t">
            <a:spAutoFit/>
          </a:bodyPr>
          <a:lstStyle/>
          <a:p>
            <a:pPr algn="ctr"/>
            <a:r>
              <a:rPr lang="zh-CN" altLang="en-US" sz="2000" dirty="0">
                <a:solidFill>
                  <a:schemeClr val="accent2"/>
                </a:solidFill>
                <a:latin typeface="微软雅黑" panose="020B0503020204020204" pitchFamily="34" charset="-122"/>
                <a:ea typeface="微软雅黑" panose="020B0503020204020204" pitchFamily="34" charset="-122"/>
              </a:rPr>
              <a:t>问题一</a:t>
            </a:r>
          </a:p>
        </p:txBody>
      </p:sp>
      <p:sp>
        <p:nvSpPr>
          <p:cNvPr id="31751" name="TextBox 7"/>
          <p:cNvSpPr txBox="1"/>
          <p:nvPr/>
        </p:nvSpPr>
        <p:spPr>
          <a:xfrm>
            <a:off x="5654675" y="3255963"/>
            <a:ext cx="5700713" cy="369332"/>
          </a:xfrm>
          <a:prstGeom prst="rect">
            <a:avLst/>
          </a:prstGeom>
          <a:noFill/>
          <a:ln w="9525">
            <a:noFill/>
          </a:ln>
        </p:spPr>
        <p:txBody>
          <a:bodyPr anchor="t">
            <a:spAutoFit/>
          </a:bodyPr>
          <a:lstStyle/>
          <a:p>
            <a:r>
              <a:rPr lang="zh-CN" altLang="en-US" dirty="0">
                <a:solidFill>
                  <a:schemeClr val="accent1"/>
                </a:solidFill>
                <a:latin typeface="微软雅黑" panose="020B0503020204020204" pitchFamily="34" charset="-122"/>
                <a:ea typeface="微软雅黑" panose="020B0503020204020204" pitchFamily="34" charset="-122"/>
              </a:rPr>
              <a:t>系统支持：线程粒度的调度</a:t>
            </a:r>
          </a:p>
        </p:txBody>
      </p:sp>
      <p:sp>
        <p:nvSpPr>
          <p:cNvPr id="31752" name="Freeform 14"/>
          <p:cNvSpPr/>
          <p:nvPr/>
        </p:nvSpPr>
        <p:spPr>
          <a:xfrm>
            <a:off x="4306888" y="3327400"/>
            <a:ext cx="1112837" cy="1111250"/>
          </a:xfrm>
          <a:custGeom>
            <a:avLst/>
            <a:gdLst/>
            <a:ahLst/>
            <a:cxnLst>
              <a:cxn ang="0">
                <a:pos x="2147483647" y="2147483647"/>
              </a:cxn>
              <a:cxn ang="0">
                <a:pos x="2147483647" y="2147483647"/>
              </a:cxn>
              <a:cxn ang="0">
                <a:pos x="0" y="2147483647"/>
              </a:cxn>
              <a:cxn ang="0">
                <a:pos x="2147483647" y="0"/>
              </a:cxn>
              <a:cxn ang="0">
                <a:pos x="2147483647" y="0"/>
              </a:cxn>
              <a:cxn ang="0">
                <a:pos x="2147483647" y="0"/>
              </a:cxn>
              <a:cxn ang="0">
                <a:pos x="2147483647" y="0"/>
              </a:cxn>
              <a:cxn ang="0">
                <a:pos x="2147483647" y="2147483647"/>
              </a:cxn>
              <a:cxn ang="0">
                <a:pos x="2147483647" y="2147483647"/>
              </a:cxn>
            </a:cxnLst>
            <a:rect l="0" t="0" r="0" b="0"/>
            <a:pathLst>
              <a:path w="3227" h="3227">
                <a:moveTo>
                  <a:pt x="3227" y="1634"/>
                </a:moveTo>
                <a:cubicBezTo>
                  <a:pt x="3216" y="2515"/>
                  <a:pt x="2498" y="3227"/>
                  <a:pt x="1614" y="3227"/>
                </a:cubicBezTo>
                <a:cubicBezTo>
                  <a:pt x="723" y="3227"/>
                  <a:pt x="0" y="2504"/>
                  <a:pt x="0" y="1613"/>
                </a:cubicBezTo>
                <a:cubicBezTo>
                  <a:pt x="0" y="729"/>
                  <a:pt x="712" y="11"/>
                  <a:pt x="1593" y="0"/>
                </a:cubicBezTo>
                <a:lnTo>
                  <a:pt x="1614" y="0"/>
                </a:lnTo>
                <a:lnTo>
                  <a:pt x="3227" y="0"/>
                </a:lnTo>
                <a:lnTo>
                  <a:pt x="3227" y="1613"/>
                </a:lnTo>
                <a:lnTo>
                  <a:pt x="3227" y="1634"/>
                </a:lnTo>
                <a:close/>
              </a:path>
            </a:pathLst>
          </a:custGeom>
          <a:solidFill>
            <a:srgbClr val="113E6A"/>
          </a:solidFill>
          <a:ln w="9525">
            <a:noFill/>
          </a:ln>
        </p:spPr>
        <p:txBody>
          <a:bodyPr/>
          <a:lstStyle/>
          <a:p>
            <a:endParaRPr lang="zh-CN" altLang="en-US"/>
          </a:p>
        </p:txBody>
      </p:sp>
      <p:sp>
        <p:nvSpPr>
          <p:cNvPr id="31753" name="TextBox 9"/>
          <p:cNvSpPr txBox="1"/>
          <p:nvPr/>
        </p:nvSpPr>
        <p:spPr>
          <a:xfrm>
            <a:off x="4384675" y="3543300"/>
            <a:ext cx="1100138" cy="400110"/>
          </a:xfrm>
          <a:prstGeom prst="rect">
            <a:avLst/>
          </a:prstGeom>
          <a:noFill/>
          <a:ln w="9525">
            <a:noFill/>
          </a:ln>
        </p:spPr>
        <p:txBody>
          <a:bodyPr anchor="t">
            <a:spAutoFit/>
          </a:bodyPr>
          <a:lstStyle/>
          <a:p>
            <a:pPr algn="ctr"/>
            <a:r>
              <a:rPr lang="zh-CN" altLang="en-US" sz="2000" dirty="0">
                <a:solidFill>
                  <a:schemeClr val="accent2"/>
                </a:solidFill>
                <a:latin typeface="微软雅黑" panose="020B0503020204020204" pitchFamily="34" charset="-122"/>
                <a:ea typeface="微软雅黑" panose="020B0503020204020204" pitchFamily="34" charset="-122"/>
              </a:rPr>
              <a:t>问题二</a:t>
            </a:r>
          </a:p>
        </p:txBody>
      </p:sp>
      <p:sp>
        <p:nvSpPr>
          <p:cNvPr id="31754" name="TextBox 10"/>
          <p:cNvSpPr txBox="1"/>
          <p:nvPr/>
        </p:nvSpPr>
        <p:spPr>
          <a:xfrm>
            <a:off x="5654675" y="4984750"/>
            <a:ext cx="5700713" cy="369332"/>
          </a:xfrm>
          <a:prstGeom prst="rect">
            <a:avLst/>
          </a:prstGeom>
          <a:noFill/>
          <a:ln w="9525">
            <a:noFill/>
          </a:ln>
        </p:spPr>
        <p:txBody>
          <a:bodyPr anchor="t">
            <a:spAutoFit/>
          </a:bodyPr>
          <a:lstStyle/>
          <a:p>
            <a:r>
              <a:rPr lang="zh-CN" altLang="en-US" dirty="0">
                <a:solidFill>
                  <a:schemeClr val="accent1"/>
                </a:solidFill>
                <a:latin typeface="微软雅黑" panose="020B0503020204020204" pitchFamily="34" charset="-122"/>
                <a:ea typeface="微软雅黑" panose="020B0503020204020204" pitchFamily="34" charset="-122"/>
              </a:rPr>
              <a:t>管理：需要优秀的调度算法管理可靠节点上的任务</a:t>
            </a:r>
          </a:p>
        </p:txBody>
      </p:sp>
      <p:sp>
        <p:nvSpPr>
          <p:cNvPr id="31755" name="Freeform 14"/>
          <p:cNvSpPr/>
          <p:nvPr/>
        </p:nvSpPr>
        <p:spPr>
          <a:xfrm>
            <a:off x="4306888" y="5057775"/>
            <a:ext cx="1112837" cy="1111250"/>
          </a:xfrm>
          <a:custGeom>
            <a:avLst/>
            <a:gdLst/>
            <a:ahLst/>
            <a:cxnLst>
              <a:cxn ang="0">
                <a:pos x="2147483647" y="2147483647"/>
              </a:cxn>
              <a:cxn ang="0">
                <a:pos x="2147483647" y="2147483647"/>
              </a:cxn>
              <a:cxn ang="0">
                <a:pos x="0" y="2147483647"/>
              </a:cxn>
              <a:cxn ang="0">
                <a:pos x="2147483647" y="0"/>
              </a:cxn>
              <a:cxn ang="0">
                <a:pos x="2147483647" y="0"/>
              </a:cxn>
              <a:cxn ang="0">
                <a:pos x="2147483647" y="0"/>
              </a:cxn>
              <a:cxn ang="0">
                <a:pos x="2147483647" y="0"/>
              </a:cxn>
              <a:cxn ang="0">
                <a:pos x="2147483647" y="2147483647"/>
              </a:cxn>
              <a:cxn ang="0">
                <a:pos x="2147483647" y="2147483647"/>
              </a:cxn>
            </a:cxnLst>
            <a:rect l="0" t="0" r="0" b="0"/>
            <a:pathLst>
              <a:path w="3227" h="3227">
                <a:moveTo>
                  <a:pt x="3227" y="1634"/>
                </a:moveTo>
                <a:cubicBezTo>
                  <a:pt x="3216" y="2515"/>
                  <a:pt x="2498" y="3227"/>
                  <a:pt x="1614" y="3227"/>
                </a:cubicBezTo>
                <a:cubicBezTo>
                  <a:pt x="723" y="3227"/>
                  <a:pt x="0" y="2504"/>
                  <a:pt x="0" y="1613"/>
                </a:cubicBezTo>
                <a:cubicBezTo>
                  <a:pt x="0" y="729"/>
                  <a:pt x="712" y="11"/>
                  <a:pt x="1593" y="0"/>
                </a:cubicBezTo>
                <a:lnTo>
                  <a:pt x="1614" y="0"/>
                </a:lnTo>
                <a:lnTo>
                  <a:pt x="3227" y="0"/>
                </a:lnTo>
                <a:lnTo>
                  <a:pt x="3227" y="1613"/>
                </a:lnTo>
                <a:lnTo>
                  <a:pt x="3227" y="1634"/>
                </a:lnTo>
                <a:close/>
              </a:path>
            </a:pathLst>
          </a:custGeom>
          <a:solidFill>
            <a:srgbClr val="113E6A"/>
          </a:solidFill>
          <a:ln w="9525">
            <a:noFill/>
          </a:ln>
        </p:spPr>
        <p:txBody>
          <a:bodyPr/>
          <a:lstStyle/>
          <a:p>
            <a:endParaRPr lang="zh-CN" altLang="en-US"/>
          </a:p>
        </p:txBody>
      </p:sp>
      <p:sp>
        <p:nvSpPr>
          <p:cNvPr id="31756" name="TextBox 13"/>
          <p:cNvSpPr txBox="1"/>
          <p:nvPr/>
        </p:nvSpPr>
        <p:spPr>
          <a:xfrm>
            <a:off x="4384675" y="5273675"/>
            <a:ext cx="1100138" cy="400110"/>
          </a:xfrm>
          <a:prstGeom prst="rect">
            <a:avLst/>
          </a:prstGeom>
          <a:noFill/>
          <a:ln w="9525">
            <a:noFill/>
          </a:ln>
        </p:spPr>
        <p:txBody>
          <a:bodyPr anchor="t">
            <a:spAutoFit/>
          </a:bodyPr>
          <a:lstStyle/>
          <a:p>
            <a:pPr algn="ctr"/>
            <a:r>
              <a:rPr lang="zh-CN" altLang="en-US" sz="2000" dirty="0">
                <a:solidFill>
                  <a:schemeClr val="accent2"/>
                </a:solidFill>
                <a:latin typeface="微软雅黑" panose="020B0503020204020204" pitchFamily="34" charset="-122"/>
                <a:ea typeface="微软雅黑" panose="020B0503020204020204" pitchFamily="34" charset="-122"/>
              </a:rPr>
              <a:t>问题三</a:t>
            </a:r>
          </a:p>
        </p:txBody>
      </p:sp>
      <p:pic>
        <p:nvPicPr>
          <p:cNvPr id="31757" name="Picture 2" descr="F:\快盘\商务图片\png\903642_153949082_2.png"/>
          <p:cNvPicPr>
            <a:picLocks noChangeAspect="1"/>
          </p:cNvPicPr>
          <p:nvPr/>
        </p:nvPicPr>
        <p:blipFill>
          <a:blip r:embed="rId2" cstate="print"/>
          <a:srcRect l="8713" t="11568" r="13959" b="7668"/>
          <a:stretch>
            <a:fillRect/>
          </a:stretch>
        </p:blipFill>
        <p:spPr>
          <a:xfrm>
            <a:off x="636588" y="1925638"/>
            <a:ext cx="3313112" cy="4049712"/>
          </a:xfrm>
          <a:prstGeom prst="rect">
            <a:avLst/>
          </a:prstGeom>
          <a:noFill/>
          <a:ln w="9525">
            <a:noFill/>
          </a:ln>
        </p:spPr>
      </p:pic>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1747"/>
                                        </p:tgtEl>
                                        <p:attrNameLst>
                                          <p:attrName>style.visibility</p:attrName>
                                        </p:attrNameLst>
                                      </p:cBhvr>
                                      <p:to>
                                        <p:strVal val="visible"/>
                                      </p:to>
                                    </p:set>
                                    <p:anim calcmode="lin" valueType="num">
                                      <p:cBhvr>
                                        <p:cTn id="7" dur="300" fill="hold"/>
                                        <p:tgtEl>
                                          <p:spTgt spid="31747"/>
                                        </p:tgtEl>
                                        <p:attrNameLst>
                                          <p:attrName>ppt_w</p:attrName>
                                        </p:attrNameLst>
                                      </p:cBhvr>
                                      <p:tavLst>
                                        <p:tav tm="0">
                                          <p:val>
                                            <p:fltVal val="0"/>
                                          </p:val>
                                        </p:tav>
                                        <p:tav tm="100000">
                                          <p:val>
                                            <p:strVal val="#ppt_w"/>
                                          </p:val>
                                        </p:tav>
                                      </p:tavLst>
                                    </p:anim>
                                    <p:anim calcmode="lin" valueType="num">
                                      <p:cBhvr>
                                        <p:cTn id="8" dur="300" fill="hold"/>
                                        <p:tgtEl>
                                          <p:spTgt spid="31747"/>
                                        </p:tgtEl>
                                        <p:attrNameLst>
                                          <p:attrName>ppt_h</p:attrName>
                                        </p:attrNameLst>
                                      </p:cBhvr>
                                      <p:tavLst>
                                        <p:tav tm="0">
                                          <p:val>
                                            <p:fltVal val="0"/>
                                          </p:val>
                                        </p:tav>
                                        <p:tav tm="100000">
                                          <p:val>
                                            <p:strVal val="#ppt_h"/>
                                          </p:val>
                                        </p:tav>
                                      </p:tavLst>
                                    </p:anim>
                                    <p:anim calcmode="lin" valueType="num">
                                      <p:cBhvr>
                                        <p:cTn id="9" dur="300" fill="hold"/>
                                        <p:tgtEl>
                                          <p:spTgt spid="31747"/>
                                        </p:tgtEl>
                                        <p:attrNameLst>
                                          <p:attrName>style.rotation</p:attrName>
                                        </p:attrNameLst>
                                      </p:cBhvr>
                                      <p:tavLst>
                                        <p:tav tm="0">
                                          <p:val>
                                            <p:fltVal val="90"/>
                                          </p:val>
                                        </p:tav>
                                        <p:tav tm="100000">
                                          <p:val>
                                            <p:fltVal val="0"/>
                                          </p:val>
                                        </p:tav>
                                      </p:tavLst>
                                    </p:anim>
                                    <p:animEffect transition="in" filter="fade">
                                      <p:cBhvr>
                                        <p:cTn id="10" dur="300"/>
                                        <p:tgtEl>
                                          <p:spTgt spid="31747"/>
                                        </p:tgtEl>
                                      </p:cBhvr>
                                    </p:animEffect>
                                  </p:childTnLst>
                                </p:cTn>
                              </p:par>
                            </p:childTnLst>
                          </p:cTn>
                        </p:par>
                        <p:par>
                          <p:cTn id="11" fill="hold">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1746"/>
                                        </p:tgtEl>
                                        <p:attrNameLst>
                                          <p:attrName>style.visibility</p:attrName>
                                        </p:attrNameLst>
                                      </p:cBhvr>
                                      <p:to>
                                        <p:strVal val="visible"/>
                                      </p:to>
                                    </p:set>
                                    <p:anim calcmode="lin" valueType="num">
                                      <p:cBhvr>
                                        <p:cTn id="14" dur="400" fill="hold"/>
                                        <p:tgtEl>
                                          <p:spTgt spid="31746"/>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1746"/>
                                        </p:tgtEl>
                                        <p:attrNameLst>
                                          <p:attrName>ppt_y</p:attrName>
                                        </p:attrNameLst>
                                      </p:cBhvr>
                                      <p:tavLst>
                                        <p:tav tm="0">
                                          <p:val>
                                            <p:strVal val="#ppt_y"/>
                                          </p:val>
                                        </p:tav>
                                        <p:tav tm="100000">
                                          <p:val>
                                            <p:strVal val="#ppt_y"/>
                                          </p:val>
                                        </p:tav>
                                      </p:tavLst>
                                    </p:anim>
                                    <p:anim calcmode="lin" valueType="num">
                                      <p:cBhvr>
                                        <p:cTn id="16" dur="400" fill="hold"/>
                                        <p:tgtEl>
                                          <p:spTgt spid="31746"/>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174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1746"/>
                                        </p:tgtEl>
                                      </p:cBhvr>
                                    </p:animEffect>
                                  </p:childTnLst>
                                </p:cTn>
                              </p:par>
                            </p:childTnLst>
                          </p:cTn>
                        </p:par>
                        <p:par>
                          <p:cTn id="19" fill="hold">
                            <p:stCondLst>
                              <p:cond delay="1100"/>
                            </p:stCondLst>
                            <p:childTnLst>
                              <p:par>
                                <p:cTn id="20" presetID="42" presetClass="entr" presetSubtype="0" fill="hold" nodeType="afterEffect">
                                  <p:stCondLst>
                                    <p:cond delay="0"/>
                                  </p:stCondLst>
                                  <p:childTnLst>
                                    <p:set>
                                      <p:cBhvr>
                                        <p:cTn id="21" dur="1" fill="hold">
                                          <p:stCondLst>
                                            <p:cond delay="0"/>
                                          </p:stCondLst>
                                        </p:cTn>
                                        <p:tgtEl>
                                          <p:spTgt spid="31757"/>
                                        </p:tgtEl>
                                        <p:attrNameLst>
                                          <p:attrName>style.visibility</p:attrName>
                                        </p:attrNameLst>
                                      </p:cBhvr>
                                      <p:to>
                                        <p:strVal val="visible"/>
                                      </p:to>
                                    </p:set>
                                    <p:animEffect transition="in" filter="fade">
                                      <p:cBhvr>
                                        <p:cTn id="22" dur="1000"/>
                                        <p:tgtEl>
                                          <p:spTgt spid="31757"/>
                                        </p:tgtEl>
                                      </p:cBhvr>
                                    </p:animEffect>
                                    <p:anim calcmode="lin" valueType="num">
                                      <p:cBhvr>
                                        <p:cTn id="23" dur="1000" fill="hold"/>
                                        <p:tgtEl>
                                          <p:spTgt spid="31757"/>
                                        </p:tgtEl>
                                        <p:attrNameLst>
                                          <p:attrName>ppt_x</p:attrName>
                                        </p:attrNameLst>
                                      </p:cBhvr>
                                      <p:tavLst>
                                        <p:tav tm="0">
                                          <p:val>
                                            <p:strVal val="#ppt_x"/>
                                          </p:val>
                                        </p:tav>
                                        <p:tav tm="100000">
                                          <p:val>
                                            <p:strVal val="#ppt_x"/>
                                          </p:val>
                                        </p:tav>
                                      </p:tavLst>
                                    </p:anim>
                                    <p:anim calcmode="lin" valueType="num">
                                      <p:cBhvr>
                                        <p:cTn id="24" dur="1000" fill="hold"/>
                                        <p:tgtEl>
                                          <p:spTgt spid="31757"/>
                                        </p:tgtEl>
                                        <p:attrNameLst>
                                          <p:attrName>ppt_y</p:attrName>
                                        </p:attrNameLst>
                                      </p:cBhvr>
                                      <p:tavLst>
                                        <p:tav tm="0">
                                          <p:val>
                                            <p:strVal val="#ppt_y+.1"/>
                                          </p:val>
                                        </p:tav>
                                        <p:tav tm="100000">
                                          <p:val>
                                            <p:strVal val="#ppt_y"/>
                                          </p:val>
                                        </p:tav>
                                      </p:tavLst>
                                    </p:anim>
                                  </p:childTnLst>
                                </p:cTn>
                              </p:par>
                            </p:childTnLst>
                          </p:cTn>
                        </p:par>
                        <p:par>
                          <p:cTn id="25" fill="hold">
                            <p:stCondLst>
                              <p:cond delay="2100"/>
                            </p:stCondLst>
                            <p:childTnLst>
                              <p:par>
                                <p:cTn id="26" presetID="1" presetClass="entr" presetSubtype="0" fill="hold" nodeType="afterEffect">
                                  <p:stCondLst>
                                    <p:cond delay="0"/>
                                  </p:stCondLst>
                                  <p:childTnLst>
                                    <p:set>
                                      <p:cBhvr>
                                        <p:cTn id="27" dur="1" fill="hold">
                                          <p:stCondLst>
                                            <p:cond delay="0"/>
                                          </p:stCondLst>
                                        </p:cTn>
                                        <p:tgtEl>
                                          <p:spTgt spid="31749"/>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31752"/>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1755"/>
                                        </p:tgtEl>
                                        <p:attrNameLst>
                                          <p:attrName>style.visibility</p:attrName>
                                        </p:attrNameLst>
                                      </p:cBhvr>
                                      <p:to>
                                        <p:strVal val="visible"/>
                                      </p:to>
                                    </p:set>
                                  </p:childTnLst>
                                </p:cTn>
                              </p:par>
                              <p:par>
                                <p:cTn id="32" presetID="35" presetClass="path" presetSubtype="0" accel="50000" fill="hold" nodeType="withEffect">
                                  <p:stCondLst>
                                    <p:cond delay="0"/>
                                  </p:stCondLst>
                                  <p:childTnLst>
                                    <p:animMotion origin="layout" path="M 3.33333E-6 -1.50786E-6 L -0.25 0.22132 " pathEditMode="relative" rAng="0" ptsTypes="AA">
                                      <p:cBhvr>
                                        <p:cTn id="33" dur="500" spd="-99900" fill="hold"/>
                                        <p:tgtEl>
                                          <p:spTgt spid="31749"/>
                                        </p:tgtEl>
                                        <p:attrNameLst>
                                          <p:attrName>ppt_x</p:attrName>
                                          <p:attrName>ppt_y</p:attrName>
                                        </p:attrNameLst>
                                      </p:cBhvr>
                                      <p:rCtr x="-12400" y="11100"/>
                                    </p:animMotion>
                                  </p:childTnLst>
                                </p:cTn>
                              </p:par>
                              <p:par>
                                <p:cTn id="34" presetID="35" presetClass="path" presetSubtype="0" accel="50000" fill="hold" nodeType="withEffect">
                                  <p:stCondLst>
                                    <p:cond delay="0"/>
                                  </p:stCondLst>
                                  <p:childTnLst>
                                    <p:animMotion origin="layout" path="M 0 0 L -0.25 0 E" pathEditMode="relative" ptsTypes="">
                                      <p:cBhvr>
                                        <p:cTn id="35" dur="500" spd="-99900" fill="hold"/>
                                        <p:tgtEl>
                                          <p:spTgt spid="31752"/>
                                        </p:tgtEl>
                                        <p:attrNameLst>
                                          <p:attrName>ppt_x</p:attrName>
                                          <p:attrName>ppt_y</p:attrName>
                                        </p:attrNameLst>
                                      </p:cBhvr>
                                    </p:animMotion>
                                  </p:childTnLst>
                                </p:cTn>
                              </p:par>
                              <p:par>
                                <p:cTn id="36" presetID="35" presetClass="path" presetSubtype="0" accel="50000" fill="hold" nodeType="withEffect">
                                  <p:stCondLst>
                                    <p:cond delay="0"/>
                                  </p:stCondLst>
                                  <p:childTnLst>
                                    <p:animMotion origin="layout" path="M 3.33333E-6 4.23682E-6 L -0.25 -0.25209 " pathEditMode="relative" rAng="0" ptsTypes="AA">
                                      <p:cBhvr>
                                        <p:cTn id="37" dur="500" spd="-99900" fill="hold"/>
                                        <p:tgtEl>
                                          <p:spTgt spid="31755"/>
                                        </p:tgtEl>
                                        <p:attrNameLst>
                                          <p:attrName>ppt_x</p:attrName>
                                          <p:attrName>ppt_y</p:attrName>
                                        </p:attrNameLst>
                                      </p:cBhvr>
                                      <p:rCtr x="-12400" y="-12500"/>
                                    </p:animMotion>
                                  </p:childTnLst>
                                </p:cTn>
                              </p:par>
                            </p:childTnLst>
                          </p:cTn>
                        </p:par>
                        <p:par>
                          <p:cTn id="38" fill="hold">
                            <p:stCondLst>
                              <p:cond delay="2600"/>
                            </p:stCondLst>
                            <p:childTnLst>
                              <p:par>
                                <p:cTn id="39" presetID="31" presetClass="entr" presetSubtype="0" fill="hold" grpId="0" nodeType="afterEffect">
                                  <p:stCondLst>
                                    <p:cond delay="0"/>
                                  </p:stCondLst>
                                  <p:childTnLst>
                                    <p:set>
                                      <p:cBhvr>
                                        <p:cTn id="40" dur="1" fill="hold">
                                          <p:stCondLst>
                                            <p:cond delay="0"/>
                                          </p:stCondLst>
                                        </p:cTn>
                                        <p:tgtEl>
                                          <p:spTgt spid="31750"/>
                                        </p:tgtEl>
                                        <p:attrNameLst>
                                          <p:attrName>style.visibility</p:attrName>
                                        </p:attrNameLst>
                                      </p:cBhvr>
                                      <p:to>
                                        <p:strVal val="visible"/>
                                      </p:to>
                                    </p:set>
                                    <p:anim calcmode="lin" valueType="num">
                                      <p:cBhvr>
                                        <p:cTn id="41" dur="300" fill="hold"/>
                                        <p:tgtEl>
                                          <p:spTgt spid="31750"/>
                                        </p:tgtEl>
                                        <p:attrNameLst>
                                          <p:attrName>ppt_w</p:attrName>
                                        </p:attrNameLst>
                                      </p:cBhvr>
                                      <p:tavLst>
                                        <p:tav tm="0">
                                          <p:val>
                                            <p:fltVal val="0"/>
                                          </p:val>
                                        </p:tav>
                                        <p:tav tm="100000">
                                          <p:val>
                                            <p:strVal val="#ppt_w"/>
                                          </p:val>
                                        </p:tav>
                                      </p:tavLst>
                                    </p:anim>
                                    <p:anim calcmode="lin" valueType="num">
                                      <p:cBhvr>
                                        <p:cTn id="42" dur="300" fill="hold"/>
                                        <p:tgtEl>
                                          <p:spTgt spid="31750"/>
                                        </p:tgtEl>
                                        <p:attrNameLst>
                                          <p:attrName>ppt_h</p:attrName>
                                        </p:attrNameLst>
                                      </p:cBhvr>
                                      <p:tavLst>
                                        <p:tav tm="0">
                                          <p:val>
                                            <p:fltVal val="0"/>
                                          </p:val>
                                        </p:tav>
                                        <p:tav tm="100000">
                                          <p:val>
                                            <p:strVal val="#ppt_h"/>
                                          </p:val>
                                        </p:tav>
                                      </p:tavLst>
                                    </p:anim>
                                    <p:anim calcmode="lin" valueType="num">
                                      <p:cBhvr>
                                        <p:cTn id="43" dur="300" fill="hold"/>
                                        <p:tgtEl>
                                          <p:spTgt spid="31750"/>
                                        </p:tgtEl>
                                        <p:attrNameLst>
                                          <p:attrName>style.rotation</p:attrName>
                                        </p:attrNameLst>
                                      </p:cBhvr>
                                      <p:tavLst>
                                        <p:tav tm="0">
                                          <p:val>
                                            <p:fltVal val="90"/>
                                          </p:val>
                                        </p:tav>
                                        <p:tav tm="100000">
                                          <p:val>
                                            <p:fltVal val="0"/>
                                          </p:val>
                                        </p:tav>
                                      </p:tavLst>
                                    </p:anim>
                                    <p:animEffect transition="in" filter="fade">
                                      <p:cBhvr>
                                        <p:cTn id="44" dur="300"/>
                                        <p:tgtEl>
                                          <p:spTgt spid="31750"/>
                                        </p:tgtEl>
                                      </p:cBhvr>
                                    </p:animEffect>
                                  </p:childTnLst>
                                </p:cTn>
                              </p:par>
                            </p:childTnLst>
                          </p:cTn>
                        </p:par>
                        <p:par>
                          <p:cTn id="45" fill="hold">
                            <p:stCondLst>
                              <p:cond delay="2900"/>
                            </p:stCondLst>
                            <p:childTnLst>
                              <p:par>
                                <p:cTn id="46" presetID="22" presetClass="entr" presetSubtype="8" fill="hold" grpId="0" nodeType="afterEffect">
                                  <p:stCondLst>
                                    <p:cond delay="0"/>
                                  </p:stCondLst>
                                  <p:childTnLst>
                                    <p:set>
                                      <p:cBhvr>
                                        <p:cTn id="47" dur="1" fill="hold">
                                          <p:stCondLst>
                                            <p:cond delay="0"/>
                                          </p:stCondLst>
                                        </p:cTn>
                                        <p:tgtEl>
                                          <p:spTgt spid="31748"/>
                                        </p:tgtEl>
                                        <p:attrNameLst>
                                          <p:attrName>style.visibility</p:attrName>
                                        </p:attrNameLst>
                                      </p:cBhvr>
                                      <p:to>
                                        <p:strVal val="visible"/>
                                      </p:to>
                                    </p:set>
                                    <p:animEffect transition="in" filter="wipe(left)">
                                      <p:cBhvr>
                                        <p:cTn id="48" dur="500"/>
                                        <p:tgtEl>
                                          <p:spTgt spid="31748"/>
                                        </p:tgtEl>
                                      </p:cBhvr>
                                    </p:animEffect>
                                  </p:childTnLst>
                                </p:cTn>
                              </p:par>
                            </p:childTnLst>
                          </p:cTn>
                        </p:par>
                        <p:par>
                          <p:cTn id="49" fill="hold">
                            <p:stCondLst>
                              <p:cond delay="3400"/>
                            </p:stCondLst>
                            <p:childTnLst>
                              <p:par>
                                <p:cTn id="50" presetID="31" presetClass="entr" presetSubtype="0" fill="hold" grpId="0" nodeType="afterEffect">
                                  <p:stCondLst>
                                    <p:cond delay="0"/>
                                  </p:stCondLst>
                                  <p:childTnLst>
                                    <p:set>
                                      <p:cBhvr>
                                        <p:cTn id="51" dur="1" fill="hold">
                                          <p:stCondLst>
                                            <p:cond delay="0"/>
                                          </p:stCondLst>
                                        </p:cTn>
                                        <p:tgtEl>
                                          <p:spTgt spid="31753"/>
                                        </p:tgtEl>
                                        <p:attrNameLst>
                                          <p:attrName>style.visibility</p:attrName>
                                        </p:attrNameLst>
                                      </p:cBhvr>
                                      <p:to>
                                        <p:strVal val="visible"/>
                                      </p:to>
                                    </p:set>
                                    <p:anim calcmode="lin" valueType="num">
                                      <p:cBhvr>
                                        <p:cTn id="52" dur="300" fill="hold"/>
                                        <p:tgtEl>
                                          <p:spTgt spid="31753"/>
                                        </p:tgtEl>
                                        <p:attrNameLst>
                                          <p:attrName>ppt_w</p:attrName>
                                        </p:attrNameLst>
                                      </p:cBhvr>
                                      <p:tavLst>
                                        <p:tav tm="0">
                                          <p:val>
                                            <p:fltVal val="0"/>
                                          </p:val>
                                        </p:tav>
                                        <p:tav tm="100000">
                                          <p:val>
                                            <p:strVal val="#ppt_w"/>
                                          </p:val>
                                        </p:tav>
                                      </p:tavLst>
                                    </p:anim>
                                    <p:anim calcmode="lin" valueType="num">
                                      <p:cBhvr>
                                        <p:cTn id="53" dur="300" fill="hold"/>
                                        <p:tgtEl>
                                          <p:spTgt spid="31753"/>
                                        </p:tgtEl>
                                        <p:attrNameLst>
                                          <p:attrName>ppt_h</p:attrName>
                                        </p:attrNameLst>
                                      </p:cBhvr>
                                      <p:tavLst>
                                        <p:tav tm="0">
                                          <p:val>
                                            <p:fltVal val="0"/>
                                          </p:val>
                                        </p:tav>
                                        <p:tav tm="100000">
                                          <p:val>
                                            <p:strVal val="#ppt_h"/>
                                          </p:val>
                                        </p:tav>
                                      </p:tavLst>
                                    </p:anim>
                                    <p:anim calcmode="lin" valueType="num">
                                      <p:cBhvr>
                                        <p:cTn id="54" dur="300" fill="hold"/>
                                        <p:tgtEl>
                                          <p:spTgt spid="31753"/>
                                        </p:tgtEl>
                                        <p:attrNameLst>
                                          <p:attrName>style.rotation</p:attrName>
                                        </p:attrNameLst>
                                      </p:cBhvr>
                                      <p:tavLst>
                                        <p:tav tm="0">
                                          <p:val>
                                            <p:fltVal val="90"/>
                                          </p:val>
                                        </p:tav>
                                        <p:tav tm="100000">
                                          <p:val>
                                            <p:fltVal val="0"/>
                                          </p:val>
                                        </p:tav>
                                      </p:tavLst>
                                    </p:anim>
                                    <p:animEffect transition="in" filter="fade">
                                      <p:cBhvr>
                                        <p:cTn id="55" dur="300"/>
                                        <p:tgtEl>
                                          <p:spTgt spid="31753"/>
                                        </p:tgtEl>
                                      </p:cBhvr>
                                    </p:animEffect>
                                  </p:childTnLst>
                                </p:cTn>
                              </p:par>
                            </p:childTnLst>
                          </p:cTn>
                        </p:par>
                        <p:par>
                          <p:cTn id="56" fill="hold">
                            <p:stCondLst>
                              <p:cond delay="3700"/>
                            </p:stCondLst>
                            <p:childTnLst>
                              <p:par>
                                <p:cTn id="57" presetID="22" presetClass="entr" presetSubtype="8" fill="hold" grpId="0" nodeType="afterEffect">
                                  <p:stCondLst>
                                    <p:cond delay="0"/>
                                  </p:stCondLst>
                                  <p:childTnLst>
                                    <p:set>
                                      <p:cBhvr>
                                        <p:cTn id="58" dur="1" fill="hold">
                                          <p:stCondLst>
                                            <p:cond delay="0"/>
                                          </p:stCondLst>
                                        </p:cTn>
                                        <p:tgtEl>
                                          <p:spTgt spid="31751"/>
                                        </p:tgtEl>
                                        <p:attrNameLst>
                                          <p:attrName>style.visibility</p:attrName>
                                        </p:attrNameLst>
                                      </p:cBhvr>
                                      <p:to>
                                        <p:strVal val="visible"/>
                                      </p:to>
                                    </p:set>
                                    <p:animEffect transition="in" filter="wipe(left)">
                                      <p:cBhvr>
                                        <p:cTn id="59" dur="500"/>
                                        <p:tgtEl>
                                          <p:spTgt spid="31751"/>
                                        </p:tgtEl>
                                      </p:cBhvr>
                                    </p:animEffect>
                                  </p:childTnLst>
                                </p:cTn>
                              </p:par>
                            </p:childTnLst>
                          </p:cTn>
                        </p:par>
                        <p:par>
                          <p:cTn id="60" fill="hold">
                            <p:stCondLst>
                              <p:cond delay="4200"/>
                            </p:stCondLst>
                            <p:childTnLst>
                              <p:par>
                                <p:cTn id="61" presetID="31" presetClass="entr" presetSubtype="0" fill="hold" grpId="0" nodeType="afterEffect">
                                  <p:stCondLst>
                                    <p:cond delay="0"/>
                                  </p:stCondLst>
                                  <p:childTnLst>
                                    <p:set>
                                      <p:cBhvr>
                                        <p:cTn id="62" dur="1" fill="hold">
                                          <p:stCondLst>
                                            <p:cond delay="0"/>
                                          </p:stCondLst>
                                        </p:cTn>
                                        <p:tgtEl>
                                          <p:spTgt spid="31756"/>
                                        </p:tgtEl>
                                        <p:attrNameLst>
                                          <p:attrName>style.visibility</p:attrName>
                                        </p:attrNameLst>
                                      </p:cBhvr>
                                      <p:to>
                                        <p:strVal val="visible"/>
                                      </p:to>
                                    </p:set>
                                    <p:anim calcmode="lin" valueType="num">
                                      <p:cBhvr>
                                        <p:cTn id="63" dur="300" fill="hold"/>
                                        <p:tgtEl>
                                          <p:spTgt spid="31756"/>
                                        </p:tgtEl>
                                        <p:attrNameLst>
                                          <p:attrName>ppt_w</p:attrName>
                                        </p:attrNameLst>
                                      </p:cBhvr>
                                      <p:tavLst>
                                        <p:tav tm="0">
                                          <p:val>
                                            <p:fltVal val="0"/>
                                          </p:val>
                                        </p:tav>
                                        <p:tav tm="100000">
                                          <p:val>
                                            <p:strVal val="#ppt_w"/>
                                          </p:val>
                                        </p:tav>
                                      </p:tavLst>
                                    </p:anim>
                                    <p:anim calcmode="lin" valueType="num">
                                      <p:cBhvr>
                                        <p:cTn id="64" dur="300" fill="hold"/>
                                        <p:tgtEl>
                                          <p:spTgt spid="31756"/>
                                        </p:tgtEl>
                                        <p:attrNameLst>
                                          <p:attrName>ppt_h</p:attrName>
                                        </p:attrNameLst>
                                      </p:cBhvr>
                                      <p:tavLst>
                                        <p:tav tm="0">
                                          <p:val>
                                            <p:fltVal val="0"/>
                                          </p:val>
                                        </p:tav>
                                        <p:tav tm="100000">
                                          <p:val>
                                            <p:strVal val="#ppt_h"/>
                                          </p:val>
                                        </p:tav>
                                      </p:tavLst>
                                    </p:anim>
                                    <p:anim calcmode="lin" valueType="num">
                                      <p:cBhvr>
                                        <p:cTn id="65" dur="300" fill="hold"/>
                                        <p:tgtEl>
                                          <p:spTgt spid="31756"/>
                                        </p:tgtEl>
                                        <p:attrNameLst>
                                          <p:attrName>style.rotation</p:attrName>
                                        </p:attrNameLst>
                                      </p:cBhvr>
                                      <p:tavLst>
                                        <p:tav tm="0">
                                          <p:val>
                                            <p:fltVal val="90"/>
                                          </p:val>
                                        </p:tav>
                                        <p:tav tm="100000">
                                          <p:val>
                                            <p:fltVal val="0"/>
                                          </p:val>
                                        </p:tav>
                                      </p:tavLst>
                                    </p:anim>
                                    <p:animEffect transition="in" filter="fade">
                                      <p:cBhvr>
                                        <p:cTn id="66" dur="300"/>
                                        <p:tgtEl>
                                          <p:spTgt spid="31756"/>
                                        </p:tgtEl>
                                      </p:cBhvr>
                                    </p:animEffect>
                                  </p:childTnLst>
                                </p:cTn>
                              </p:par>
                            </p:childTnLst>
                          </p:cTn>
                        </p:par>
                        <p:par>
                          <p:cTn id="67" fill="hold">
                            <p:stCondLst>
                              <p:cond delay="4500"/>
                            </p:stCondLst>
                            <p:childTnLst>
                              <p:par>
                                <p:cTn id="68" presetID="22" presetClass="entr" presetSubtype="8" fill="hold" grpId="0" nodeType="afterEffect">
                                  <p:stCondLst>
                                    <p:cond delay="0"/>
                                  </p:stCondLst>
                                  <p:childTnLst>
                                    <p:set>
                                      <p:cBhvr>
                                        <p:cTn id="69" dur="1" fill="hold">
                                          <p:stCondLst>
                                            <p:cond delay="0"/>
                                          </p:stCondLst>
                                        </p:cTn>
                                        <p:tgtEl>
                                          <p:spTgt spid="31754"/>
                                        </p:tgtEl>
                                        <p:attrNameLst>
                                          <p:attrName>style.visibility</p:attrName>
                                        </p:attrNameLst>
                                      </p:cBhvr>
                                      <p:to>
                                        <p:strVal val="visible"/>
                                      </p:to>
                                    </p:set>
                                    <p:animEffect transition="in" filter="wipe(left)">
                                      <p:cBhvr>
                                        <p:cTn id="70" dur="500"/>
                                        <p:tgtEl>
                                          <p:spTgt spid="317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p:bldP spid="31748" grpId="0"/>
      <p:bldP spid="31750" grpId="0"/>
      <p:bldP spid="31751" grpId="0"/>
      <p:bldP spid="31753" grpId="0"/>
      <p:bldP spid="31754" grpId="0"/>
      <p:bldP spid="3175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Box 27"/>
          <p:cNvSpPr txBox="1"/>
          <p:nvPr/>
        </p:nvSpPr>
        <p:spPr>
          <a:xfrm>
            <a:off x="1012825" y="176213"/>
            <a:ext cx="7423827" cy="553998"/>
          </a:xfrm>
          <a:prstGeom prst="rect">
            <a:avLst/>
          </a:prstGeom>
          <a:noFill/>
          <a:ln w="9525">
            <a:noFill/>
          </a:ln>
        </p:spPr>
        <p:txBody>
          <a:bodyPr wrap="none" anchor="t">
            <a:spAutoFit/>
          </a:bodyPr>
          <a:lstStyle/>
          <a:p>
            <a:r>
              <a:rPr lang="en-US" altLang="zh-CN" sz="3000" b="1" dirty="0">
                <a:solidFill>
                  <a:schemeClr val="accent1"/>
                </a:solidFill>
                <a:latin typeface="微软雅黑" panose="020B0503020204020204" pitchFamily="34" charset="-122"/>
                <a:ea typeface="微软雅黑" panose="020B0503020204020204" pitchFamily="34" charset="-122"/>
              </a:rPr>
              <a:t>4.2 </a:t>
            </a:r>
            <a:r>
              <a:rPr lang="zh-CN" altLang="en-US" sz="3000" b="1" dirty="0">
                <a:solidFill>
                  <a:schemeClr val="accent1"/>
                </a:solidFill>
                <a:latin typeface="微软雅黑" panose="020B0503020204020204" pitchFamily="34" charset="-122"/>
                <a:ea typeface="微软雅黑" panose="020B0503020204020204" pitchFamily="34" charset="-122"/>
              </a:rPr>
              <a:t>编程模型：给程序赋予“可靠性”语义</a:t>
            </a:r>
          </a:p>
        </p:txBody>
      </p:sp>
      <p:sp>
        <p:nvSpPr>
          <p:cNvPr id="29699"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sp>
        <p:nvSpPr>
          <p:cNvPr id="29703" name="Rectangle 8"/>
          <p:cNvSpPr/>
          <p:nvPr/>
        </p:nvSpPr>
        <p:spPr>
          <a:xfrm>
            <a:off x="427038" y="1196975"/>
            <a:ext cx="2422459" cy="5168900"/>
          </a:xfrm>
          <a:prstGeom prst="rect">
            <a:avLst/>
          </a:prstGeom>
          <a:solidFill>
            <a:schemeClr val="tx2"/>
          </a:solidFill>
          <a:ln w="9525" cap="flat" cmpd="sng">
            <a:solidFill>
              <a:schemeClr val="bg2"/>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29705" name="Freeform 7"/>
          <p:cNvSpPr/>
          <p:nvPr/>
        </p:nvSpPr>
        <p:spPr>
          <a:xfrm>
            <a:off x="344488" y="1042988"/>
            <a:ext cx="82550" cy="469900"/>
          </a:xfrm>
          <a:custGeom>
            <a:avLst/>
            <a:gdLst/>
            <a:ahLst/>
            <a:cxnLst>
              <a:cxn ang="0">
                <a:pos x="0" y="0"/>
              </a:cxn>
              <a:cxn ang="0">
                <a:pos x="2147483647" y="2147483647"/>
              </a:cxn>
              <a:cxn ang="0">
                <a:pos x="2147483647" y="2147483647"/>
              </a:cxn>
              <a:cxn ang="0">
                <a:pos x="0" y="2147483647"/>
              </a:cxn>
              <a:cxn ang="0">
                <a:pos x="0" y="0"/>
              </a:cxn>
            </a:cxnLst>
            <a:rect l="0" t="0" r="0" b="0"/>
            <a:pathLst>
              <a:path w="102" h="474">
                <a:moveTo>
                  <a:pt x="0" y="0"/>
                </a:moveTo>
                <a:lnTo>
                  <a:pt x="102" y="108"/>
                </a:lnTo>
                <a:lnTo>
                  <a:pt x="102" y="474"/>
                </a:lnTo>
                <a:lnTo>
                  <a:pt x="0" y="366"/>
                </a:lnTo>
                <a:lnTo>
                  <a:pt x="0" y="0"/>
                </a:lnTo>
                <a:close/>
              </a:path>
            </a:pathLst>
          </a:custGeom>
          <a:solidFill>
            <a:schemeClr val="accent1"/>
          </a:solidFill>
          <a:ln w="9525">
            <a:noFill/>
          </a:ln>
        </p:spPr>
        <p:txBody>
          <a:bodyPr/>
          <a:lstStyle/>
          <a:p>
            <a:endParaRPr lang="zh-CN" altLang="en-US"/>
          </a:p>
        </p:txBody>
      </p:sp>
      <p:sp>
        <p:nvSpPr>
          <p:cNvPr id="29706" name="Freeform 9"/>
          <p:cNvSpPr/>
          <p:nvPr/>
        </p:nvSpPr>
        <p:spPr>
          <a:xfrm>
            <a:off x="344488" y="1042988"/>
            <a:ext cx="2062162" cy="363537"/>
          </a:xfrm>
          <a:custGeom>
            <a:avLst/>
            <a:gdLst/>
            <a:ahLst/>
            <a:cxnLst>
              <a:cxn ang="0">
                <a:pos x="0" y="0"/>
              </a:cxn>
              <a:cxn ang="0">
                <a:pos x="2147483647" y="0"/>
              </a:cxn>
              <a:cxn ang="0">
                <a:pos x="2147483647" y="2147483647"/>
              </a:cxn>
              <a:cxn ang="0">
                <a:pos x="2147483647" y="2147483647"/>
              </a:cxn>
              <a:cxn ang="0">
                <a:pos x="0" y="2147483647"/>
              </a:cxn>
              <a:cxn ang="0">
                <a:pos x="0" y="0"/>
              </a:cxn>
            </a:cxnLst>
            <a:rect l="0" t="0" r="0" b="0"/>
            <a:pathLst>
              <a:path w="2547" h="366">
                <a:moveTo>
                  <a:pt x="0" y="0"/>
                </a:moveTo>
                <a:lnTo>
                  <a:pt x="2547" y="0"/>
                </a:lnTo>
                <a:lnTo>
                  <a:pt x="2400" y="185"/>
                </a:lnTo>
                <a:lnTo>
                  <a:pt x="2547" y="366"/>
                </a:lnTo>
                <a:lnTo>
                  <a:pt x="0" y="366"/>
                </a:lnTo>
                <a:lnTo>
                  <a:pt x="0" y="0"/>
                </a:lnTo>
                <a:close/>
              </a:path>
            </a:pathLst>
          </a:custGeom>
          <a:solidFill>
            <a:srgbClr val="113E6A"/>
          </a:solidFill>
          <a:ln w="9525">
            <a:noFill/>
          </a:ln>
        </p:spPr>
        <p:txBody>
          <a:bodyPr/>
          <a:lstStyle/>
          <a:p>
            <a:endParaRPr lang="zh-CN" altLang="en-US"/>
          </a:p>
        </p:txBody>
      </p:sp>
      <p:sp>
        <p:nvSpPr>
          <p:cNvPr id="29713" name="TextBox 18"/>
          <p:cNvSpPr txBox="1"/>
          <p:nvPr/>
        </p:nvSpPr>
        <p:spPr>
          <a:xfrm>
            <a:off x="481633" y="1532343"/>
            <a:ext cx="2422457" cy="2031325"/>
          </a:xfrm>
          <a:prstGeom prst="rect">
            <a:avLst/>
          </a:prstGeom>
          <a:noFill/>
          <a:ln w="9525">
            <a:noFill/>
          </a:ln>
        </p:spPr>
        <p:txBody>
          <a:bodyPr wrap="square" anchor="t">
            <a:spAutoFit/>
          </a:bodyPr>
          <a:lstStyle/>
          <a:p>
            <a:r>
              <a:rPr lang="zh-CN" altLang="en-US" dirty="0">
                <a:solidFill>
                  <a:schemeClr val="accent1"/>
                </a:solidFill>
                <a:latin typeface="微软雅黑" panose="020B0503020204020204" pitchFamily="34" charset="-122"/>
                <a:ea typeface="微软雅黑" panose="020B0503020204020204" pitchFamily="34" charset="-122"/>
              </a:rPr>
              <a:t>可靠计算紧张，</a:t>
            </a:r>
            <a:endParaRPr lang="en-US" altLang="zh-CN" dirty="0">
              <a:solidFill>
                <a:schemeClr val="accent1"/>
              </a:solidFill>
              <a:latin typeface="微软雅黑" panose="020B0503020204020204" pitchFamily="34" charset="-122"/>
              <a:ea typeface="微软雅黑" panose="020B0503020204020204" pitchFamily="34" charset="-122"/>
            </a:endParaRPr>
          </a:p>
          <a:p>
            <a:r>
              <a:rPr lang="zh-CN" altLang="en-US" dirty="0">
                <a:solidFill>
                  <a:schemeClr val="accent1"/>
                </a:solidFill>
                <a:latin typeface="微软雅黑" panose="020B0503020204020204" pitchFamily="34" charset="-122"/>
                <a:ea typeface="微软雅黑" panose="020B0503020204020204" pitchFamily="34" charset="-122"/>
              </a:rPr>
              <a:t>细化标记粒度：函数</a:t>
            </a:r>
            <a:endParaRPr lang="en-US" altLang="zh-CN" dirty="0">
              <a:solidFill>
                <a:schemeClr val="accent1"/>
              </a:solidFill>
              <a:latin typeface="微软雅黑" panose="020B0503020204020204" pitchFamily="34" charset="-122"/>
              <a:ea typeface="微软雅黑" panose="020B0503020204020204" pitchFamily="34" charset="-122"/>
            </a:endParaRPr>
          </a:p>
          <a:p>
            <a:endParaRPr lang="en-US" altLang="zh-CN" dirty="0">
              <a:solidFill>
                <a:schemeClr val="accent1"/>
              </a:solidFill>
              <a:latin typeface="微软雅黑" panose="020B0503020204020204" pitchFamily="34" charset="-122"/>
              <a:ea typeface="微软雅黑" panose="020B0503020204020204" pitchFamily="34" charset="-122"/>
            </a:endParaRPr>
          </a:p>
          <a:p>
            <a:r>
              <a:rPr lang="en-US" altLang="zh-CN" dirty="0">
                <a:solidFill>
                  <a:schemeClr val="accent1"/>
                </a:solidFill>
                <a:latin typeface="微软雅黑" panose="020B0503020204020204" pitchFamily="34" charset="-122"/>
                <a:ea typeface="微软雅黑" panose="020B0503020204020204" pitchFamily="34" charset="-122"/>
              </a:rPr>
              <a:t>RCS</a:t>
            </a:r>
            <a:r>
              <a:rPr lang="zh-CN" altLang="en-US" dirty="0">
                <a:solidFill>
                  <a:schemeClr val="accent1"/>
                </a:solidFill>
                <a:latin typeface="微软雅黑" panose="020B0503020204020204" pitchFamily="34" charset="-122"/>
                <a:ea typeface="微软雅黑" panose="020B0503020204020204" pitchFamily="34" charset="-122"/>
              </a:rPr>
              <a:t>标记关键函数</a:t>
            </a:r>
            <a:endParaRPr lang="en-US" altLang="zh-CN" dirty="0">
              <a:solidFill>
                <a:schemeClr val="accent1"/>
              </a:solidFill>
              <a:latin typeface="微软雅黑" panose="020B0503020204020204" pitchFamily="34" charset="-122"/>
              <a:ea typeface="微软雅黑" panose="020B0503020204020204" pitchFamily="34" charset="-122"/>
            </a:endParaRPr>
          </a:p>
          <a:p>
            <a:endParaRPr lang="en-US" altLang="zh-CN" dirty="0">
              <a:solidFill>
                <a:schemeClr val="accent1"/>
              </a:solidFill>
              <a:latin typeface="微软雅黑" panose="020B0503020204020204" pitchFamily="34" charset="-122"/>
              <a:ea typeface="微软雅黑" panose="020B0503020204020204" pitchFamily="34" charset="-122"/>
            </a:endParaRPr>
          </a:p>
          <a:p>
            <a:r>
              <a:rPr lang="zh-CN" altLang="en-US" dirty="0">
                <a:solidFill>
                  <a:schemeClr val="accent1"/>
                </a:solidFill>
                <a:latin typeface="微软雅黑" panose="020B0503020204020204" pitchFamily="34" charset="-122"/>
                <a:ea typeface="微软雅黑" panose="020B0503020204020204" pitchFamily="34" charset="-122"/>
              </a:rPr>
              <a:t>关键函数应在可靠节点上执行</a:t>
            </a:r>
            <a:endParaRPr lang="en-US" altLang="zh-CN" dirty="0">
              <a:solidFill>
                <a:schemeClr val="accent1"/>
              </a:solidFill>
              <a:latin typeface="微软雅黑" panose="020B0503020204020204" pitchFamily="34" charset="-122"/>
              <a:ea typeface="微软雅黑" panose="020B0503020204020204" pitchFamily="34" charset="-122"/>
            </a:endParaRPr>
          </a:p>
        </p:txBody>
      </p:sp>
      <p:pic>
        <p:nvPicPr>
          <p:cNvPr id="21" name="Picture 5">
            <a:extLst>
              <a:ext uri="{FF2B5EF4-FFF2-40B4-BE49-F238E27FC236}">
                <a16:creationId xmlns:a16="http://schemas.microsoft.com/office/drawing/2014/main" id="{6307F757-739F-4A36-8AA9-AADA64922F16}"/>
              </a:ext>
            </a:extLst>
          </p:cNvPr>
          <p:cNvPicPr>
            <a:picLocks noChangeAspect="1"/>
          </p:cNvPicPr>
          <p:nvPr/>
        </p:nvPicPr>
        <p:blipFill>
          <a:blip r:embed="rId2"/>
          <a:stretch>
            <a:fillRect/>
          </a:stretch>
        </p:blipFill>
        <p:spPr>
          <a:xfrm>
            <a:off x="3118181" y="781050"/>
            <a:ext cx="8983770" cy="5528473"/>
          </a:xfrm>
          <a:prstGeom prst="rect">
            <a:avLst/>
          </a:prstGeom>
        </p:spPr>
      </p:pic>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9699"/>
                                        </p:tgtEl>
                                        <p:attrNameLst>
                                          <p:attrName>style.visibility</p:attrName>
                                        </p:attrNameLst>
                                      </p:cBhvr>
                                      <p:to>
                                        <p:strVal val="visible"/>
                                      </p:to>
                                    </p:set>
                                    <p:anim calcmode="lin" valueType="num">
                                      <p:cBhvr>
                                        <p:cTn id="7" dur="300" fill="hold"/>
                                        <p:tgtEl>
                                          <p:spTgt spid="29699"/>
                                        </p:tgtEl>
                                        <p:attrNameLst>
                                          <p:attrName>ppt_w</p:attrName>
                                        </p:attrNameLst>
                                      </p:cBhvr>
                                      <p:tavLst>
                                        <p:tav tm="0">
                                          <p:val>
                                            <p:fltVal val="0"/>
                                          </p:val>
                                        </p:tav>
                                        <p:tav tm="100000">
                                          <p:val>
                                            <p:strVal val="#ppt_w"/>
                                          </p:val>
                                        </p:tav>
                                      </p:tavLst>
                                    </p:anim>
                                    <p:anim calcmode="lin" valueType="num">
                                      <p:cBhvr>
                                        <p:cTn id="8" dur="300" fill="hold"/>
                                        <p:tgtEl>
                                          <p:spTgt spid="29699"/>
                                        </p:tgtEl>
                                        <p:attrNameLst>
                                          <p:attrName>ppt_h</p:attrName>
                                        </p:attrNameLst>
                                      </p:cBhvr>
                                      <p:tavLst>
                                        <p:tav tm="0">
                                          <p:val>
                                            <p:fltVal val="0"/>
                                          </p:val>
                                        </p:tav>
                                        <p:tav tm="100000">
                                          <p:val>
                                            <p:strVal val="#ppt_h"/>
                                          </p:val>
                                        </p:tav>
                                      </p:tavLst>
                                    </p:anim>
                                    <p:anim calcmode="lin" valueType="num">
                                      <p:cBhvr>
                                        <p:cTn id="9" dur="300" fill="hold"/>
                                        <p:tgtEl>
                                          <p:spTgt spid="29699"/>
                                        </p:tgtEl>
                                        <p:attrNameLst>
                                          <p:attrName>style.rotation</p:attrName>
                                        </p:attrNameLst>
                                      </p:cBhvr>
                                      <p:tavLst>
                                        <p:tav tm="0">
                                          <p:val>
                                            <p:fltVal val="90"/>
                                          </p:val>
                                        </p:tav>
                                        <p:tav tm="100000">
                                          <p:val>
                                            <p:fltVal val="0"/>
                                          </p:val>
                                        </p:tav>
                                      </p:tavLst>
                                    </p:anim>
                                    <p:animEffect transition="in" filter="fade">
                                      <p:cBhvr>
                                        <p:cTn id="10" dur="300"/>
                                        <p:tgtEl>
                                          <p:spTgt spid="29699"/>
                                        </p:tgtEl>
                                      </p:cBhvr>
                                    </p:animEffect>
                                  </p:childTnLst>
                                </p:cTn>
                              </p:par>
                            </p:childTnLst>
                          </p:cTn>
                        </p:par>
                        <p:par>
                          <p:cTn id="11" fill="hold">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9698"/>
                                        </p:tgtEl>
                                        <p:attrNameLst>
                                          <p:attrName>style.visibility</p:attrName>
                                        </p:attrNameLst>
                                      </p:cBhvr>
                                      <p:to>
                                        <p:strVal val="visible"/>
                                      </p:to>
                                    </p:set>
                                    <p:anim calcmode="lin" valueType="num">
                                      <p:cBhvr>
                                        <p:cTn id="14" dur="400" fill="hold"/>
                                        <p:tgtEl>
                                          <p:spTgt spid="29698"/>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9698"/>
                                        </p:tgtEl>
                                        <p:attrNameLst>
                                          <p:attrName>ppt_y</p:attrName>
                                        </p:attrNameLst>
                                      </p:cBhvr>
                                      <p:tavLst>
                                        <p:tav tm="0">
                                          <p:val>
                                            <p:strVal val="#ppt_y"/>
                                          </p:val>
                                        </p:tav>
                                        <p:tav tm="100000">
                                          <p:val>
                                            <p:strVal val="#ppt_y"/>
                                          </p:val>
                                        </p:tav>
                                      </p:tavLst>
                                    </p:anim>
                                    <p:anim calcmode="lin" valueType="num">
                                      <p:cBhvr>
                                        <p:cTn id="16" dur="400" fill="hold"/>
                                        <p:tgtEl>
                                          <p:spTgt spid="29698"/>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969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9698"/>
                                        </p:tgtEl>
                                      </p:cBhvr>
                                    </p:animEffect>
                                  </p:childTnLst>
                                </p:cTn>
                              </p:par>
                            </p:childTnLst>
                          </p:cTn>
                        </p:par>
                        <p:par>
                          <p:cTn id="19" fill="hold">
                            <p:stCondLst>
                              <p:cond delay="1460"/>
                            </p:stCondLst>
                            <p:childTnLst>
                              <p:par>
                                <p:cTn id="20" presetID="2" presetClass="entr" presetSubtype="6" fill="hold" grpId="0" nodeType="afterEffect">
                                  <p:stCondLst>
                                    <p:cond delay="0"/>
                                  </p:stCondLst>
                                  <p:childTnLst>
                                    <p:set>
                                      <p:cBhvr>
                                        <p:cTn id="21" dur="1" fill="hold">
                                          <p:stCondLst>
                                            <p:cond delay="0"/>
                                          </p:stCondLst>
                                        </p:cTn>
                                        <p:tgtEl>
                                          <p:spTgt spid="29703"/>
                                        </p:tgtEl>
                                        <p:attrNameLst>
                                          <p:attrName>style.visibility</p:attrName>
                                        </p:attrNameLst>
                                      </p:cBhvr>
                                      <p:to>
                                        <p:strVal val="visible"/>
                                      </p:to>
                                    </p:set>
                                    <p:anim calcmode="lin" valueType="num">
                                      <p:cBhvr additive="base">
                                        <p:cTn id="22" dur="500" fill="hold"/>
                                        <p:tgtEl>
                                          <p:spTgt spid="29703"/>
                                        </p:tgtEl>
                                        <p:attrNameLst>
                                          <p:attrName>ppt_x</p:attrName>
                                        </p:attrNameLst>
                                      </p:cBhvr>
                                      <p:tavLst>
                                        <p:tav tm="0">
                                          <p:val>
                                            <p:strVal val="1+#ppt_w/2"/>
                                          </p:val>
                                        </p:tav>
                                        <p:tav tm="100000">
                                          <p:val>
                                            <p:strVal val="#ppt_x"/>
                                          </p:val>
                                        </p:tav>
                                      </p:tavLst>
                                    </p:anim>
                                    <p:anim calcmode="lin" valueType="num">
                                      <p:cBhvr additive="base">
                                        <p:cTn id="23" dur="500" fill="hold"/>
                                        <p:tgtEl>
                                          <p:spTgt spid="29703"/>
                                        </p:tgtEl>
                                        <p:attrNameLst>
                                          <p:attrName>ppt_y</p:attrName>
                                        </p:attrNameLst>
                                      </p:cBhvr>
                                      <p:tavLst>
                                        <p:tav tm="0">
                                          <p:val>
                                            <p:strVal val="1+#ppt_h/2"/>
                                          </p:val>
                                        </p:tav>
                                        <p:tav tm="100000">
                                          <p:val>
                                            <p:strVal val="#ppt_y"/>
                                          </p:val>
                                        </p:tav>
                                      </p:tavLst>
                                    </p:anim>
                                  </p:childTnLst>
                                </p:cTn>
                              </p:par>
                            </p:childTnLst>
                          </p:cTn>
                        </p:par>
                        <p:par>
                          <p:cTn id="24" fill="hold">
                            <p:stCondLst>
                              <p:cond delay="1960"/>
                            </p:stCondLst>
                            <p:childTnLst>
                              <p:par>
                                <p:cTn id="25" presetID="22" presetClass="entr" presetSubtype="2" fill="hold" nodeType="afterEffect">
                                  <p:stCondLst>
                                    <p:cond delay="0"/>
                                  </p:stCondLst>
                                  <p:childTnLst>
                                    <p:set>
                                      <p:cBhvr>
                                        <p:cTn id="26" dur="1" fill="hold">
                                          <p:stCondLst>
                                            <p:cond delay="0"/>
                                          </p:stCondLst>
                                        </p:cTn>
                                        <p:tgtEl>
                                          <p:spTgt spid="29705"/>
                                        </p:tgtEl>
                                        <p:attrNameLst>
                                          <p:attrName>style.visibility</p:attrName>
                                        </p:attrNameLst>
                                      </p:cBhvr>
                                      <p:to>
                                        <p:strVal val="visible"/>
                                      </p:to>
                                    </p:set>
                                    <p:animEffect transition="in" filter="wipe(right)">
                                      <p:cBhvr>
                                        <p:cTn id="27" dur="300"/>
                                        <p:tgtEl>
                                          <p:spTgt spid="29705"/>
                                        </p:tgtEl>
                                      </p:cBhvr>
                                    </p:animEffect>
                                  </p:childTnLst>
                                </p:cTn>
                              </p:par>
                            </p:childTnLst>
                          </p:cTn>
                        </p:par>
                        <p:par>
                          <p:cTn id="28" fill="hold">
                            <p:stCondLst>
                              <p:cond delay="2260"/>
                            </p:stCondLst>
                            <p:childTnLst>
                              <p:par>
                                <p:cTn id="29" presetID="22" presetClass="entr" presetSubtype="8" fill="hold" nodeType="afterEffect">
                                  <p:stCondLst>
                                    <p:cond delay="0"/>
                                  </p:stCondLst>
                                  <p:childTnLst>
                                    <p:set>
                                      <p:cBhvr>
                                        <p:cTn id="30" dur="1" fill="hold">
                                          <p:stCondLst>
                                            <p:cond delay="0"/>
                                          </p:stCondLst>
                                        </p:cTn>
                                        <p:tgtEl>
                                          <p:spTgt spid="29706"/>
                                        </p:tgtEl>
                                        <p:attrNameLst>
                                          <p:attrName>style.visibility</p:attrName>
                                        </p:attrNameLst>
                                      </p:cBhvr>
                                      <p:to>
                                        <p:strVal val="visible"/>
                                      </p:to>
                                    </p:set>
                                    <p:animEffect transition="in" filter="wipe(left)">
                                      <p:cBhvr>
                                        <p:cTn id="31" dur="500"/>
                                        <p:tgtEl>
                                          <p:spTgt spid="29706"/>
                                        </p:tgtEl>
                                      </p:cBhvr>
                                    </p:animEffect>
                                  </p:childTnLst>
                                </p:cTn>
                              </p:par>
                            </p:childTnLst>
                          </p:cTn>
                        </p:par>
                        <p:par>
                          <p:cTn id="32" fill="hold">
                            <p:stCondLst>
                              <p:cond delay="2760"/>
                            </p:stCondLst>
                            <p:childTnLst>
                              <p:par>
                                <p:cTn id="33" presetID="22" presetClass="entr" presetSubtype="1" fill="hold" grpId="0" nodeType="afterEffect">
                                  <p:stCondLst>
                                    <p:cond delay="0"/>
                                  </p:stCondLst>
                                  <p:childTnLst>
                                    <p:set>
                                      <p:cBhvr>
                                        <p:cTn id="34" dur="1" fill="hold">
                                          <p:stCondLst>
                                            <p:cond delay="0"/>
                                          </p:stCondLst>
                                        </p:cTn>
                                        <p:tgtEl>
                                          <p:spTgt spid="29713"/>
                                        </p:tgtEl>
                                        <p:attrNameLst>
                                          <p:attrName>style.visibility</p:attrName>
                                        </p:attrNameLst>
                                      </p:cBhvr>
                                      <p:to>
                                        <p:strVal val="visible"/>
                                      </p:to>
                                    </p:set>
                                    <p:animEffect transition="in" filter="wipe(up)">
                                      <p:cBhvr>
                                        <p:cTn id="35" dur="500"/>
                                        <p:tgtEl>
                                          <p:spTgt spid="297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p:bldP spid="29703" grpId="0" animBg="1"/>
      <p:bldP spid="2971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2" cstate="print"/>
          <a:stretch>
            <a:fillRect/>
          </a:stretch>
        </a:blipFill>
        <a:effectLst/>
      </p:bgPr>
    </p:bg>
    <p:spTree>
      <p:nvGrpSpPr>
        <p:cNvPr id="1" name=""/>
        <p:cNvGrpSpPr/>
        <p:nvPr/>
      </p:nvGrpSpPr>
      <p:grpSpPr>
        <a:xfrm>
          <a:off x="0" y="0"/>
          <a:ext cx="0" cy="0"/>
          <a:chOff x="0" y="0"/>
          <a:chExt cx="0" cy="0"/>
        </a:xfrm>
      </p:grpSpPr>
      <p:sp>
        <p:nvSpPr>
          <p:cNvPr id="10242" name="Oval 5"/>
          <p:cNvSpPr/>
          <p:nvPr/>
        </p:nvSpPr>
        <p:spPr>
          <a:xfrm>
            <a:off x="4062413" y="627063"/>
            <a:ext cx="4141787" cy="4144962"/>
          </a:xfrm>
          <a:prstGeom prst="ellipse">
            <a:avLst/>
          </a:prstGeom>
          <a:solidFill>
            <a:srgbClr val="FFFFFF"/>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10243" name="Freeform 11"/>
          <p:cNvSpPr>
            <a:spLocks noEditPoints="1"/>
          </p:cNvSpPr>
          <p:nvPr/>
        </p:nvSpPr>
        <p:spPr>
          <a:xfrm>
            <a:off x="5595938" y="936625"/>
            <a:ext cx="1152525" cy="1217613"/>
          </a:xfrm>
          <a:custGeom>
            <a:avLst/>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404" h="1483">
                <a:moveTo>
                  <a:pt x="308" y="0"/>
                </a:moveTo>
                <a:lnTo>
                  <a:pt x="877" y="0"/>
                </a:lnTo>
                <a:cubicBezTo>
                  <a:pt x="984" y="0"/>
                  <a:pt x="1072" y="88"/>
                  <a:pt x="1072" y="195"/>
                </a:cubicBezTo>
                <a:lnTo>
                  <a:pt x="1072" y="456"/>
                </a:lnTo>
                <a:cubicBezTo>
                  <a:pt x="1010" y="504"/>
                  <a:pt x="973" y="550"/>
                  <a:pt x="924" y="616"/>
                </a:cubicBezTo>
                <a:lnTo>
                  <a:pt x="924" y="195"/>
                </a:lnTo>
                <a:cubicBezTo>
                  <a:pt x="924" y="169"/>
                  <a:pt x="903" y="147"/>
                  <a:pt x="877" y="147"/>
                </a:cubicBezTo>
                <a:lnTo>
                  <a:pt x="426" y="147"/>
                </a:lnTo>
                <a:lnTo>
                  <a:pt x="426" y="354"/>
                </a:lnTo>
                <a:cubicBezTo>
                  <a:pt x="426" y="374"/>
                  <a:pt x="409" y="391"/>
                  <a:pt x="389" y="391"/>
                </a:cubicBezTo>
                <a:lnTo>
                  <a:pt x="148" y="391"/>
                </a:lnTo>
                <a:lnTo>
                  <a:pt x="148" y="1111"/>
                </a:lnTo>
                <a:cubicBezTo>
                  <a:pt x="148" y="1138"/>
                  <a:pt x="169" y="1159"/>
                  <a:pt x="196" y="1159"/>
                </a:cubicBezTo>
                <a:lnTo>
                  <a:pt x="647" y="1159"/>
                </a:lnTo>
                <a:cubicBezTo>
                  <a:pt x="632" y="1208"/>
                  <a:pt x="619" y="1257"/>
                  <a:pt x="610" y="1307"/>
                </a:cubicBezTo>
                <a:lnTo>
                  <a:pt x="196" y="1307"/>
                </a:lnTo>
                <a:cubicBezTo>
                  <a:pt x="88" y="1307"/>
                  <a:pt x="0" y="1219"/>
                  <a:pt x="0" y="1111"/>
                </a:cubicBezTo>
                <a:lnTo>
                  <a:pt x="0" y="308"/>
                </a:lnTo>
                <a:lnTo>
                  <a:pt x="308" y="0"/>
                </a:lnTo>
                <a:close/>
                <a:moveTo>
                  <a:pt x="1246" y="478"/>
                </a:moveTo>
                <a:cubicBezTo>
                  <a:pt x="1266" y="490"/>
                  <a:pt x="1279" y="509"/>
                  <a:pt x="1284" y="536"/>
                </a:cubicBezTo>
                <a:cubicBezTo>
                  <a:pt x="1322" y="546"/>
                  <a:pt x="1359" y="571"/>
                  <a:pt x="1386" y="619"/>
                </a:cubicBezTo>
                <a:cubicBezTo>
                  <a:pt x="1404" y="661"/>
                  <a:pt x="1397" y="720"/>
                  <a:pt x="1372" y="765"/>
                </a:cubicBezTo>
                <a:cubicBezTo>
                  <a:pt x="1330" y="843"/>
                  <a:pt x="1273" y="938"/>
                  <a:pt x="1222" y="1016"/>
                </a:cubicBezTo>
                <a:cubicBezTo>
                  <a:pt x="1190" y="1029"/>
                  <a:pt x="1196" y="961"/>
                  <a:pt x="1208" y="944"/>
                </a:cubicBezTo>
                <a:cubicBezTo>
                  <a:pt x="1249" y="882"/>
                  <a:pt x="1284" y="824"/>
                  <a:pt x="1317" y="713"/>
                </a:cubicBezTo>
                <a:cubicBezTo>
                  <a:pt x="1324" y="661"/>
                  <a:pt x="1300" y="637"/>
                  <a:pt x="1284" y="614"/>
                </a:cubicBezTo>
                <a:cubicBezTo>
                  <a:pt x="1283" y="618"/>
                  <a:pt x="1282" y="623"/>
                  <a:pt x="1281" y="628"/>
                </a:cubicBezTo>
                <a:cubicBezTo>
                  <a:pt x="1250" y="614"/>
                  <a:pt x="1220" y="599"/>
                  <a:pt x="1189" y="582"/>
                </a:cubicBezTo>
                <a:cubicBezTo>
                  <a:pt x="1158" y="565"/>
                  <a:pt x="1129" y="543"/>
                  <a:pt x="1099" y="523"/>
                </a:cubicBezTo>
                <a:cubicBezTo>
                  <a:pt x="1157" y="473"/>
                  <a:pt x="1207" y="456"/>
                  <a:pt x="1246" y="478"/>
                </a:cubicBezTo>
                <a:close/>
                <a:moveTo>
                  <a:pt x="1268" y="683"/>
                </a:moveTo>
                <a:cubicBezTo>
                  <a:pt x="1242" y="770"/>
                  <a:pt x="1192" y="879"/>
                  <a:pt x="1121" y="1002"/>
                </a:cubicBezTo>
                <a:cubicBezTo>
                  <a:pt x="1086" y="1064"/>
                  <a:pt x="1045" y="1123"/>
                  <a:pt x="1003" y="1178"/>
                </a:cubicBezTo>
                <a:cubicBezTo>
                  <a:pt x="964" y="1159"/>
                  <a:pt x="925" y="1138"/>
                  <a:pt x="885" y="1116"/>
                </a:cubicBezTo>
                <a:cubicBezTo>
                  <a:pt x="843" y="1094"/>
                  <a:pt x="804" y="1066"/>
                  <a:pt x="764" y="1039"/>
                </a:cubicBezTo>
                <a:cubicBezTo>
                  <a:pt x="790" y="976"/>
                  <a:pt x="821" y="911"/>
                  <a:pt x="857" y="849"/>
                </a:cubicBezTo>
                <a:cubicBezTo>
                  <a:pt x="927" y="727"/>
                  <a:pt x="996" y="628"/>
                  <a:pt x="1058" y="562"/>
                </a:cubicBezTo>
                <a:cubicBezTo>
                  <a:pt x="1091" y="584"/>
                  <a:pt x="1124" y="608"/>
                  <a:pt x="1159" y="628"/>
                </a:cubicBezTo>
                <a:cubicBezTo>
                  <a:pt x="1195" y="649"/>
                  <a:pt x="1232" y="664"/>
                  <a:pt x="1268" y="683"/>
                </a:cubicBezTo>
                <a:close/>
                <a:moveTo>
                  <a:pt x="968" y="1222"/>
                </a:moveTo>
                <a:cubicBezTo>
                  <a:pt x="839" y="1379"/>
                  <a:pt x="708" y="1483"/>
                  <a:pt x="678" y="1466"/>
                </a:cubicBezTo>
                <a:cubicBezTo>
                  <a:pt x="648" y="1448"/>
                  <a:pt x="672" y="1283"/>
                  <a:pt x="743" y="1092"/>
                </a:cubicBezTo>
                <a:cubicBezTo>
                  <a:pt x="779" y="1116"/>
                  <a:pt x="816" y="1140"/>
                  <a:pt x="854" y="1162"/>
                </a:cubicBezTo>
                <a:cubicBezTo>
                  <a:pt x="892" y="1184"/>
                  <a:pt x="930" y="1202"/>
                  <a:pt x="968" y="1222"/>
                </a:cubicBezTo>
                <a:close/>
                <a:moveTo>
                  <a:pt x="508" y="258"/>
                </a:moveTo>
                <a:lnTo>
                  <a:pt x="833" y="258"/>
                </a:lnTo>
                <a:lnTo>
                  <a:pt x="833" y="333"/>
                </a:lnTo>
                <a:lnTo>
                  <a:pt x="508" y="333"/>
                </a:lnTo>
                <a:lnTo>
                  <a:pt x="508" y="258"/>
                </a:lnTo>
                <a:close/>
                <a:moveTo>
                  <a:pt x="256" y="756"/>
                </a:moveTo>
                <a:lnTo>
                  <a:pt x="446" y="756"/>
                </a:lnTo>
                <a:lnTo>
                  <a:pt x="446" y="831"/>
                </a:lnTo>
                <a:lnTo>
                  <a:pt x="256" y="831"/>
                </a:lnTo>
                <a:lnTo>
                  <a:pt x="256" y="756"/>
                </a:lnTo>
                <a:close/>
                <a:moveTo>
                  <a:pt x="256" y="583"/>
                </a:moveTo>
                <a:lnTo>
                  <a:pt x="833" y="583"/>
                </a:lnTo>
                <a:lnTo>
                  <a:pt x="833" y="658"/>
                </a:lnTo>
                <a:lnTo>
                  <a:pt x="256" y="658"/>
                </a:lnTo>
                <a:lnTo>
                  <a:pt x="256" y="583"/>
                </a:lnTo>
                <a:close/>
                <a:moveTo>
                  <a:pt x="256" y="423"/>
                </a:moveTo>
                <a:lnTo>
                  <a:pt x="833" y="423"/>
                </a:lnTo>
                <a:lnTo>
                  <a:pt x="833" y="498"/>
                </a:lnTo>
                <a:lnTo>
                  <a:pt x="256" y="498"/>
                </a:lnTo>
                <a:lnTo>
                  <a:pt x="256" y="423"/>
                </a:lnTo>
                <a:close/>
                <a:moveTo>
                  <a:pt x="192" y="323"/>
                </a:moveTo>
                <a:lnTo>
                  <a:pt x="334" y="323"/>
                </a:lnTo>
                <a:cubicBezTo>
                  <a:pt x="347" y="323"/>
                  <a:pt x="359" y="312"/>
                  <a:pt x="359" y="299"/>
                </a:cubicBezTo>
                <a:lnTo>
                  <a:pt x="359" y="157"/>
                </a:lnTo>
                <a:lnTo>
                  <a:pt x="192" y="323"/>
                </a:lnTo>
                <a:close/>
              </a:path>
            </a:pathLst>
          </a:custGeom>
          <a:solidFill>
            <a:srgbClr val="113E6A"/>
          </a:solidFill>
          <a:ln w="9525">
            <a:noFill/>
          </a:ln>
        </p:spPr>
        <p:txBody>
          <a:bodyPr/>
          <a:lstStyle/>
          <a:p>
            <a:endParaRPr lang="zh-CN" altLang="en-US"/>
          </a:p>
        </p:txBody>
      </p:sp>
      <p:sp>
        <p:nvSpPr>
          <p:cNvPr id="10244" name="Line 12"/>
          <p:cNvSpPr/>
          <p:nvPr/>
        </p:nvSpPr>
        <p:spPr>
          <a:xfrm>
            <a:off x="4195763" y="2740025"/>
            <a:ext cx="3808412" cy="0"/>
          </a:xfrm>
          <a:prstGeom prst="line">
            <a:avLst/>
          </a:prstGeom>
          <a:ln w="12700" cap="flat" cmpd="sng">
            <a:solidFill>
              <a:schemeClr val="bg2"/>
            </a:solidFill>
            <a:prstDash val="solid"/>
            <a:round/>
            <a:headEnd type="none" w="med" len="med"/>
            <a:tailEnd type="none" w="med" len="med"/>
          </a:ln>
        </p:spPr>
      </p:sp>
      <p:sp>
        <p:nvSpPr>
          <p:cNvPr id="10245" name="TextBox 77"/>
          <p:cNvSpPr txBox="1"/>
          <p:nvPr/>
        </p:nvSpPr>
        <p:spPr>
          <a:xfrm>
            <a:off x="4443759" y="2902446"/>
            <a:ext cx="3634681" cy="769441"/>
          </a:xfrm>
          <a:prstGeom prst="rect">
            <a:avLst/>
          </a:prstGeom>
          <a:noFill/>
          <a:ln w="9525">
            <a:noFill/>
          </a:ln>
        </p:spPr>
        <p:txBody>
          <a:bodyPr wrap="square" anchor="t">
            <a:spAutoFit/>
          </a:bodyPr>
          <a:lstStyle/>
          <a:p>
            <a:pPr algn="ctr"/>
            <a:r>
              <a:rPr lang="en-US" altLang="zh-CN" sz="4400" b="1" dirty="0">
                <a:solidFill>
                  <a:srgbClr val="363636"/>
                </a:solidFill>
                <a:latin typeface="微软雅黑" panose="020B0503020204020204" pitchFamily="34" charset="-122"/>
                <a:ea typeface="微软雅黑" panose="020B0503020204020204" pitchFamily="34" charset="-122"/>
              </a:rPr>
              <a:t>Background</a:t>
            </a:r>
            <a:endParaRPr lang="zh-CN" altLang="en-US" sz="4400" b="1" dirty="0">
              <a:solidFill>
                <a:srgbClr val="363636"/>
              </a:solidFill>
              <a:latin typeface="微软雅黑" panose="020B0503020204020204" pitchFamily="34" charset="-122"/>
              <a:ea typeface="微软雅黑" panose="020B0503020204020204" pitchFamily="34" charset="-122"/>
            </a:endParaRPr>
          </a:p>
        </p:txBody>
      </p:sp>
      <p:sp>
        <p:nvSpPr>
          <p:cNvPr id="10246" name="Rectangle 14"/>
          <p:cNvSpPr/>
          <p:nvPr/>
        </p:nvSpPr>
        <p:spPr>
          <a:xfrm>
            <a:off x="5634038" y="2255838"/>
            <a:ext cx="930275" cy="400050"/>
          </a:xfrm>
          <a:prstGeom prst="rect">
            <a:avLst/>
          </a:prstGeom>
          <a:noFill/>
          <a:ln w="9525">
            <a:noFill/>
          </a:ln>
        </p:spPr>
        <p:txBody>
          <a:bodyPr wrap="none" lIns="0" tIns="0" rIns="0" bIns="0" anchor="t">
            <a:spAutoFit/>
          </a:bodyPr>
          <a:lstStyle/>
          <a:p>
            <a:r>
              <a:rPr lang="zh-CN" altLang="en-US" sz="2600" dirty="0">
                <a:solidFill>
                  <a:srgbClr val="363636"/>
                </a:solidFill>
                <a:latin typeface="微软雅黑" panose="020B0503020204020204" pitchFamily="34" charset="-122"/>
                <a:ea typeface="微软雅黑" panose="020B0503020204020204" pitchFamily="34" charset="-122"/>
              </a:rPr>
              <a:t>Part 1</a:t>
            </a:r>
          </a:p>
        </p:txBody>
      </p:sp>
      <p:sp>
        <p:nvSpPr>
          <p:cNvPr id="10256" name="TextBox 88"/>
          <p:cNvSpPr txBox="1"/>
          <p:nvPr/>
        </p:nvSpPr>
        <p:spPr>
          <a:xfrm>
            <a:off x="4264492" y="4993301"/>
            <a:ext cx="3832027" cy="523220"/>
          </a:xfrm>
          <a:prstGeom prst="rect">
            <a:avLst/>
          </a:prstGeom>
          <a:noFill/>
          <a:ln w="9525">
            <a:noFill/>
          </a:ln>
        </p:spPr>
        <p:txBody>
          <a:bodyPr wrap="square" anchor="t">
            <a:spAutoFit/>
          </a:bodyPr>
          <a:lstStyle/>
          <a:p>
            <a:r>
              <a:rPr lang="zh-CN" altLang="en-US" sz="2800" dirty="0">
                <a:solidFill>
                  <a:schemeClr val="accent2"/>
                </a:solidFill>
                <a:latin typeface="微软雅黑" panose="020B0503020204020204" pitchFamily="34" charset="-122"/>
                <a:ea typeface="微软雅黑" panose="020B0503020204020204" pitchFamily="34" charset="-122"/>
              </a:rPr>
              <a:t>并行计算中的异构场景</a:t>
            </a:r>
          </a:p>
        </p:txBody>
      </p:sp>
      <p:pic>
        <p:nvPicPr>
          <p:cNvPr id="19" name="图片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8741" y="91674"/>
            <a:ext cx="2646380" cy="503185"/>
          </a:xfrm>
          <a:prstGeom prst="rect">
            <a:avLst/>
          </a:prstGeom>
        </p:spPr>
      </p:pic>
    </p:spTree>
  </p:cSld>
  <p:clrMapOvr>
    <a:masterClrMapping/>
  </p:clrMapOvr>
  <p:transition advTm="8561"/>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wheel(1)">
                                      <p:cBhvr>
                                        <p:cTn id="7" dur="2000"/>
                                        <p:tgtEl>
                                          <p:spTgt spid="10242"/>
                                        </p:tgtEl>
                                      </p:cBhvr>
                                    </p:animEffect>
                                  </p:childTnLst>
                                </p:cTn>
                              </p:par>
                            </p:childTnLst>
                          </p:cTn>
                        </p:par>
                        <p:par>
                          <p:cTn id="8" fill="hold">
                            <p:stCondLst>
                              <p:cond delay="2000"/>
                            </p:stCondLst>
                            <p:childTnLst>
                              <p:par>
                                <p:cTn id="9" presetID="31" presetClass="entr" presetSubtype="0" fill="hold" nodeType="afterEffect">
                                  <p:stCondLst>
                                    <p:cond delay="0"/>
                                  </p:stCondLst>
                                  <p:childTnLst>
                                    <p:set>
                                      <p:cBhvr>
                                        <p:cTn id="10" dur="1" fill="hold">
                                          <p:stCondLst>
                                            <p:cond delay="0"/>
                                          </p:stCondLst>
                                        </p:cTn>
                                        <p:tgtEl>
                                          <p:spTgt spid="10243"/>
                                        </p:tgtEl>
                                        <p:attrNameLst>
                                          <p:attrName>style.visibility</p:attrName>
                                        </p:attrNameLst>
                                      </p:cBhvr>
                                      <p:to>
                                        <p:strVal val="visible"/>
                                      </p:to>
                                    </p:set>
                                    <p:anim calcmode="lin" valueType="num">
                                      <p:cBhvr>
                                        <p:cTn id="11" dur="400" fill="hold"/>
                                        <p:tgtEl>
                                          <p:spTgt spid="10243"/>
                                        </p:tgtEl>
                                        <p:attrNameLst>
                                          <p:attrName>ppt_w</p:attrName>
                                        </p:attrNameLst>
                                      </p:cBhvr>
                                      <p:tavLst>
                                        <p:tav tm="0">
                                          <p:val>
                                            <p:fltVal val="0"/>
                                          </p:val>
                                        </p:tav>
                                        <p:tav tm="100000">
                                          <p:val>
                                            <p:strVal val="#ppt_w"/>
                                          </p:val>
                                        </p:tav>
                                      </p:tavLst>
                                    </p:anim>
                                    <p:anim calcmode="lin" valueType="num">
                                      <p:cBhvr>
                                        <p:cTn id="12" dur="400" fill="hold"/>
                                        <p:tgtEl>
                                          <p:spTgt spid="10243"/>
                                        </p:tgtEl>
                                        <p:attrNameLst>
                                          <p:attrName>ppt_h</p:attrName>
                                        </p:attrNameLst>
                                      </p:cBhvr>
                                      <p:tavLst>
                                        <p:tav tm="0">
                                          <p:val>
                                            <p:fltVal val="0"/>
                                          </p:val>
                                        </p:tav>
                                        <p:tav tm="100000">
                                          <p:val>
                                            <p:strVal val="#ppt_h"/>
                                          </p:val>
                                        </p:tav>
                                      </p:tavLst>
                                    </p:anim>
                                    <p:anim calcmode="lin" valueType="num">
                                      <p:cBhvr>
                                        <p:cTn id="13" dur="400" fill="hold"/>
                                        <p:tgtEl>
                                          <p:spTgt spid="10243"/>
                                        </p:tgtEl>
                                        <p:attrNameLst>
                                          <p:attrName>style.rotation</p:attrName>
                                        </p:attrNameLst>
                                      </p:cBhvr>
                                      <p:tavLst>
                                        <p:tav tm="0">
                                          <p:val>
                                            <p:fltVal val="90"/>
                                          </p:val>
                                        </p:tav>
                                        <p:tav tm="100000">
                                          <p:val>
                                            <p:fltVal val="0"/>
                                          </p:val>
                                        </p:tav>
                                      </p:tavLst>
                                    </p:anim>
                                    <p:animEffect transition="in" filter="fade">
                                      <p:cBhvr>
                                        <p:cTn id="14" dur="400"/>
                                        <p:tgtEl>
                                          <p:spTgt spid="10243"/>
                                        </p:tgtEl>
                                      </p:cBhvr>
                                    </p:animEffect>
                                  </p:childTnLst>
                                </p:cTn>
                              </p:par>
                            </p:childTnLst>
                          </p:cTn>
                        </p:par>
                        <p:par>
                          <p:cTn id="15" fill="hold">
                            <p:stCondLst>
                              <p:cond delay="2500"/>
                            </p:stCondLst>
                            <p:childTnLst>
                              <p:par>
                                <p:cTn id="16" presetID="16" presetClass="entr" presetSubtype="21" fill="hold" nodeType="afterEffect">
                                  <p:stCondLst>
                                    <p:cond delay="0"/>
                                  </p:stCondLst>
                                  <p:childTnLst>
                                    <p:set>
                                      <p:cBhvr>
                                        <p:cTn id="17" dur="1" fill="hold">
                                          <p:stCondLst>
                                            <p:cond delay="0"/>
                                          </p:stCondLst>
                                        </p:cTn>
                                        <p:tgtEl>
                                          <p:spTgt spid="10244"/>
                                        </p:tgtEl>
                                        <p:attrNameLst>
                                          <p:attrName>style.visibility</p:attrName>
                                        </p:attrNameLst>
                                      </p:cBhvr>
                                      <p:to>
                                        <p:strVal val="visible"/>
                                      </p:to>
                                    </p:set>
                                    <p:animEffect transition="in" filter="barn(inVertical)">
                                      <p:cBhvr>
                                        <p:cTn id="18" dur="500"/>
                                        <p:tgtEl>
                                          <p:spTgt spid="10244"/>
                                        </p:tgtEl>
                                      </p:cBhvr>
                                    </p:animEffect>
                                  </p:childTnLst>
                                </p:cTn>
                              </p:par>
                            </p:childTnLst>
                          </p:cTn>
                        </p:par>
                        <p:par>
                          <p:cTn id="19" fill="hold">
                            <p:stCondLst>
                              <p:cond delay="3000"/>
                            </p:stCondLst>
                            <p:childTnLst>
                              <p:par>
                                <p:cTn id="20" presetID="22" presetClass="entr" presetSubtype="1" fill="hold" grpId="0" nodeType="afterEffect">
                                  <p:stCondLst>
                                    <p:cond delay="0"/>
                                  </p:stCondLst>
                                  <p:childTnLst>
                                    <p:set>
                                      <p:cBhvr>
                                        <p:cTn id="21" dur="1" fill="hold">
                                          <p:stCondLst>
                                            <p:cond delay="0"/>
                                          </p:stCondLst>
                                        </p:cTn>
                                        <p:tgtEl>
                                          <p:spTgt spid="10245"/>
                                        </p:tgtEl>
                                        <p:attrNameLst>
                                          <p:attrName>style.visibility</p:attrName>
                                        </p:attrNameLst>
                                      </p:cBhvr>
                                      <p:to>
                                        <p:strVal val="visible"/>
                                      </p:to>
                                    </p:set>
                                    <p:animEffect transition="in" filter="wipe(up)">
                                      <p:cBhvr>
                                        <p:cTn id="22" dur="500"/>
                                        <p:tgtEl>
                                          <p:spTgt spid="10245"/>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0246"/>
                                        </p:tgtEl>
                                        <p:attrNameLst>
                                          <p:attrName>style.visibility</p:attrName>
                                        </p:attrNameLst>
                                      </p:cBhvr>
                                      <p:to>
                                        <p:strVal val="visible"/>
                                      </p:to>
                                    </p:set>
                                    <p:animEffect transition="in" filter="wipe(down)">
                                      <p:cBhvr>
                                        <p:cTn id="25" dur="500"/>
                                        <p:tgtEl>
                                          <p:spTgt spid="10246"/>
                                        </p:tgtEl>
                                      </p:cBhvr>
                                    </p:animEffect>
                                  </p:childTnLst>
                                </p:cTn>
                              </p:par>
                              <p:par>
                                <p:cTn id="26" presetID="22" presetClass="entr" presetSubtype="8" fill="hold" grpId="0" nodeType="withEffect">
                                  <p:stCondLst>
                                    <p:cond delay="300"/>
                                  </p:stCondLst>
                                  <p:childTnLst>
                                    <p:set>
                                      <p:cBhvr>
                                        <p:cTn id="27" dur="1" fill="hold">
                                          <p:stCondLst>
                                            <p:cond delay="0"/>
                                          </p:stCondLst>
                                        </p:cTn>
                                        <p:tgtEl>
                                          <p:spTgt spid="10256"/>
                                        </p:tgtEl>
                                        <p:attrNameLst>
                                          <p:attrName>style.visibility</p:attrName>
                                        </p:attrNameLst>
                                      </p:cBhvr>
                                      <p:to>
                                        <p:strVal val="visible"/>
                                      </p:to>
                                    </p:set>
                                    <p:animEffect transition="in" filter="wipe(left)">
                                      <p:cBhvr>
                                        <p:cTn id="28" dur="500"/>
                                        <p:tgtEl>
                                          <p:spTgt spid="10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nimBg="1"/>
      <p:bldP spid="10245" grpId="0"/>
      <p:bldP spid="10246" grpId="0"/>
      <p:bldP spid="1025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Box 27"/>
          <p:cNvSpPr txBox="1"/>
          <p:nvPr/>
        </p:nvSpPr>
        <p:spPr>
          <a:xfrm>
            <a:off x="1012825" y="176213"/>
            <a:ext cx="5500224" cy="553998"/>
          </a:xfrm>
          <a:prstGeom prst="rect">
            <a:avLst/>
          </a:prstGeom>
          <a:noFill/>
          <a:ln w="9525">
            <a:noFill/>
          </a:ln>
        </p:spPr>
        <p:txBody>
          <a:bodyPr wrap="none" anchor="t">
            <a:spAutoFit/>
          </a:bodyPr>
          <a:lstStyle/>
          <a:p>
            <a:r>
              <a:rPr lang="en-US" altLang="zh-CN" sz="3000" b="1" dirty="0">
                <a:solidFill>
                  <a:schemeClr val="accent1"/>
                </a:solidFill>
                <a:latin typeface="微软雅黑" panose="020B0503020204020204" pitchFamily="34" charset="-122"/>
                <a:ea typeface="微软雅黑" panose="020B0503020204020204" pitchFamily="34" charset="-122"/>
              </a:rPr>
              <a:t>4.3 </a:t>
            </a:r>
            <a:r>
              <a:rPr lang="zh-CN" altLang="en-US" sz="3000" b="1" dirty="0">
                <a:solidFill>
                  <a:schemeClr val="accent1"/>
                </a:solidFill>
                <a:latin typeface="微软雅黑" panose="020B0503020204020204" pitchFamily="34" charset="-122"/>
                <a:ea typeface="微软雅黑" panose="020B0503020204020204" pitchFamily="34" charset="-122"/>
              </a:rPr>
              <a:t>系统支持：线程粒度的调度</a:t>
            </a:r>
          </a:p>
        </p:txBody>
      </p:sp>
      <p:sp>
        <p:nvSpPr>
          <p:cNvPr id="29699"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sp>
        <p:nvSpPr>
          <p:cNvPr id="29701" name="Rectangle 15"/>
          <p:cNvSpPr/>
          <p:nvPr/>
        </p:nvSpPr>
        <p:spPr>
          <a:xfrm>
            <a:off x="650122" y="3820607"/>
            <a:ext cx="3936091" cy="2240467"/>
          </a:xfrm>
          <a:prstGeom prst="rect">
            <a:avLst/>
          </a:prstGeom>
          <a:solidFill>
            <a:schemeClr val="tx2"/>
          </a:solidFill>
          <a:ln w="9525" cap="flat" cmpd="sng">
            <a:solidFill>
              <a:schemeClr val="bg2"/>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29702" name="Rectangle 11"/>
          <p:cNvSpPr/>
          <p:nvPr/>
        </p:nvSpPr>
        <p:spPr>
          <a:xfrm>
            <a:off x="650122" y="2495231"/>
            <a:ext cx="3936091" cy="875687"/>
          </a:xfrm>
          <a:prstGeom prst="rect">
            <a:avLst/>
          </a:prstGeom>
          <a:solidFill>
            <a:schemeClr val="tx2"/>
          </a:solidFill>
          <a:ln w="9525" cap="flat" cmpd="sng">
            <a:solidFill>
              <a:schemeClr val="bg2"/>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29703" name="Rectangle 8"/>
          <p:cNvSpPr/>
          <p:nvPr/>
        </p:nvSpPr>
        <p:spPr>
          <a:xfrm>
            <a:off x="650122" y="977901"/>
            <a:ext cx="3936091" cy="1032911"/>
          </a:xfrm>
          <a:prstGeom prst="rect">
            <a:avLst/>
          </a:prstGeom>
          <a:solidFill>
            <a:schemeClr val="tx2"/>
          </a:solidFill>
          <a:ln w="9525" cap="flat" cmpd="sng">
            <a:solidFill>
              <a:schemeClr val="bg2"/>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29704" name="Freeform 6"/>
          <p:cNvSpPr/>
          <p:nvPr/>
        </p:nvSpPr>
        <p:spPr>
          <a:xfrm>
            <a:off x="567572" y="2320606"/>
            <a:ext cx="82550" cy="468313"/>
          </a:xfrm>
          <a:custGeom>
            <a:avLst/>
            <a:gdLst/>
            <a:ahLst/>
            <a:cxnLst>
              <a:cxn ang="0">
                <a:pos x="0" y="0"/>
              </a:cxn>
              <a:cxn ang="0">
                <a:pos x="2147483647" y="2147483647"/>
              </a:cxn>
              <a:cxn ang="0">
                <a:pos x="2147483647" y="2147483647"/>
              </a:cxn>
              <a:cxn ang="0">
                <a:pos x="0" y="2147483647"/>
              </a:cxn>
              <a:cxn ang="0">
                <a:pos x="0" y="0"/>
              </a:cxn>
            </a:cxnLst>
            <a:rect l="0" t="0" r="0" b="0"/>
            <a:pathLst>
              <a:path w="102" h="474">
                <a:moveTo>
                  <a:pt x="0" y="0"/>
                </a:moveTo>
                <a:lnTo>
                  <a:pt x="102" y="108"/>
                </a:lnTo>
                <a:lnTo>
                  <a:pt x="102" y="474"/>
                </a:lnTo>
                <a:lnTo>
                  <a:pt x="0" y="366"/>
                </a:lnTo>
                <a:lnTo>
                  <a:pt x="0" y="0"/>
                </a:lnTo>
                <a:close/>
              </a:path>
            </a:pathLst>
          </a:custGeom>
          <a:solidFill>
            <a:schemeClr val="accent1"/>
          </a:solidFill>
          <a:ln w="9525">
            <a:noFill/>
          </a:ln>
        </p:spPr>
        <p:txBody>
          <a:bodyPr/>
          <a:lstStyle/>
          <a:p>
            <a:endParaRPr lang="zh-CN" altLang="en-US"/>
          </a:p>
        </p:txBody>
      </p:sp>
      <p:sp>
        <p:nvSpPr>
          <p:cNvPr id="29705" name="Freeform 7"/>
          <p:cNvSpPr/>
          <p:nvPr/>
        </p:nvSpPr>
        <p:spPr>
          <a:xfrm>
            <a:off x="567572" y="823913"/>
            <a:ext cx="82550" cy="469900"/>
          </a:xfrm>
          <a:custGeom>
            <a:avLst/>
            <a:gdLst/>
            <a:ahLst/>
            <a:cxnLst>
              <a:cxn ang="0">
                <a:pos x="0" y="0"/>
              </a:cxn>
              <a:cxn ang="0">
                <a:pos x="2147483647" y="2147483647"/>
              </a:cxn>
              <a:cxn ang="0">
                <a:pos x="2147483647" y="2147483647"/>
              </a:cxn>
              <a:cxn ang="0">
                <a:pos x="0" y="2147483647"/>
              </a:cxn>
              <a:cxn ang="0">
                <a:pos x="0" y="0"/>
              </a:cxn>
            </a:cxnLst>
            <a:rect l="0" t="0" r="0" b="0"/>
            <a:pathLst>
              <a:path w="102" h="474">
                <a:moveTo>
                  <a:pt x="0" y="0"/>
                </a:moveTo>
                <a:lnTo>
                  <a:pt x="102" y="108"/>
                </a:lnTo>
                <a:lnTo>
                  <a:pt x="102" y="474"/>
                </a:lnTo>
                <a:lnTo>
                  <a:pt x="0" y="366"/>
                </a:lnTo>
                <a:lnTo>
                  <a:pt x="0" y="0"/>
                </a:lnTo>
                <a:close/>
              </a:path>
            </a:pathLst>
          </a:custGeom>
          <a:solidFill>
            <a:schemeClr val="accent1"/>
          </a:solidFill>
          <a:ln w="9525">
            <a:noFill/>
          </a:ln>
        </p:spPr>
        <p:txBody>
          <a:bodyPr/>
          <a:lstStyle/>
          <a:p>
            <a:endParaRPr lang="zh-CN" altLang="en-US"/>
          </a:p>
        </p:txBody>
      </p:sp>
      <p:sp>
        <p:nvSpPr>
          <p:cNvPr id="29706" name="Freeform 9"/>
          <p:cNvSpPr/>
          <p:nvPr/>
        </p:nvSpPr>
        <p:spPr>
          <a:xfrm>
            <a:off x="567572" y="823913"/>
            <a:ext cx="2062162" cy="363537"/>
          </a:xfrm>
          <a:custGeom>
            <a:avLst/>
            <a:gdLst/>
            <a:ahLst/>
            <a:cxnLst>
              <a:cxn ang="0">
                <a:pos x="0" y="0"/>
              </a:cxn>
              <a:cxn ang="0">
                <a:pos x="2147483647" y="0"/>
              </a:cxn>
              <a:cxn ang="0">
                <a:pos x="2147483647" y="2147483647"/>
              </a:cxn>
              <a:cxn ang="0">
                <a:pos x="2147483647" y="2147483647"/>
              </a:cxn>
              <a:cxn ang="0">
                <a:pos x="0" y="2147483647"/>
              </a:cxn>
              <a:cxn ang="0">
                <a:pos x="0" y="0"/>
              </a:cxn>
            </a:cxnLst>
            <a:rect l="0" t="0" r="0" b="0"/>
            <a:pathLst>
              <a:path w="2547" h="366">
                <a:moveTo>
                  <a:pt x="0" y="0"/>
                </a:moveTo>
                <a:lnTo>
                  <a:pt x="2547" y="0"/>
                </a:lnTo>
                <a:lnTo>
                  <a:pt x="2400" y="185"/>
                </a:lnTo>
                <a:lnTo>
                  <a:pt x="2547" y="366"/>
                </a:lnTo>
                <a:lnTo>
                  <a:pt x="0" y="366"/>
                </a:lnTo>
                <a:lnTo>
                  <a:pt x="0" y="0"/>
                </a:lnTo>
                <a:close/>
              </a:path>
            </a:pathLst>
          </a:custGeom>
          <a:solidFill>
            <a:srgbClr val="113E6A"/>
          </a:solidFill>
          <a:ln w="9525">
            <a:noFill/>
          </a:ln>
        </p:spPr>
        <p:txBody>
          <a:bodyPr/>
          <a:lstStyle/>
          <a:p>
            <a:endParaRPr lang="zh-CN" altLang="en-US"/>
          </a:p>
        </p:txBody>
      </p:sp>
      <p:sp>
        <p:nvSpPr>
          <p:cNvPr id="29707" name="Freeform 12"/>
          <p:cNvSpPr/>
          <p:nvPr/>
        </p:nvSpPr>
        <p:spPr>
          <a:xfrm>
            <a:off x="567572" y="2320606"/>
            <a:ext cx="2144712" cy="361950"/>
          </a:xfrm>
          <a:custGeom>
            <a:avLst/>
            <a:gdLst/>
            <a:ahLst/>
            <a:cxnLst>
              <a:cxn ang="0">
                <a:pos x="0" y="0"/>
              </a:cxn>
              <a:cxn ang="0">
                <a:pos x="2147483647" y="0"/>
              </a:cxn>
              <a:cxn ang="0">
                <a:pos x="2147483647" y="2147483647"/>
              </a:cxn>
              <a:cxn ang="0">
                <a:pos x="2147483647" y="2147483647"/>
              </a:cxn>
              <a:cxn ang="0">
                <a:pos x="0" y="2147483647"/>
              </a:cxn>
              <a:cxn ang="0">
                <a:pos x="0" y="0"/>
              </a:cxn>
            </a:cxnLst>
            <a:rect l="0" t="0" r="0" b="0"/>
            <a:pathLst>
              <a:path w="2649" h="366">
                <a:moveTo>
                  <a:pt x="0" y="0"/>
                </a:moveTo>
                <a:lnTo>
                  <a:pt x="2649" y="0"/>
                </a:lnTo>
                <a:lnTo>
                  <a:pt x="2502" y="186"/>
                </a:lnTo>
                <a:lnTo>
                  <a:pt x="2649" y="366"/>
                </a:lnTo>
                <a:lnTo>
                  <a:pt x="0" y="366"/>
                </a:lnTo>
                <a:lnTo>
                  <a:pt x="0" y="0"/>
                </a:lnTo>
                <a:close/>
              </a:path>
            </a:pathLst>
          </a:custGeom>
          <a:solidFill>
            <a:srgbClr val="113E6A"/>
          </a:solidFill>
          <a:ln w="9525">
            <a:noFill/>
          </a:ln>
        </p:spPr>
        <p:txBody>
          <a:bodyPr/>
          <a:lstStyle/>
          <a:p>
            <a:endParaRPr lang="zh-CN" altLang="en-US" dirty="0"/>
          </a:p>
        </p:txBody>
      </p:sp>
      <p:sp>
        <p:nvSpPr>
          <p:cNvPr id="29708" name="Freeform 14"/>
          <p:cNvSpPr/>
          <p:nvPr/>
        </p:nvSpPr>
        <p:spPr>
          <a:xfrm>
            <a:off x="567572" y="3666620"/>
            <a:ext cx="73887" cy="468313"/>
          </a:xfrm>
          <a:custGeom>
            <a:avLst/>
            <a:gdLst/>
            <a:ahLst/>
            <a:cxnLst>
              <a:cxn ang="0">
                <a:pos x="0" y="0"/>
              </a:cxn>
              <a:cxn ang="0">
                <a:pos x="2147483647" y="2147483647"/>
              </a:cxn>
              <a:cxn ang="0">
                <a:pos x="2147483647" y="2147483647"/>
              </a:cxn>
              <a:cxn ang="0">
                <a:pos x="0" y="2147483647"/>
              </a:cxn>
              <a:cxn ang="0">
                <a:pos x="0" y="0"/>
              </a:cxn>
            </a:cxnLst>
            <a:rect l="0" t="0" r="0" b="0"/>
            <a:pathLst>
              <a:path w="102" h="474">
                <a:moveTo>
                  <a:pt x="0" y="0"/>
                </a:moveTo>
                <a:lnTo>
                  <a:pt x="102" y="108"/>
                </a:lnTo>
                <a:lnTo>
                  <a:pt x="102" y="474"/>
                </a:lnTo>
                <a:lnTo>
                  <a:pt x="0" y="366"/>
                </a:lnTo>
                <a:lnTo>
                  <a:pt x="0" y="0"/>
                </a:lnTo>
                <a:close/>
              </a:path>
            </a:pathLst>
          </a:custGeom>
          <a:solidFill>
            <a:schemeClr val="accent1"/>
          </a:solidFill>
          <a:ln w="9525">
            <a:noFill/>
          </a:ln>
        </p:spPr>
        <p:txBody>
          <a:bodyPr/>
          <a:lstStyle/>
          <a:p>
            <a:endParaRPr lang="zh-CN" altLang="en-US"/>
          </a:p>
        </p:txBody>
      </p:sp>
      <p:sp>
        <p:nvSpPr>
          <p:cNvPr id="29709" name="Freeform 16"/>
          <p:cNvSpPr/>
          <p:nvPr/>
        </p:nvSpPr>
        <p:spPr>
          <a:xfrm>
            <a:off x="567572" y="3666620"/>
            <a:ext cx="2552005" cy="361950"/>
          </a:xfrm>
          <a:custGeom>
            <a:avLst/>
            <a:gdLst/>
            <a:ahLst/>
            <a:cxnLst>
              <a:cxn ang="0">
                <a:pos x="0" y="0"/>
              </a:cxn>
              <a:cxn ang="0">
                <a:pos x="2147483647" y="0"/>
              </a:cxn>
              <a:cxn ang="0">
                <a:pos x="2147483647" y="2147483647"/>
              </a:cxn>
              <a:cxn ang="0">
                <a:pos x="2147483647" y="2147483647"/>
              </a:cxn>
              <a:cxn ang="0">
                <a:pos x="0" y="2147483647"/>
              </a:cxn>
              <a:cxn ang="0">
                <a:pos x="0" y="0"/>
              </a:cxn>
            </a:cxnLst>
            <a:rect l="0" t="0" r="0" b="0"/>
            <a:pathLst>
              <a:path w="2649" h="366">
                <a:moveTo>
                  <a:pt x="0" y="0"/>
                </a:moveTo>
                <a:lnTo>
                  <a:pt x="2649" y="0"/>
                </a:lnTo>
                <a:lnTo>
                  <a:pt x="2502" y="186"/>
                </a:lnTo>
                <a:lnTo>
                  <a:pt x="2649" y="366"/>
                </a:lnTo>
                <a:lnTo>
                  <a:pt x="0" y="366"/>
                </a:lnTo>
                <a:lnTo>
                  <a:pt x="0" y="0"/>
                </a:lnTo>
                <a:close/>
              </a:path>
            </a:pathLst>
          </a:custGeom>
          <a:solidFill>
            <a:srgbClr val="113E6A"/>
          </a:solidFill>
          <a:ln w="9525">
            <a:noFill/>
          </a:ln>
        </p:spPr>
        <p:txBody>
          <a:bodyPr/>
          <a:lstStyle/>
          <a:p>
            <a:endParaRPr lang="zh-CN" altLang="en-US"/>
          </a:p>
        </p:txBody>
      </p:sp>
      <p:sp>
        <p:nvSpPr>
          <p:cNvPr id="29710" name="TextBox 15"/>
          <p:cNvSpPr txBox="1"/>
          <p:nvPr/>
        </p:nvSpPr>
        <p:spPr>
          <a:xfrm>
            <a:off x="783472" y="796925"/>
            <a:ext cx="1470274" cy="400110"/>
          </a:xfrm>
          <a:prstGeom prst="rect">
            <a:avLst/>
          </a:prstGeom>
          <a:noFill/>
          <a:ln w="9525">
            <a:noFill/>
          </a:ln>
        </p:spPr>
        <p:txBody>
          <a:bodyPr wrap="none" anchor="t">
            <a:spAutoFit/>
          </a:bodyPr>
          <a:lstStyle/>
          <a:p>
            <a:r>
              <a:rPr lang="zh-CN" altLang="en-US" sz="2000" dirty="0">
                <a:solidFill>
                  <a:schemeClr val="accent2"/>
                </a:solidFill>
                <a:latin typeface="微软雅黑" panose="020B0503020204020204" pitchFamily="34" charset="-122"/>
                <a:ea typeface="微软雅黑" panose="020B0503020204020204" pitchFamily="34" charset="-122"/>
              </a:rPr>
              <a:t>线程 </a:t>
            </a:r>
            <a:r>
              <a:rPr lang="en-US" altLang="zh-CN" sz="2000" dirty="0">
                <a:solidFill>
                  <a:schemeClr val="accent2"/>
                </a:solidFill>
                <a:latin typeface="微软雅黑" panose="020B0503020204020204" pitchFamily="34" charset="-122"/>
                <a:ea typeface="微软雅黑" panose="020B0503020204020204" pitchFamily="34" charset="-122"/>
              </a:rPr>
              <a:t>/ </a:t>
            </a:r>
            <a:r>
              <a:rPr lang="zh-CN" altLang="en-US" sz="2000" dirty="0">
                <a:solidFill>
                  <a:schemeClr val="accent2"/>
                </a:solidFill>
                <a:latin typeface="微软雅黑" panose="020B0503020204020204" pitchFamily="34" charset="-122"/>
                <a:ea typeface="微软雅黑" panose="020B0503020204020204" pitchFamily="34" charset="-122"/>
              </a:rPr>
              <a:t>进程</a:t>
            </a:r>
          </a:p>
        </p:txBody>
      </p:sp>
      <p:sp>
        <p:nvSpPr>
          <p:cNvPr id="29711" name="TextBox 16"/>
          <p:cNvSpPr txBox="1"/>
          <p:nvPr/>
        </p:nvSpPr>
        <p:spPr>
          <a:xfrm>
            <a:off x="783472" y="2295206"/>
            <a:ext cx="1723549" cy="400110"/>
          </a:xfrm>
          <a:prstGeom prst="rect">
            <a:avLst/>
          </a:prstGeom>
          <a:noFill/>
          <a:ln w="9525">
            <a:noFill/>
          </a:ln>
        </p:spPr>
        <p:txBody>
          <a:bodyPr wrap="none" anchor="t">
            <a:spAutoFit/>
          </a:bodyPr>
          <a:lstStyle/>
          <a:p>
            <a:r>
              <a:rPr lang="zh-CN" altLang="en-US" sz="2000" dirty="0">
                <a:solidFill>
                  <a:schemeClr val="accent2"/>
                </a:solidFill>
                <a:latin typeface="微软雅黑" panose="020B0503020204020204" pitchFamily="34" charset="-122"/>
                <a:ea typeface="微软雅黑" panose="020B0503020204020204" pitchFamily="34" charset="-122"/>
              </a:rPr>
              <a:t>普通线程切换</a:t>
            </a:r>
          </a:p>
        </p:txBody>
      </p:sp>
      <p:sp>
        <p:nvSpPr>
          <p:cNvPr id="29712" name="TextBox 17"/>
          <p:cNvSpPr txBox="1"/>
          <p:nvPr/>
        </p:nvSpPr>
        <p:spPr>
          <a:xfrm>
            <a:off x="783471" y="3658683"/>
            <a:ext cx="2473284" cy="400110"/>
          </a:xfrm>
          <a:prstGeom prst="rect">
            <a:avLst/>
          </a:prstGeom>
          <a:noFill/>
          <a:ln w="9525">
            <a:noFill/>
          </a:ln>
        </p:spPr>
        <p:txBody>
          <a:bodyPr wrap="square" anchor="t">
            <a:spAutoFit/>
          </a:bodyPr>
          <a:lstStyle/>
          <a:p>
            <a:r>
              <a:rPr lang="zh-CN" altLang="en-US" sz="2000" dirty="0">
                <a:solidFill>
                  <a:schemeClr val="accent2"/>
                </a:solidFill>
                <a:latin typeface="微软雅黑" panose="020B0503020204020204" pitchFamily="34" charset="-122"/>
                <a:ea typeface="微软雅黑" panose="020B0503020204020204" pitchFamily="34" charset="-122"/>
              </a:rPr>
              <a:t>可靠节点线程切换</a:t>
            </a:r>
          </a:p>
        </p:txBody>
      </p:sp>
      <p:sp>
        <p:nvSpPr>
          <p:cNvPr id="29713" name="TextBox 18"/>
          <p:cNvSpPr txBox="1"/>
          <p:nvPr/>
        </p:nvSpPr>
        <p:spPr>
          <a:xfrm>
            <a:off x="842209" y="1293813"/>
            <a:ext cx="3680700" cy="369332"/>
          </a:xfrm>
          <a:prstGeom prst="rect">
            <a:avLst/>
          </a:prstGeom>
          <a:noFill/>
          <a:ln w="9525">
            <a:noFill/>
          </a:ln>
        </p:spPr>
        <p:txBody>
          <a:bodyPr wrap="square" anchor="t">
            <a:spAutoFit/>
          </a:bodyPr>
          <a:lstStyle/>
          <a:p>
            <a:r>
              <a:rPr lang="zh-CN" altLang="en-US" dirty="0">
                <a:solidFill>
                  <a:schemeClr val="accent1"/>
                </a:solidFill>
                <a:latin typeface="微软雅黑" panose="020B0503020204020204" pitchFamily="34" charset="-122"/>
                <a:ea typeface="微软雅黑" panose="020B0503020204020204" pitchFamily="34" charset="-122"/>
              </a:rPr>
              <a:t>线程：共享内存空间、切换效率高</a:t>
            </a:r>
            <a:endParaRPr lang="en-US" altLang="zh-CN" dirty="0">
              <a:solidFill>
                <a:schemeClr val="accent1"/>
              </a:solidFill>
              <a:latin typeface="微软雅黑" panose="020B0503020204020204" pitchFamily="34" charset="-122"/>
              <a:ea typeface="微软雅黑" panose="020B0503020204020204" pitchFamily="34" charset="-122"/>
            </a:endParaRPr>
          </a:p>
        </p:txBody>
      </p:sp>
      <p:sp>
        <p:nvSpPr>
          <p:cNvPr id="29714" name="TextBox 19"/>
          <p:cNvSpPr txBox="1"/>
          <p:nvPr/>
        </p:nvSpPr>
        <p:spPr>
          <a:xfrm>
            <a:off x="842209" y="2784156"/>
            <a:ext cx="3275951" cy="369332"/>
          </a:xfrm>
          <a:prstGeom prst="rect">
            <a:avLst/>
          </a:prstGeom>
          <a:noFill/>
          <a:ln w="9525">
            <a:noFill/>
          </a:ln>
        </p:spPr>
        <p:txBody>
          <a:bodyPr wrap="square" anchor="t">
            <a:spAutoFit/>
          </a:bodyPr>
          <a:lstStyle/>
          <a:p>
            <a:r>
              <a:rPr lang="zh-CN" altLang="en-US" dirty="0">
                <a:solidFill>
                  <a:schemeClr val="accent1"/>
                </a:solidFill>
                <a:latin typeface="微软雅黑" panose="020B0503020204020204" pitchFamily="34" charset="-122"/>
                <a:ea typeface="微软雅黑" panose="020B0503020204020204" pitchFamily="34" charset="-122"/>
              </a:rPr>
              <a:t>切换线程栈</a:t>
            </a:r>
          </a:p>
        </p:txBody>
      </p:sp>
      <p:sp>
        <p:nvSpPr>
          <p:cNvPr id="29715" name="TextBox 20"/>
          <p:cNvSpPr txBox="1"/>
          <p:nvPr/>
        </p:nvSpPr>
        <p:spPr>
          <a:xfrm>
            <a:off x="842210" y="4114295"/>
            <a:ext cx="4107408" cy="2031325"/>
          </a:xfrm>
          <a:prstGeom prst="rect">
            <a:avLst/>
          </a:prstGeom>
          <a:noFill/>
          <a:ln w="9525">
            <a:noFill/>
          </a:ln>
        </p:spPr>
        <p:txBody>
          <a:bodyPr wrap="square" anchor="t">
            <a:spAutoFit/>
          </a:bodyPr>
          <a:lstStyle/>
          <a:p>
            <a:r>
              <a:rPr lang="en-US" altLang="zh-CN" dirty="0" err="1">
                <a:solidFill>
                  <a:schemeClr val="accent1"/>
                </a:solidFill>
                <a:latin typeface="微软雅黑" panose="020B0503020204020204" pitchFamily="34" charset="-122"/>
                <a:ea typeface="微软雅黑" panose="020B0503020204020204" pitchFamily="34" charset="-122"/>
              </a:rPr>
              <a:t>pthread_mutex_lock</a:t>
            </a:r>
            <a:r>
              <a:rPr lang="zh-CN" altLang="en-US" dirty="0">
                <a:solidFill>
                  <a:schemeClr val="accent1"/>
                </a:solidFill>
                <a:latin typeface="微软雅黑" panose="020B0503020204020204" pitchFamily="34" charset="-122"/>
                <a:ea typeface="微软雅黑" panose="020B0503020204020204" pitchFamily="34" charset="-122"/>
              </a:rPr>
              <a:t>：线程锁</a:t>
            </a:r>
            <a:endParaRPr lang="en-US" altLang="zh-CN" dirty="0">
              <a:solidFill>
                <a:schemeClr val="accent1"/>
              </a:solidFill>
              <a:latin typeface="微软雅黑" panose="020B0503020204020204" pitchFamily="34" charset="-122"/>
              <a:ea typeface="微软雅黑" panose="020B0503020204020204" pitchFamily="34" charset="-122"/>
            </a:endParaRPr>
          </a:p>
          <a:p>
            <a:r>
              <a:rPr lang="zh-CN" altLang="en-US" dirty="0">
                <a:solidFill>
                  <a:schemeClr val="accent1"/>
                </a:solidFill>
                <a:latin typeface="微软雅黑" panose="020B0503020204020204" pitchFamily="34" charset="-122"/>
                <a:ea typeface="微软雅黑" panose="020B0503020204020204" pitchFamily="34" charset="-122"/>
              </a:rPr>
              <a:t>保护数据：请求队列</a:t>
            </a:r>
            <a:r>
              <a:rPr lang="en-US" altLang="zh-CN" dirty="0" err="1">
                <a:solidFill>
                  <a:schemeClr val="accent1"/>
                </a:solidFill>
                <a:latin typeface="微软雅黑" panose="020B0503020204020204" pitchFamily="34" charset="-122"/>
                <a:ea typeface="微软雅黑" panose="020B0503020204020204" pitchFamily="34" charset="-122"/>
              </a:rPr>
              <a:t>requestList</a:t>
            </a:r>
            <a:endParaRPr lang="en-US" altLang="zh-CN" dirty="0">
              <a:solidFill>
                <a:schemeClr val="accent1"/>
              </a:solidFill>
              <a:latin typeface="微软雅黑" panose="020B0503020204020204" pitchFamily="34" charset="-122"/>
              <a:ea typeface="微软雅黑" panose="020B0503020204020204" pitchFamily="34" charset="-122"/>
            </a:endParaRPr>
          </a:p>
          <a:p>
            <a:endParaRPr lang="zh-CN" altLang="en-US" dirty="0">
              <a:solidFill>
                <a:schemeClr val="accent1"/>
              </a:solidFill>
              <a:latin typeface="微软雅黑" panose="020B0503020204020204" pitchFamily="34" charset="-122"/>
              <a:ea typeface="微软雅黑" panose="020B0503020204020204" pitchFamily="34" charset="-122"/>
            </a:endParaRPr>
          </a:p>
          <a:p>
            <a:r>
              <a:rPr lang="en-US" altLang="zh-CN" dirty="0" err="1">
                <a:solidFill>
                  <a:schemeClr val="accent1"/>
                </a:solidFill>
                <a:latin typeface="微软雅黑" panose="020B0503020204020204" pitchFamily="34" charset="-122"/>
                <a:ea typeface="微软雅黑" panose="020B0503020204020204" pitchFamily="34" charset="-122"/>
              </a:rPr>
              <a:t>bindThread</a:t>
            </a:r>
            <a:r>
              <a:rPr lang="en-US" altLang="zh-CN" dirty="0">
                <a:solidFill>
                  <a:schemeClr val="accent1"/>
                </a:solidFill>
                <a:latin typeface="微软雅黑" panose="020B0503020204020204" pitchFamily="34" charset="-122"/>
                <a:ea typeface="微软雅黑" panose="020B0503020204020204" pitchFamily="34" charset="-122"/>
              </a:rPr>
              <a:t>(</a:t>
            </a:r>
            <a:r>
              <a:rPr lang="en-US" altLang="zh-CN" dirty="0" err="1">
                <a:solidFill>
                  <a:schemeClr val="accent1"/>
                </a:solidFill>
                <a:latin typeface="微软雅黑" panose="020B0503020204020204" pitchFamily="34" charset="-122"/>
                <a:ea typeface="微软雅黑" panose="020B0503020204020204" pitchFamily="34" charset="-122"/>
              </a:rPr>
              <a:t>Core_i</a:t>
            </a:r>
            <a:r>
              <a:rPr lang="en-US" altLang="zh-CN" dirty="0">
                <a:solidFill>
                  <a:schemeClr val="accent1"/>
                </a:solidFill>
                <a:latin typeface="微软雅黑" panose="020B0503020204020204" pitchFamily="34" charset="-122"/>
                <a:ea typeface="微软雅黑" panose="020B0503020204020204" pitchFamily="34" charset="-122"/>
              </a:rPr>
              <a:t>)</a:t>
            </a:r>
            <a:r>
              <a:rPr lang="zh-CN" altLang="en-US" dirty="0">
                <a:solidFill>
                  <a:schemeClr val="accent1"/>
                </a:solidFill>
                <a:latin typeface="微软雅黑" panose="020B0503020204020204" pitchFamily="34" charset="-122"/>
                <a:ea typeface="微软雅黑" panose="020B0503020204020204" pitchFamily="34" charset="-122"/>
              </a:rPr>
              <a:t>：</a:t>
            </a:r>
          </a:p>
          <a:p>
            <a:r>
              <a:rPr lang="zh-CN" altLang="en-US" dirty="0">
                <a:solidFill>
                  <a:schemeClr val="accent1"/>
                </a:solidFill>
                <a:latin typeface="微软雅黑" panose="020B0503020204020204" pitchFamily="34" charset="-122"/>
                <a:ea typeface="微软雅黑" panose="020B0503020204020204" pitchFamily="34" charset="-122"/>
              </a:rPr>
              <a:t>    </a:t>
            </a:r>
            <a:r>
              <a:rPr lang="en-US" altLang="zh-CN" dirty="0">
                <a:solidFill>
                  <a:schemeClr val="accent1"/>
                </a:solidFill>
                <a:latin typeface="微软雅黑" panose="020B0503020204020204" pitchFamily="34" charset="-122"/>
                <a:ea typeface="微软雅黑" panose="020B0503020204020204" pitchFamily="34" charset="-122"/>
              </a:rPr>
              <a:t>- </a:t>
            </a:r>
            <a:r>
              <a:rPr lang="zh-CN" altLang="en-US" dirty="0">
                <a:solidFill>
                  <a:schemeClr val="accent1"/>
                </a:solidFill>
                <a:latin typeface="微软雅黑" panose="020B0503020204020204" pitchFamily="34" charset="-122"/>
                <a:ea typeface="微软雅黑" panose="020B0503020204020204" pitchFamily="34" charset="-122"/>
              </a:rPr>
              <a:t>切换进程上下文，或</a:t>
            </a:r>
            <a:endParaRPr lang="en-US" altLang="zh-CN" dirty="0">
              <a:solidFill>
                <a:schemeClr val="accent1"/>
              </a:solidFill>
              <a:latin typeface="微软雅黑" panose="020B0503020204020204" pitchFamily="34" charset="-122"/>
              <a:ea typeface="微软雅黑" panose="020B0503020204020204" pitchFamily="34" charset="-122"/>
            </a:endParaRPr>
          </a:p>
          <a:p>
            <a:r>
              <a:rPr lang="en-US" altLang="zh-CN" dirty="0">
                <a:solidFill>
                  <a:schemeClr val="accent1"/>
                </a:solidFill>
                <a:latin typeface="微软雅黑" panose="020B0503020204020204" pitchFamily="34" charset="-122"/>
                <a:ea typeface="微软雅黑" panose="020B0503020204020204" pitchFamily="34" charset="-122"/>
              </a:rPr>
              <a:t>    - </a:t>
            </a:r>
            <a:r>
              <a:rPr lang="zh-CN" altLang="en-US" dirty="0">
                <a:solidFill>
                  <a:schemeClr val="accent1"/>
                </a:solidFill>
                <a:latin typeface="微软雅黑" panose="020B0503020204020204" pitchFamily="34" charset="-122"/>
                <a:ea typeface="微软雅黑" panose="020B0503020204020204" pitchFamily="34" charset="-122"/>
              </a:rPr>
              <a:t>切换线程栈</a:t>
            </a:r>
          </a:p>
          <a:p>
            <a:endParaRPr lang="zh-CN" altLang="en-US" dirty="0">
              <a:solidFill>
                <a:schemeClr val="accent1"/>
              </a:solidFill>
              <a:latin typeface="微软雅黑" panose="020B0503020204020204" pitchFamily="34" charset="-122"/>
              <a:ea typeface="微软雅黑" panose="020B0503020204020204" pitchFamily="34" charset="-122"/>
            </a:endParaRPr>
          </a:p>
        </p:txBody>
      </p:sp>
      <p:pic>
        <p:nvPicPr>
          <p:cNvPr id="24" name="Content Placeholder 5">
            <a:extLst>
              <a:ext uri="{FF2B5EF4-FFF2-40B4-BE49-F238E27FC236}">
                <a16:creationId xmlns:a16="http://schemas.microsoft.com/office/drawing/2014/main" id="{135C53F4-28F5-42F8-A890-37FDF8A200F5}"/>
              </a:ext>
            </a:extLst>
          </p:cNvPr>
          <p:cNvPicPr>
            <a:picLocks noChangeAspect="1"/>
          </p:cNvPicPr>
          <p:nvPr/>
        </p:nvPicPr>
        <p:blipFill>
          <a:blip r:embed="rId2"/>
          <a:stretch>
            <a:fillRect/>
          </a:stretch>
        </p:blipFill>
        <p:spPr>
          <a:xfrm>
            <a:off x="6513049" y="44624"/>
            <a:ext cx="5561996" cy="6660802"/>
          </a:xfrm>
          <a:prstGeom prst="rect">
            <a:avLst/>
          </a:prstGeom>
        </p:spPr>
      </p:pic>
      <p:pic>
        <p:nvPicPr>
          <p:cNvPr id="1026" name="Picture 2" descr="Memory map with two threads">
            <a:extLst>
              <a:ext uri="{FF2B5EF4-FFF2-40B4-BE49-F238E27FC236}">
                <a16:creationId xmlns:a16="http://schemas.microsoft.com/office/drawing/2014/main" id="{B5339568-7A70-47D4-9043-EC3645424B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0439" y="823913"/>
            <a:ext cx="1757548" cy="5202342"/>
          </a:xfrm>
          <a:prstGeom prst="rect">
            <a:avLst/>
          </a:prstGeom>
          <a:noFill/>
          <a:extLst>
            <a:ext uri="{909E8E84-426E-40DD-AFC4-6F175D3DCCD1}">
              <a14:hiddenFill xmlns:a14="http://schemas.microsoft.com/office/drawing/2010/main">
                <a:solidFill>
                  <a:srgbClr val="FFFFFF"/>
                </a:solidFill>
              </a14:hiddenFill>
            </a:ext>
          </a:extLst>
        </p:spPr>
      </p:pic>
      <p:sp>
        <p:nvSpPr>
          <p:cNvPr id="26" name="矩形: 圆角 25">
            <a:extLst>
              <a:ext uri="{FF2B5EF4-FFF2-40B4-BE49-F238E27FC236}">
                <a16:creationId xmlns:a16="http://schemas.microsoft.com/office/drawing/2014/main" id="{A2775E8D-F5C5-4FB0-9678-608B6EE9FEC1}"/>
              </a:ext>
            </a:extLst>
          </p:cNvPr>
          <p:cNvSpPr/>
          <p:nvPr/>
        </p:nvSpPr>
        <p:spPr bwMode="auto">
          <a:xfrm>
            <a:off x="7106493" y="2127606"/>
            <a:ext cx="3091069" cy="869346"/>
          </a:xfrm>
          <a:prstGeom prst="roundRect">
            <a:avLst/>
          </a:prstGeom>
          <a:noFill/>
          <a:ln w="76200"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7" name="矩形: 圆角 26">
            <a:extLst>
              <a:ext uri="{FF2B5EF4-FFF2-40B4-BE49-F238E27FC236}">
                <a16:creationId xmlns:a16="http://schemas.microsoft.com/office/drawing/2014/main" id="{3DB8BE4D-C6AB-423A-B9A6-43CEA49917FF}"/>
              </a:ext>
            </a:extLst>
          </p:cNvPr>
          <p:cNvSpPr/>
          <p:nvPr/>
        </p:nvSpPr>
        <p:spPr bwMode="auto">
          <a:xfrm>
            <a:off x="7106493" y="4293096"/>
            <a:ext cx="3091069" cy="869346"/>
          </a:xfrm>
          <a:prstGeom prst="roundRect">
            <a:avLst/>
          </a:prstGeom>
          <a:noFill/>
          <a:ln w="76200"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600182976"/>
      </p:ext>
    </p:extLst>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9699"/>
                                        </p:tgtEl>
                                        <p:attrNameLst>
                                          <p:attrName>style.visibility</p:attrName>
                                        </p:attrNameLst>
                                      </p:cBhvr>
                                      <p:to>
                                        <p:strVal val="visible"/>
                                      </p:to>
                                    </p:set>
                                    <p:anim calcmode="lin" valueType="num">
                                      <p:cBhvr>
                                        <p:cTn id="7" dur="300" fill="hold"/>
                                        <p:tgtEl>
                                          <p:spTgt spid="29699"/>
                                        </p:tgtEl>
                                        <p:attrNameLst>
                                          <p:attrName>ppt_w</p:attrName>
                                        </p:attrNameLst>
                                      </p:cBhvr>
                                      <p:tavLst>
                                        <p:tav tm="0">
                                          <p:val>
                                            <p:fltVal val="0"/>
                                          </p:val>
                                        </p:tav>
                                        <p:tav tm="100000">
                                          <p:val>
                                            <p:strVal val="#ppt_w"/>
                                          </p:val>
                                        </p:tav>
                                      </p:tavLst>
                                    </p:anim>
                                    <p:anim calcmode="lin" valueType="num">
                                      <p:cBhvr>
                                        <p:cTn id="8" dur="300" fill="hold"/>
                                        <p:tgtEl>
                                          <p:spTgt spid="29699"/>
                                        </p:tgtEl>
                                        <p:attrNameLst>
                                          <p:attrName>ppt_h</p:attrName>
                                        </p:attrNameLst>
                                      </p:cBhvr>
                                      <p:tavLst>
                                        <p:tav tm="0">
                                          <p:val>
                                            <p:fltVal val="0"/>
                                          </p:val>
                                        </p:tav>
                                        <p:tav tm="100000">
                                          <p:val>
                                            <p:strVal val="#ppt_h"/>
                                          </p:val>
                                        </p:tav>
                                      </p:tavLst>
                                    </p:anim>
                                    <p:anim calcmode="lin" valueType="num">
                                      <p:cBhvr>
                                        <p:cTn id="9" dur="300" fill="hold"/>
                                        <p:tgtEl>
                                          <p:spTgt spid="29699"/>
                                        </p:tgtEl>
                                        <p:attrNameLst>
                                          <p:attrName>style.rotation</p:attrName>
                                        </p:attrNameLst>
                                      </p:cBhvr>
                                      <p:tavLst>
                                        <p:tav tm="0">
                                          <p:val>
                                            <p:fltVal val="90"/>
                                          </p:val>
                                        </p:tav>
                                        <p:tav tm="100000">
                                          <p:val>
                                            <p:fltVal val="0"/>
                                          </p:val>
                                        </p:tav>
                                      </p:tavLst>
                                    </p:anim>
                                    <p:animEffect transition="in" filter="fade">
                                      <p:cBhvr>
                                        <p:cTn id="10" dur="300"/>
                                        <p:tgtEl>
                                          <p:spTgt spid="29699"/>
                                        </p:tgtEl>
                                      </p:cBhvr>
                                    </p:animEffect>
                                  </p:childTnLst>
                                </p:cTn>
                              </p:par>
                            </p:childTnLst>
                          </p:cTn>
                        </p:par>
                        <p:par>
                          <p:cTn id="11" fill="hold">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9698"/>
                                        </p:tgtEl>
                                        <p:attrNameLst>
                                          <p:attrName>style.visibility</p:attrName>
                                        </p:attrNameLst>
                                      </p:cBhvr>
                                      <p:to>
                                        <p:strVal val="visible"/>
                                      </p:to>
                                    </p:set>
                                    <p:anim calcmode="lin" valueType="num">
                                      <p:cBhvr>
                                        <p:cTn id="14" dur="400" fill="hold"/>
                                        <p:tgtEl>
                                          <p:spTgt spid="29698"/>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9698"/>
                                        </p:tgtEl>
                                        <p:attrNameLst>
                                          <p:attrName>ppt_y</p:attrName>
                                        </p:attrNameLst>
                                      </p:cBhvr>
                                      <p:tavLst>
                                        <p:tav tm="0">
                                          <p:val>
                                            <p:strVal val="#ppt_y"/>
                                          </p:val>
                                        </p:tav>
                                        <p:tav tm="100000">
                                          <p:val>
                                            <p:strVal val="#ppt_y"/>
                                          </p:val>
                                        </p:tav>
                                      </p:tavLst>
                                    </p:anim>
                                    <p:anim calcmode="lin" valueType="num">
                                      <p:cBhvr>
                                        <p:cTn id="16" dur="400" fill="hold"/>
                                        <p:tgtEl>
                                          <p:spTgt spid="29698"/>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969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9698"/>
                                        </p:tgtEl>
                                      </p:cBhvr>
                                    </p:animEffect>
                                  </p:childTnLst>
                                </p:cTn>
                              </p:par>
                            </p:childTnLst>
                          </p:cTn>
                        </p:par>
                        <p:par>
                          <p:cTn id="19" fill="hold">
                            <p:stCondLst>
                              <p:cond delay="1260"/>
                            </p:stCondLst>
                            <p:childTnLst>
                              <p:par>
                                <p:cTn id="20" presetID="2" presetClass="entr" presetSubtype="6" fill="hold" grpId="0" nodeType="afterEffect">
                                  <p:stCondLst>
                                    <p:cond delay="0"/>
                                  </p:stCondLst>
                                  <p:childTnLst>
                                    <p:set>
                                      <p:cBhvr>
                                        <p:cTn id="21" dur="1" fill="hold">
                                          <p:stCondLst>
                                            <p:cond delay="0"/>
                                          </p:stCondLst>
                                        </p:cTn>
                                        <p:tgtEl>
                                          <p:spTgt spid="29703"/>
                                        </p:tgtEl>
                                        <p:attrNameLst>
                                          <p:attrName>style.visibility</p:attrName>
                                        </p:attrNameLst>
                                      </p:cBhvr>
                                      <p:to>
                                        <p:strVal val="visible"/>
                                      </p:to>
                                    </p:set>
                                    <p:anim calcmode="lin" valueType="num">
                                      <p:cBhvr additive="base">
                                        <p:cTn id="22" dur="500" fill="hold"/>
                                        <p:tgtEl>
                                          <p:spTgt spid="29703"/>
                                        </p:tgtEl>
                                        <p:attrNameLst>
                                          <p:attrName>ppt_x</p:attrName>
                                        </p:attrNameLst>
                                      </p:cBhvr>
                                      <p:tavLst>
                                        <p:tav tm="0">
                                          <p:val>
                                            <p:strVal val="1+#ppt_w/2"/>
                                          </p:val>
                                        </p:tav>
                                        <p:tav tm="100000">
                                          <p:val>
                                            <p:strVal val="#ppt_x"/>
                                          </p:val>
                                        </p:tav>
                                      </p:tavLst>
                                    </p:anim>
                                    <p:anim calcmode="lin" valueType="num">
                                      <p:cBhvr additive="base">
                                        <p:cTn id="23" dur="500" fill="hold"/>
                                        <p:tgtEl>
                                          <p:spTgt spid="29703"/>
                                        </p:tgtEl>
                                        <p:attrNameLst>
                                          <p:attrName>ppt_y</p:attrName>
                                        </p:attrNameLst>
                                      </p:cBhvr>
                                      <p:tavLst>
                                        <p:tav tm="0">
                                          <p:val>
                                            <p:strVal val="1+#ppt_h/2"/>
                                          </p:val>
                                        </p:tav>
                                        <p:tav tm="100000">
                                          <p:val>
                                            <p:strVal val="#ppt_y"/>
                                          </p:val>
                                        </p:tav>
                                      </p:tavLst>
                                    </p:anim>
                                  </p:childTnLst>
                                </p:cTn>
                              </p:par>
                              <p:par>
                                <p:cTn id="24" presetID="2" presetClass="entr" presetSubtype="6" fill="hold" grpId="0" nodeType="withEffect">
                                  <p:stCondLst>
                                    <p:cond delay="100"/>
                                  </p:stCondLst>
                                  <p:childTnLst>
                                    <p:set>
                                      <p:cBhvr>
                                        <p:cTn id="25" dur="1" fill="hold">
                                          <p:stCondLst>
                                            <p:cond delay="0"/>
                                          </p:stCondLst>
                                        </p:cTn>
                                        <p:tgtEl>
                                          <p:spTgt spid="29702"/>
                                        </p:tgtEl>
                                        <p:attrNameLst>
                                          <p:attrName>style.visibility</p:attrName>
                                        </p:attrNameLst>
                                      </p:cBhvr>
                                      <p:to>
                                        <p:strVal val="visible"/>
                                      </p:to>
                                    </p:set>
                                    <p:anim calcmode="lin" valueType="num">
                                      <p:cBhvr additive="base">
                                        <p:cTn id="26" dur="500" fill="hold"/>
                                        <p:tgtEl>
                                          <p:spTgt spid="29702"/>
                                        </p:tgtEl>
                                        <p:attrNameLst>
                                          <p:attrName>ppt_x</p:attrName>
                                        </p:attrNameLst>
                                      </p:cBhvr>
                                      <p:tavLst>
                                        <p:tav tm="0">
                                          <p:val>
                                            <p:strVal val="1+#ppt_w/2"/>
                                          </p:val>
                                        </p:tav>
                                        <p:tav tm="100000">
                                          <p:val>
                                            <p:strVal val="#ppt_x"/>
                                          </p:val>
                                        </p:tav>
                                      </p:tavLst>
                                    </p:anim>
                                    <p:anim calcmode="lin" valueType="num">
                                      <p:cBhvr additive="base">
                                        <p:cTn id="27" dur="500" fill="hold"/>
                                        <p:tgtEl>
                                          <p:spTgt spid="29702"/>
                                        </p:tgtEl>
                                        <p:attrNameLst>
                                          <p:attrName>ppt_y</p:attrName>
                                        </p:attrNameLst>
                                      </p:cBhvr>
                                      <p:tavLst>
                                        <p:tav tm="0">
                                          <p:val>
                                            <p:strVal val="1+#ppt_h/2"/>
                                          </p:val>
                                        </p:tav>
                                        <p:tav tm="100000">
                                          <p:val>
                                            <p:strVal val="#ppt_y"/>
                                          </p:val>
                                        </p:tav>
                                      </p:tavLst>
                                    </p:anim>
                                  </p:childTnLst>
                                </p:cTn>
                              </p:par>
                              <p:par>
                                <p:cTn id="28" presetID="2" presetClass="entr" presetSubtype="6" fill="hold" grpId="0" nodeType="withEffect">
                                  <p:stCondLst>
                                    <p:cond delay="200"/>
                                  </p:stCondLst>
                                  <p:childTnLst>
                                    <p:set>
                                      <p:cBhvr>
                                        <p:cTn id="29" dur="1" fill="hold">
                                          <p:stCondLst>
                                            <p:cond delay="0"/>
                                          </p:stCondLst>
                                        </p:cTn>
                                        <p:tgtEl>
                                          <p:spTgt spid="29701"/>
                                        </p:tgtEl>
                                        <p:attrNameLst>
                                          <p:attrName>style.visibility</p:attrName>
                                        </p:attrNameLst>
                                      </p:cBhvr>
                                      <p:to>
                                        <p:strVal val="visible"/>
                                      </p:to>
                                    </p:set>
                                    <p:anim calcmode="lin" valueType="num">
                                      <p:cBhvr additive="base">
                                        <p:cTn id="30" dur="500" fill="hold"/>
                                        <p:tgtEl>
                                          <p:spTgt spid="29701"/>
                                        </p:tgtEl>
                                        <p:attrNameLst>
                                          <p:attrName>ppt_x</p:attrName>
                                        </p:attrNameLst>
                                      </p:cBhvr>
                                      <p:tavLst>
                                        <p:tav tm="0">
                                          <p:val>
                                            <p:strVal val="1+#ppt_w/2"/>
                                          </p:val>
                                        </p:tav>
                                        <p:tav tm="100000">
                                          <p:val>
                                            <p:strVal val="#ppt_x"/>
                                          </p:val>
                                        </p:tav>
                                      </p:tavLst>
                                    </p:anim>
                                    <p:anim calcmode="lin" valueType="num">
                                      <p:cBhvr additive="base">
                                        <p:cTn id="31" dur="500" fill="hold"/>
                                        <p:tgtEl>
                                          <p:spTgt spid="29701"/>
                                        </p:tgtEl>
                                        <p:attrNameLst>
                                          <p:attrName>ppt_y</p:attrName>
                                        </p:attrNameLst>
                                      </p:cBhvr>
                                      <p:tavLst>
                                        <p:tav tm="0">
                                          <p:val>
                                            <p:strVal val="1+#ppt_h/2"/>
                                          </p:val>
                                        </p:tav>
                                        <p:tav tm="100000">
                                          <p:val>
                                            <p:strVal val="#ppt_y"/>
                                          </p:val>
                                        </p:tav>
                                      </p:tavLst>
                                    </p:anim>
                                  </p:childTnLst>
                                </p:cTn>
                              </p:par>
                            </p:childTnLst>
                          </p:cTn>
                        </p:par>
                        <p:par>
                          <p:cTn id="32" fill="hold">
                            <p:stCondLst>
                              <p:cond delay="1960"/>
                            </p:stCondLst>
                            <p:childTnLst>
                              <p:par>
                                <p:cTn id="33" presetID="22" presetClass="entr" presetSubtype="2" fill="hold" nodeType="afterEffect">
                                  <p:stCondLst>
                                    <p:cond delay="0"/>
                                  </p:stCondLst>
                                  <p:childTnLst>
                                    <p:set>
                                      <p:cBhvr>
                                        <p:cTn id="34" dur="1" fill="hold">
                                          <p:stCondLst>
                                            <p:cond delay="0"/>
                                          </p:stCondLst>
                                        </p:cTn>
                                        <p:tgtEl>
                                          <p:spTgt spid="29705"/>
                                        </p:tgtEl>
                                        <p:attrNameLst>
                                          <p:attrName>style.visibility</p:attrName>
                                        </p:attrNameLst>
                                      </p:cBhvr>
                                      <p:to>
                                        <p:strVal val="visible"/>
                                      </p:to>
                                    </p:set>
                                    <p:animEffect transition="in" filter="wipe(right)">
                                      <p:cBhvr>
                                        <p:cTn id="35" dur="300"/>
                                        <p:tgtEl>
                                          <p:spTgt spid="29705"/>
                                        </p:tgtEl>
                                      </p:cBhvr>
                                    </p:animEffect>
                                  </p:childTnLst>
                                </p:cTn>
                              </p:par>
                            </p:childTnLst>
                          </p:cTn>
                        </p:par>
                        <p:par>
                          <p:cTn id="36" fill="hold">
                            <p:stCondLst>
                              <p:cond delay="2260"/>
                            </p:stCondLst>
                            <p:childTnLst>
                              <p:par>
                                <p:cTn id="37" presetID="22" presetClass="entr" presetSubtype="8" fill="hold" nodeType="afterEffect">
                                  <p:stCondLst>
                                    <p:cond delay="0"/>
                                  </p:stCondLst>
                                  <p:childTnLst>
                                    <p:set>
                                      <p:cBhvr>
                                        <p:cTn id="38" dur="1" fill="hold">
                                          <p:stCondLst>
                                            <p:cond delay="0"/>
                                          </p:stCondLst>
                                        </p:cTn>
                                        <p:tgtEl>
                                          <p:spTgt spid="29706"/>
                                        </p:tgtEl>
                                        <p:attrNameLst>
                                          <p:attrName>style.visibility</p:attrName>
                                        </p:attrNameLst>
                                      </p:cBhvr>
                                      <p:to>
                                        <p:strVal val="visible"/>
                                      </p:to>
                                    </p:set>
                                    <p:animEffect transition="in" filter="wipe(left)">
                                      <p:cBhvr>
                                        <p:cTn id="39" dur="500"/>
                                        <p:tgtEl>
                                          <p:spTgt spid="29706"/>
                                        </p:tgtEl>
                                      </p:cBhvr>
                                    </p:animEffect>
                                  </p:childTnLst>
                                </p:cTn>
                              </p:par>
                            </p:childTnLst>
                          </p:cTn>
                        </p:par>
                        <p:par>
                          <p:cTn id="40" fill="hold">
                            <p:stCondLst>
                              <p:cond delay="2760"/>
                            </p:stCondLst>
                            <p:childTnLst>
                              <p:par>
                                <p:cTn id="41" presetID="31" presetClass="entr" presetSubtype="0" fill="hold" grpId="0" nodeType="afterEffect">
                                  <p:stCondLst>
                                    <p:cond delay="0"/>
                                  </p:stCondLst>
                                  <p:childTnLst>
                                    <p:set>
                                      <p:cBhvr>
                                        <p:cTn id="42" dur="1" fill="hold">
                                          <p:stCondLst>
                                            <p:cond delay="0"/>
                                          </p:stCondLst>
                                        </p:cTn>
                                        <p:tgtEl>
                                          <p:spTgt spid="29710"/>
                                        </p:tgtEl>
                                        <p:attrNameLst>
                                          <p:attrName>style.visibility</p:attrName>
                                        </p:attrNameLst>
                                      </p:cBhvr>
                                      <p:to>
                                        <p:strVal val="visible"/>
                                      </p:to>
                                    </p:set>
                                    <p:anim calcmode="lin" valueType="num">
                                      <p:cBhvr>
                                        <p:cTn id="43" dur="300" fill="hold"/>
                                        <p:tgtEl>
                                          <p:spTgt spid="29710"/>
                                        </p:tgtEl>
                                        <p:attrNameLst>
                                          <p:attrName>ppt_w</p:attrName>
                                        </p:attrNameLst>
                                      </p:cBhvr>
                                      <p:tavLst>
                                        <p:tav tm="0">
                                          <p:val>
                                            <p:fltVal val="0"/>
                                          </p:val>
                                        </p:tav>
                                        <p:tav tm="100000">
                                          <p:val>
                                            <p:strVal val="#ppt_w"/>
                                          </p:val>
                                        </p:tav>
                                      </p:tavLst>
                                    </p:anim>
                                    <p:anim calcmode="lin" valueType="num">
                                      <p:cBhvr>
                                        <p:cTn id="44" dur="300" fill="hold"/>
                                        <p:tgtEl>
                                          <p:spTgt spid="29710"/>
                                        </p:tgtEl>
                                        <p:attrNameLst>
                                          <p:attrName>ppt_h</p:attrName>
                                        </p:attrNameLst>
                                      </p:cBhvr>
                                      <p:tavLst>
                                        <p:tav tm="0">
                                          <p:val>
                                            <p:fltVal val="0"/>
                                          </p:val>
                                        </p:tav>
                                        <p:tav tm="100000">
                                          <p:val>
                                            <p:strVal val="#ppt_h"/>
                                          </p:val>
                                        </p:tav>
                                      </p:tavLst>
                                    </p:anim>
                                    <p:anim calcmode="lin" valueType="num">
                                      <p:cBhvr>
                                        <p:cTn id="45" dur="300" fill="hold"/>
                                        <p:tgtEl>
                                          <p:spTgt spid="29710"/>
                                        </p:tgtEl>
                                        <p:attrNameLst>
                                          <p:attrName>style.rotation</p:attrName>
                                        </p:attrNameLst>
                                      </p:cBhvr>
                                      <p:tavLst>
                                        <p:tav tm="0">
                                          <p:val>
                                            <p:fltVal val="90"/>
                                          </p:val>
                                        </p:tav>
                                        <p:tav tm="100000">
                                          <p:val>
                                            <p:fltVal val="0"/>
                                          </p:val>
                                        </p:tav>
                                      </p:tavLst>
                                    </p:anim>
                                    <p:animEffect transition="in" filter="fade">
                                      <p:cBhvr>
                                        <p:cTn id="46" dur="300"/>
                                        <p:tgtEl>
                                          <p:spTgt spid="29710"/>
                                        </p:tgtEl>
                                      </p:cBhvr>
                                    </p:animEffect>
                                  </p:childTnLst>
                                </p:cTn>
                              </p:par>
                            </p:childTnLst>
                          </p:cTn>
                        </p:par>
                        <p:par>
                          <p:cTn id="47" fill="hold">
                            <p:stCondLst>
                              <p:cond delay="3060"/>
                            </p:stCondLst>
                            <p:childTnLst>
                              <p:par>
                                <p:cTn id="48" presetID="22" presetClass="entr" presetSubtype="1" fill="hold" grpId="0" nodeType="afterEffect">
                                  <p:stCondLst>
                                    <p:cond delay="0"/>
                                  </p:stCondLst>
                                  <p:childTnLst>
                                    <p:set>
                                      <p:cBhvr>
                                        <p:cTn id="49" dur="1" fill="hold">
                                          <p:stCondLst>
                                            <p:cond delay="0"/>
                                          </p:stCondLst>
                                        </p:cTn>
                                        <p:tgtEl>
                                          <p:spTgt spid="29713"/>
                                        </p:tgtEl>
                                        <p:attrNameLst>
                                          <p:attrName>style.visibility</p:attrName>
                                        </p:attrNameLst>
                                      </p:cBhvr>
                                      <p:to>
                                        <p:strVal val="visible"/>
                                      </p:to>
                                    </p:set>
                                    <p:animEffect transition="in" filter="wipe(up)">
                                      <p:cBhvr>
                                        <p:cTn id="50" dur="500"/>
                                        <p:tgtEl>
                                          <p:spTgt spid="29713"/>
                                        </p:tgtEl>
                                      </p:cBhvr>
                                    </p:animEffect>
                                  </p:childTnLst>
                                </p:cTn>
                              </p:par>
                            </p:childTnLst>
                          </p:cTn>
                        </p:par>
                        <p:par>
                          <p:cTn id="51" fill="hold">
                            <p:stCondLst>
                              <p:cond delay="3560"/>
                            </p:stCondLst>
                            <p:childTnLst>
                              <p:par>
                                <p:cTn id="52" presetID="22" presetClass="entr" presetSubtype="2" fill="hold" nodeType="afterEffect">
                                  <p:stCondLst>
                                    <p:cond delay="0"/>
                                  </p:stCondLst>
                                  <p:childTnLst>
                                    <p:set>
                                      <p:cBhvr>
                                        <p:cTn id="53" dur="1" fill="hold">
                                          <p:stCondLst>
                                            <p:cond delay="0"/>
                                          </p:stCondLst>
                                        </p:cTn>
                                        <p:tgtEl>
                                          <p:spTgt spid="29704"/>
                                        </p:tgtEl>
                                        <p:attrNameLst>
                                          <p:attrName>style.visibility</p:attrName>
                                        </p:attrNameLst>
                                      </p:cBhvr>
                                      <p:to>
                                        <p:strVal val="visible"/>
                                      </p:to>
                                    </p:set>
                                    <p:animEffect transition="in" filter="wipe(right)">
                                      <p:cBhvr>
                                        <p:cTn id="54" dur="300"/>
                                        <p:tgtEl>
                                          <p:spTgt spid="29704"/>
                                        </p:tgtEl>
                                      </p:cBhvr>
                                    </p:animEffect>
                                  </p:childTnLst>
                                </p:cTn>
                              </p:par>
                            </p:childTnLst>
                          </p:cTn>
                        </p:par>
                        <p:par>
                          <p:cTn id="55" fill="hold">
                            <p:stCondLst>
                              <p:cond delay="3860"/>
                            </p:stCondLst>
                            <p:childTnLst>
                              <p:par>
                                <p:cTn id="56" presetID="22" presetClass="entr" presetSubtype="8" fill="hold" nodeType="afterEffect">
                                  <p:stCondLst>
                                    <p:cond delay="0"/>
                                  </p:stCondLst>
                                  <p:childTnLst>
                                    <p:set>
                                      <p:cBhvr>
                                        <p:cTn id="57" dur="1" fill="hold">
                                          <p:stCondLst>
                                            <p:cond delay="0"/>
                                          </p:stCondLst>
                                        </p:cTn>
                                        <p:tgtEl>
                                          <p:spTgt spid="29707"/>
                                        </p:tgtEl>
                                        <p:attrNameLst>
                                          <p:attrName>style.visibility</p:attrName>
                                        </p:attrNameLst>
                                      </p:cBhvr>
                                      <p:to>
                                        <p:strVal val="visible"/>
                                      </p:to>
                                    </p:set>
                                    <p:animEffect transition="in" filter="wipe(left)">
                                      <p:cBhvr>
                                        <p:cTn id="58" dur="500"/>
                                        <p:tgtEl>
                                          <p:spTgt spid="29707"/>
                                        </p:tgtEl>
                                      </p:cBhvr>
                                    </p:animEffect>
                                  </p:childTnLst>
                                </p:cTn>
                              </p:par>
                            </p:childTnLst>
                          </p:cTn>
                        </p:par>
                        <p:par>
                          <p:cTn id="59" fill="hold">
                            <p:stCondLst>
                              <p:cond delay="4360"/>
                            </p:stCondLst>
                            <p:childTnLst>
                              <p:par>
                                <p:cTn id="60" presetID="31" presetClass="entr" presetSubtype="0" fill="hold" grpId="0" nodeType="afterEffect">
                                  <p:stCondLst>
                                    <p:cond delay="0"/>
                                  </p:stCondLst>
                                  <p:childTnLst>
                                    <p:set>
                                      <p:cBhvr>
                                        <p:cTn id="61" dur="1" fill="hold">
                                          <p:stCondLst>
                                            <p:cond delay="0"/>
                                          </p:stCondLst>
                                        </p:cTn>
                                        <p:tgtEl>
                                          <p:spTgt spid="29711"/>
                                        </p:tgtEl>
                                        <p:attrNameLst>
                                          <p:attrName>style.visibility</p:attrName>
                                        </p:attrNameLst>
                                      </p:cBhvr>
                                      <p:to>
                                        <p:strVal val="visible"/>
                                      </p:to>
                                    </p:set>
                                    <p:anim calcmode="lin" valueType="num">
                                      <p:cBhvr>
                                        <p:cTn id="62" dur="300" fill="hold"/>
                                        <p:tgtEl>
                                          <p:spTgt spid="29711"/>
                                        </p:tgtEl>
                                        <p:attrNameLst>
                                          <p:attrName>ppt_w</p:attrName>
                                        </p:attrNameLst>
                                      </p:cBhvr>
                                      <p:tavLst>
                                        <p:tav tm="0">
                                          <p:val>
                                            <p:fltVal val="0"/>
                                          </p:val>
                                        </p:tav>
                                        <p:tav tm="100000">
                                          <p:val>
                                            <p:strVal val="#ppt_w"/>
                                          </p:val>
                                        </p:tav>
                                      </p:tavLst>
                                    </p:anim>
                                    <p:anim calcmode="lin" valueType="num">
                                      <p:cBhvr>
                                        <p:cTn id="63" dur="300" fill="hold"/>
                                        <p:tgtEl>
                                          <p:spTgt spid="29711"/>
                                        </p:tgtEl>
                                        <p:attrNameLst>
                                          <p:attrName>ppt_h</p:attrName>
                                        </p:attrNameLst>
                                      </p:cBhvr>
                                      <p:tavLst>
                                        <p:tav tm="0">
                                          <p:val>
                                            <p:fltVal val="0"/>
                                          </p:val>
                                        </p:tav>
                                        <p:tav tm="100000">
                                          <p:val>
                                            <p:strVal val="#ppt_h"/>
                                          </p:val>
                                        </p:tav>
                                      </p:tavLst>
                                    </p:anim>
                                    <p:anim calcmode="lin" valueType="num">
                                      <p:cBhvr>
                                        <p:cTn id="64" dur="300" fill="hold"/>
                                        <p:tgtEl>
                                          <p:spTgt spid="29711"/>
                                        </p:tgtEl>
                                        <p:attrNameLst>
                                          <p:attrName>style.rotation</p:attrName>
                                        </p:attrNameLst>
                                      </p:cBhvr>
                                      <p:tavLst>
                                        <p:tav tm="0">
                                          <p:val>
                                            <p:fltVal val="90"/>
                                          </p:val>
                                        </p:tav>
                                        <p:tav tm="100000">
                                          <p:val>
                                            <p:fltVal val="0"/>
                                          </p:val>
                                        </p:tav>
                                      </p:tavLst>
                                    </p:anim>
                                    <p:animEffect transition="in" filter="fade">
                                      <p:cBhvr>
                                        <p:cTn id="65" dur="300"/>
                                        <p:tgtEl>
                                          <p:spTgt spid="29711"/>
                                        </p:tgtEl>
                                      </p:cBhvr>
                                    </p:animEffect>
                                  </p:childTnLst>
                                </p:cTn>
                              </p:par>
                            </p:childTnLst>
                          </p:cTn>
                        </p:par>
                        <p:par>
                          <p:cTn id="66" fill="hold">
                            <p:stCondLst>
                              <p:cond delay="4660"/>
                            </p:stCondLst>
                            <p:childTnLst>
                              <p:par>
                                <p:cTn id="67" presetID="22" presetClass="entr" presetSubtype="1" fill="hold" grpId="0" nodeType="afterEffect">
                                  <p:stCondLst>
                                    <p:cond delay="0"/>
                                  </p:stCondLst>
                                  <p:childTnLst>
                                    <p:set>
                                      <p:cBhvr>
                                        <p:cTn id="68" dur="1" fill="hold">
                                          <p:stCondLst>
                                            <p:cond delay="0"/>
                                          </p:stCondLst>
                                        </p:cTn>
                                        <p:tgtEl>
                                          <p:spTgt spid="29714"/>
                                        </p:tgtEl>
                                        <p:attrNameLst>
                                          <p:attrName>style.visibility</p:attrName>
                                        </p:attrNameLst>
                                      </p:cBhvr>
                                      <p:to>
                                        <p:strVal val="visible"/>
                                      </p:to>
                                    </p:set>
                                    <p:animEffect transition="in" filter="wipe(up)">
                                      <p:cBhvr>
                                        <p:cTn id="69" dur="500"/>
                                        <p:tgtEl>
                                          <p:spTgt spid="29714"/>
                                        </p:tgtEl>
                                      </p:cBhvr>
                                    </p:animEffect>
                                  </p:childTnLst>
                                </p:cTn>
                              </p:par>
                            </p:childTnLst>
                          </p:cTn>
                        </p:par>
                        <p:par>
                          <p:cTn id="70" fill="hold">
                            <p:stCondLst>
                              <p:cond delay="5160"/>
                            </p:stCondLst>
                            <p:childTnLst>
                              <p:par>
                                <p:cTn id="71" presetID="22" presetClass="entr" presetSubtype="2" fill="hold" nodeType="afterEffect">
                                  <p:stCondLst>
                                    <p:cond delay="0"/>
                                  </p:stCondLst>
                                  <p:childTnLst>
                                    <p:set>
                                      <p:cBhvr>
                                        <p:cTn id="72" dur="1" fill="hold">
                                          <p:stCondLst>
                                            <p:cond delay="0"/>
                                          </p:stCondLst>
                                        </p:cTn>
                                        <p:tgtEl>
                                          <p:spTgt spid="29708"/>
                                        </p:tgtEl>
                                        <p:attrNameLst>
                                          <p:attrName>style.visibility</p:attrName>
                                        </p:attrNameLst>
                                      </p:cBhvr>
                                      <p:to>
                                        <p:strVal val="visible"/>
                                      </p:to>
                                    </p:set>
                                    <p:animEffect transition="in" filter="wipe(right)">
                                      <p:cBhvr>
                                        <p:cTn id="73" dur="300"/>
                                        <p:tgtEl>
                                          <p:spTgt spid="29708"/>
                                        </p:tgtEl>
                                      </p:cBhvr>
                                    </p:animEffect>
                                  </p:childTnLst>
                                </p:cTn>
                              </p:par>
                            </p:childTnLst>
                          </p:cTn>
                        </p:par>
                        <p:par>
                          <p:cTn id="74" fill="hold">
                            <p:stCondLst>
                              <p:cond delay="5460"/>
                            </p:stCondLst>
                            <p:childTnLst>
                              <p:par>
                                <p:cTn id="75" presetID="22" presetClass="entr" presetSubtype="8" fill="hold" nodeType="afterEffect">
                                  <p:stCondLst>
                                    <p:cond delay="0"/>
                                  </p:stCondLst>
                                  <p:childTnLst>
                                    <p:set>
                                      <p:cBhvr>
                                        <p:cTn id="76" dur="1" fill="hold">
                                          <p:stCondLst>
                                            <p:cond delay="0"/>
                                          </p:stCondLst>
                                        </p:cTn>
                                        <p:tgtEl>
                                          <p:spTgt spid="29709"/>
                                        </p:tgtEl>
                                        <p:attrNameLst>
                                          <p:attrName>style.visibility</p:attrName>
                                        </p:attrNameLst>
                                      </p:cBhvr>
                                      <p:to>
                                        <p:strVal val="visible"/>
                                      </p:to>
                                    </p:set>
                                    <p:animEffect transition="in" filter="wipe(left)">
                                      <p:cBhvr>
                                        <p:cTn id="77" dur="500"/>
                                        <p:tgtEl>
                                          <p:spTgt spid="29709"/>
                                        </p:tgtEl>
                                      </p:cBhvr>
                                    </p:animEffect>
                                  </p:childTnLst>
                                </p:cTn>
                              </p:par>
                            </p:childTnLst>
                          </p:cTn>
                        </p:par>
                        <p:par>
                          <p:cTn id="78" fill="hold">
                            <p:stCondLst>
                              <p:cond delay="5960"/>
                            </p:stCondLst>
                            <p:childTnLst>
                              <p:par>
                                <p:cTn id="79" presetID="31" presetClass="entr" presetSubtype="0" fill="hold" grpId="0" nodeType="afterEffect">
                                  <p:stCondLst>
                                    <p:cond delay="0"/>
                                  </p:stCondLst>
                                  <p:childTnLst>
                                    <p:set>
                                      <p:cBhvr>
                                        <p:cTn id="80" dur="1" fill="hold">
                                          <p:stCondLst>
                                            <p:cond delay="0"/>
                                          </p:stCondLst>
                                        </p:cTn>
                                        <p:tgtEl>
                                          <p:spTgt spid="29712"/>
                                        </p:tgtEl>
                                        <p:attrNameLst>
                                          <p:attrName>style.visibility</p:attrName>
                                        </p:attrNameLst>
                                      </p:cBhvr>
                                      <p:to>
                                        <p:strVal val="visible"/>
                                      </p:to>
                                    </p:set>
                                    <p:anim calcmode="lin" valueType="num">
                                      <p:cBhvr>
                                        <p:cTn id="81" dur="300" fill="hold"/>
                                        <p:tgtEl>
                                          <p:spTgt spid="29712"/>
                                        </p:tgtEl>
                                        <p:attrNameLst>
                                          <p:attrName>ppt_w</p:attrName>
                                        </p:attrNameLst>
                                      </p:cBhvr>
                                      <p:tavLst>
                                        <p:tav tm="0">
                                          <p:val>
                                            <p:fltVal val="0"/>
                                          </p:val>
                                        </p:tav>
                                        <p:tav tm="100000">
                                          <p:val>
                                            <p:strVal val="#ppt_w"/>
                                          </p:val>
                                        </p:tav>
                                      </p:tavLst>
                                    </p:anim>
                                    <p:anim calcmode="lin" valueType="num">
                                      <p:cBhvr>
                                        <p:cTn id="82" dur="300" fill="hold"/>
                                        <p:tgtEl>
                                          <p:spTgt spid="29712"/>
                                        </p:tgtEl>
                                        <p:attrNameLst>
                                          <p:attrName>ppt_h</p:attrName>
                                        </p:attrNameLst>
                                      </p:cBhvr>
                                      <p:tavLst>
                                        <p:tav tm="0">
                                          <p:val>
                                            <p:fltVal val="0"/>
                                          </p:val>
                                        </p:tav>
                                        <p:tav tm="100000">
                                          <p:val>
                                            <p:strVal val="#ppt_h"/>
                                          </p:val>
                                        </p:tav>
                                      </p:tavLst>
                                    </p:anim>
                                    <p:anim calcmode="lin" valueType="num">
                                      <p:cBhvr>
                                        <p:cTn id="83" dur="300" fill="hold"/>
                                        <p:tgtEl>
                                          <p:spTgt spid="29712"/>
                                        </p:tgtEl>
                                        <p:attrNameLst>
                                          <p:attrName>style.rotation</p:attrName>
                                        </p:attrNameLst>
                                      </p:cBhvr>
                                      <p:tavLst>
                                        <p:tav tm="0">
                                          <p:val>
                                            <p:fltVal val="90"/>
                                          </p:val>
                                        </p:tav>
                                        <p:tav tm="100000">
                                          <p:val>
                                            <p:fltVal val="0"/>
                                          </p:val>
                                        </p:tav>
                                      </p:tavLst>
                                    </p:anim>
                                    <p:animEffect transition="in" filter="fade">
                                      <p:cBhvr>
                                        <p:cTn id="84" dur="300"/>
                                        <p:tgtEl>
                                          <p:spTgt spid="29712"/>
                                        </p:tgtEl>
                                      </p:cBhvr>
                                    </p:animEffect>
                                  </p:childTnLst>
                                </p:cTn>
                              </p:par>
                            </p:childTnLst>
                          </p:cTn>
                        </p:par>
                        <p:par>
                          <p:cTn id="85" fill="hold">
                            <p:stCondLst>
                              <p:cond delay="6260"/>
                            </p:stCondLst>
                            <p:childTnLst>
                              <p:par>
                                <p:cTn id="86" presetID="22" presetClass="entr" presetSubtype="1" fill="hold" grpId="0" nodeType="afterEffect">
                                  <p:stCondLst>
                                    <p:cond delay="0"/>
                                  </p:stCondLst>
                                  <p:childTnLst>
                                    <p:set>
                                      <p:cBhvr>
                                        <p:cTn id="87" dur="1" fill="hold">
                                          <p:stCondLst>
                                            <p:cond delay="0"/>
                                          </p:stCondLst>
                                        </p:cTn>
                                        <p:tgtEl>
                                          <p:spTgt spid="29715"/>
                                        </p:tgtEl>
                                        <p:attrNameLst>
                                          <p:attrName>style.visibility</p:attrName>
                                        </p:attrNameLst>
                                      </p:cBhvr>
                                      <p:to>
                                        <p:strVal val="visible"/>
                                      </p:to>
                                    </p:set>
                                    <p:animEffect transition="in" filter="wipe(up)">
                                      <p:cBhvr>
                                        <p:cTn id="88" dur="500"/>
                                        <p:tgtEl>
                                          <p:spTgt spid="29715"/>
                                        </p:tgtEl>
                                      </p:cBhvr>
                                    </p:animEffect>
                                  </p:childTnLst>
                                </p:cTn>
                              </p:par>
                            </p:childTnLst>
                          </p:cTn>
                        </p:par>
                        <p:par>
                          <p:cTn id="89" fill="hold">
                            <p:stCondLst>
                              <p:cond delay="6760"/>
                            </p:stCondLst>
                            <p:childTnLst>
                              <p:par>
                                <p:cTn id="90" presetID="10" presetClass="entr" presetSubtype="0" fill="hold" grpId="0" nodeType="afterEffect">
                                  <p:stCondLst>
                                    <p:cond delay="0"/>
                                  </p:stCondLst>
                                  <p:childTnLst>
                                    <p:set>
                                      <p:cBhvr>
                                        <p:cTn id="91" dur="1" fill="hold">
                                          <p:stCondLst>
                                            <p:cond delay="0"/>
                                          </p:stCondLst>
                                        </p:cTn>
                                        <p:tgtEl>
                                          <p:spTgt spid="26"/>
                                        </p:tgtEl>
                                        <p:attrNameLst>
                                          <p:attrName>style.visibility</p:attrName>
                                        </p:attrNameLst>
                                      </p:cBhvr>
                                      <p:to>
                                        <p:strVal val="visible"/>
                                      </p:to>
                                    </p:set>
                                    <p:animEffect transition="in" filter="fade">
                                      <p:cBhvr>
                                        <p:cTn id="92" dur="500"/>
                                        <p:tgtEl>
                                          <p:spTgt spid="26"/>
                                        </p:tgtEl>
                                      </p:cBhvr>
                                    </p:animEffect>
                                  </p:childTnLst>
                                </p:cTn>
                              </p:par>
                            </p:childTnLst>
                          </p:cTn>
                        </p:par>
                        <p:par>
                          <p:cTn id="93" fill="hold">
                            <p:stCondLst>
                              <p:cond delay="7260"/>
                            </p:stCondLst>
                            <p:childTnLst>
                              <p:par>
                                <p:cTn id="94" presetID="10" presetClass="entr" presetSubtype="0" fill="hold" grpId="0" nodeType="afterEffect">
                                  <p:stCondLst>
                                    <p:cond delay="0"/>
                                  </p:stCondLst>
                                  <p:childTnLst>
                                    <p:set>
                                      <p:cBhvr>
                                        <p:cTn id="95" dur="1" fill="hold">
                                          <p:stCondLst>
                                            <p:cond delay="0"/>
                                          </p:stCondLst>
                                        </p:cTn>
                                        <p:tgtEl>
                                          <p:spTgt spid="27"/>
                                        </p:tgtEl>
                                        <p:attrNameLst>
                                          <p:attrName>style.visibility</p:attrName>
                                        </p:attrNameLst>
                                      </p:cBhvr>
                                      <p:to>
                                        <p:strVal val="visible"/>
                                      </p:to>
                                    </p:set>
                                    <p:animEffect transition="in" filter="fade">
                                      <p:cBhvr>
                                        <p:cTn id="9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p:bldP spid="29701" grpId="0" animBg="1"/>
      <p:bldP spid="29702" grpId="0" animBg="1"/>
      <p:bldP spid="29703" grpId="0" animBg="1"/>
      <p:bldP spid="29710" grpId="0"/>
      <p:bldP spid="29711" grpId="0"/>
      <p:bldP spid="29712" grpId="0"/>
      <p:bldP spid="29713" grpId="0"/>
      <p:bldP spid="29714" grpId="0"/>
      <p:bldP spid="29715" grpId="0"/>
      <p:bldP spid="26" grpId="0" animBg="1"/>
      <p:bldP spid="2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Box 27"/>
          <p:cNvSpPr txBox="1"/>
          <p:nvPr/>
        </p:nvSpPr>
        <p:spPr>
          <a:xfrm>
            <a:off x="1012825" y="176213"/>
            <a:ext cx="2422458" cy="553998"/>
          </a:xfrm>
          <a:prstGeom prst="rect">
            <a:avLst/>
          </a:prstGeom>
          <a:noFill/>
          <a:ln w="9525">
            <a:noFill/>
          </a:ln>
        </p:spPr>
        <p:txBody>
          <a:bodyPr wrap="none" anchor="t">
            <a:spAutoFit/>
          </a:bodyPr>
          <a:lstStyle/>
          <a:p>
            <a:r>
              <a:rPr lang="en-US" altLang="zh-CN" sz="3000" b="1" dirty="0">
                <a:solidFill>
                  <a:schemeClr val="accent1"/>
                </a:solidFill>
                <a:latin typeface="微软雅黑" panose="020B0503020204020204" pitchFamily="34" charset="-122"/>
                <a:ea typeface="微软雅黑" panose="020B0503020204020204" pitchFamily="34" charset="-122"/>
              </a:rPr>
              <a:t>4.4 </a:t>
            </a:r>
            <a:r>
              <a:rPr lang="zh-CN" altLang="en-US" sz="3000" b="1" dirty="0">
                <a:solidFill>
                  <a:schemeClr val="accent1"/>
                </a:solidFill>
                <a:latin typeface="微软雅黑" panose="020B0503020204020204" pitchFamily="34" charset="-122"/>
                <a:ea typeface="微软雅黑" panose="020B0503020204020204" pitchFamily="34" charset="-122"/>
              </a:rPr>
              <a:t>调度管理</a:t>
            </a:r>
          </a:p>
        </p:txBody>
      </p:sp>
      <p:sp>
        <p:nvSpPr>
          <p:cNvPr id="34819"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sp>
        <p:nvSpPr>
          <p:cNvPr id="34820" name="Freeform 7"/>
          <p:cNvSpPr/>
          <p:nvPr/>
        </p:nvSpPr>
        <p:spPr>
          <a:xfrm>
            <a:off x="3289300" y="1384300"/>
            <a:ext cx="588963" cy="2420938"/>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767" h="3150">
                <a:moveTo>
                  <a:pt x="432" y="2662"/>
                </a:moveTo>
                <a:cubicBezTo>
                  <a:pt x="432" y="2783"/>
                  <a:pt x="458" y="2878"/>
                  <a:pt x="509" y="2947"/>
                </a:cubicBezTo>
                <a:cubicBezTo>
                  <a:pt x="560" y="3017"/>
                  <a:pt x="646" y="3052"/>
                  <a:pt x="767" y="3052"/>
                </a:cubicBezTo>
                <a:lnTo>
                  <a:pt x="767" y="3150"/>
                </a:lnTo>
                <a:cubicBezTo>
                  <a:pt x="609" y="3150"/>
                  <a:pt x="493" y="3110"/>
                  <a:pt x="419" y="3031"/>
                </a:cubicBezTo>
                <a:cubicBezTo>
                  <a:pt x="344" y="2952"/>
                  <a:pt x="307" y="2811"/>
                  <a:pt x="307" y="2606"/>
                </a:cubicBezTo>
                <a:lnTo>
                  <a:pt x="307" y="2007"/>
                </a:lnTo>
                <a:cubicBezTo>
                  <a:pt x="307" y="1896"/>
                  <a:pt x="288" y="1805"/>
                  <a:pt x="251" y="1735"/>
                </a:cubicBezTo>
                <a:cubicBezTo>
                  <a:pt x="214" y="1665"/>
                  <a:pt x="130" y="1626"/>
                  <a:pt x="0" y="1617"/>
                </a:cubicBezTo>
                <a:lnTo>
                  <a:pt x="0" y="1533"/>
                </a:lnTo>
                <a:cubicBezTo>
                  <a:pt x="121" y="1514"/>
                  <a:pt x="202" y="1477"/>
                  <a:pt x="244" y="1422"/>
                </a:cubicBezTo>
                <a:cubicBezTo>
                  <a:pt x="286" y="1366"/>
                  <a:pt x="307" y="1273"/>
                  <a:pt x="307" y="1143"/>
                </a:cubicBezTo>
                <a:lnTo>
                  <a:pt x="307" y="544"/>
                </a:lnTo>
                <a:cubicBezTo>
                  <a:pt x="307" y="339"/>
                  <a:pt x="344" y="198"/>
                  <a:pt x="419" y="118"/>
                </a:cubicBezTo>
                <a:cubicBezTo>
                  <a:pt x="493" y="39"/>
                  <a:pt x="609" y="0"/>
                  <a:pt x="767" y="0"/>
                </a:cubicBezTo>
                <a:lnTo>
                  <a:pt x="767" y="98"/>
                </a:lnTo>
                <a:cubicBezTo>
                  <a:pt x="646" y="98"/>
                  <a:pt x="560" y="130"/>
                  <a:pt x="509" y="195"/>
                </a:cubicBezTo>
                <a:cubicBezTo>
                  <a:pt x="458" y="260"/>
                  <a:pt x="432" y="358"/>
                  <a:pt x="432" y="488"/>
                </a:cubicBezTo>
                <a:lnTo>
                  <a:pt x="432" y="1171"/>
                </a:lnTo>
                <a:cubicBezTo>
                  <a:pt x="432" y="1319"/>
                  <a:pt x="400" y="1422"/>
                  <a:pt x="335" y="1477"/>
                </a:cubicBezTo>
                <a:cubicBezTo>
                  <a:pt x="270" y="1533"/>
                  <a:pt x="200" y="1561"/>
                  <a:pt x="125" y="1561"/>
                </a:cubicBezTo>
                <a:lnTo>
                  <a:pt x="125" y="1589"/>
                </a:lnTo>
                <a:cubicBezTo>
                  <a:pt x="209" y="1589"/>
                  <a:pt x="281" y="1621"/>
                  <a:pt x="342" y="1686"/>
                </a:cubicBezTo>
                <a:cubicBezTo>
                  <a:pt x="402" y="1751"/>
                  <a:pt x="432" y="1849"/>
                  <a:pt x="432" y="1979"/>
                </a:cubicBezTo>
                <a:lnTo>
                  <a:pt x="432" y="2662"/>
                </a:lnTo>
                <a:close/>
              </a:path>
            </a:pathLst>
          </a:custGeom>
          <a:solidFill>
            <a:schemeClr val="accent1"/>
          </a:solidFill>
          <a:ln w="9525">
            <a:noFill/>
          </a:ln>
        </p:spPr>
        <p:txBody>
          <a:bodyPr/>
          <a:lstStyle/>
          <a:p>
            <a:endParaRPr lang="zh-CN" altLang="en-US"/>
          </a:p>
        </p:txBody>
      </p:sp>
      <p:sp>
        <p:nvSpPr>
          <p:cNvPr id="34821" name="椭圆 5"/>
          <p:cNvSpPr/>
          <p:nvPr/>
        </p:nvSpPr>
        <p:spPr>
          <a:xfrm>
            <a:off x="1858963" y="2003425"/>
            <a:ext cx="1246187" cy="1246188"/>
          </a:xfrm>
          <a:prstGeom prst="ellipse">
            <a:avLst/>
          </a:prstGeom>
          <a:solidFill>
            <a:srgbClr val="006BBC"/>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34822" name="TextBox 6"/>
          <p:cNvSpPr txBox="1"/>
          <p:nvPr/>
        </p:nvSpPr>
        <p:spPr>
          <a:xfrm>
            <a:off x="1769970" y="2394714"/>
            <a:ext cx="1377950" cy="400110"/>
          </a:xfrm>
          <a:prstGeom prst="rect">
            <a:avLst/>
          </a:prstGeom>
          <a:noFill/>
          <a:ln w="9525">
            <a:noFill/>
          </a:ln>
        </p:spPr>
        <p:txBody>
          <a:bodyPr wrap="square" anchor="t">
            <a:spAutoFit/>
          </a:bodyPr>
          <a:lstStyle/>
          <a:p>
            <a:pPr algn="ctr"/>
            <a:r>
              <a:rPr lang="zh-CN" altLang="en-US" sz="2000" dirty="0">
                <a:solidFill>
                  <a:srgbClr val="F8F8F8"/>
                </a:solidFill>
                <a:latin typeface="微软雅黑" panose="020B0503020204020204" pitchFamily="34" charset="-122"/>
                <a:ea typeface="微软雅黑" panose="020B0503020204020204" pitchFamily="34" charset="-122"/>
              </a:rPr>
              <a:t>调度算法</a:t>
            </a:r>
          </a:p>
        </p:txBody>
      </p:sp>
      <p:sp>
        <p:nvSpPr>
          <p:cNvPr id="34823" name="Freeform 8"/>
          <p:cNvSpPr/>
          <p:nvPr/>
        </p:nvSpPr>
        <p:spPr>
          <a:xfrm>
            <a:off x="3921125" y="1247775"/>
            <a:ext cx="5141913" cy="427038"/>
          </a:xfrm>
          <a:custGeom>
            <a:avLst/>
            <a:gdLst/>
            <a:ahLst/>
            <a:cxnLst>
              <a:cxn ang="0">
                <a:pos x="2147483647" y="0"/>
              </a:cxn>
              <a:cxn ang="0">
                <a:pos x="2147483647" y="0"/>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0"/>
              </a:cxn>
            </a:cxnLst>
            <a:rect l="0" t="0" r="0" b="0"/>
            <a:pathLst>
              <a:path w="7060" h="587">
                <a:moveTo>
                  <a:pt x="293" y="0"/>
                </a:moveTo>
                <a:lnTo>
                  <a:pt x="6767" y="0"/>
                </a:lnTo>
                <a:cubicBezTo>
                  <a:pt x="6929" y="0"/>
                  <a:pt x="7060" y="132"/>
                  <a:pt x="7060" y="293"/>
                </a:cubicBezTo>
                <a:cubicBezTo>
                  <a:pt x="7060" y="455"/>
                  <a:pt x="6929" y="587"/>
                  <a:pt x="6767" y="587"/>
                </a:cubicBezTo>
                <a:lnTo>
                  <a:pt x="293" y="587"/>
                </a:lnTo>
                <a:cubicBezTo>
                  <a:pt x="132" y="587"/>
                  <a:pt x="0" y="455"/>
                  <a:pt x="0" y="293"/>
                </a:cubicBezTo>
                <a:cubicBezTo>
                  <a:pt x="0" y="132"/>
                  <a:pt x="132" y="0"/>
                  <a:pt x="293" y="0"/>
                </a:cubicBezTo>
                <a:close/>
              </a:path>
            </a:pathLst>
          </a:custGeom>
          <a:solidFill>
            <a:srgbClr val="113E6A"/>
          </a:solidFill>
          <a:ln w="9525">
            <a:noFill/>
          </a:ln>
        </p:spPr>
        <p:txBody>
          <a:bodyPr/>
          <a:lstStyle/>
          <a:p>
            <a:endParaRPr lang="zh-CN" altLang="en-US"/>
          </a:p>
        </p:txBody>
      </p:sp>
      <p:sp>
        <p:nvSpPr>
          <p:cNvPr id="34824" name="矩形 8"/>
          <p:cNvSpPr/>
          <p:nvPr/>
        </p:nvSpPr>
        <p:spPr>
          <a:xfrm>
            <a:off x="4083050" y="1254125"/>
            <a:ext cx="1435100" cy="369888"/>
          </a:xfrm>
          <a:prstGeom prst="rect">
            <a:avLst/>
          </a:prstGeom>
          <a:noFill/>
          <a:ln w="9525">
            <a:noFill/>
          </a:ln>
        </p:spPr>
        <p:txBody>
          <a:bodyPr anchor="t">
            <a:spAutoFit/>
          </a:bodyPr>
          <a:lstStyle/>
          <a:p>
            <a:r>
              <a:rPr lang="zh-CN" altLang="en-US" dirty="0">
                <a:solidFill>
                  <a:srgbClr val="F8F8F8"/>
                </a:solidFill>
                <a:latin typeface="微软雅黑" panose="020B0503020204020204" pitchFamily="34" charset="-122"/>
                <a:ea typeface="微软雅黑" panose="020B0503020204020204" pitchFamily="34" charset="-122"/>
              </a:rPr>
              <a:t>主要观点一</a:t>
            </a:r>
          </a:p>
        </p:txBody>
      </p:sp>
      <p:sp>
        <p:nvSpPr>
          <p:cNvPr id="34825" name="Freeform 8"/>
          <p:cNvSpPr/>
          <p:nvPr/>
        </p:nvSpPr>
        <p:spPr>
          <a:xfrm>
            <a:off x="3921125" y="2033588"/>
            <a:ext cx="5141913" cy="425450"/>
          </a:xfrm>
          <a:custGeom>
            <a:avLst/>
            <a:gdLst/>
            <a:ahLst/>
            <a:cxnLst>
              <a:cxn ang="0">
                <a:pos x="2147483647" y="0"/>
              </a:cxn>
              <a:cxn ang="0">
                <a:pos x="2147483647" y="0"/>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0"/>
              </a:cxn>
            </a:cxnLst>
            <a:rect l="0" t="0" r="0" b="0"/>
            <a:pathLst>
              <a:path w="7060" h="587">
                <a:moveTo>
                  <a:pt x="293" y="0"/>
                </a:moveTo>
                <a:lnTo>
                  <a:pt x="6767" y="0"/>
                </a:lnTo>
                <a:cubicBezTo>
                  <a:pt x="6929" y="0"/>
                  <a:pt x="7060" y="132"/>
                  <a:pt x="7060" y="293"/>
                </a:cubicBezTo>
                <a:cubicBezTo>
                  <a:pt x="7060" y="455"/>
                  <a:pt x="6929" y="587"/>
                  <a:pt x="6767" y="587"/>
                </a:cubicBezTo>
                <a:lnTo>
                  <a:pt x="293" y="587"/>
                </a:lnTo>
                <a:cubicBezTo>
                  <a:pt x="132" y="587"/>
                  <a:pt x="0" y="455"/>
                  <a:pt x="0" y="293"/>
                </a:cubicBezTo>
                <a:cubicBezTo>
                  <a:pt x="0" y="132"/>
                  <a:pt x="132" y="0"/>
                  <a:pt x="293" y="0"/>
                </a:cubicBezTo>
                <a:close/>
              </a:path>
            </a:pathLst>
          </a:custGeom>
          <a:solidFill>
            <a:srgbClr val="113E6A"/>
          </a:solidFill>
          <a:ln w="9525">
            <a:noFill/>
          </a:ln>
        </p:spPr>
        <p:txBody>
          <a:bodyPr/>
          <a:lstStyle/>
          <a:p>
            <a:endParaRPr lang="zh-CN" altLang="en-US"/>
          </a:p>
        </p:txBody>
      </p:sp>
      <p:sp>
        <p:nvSpPr>
          <p:cNvPr id="34826" name="矩形 10"/>
          <p:cNvSpPr/>
          <p:nvPr/>
        </p:nvSpPr>
        <p:spPr>
          <a:xfrm>
            <a:off x="4083050" y="2039938"/>
            <a:ext cx="1435100" cy="369887"/>
          </a:xfrm>
          <a:prstGeom prst="rect">
            <a:avLst/>
          </a:prstGeom>
          <a:noFill/>
          <a:ln w="9525">
            <a:noFill/>
          </a:ln>
        </p:spPr>
        <p:txBody>
          <a:bodyPr anchor="t">
            <a:spAutoFit/>
          </a:bodyPr>
          <a:lstStyle/>
          <a:p>
            <a:r>
              <a:rPr lang="zh-CN" altLang="en-US" dirty="0">
                <a:solidFill>
                  <a:srgbClr val="F8F8F8"/>
                </a:solidFill>
                <a:latin typeface="微软雅黑" panose="020B0503020204020204" pitchFamily="34" charset="-122"/>
                <a:ea typeface="微软雅黑" panose="020B0503020204020204" pitchFamily="34" charset="-122"/>
              </a:rPr>
              <a:t>主要观点二</a:t>
            </a:r>
          </a:p>
        </p:txBody>
      </p:sp>
      <p:sp>
        <p:nvSpPr>
          <p:cNvPr id="34827" name="Freeform 8"/>
          <p:cNvSpPr/>
          <p:nvPr/>
        </p:nvSpPr>
        <p:spPr>
          <a:xfrm>
            <a:off x="3921125" y="2771775"/>
            <a:ext cx="5141913" cy="427038"/>
          </a:xfrm>
          <a:custGeom>
            <a:avLst/>
            <a:gdLst/>
            <a:ahLst/>
            <a:cxnLst>
              <a:cxn ang="0">
                <a:pos x="2147483647" y="0"/>
              </a:cxn>
              <a:cxn ang="0">
                <a:pos x="2147483647" y="0"/>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0"/>
              </a:cxn>
            </a:cxnLst>
            <a:rect l="0" t="0" r="0" b="0"/>
            <a:pathLst>
              <a:path w="7060" h="587">
                <a:moveTo>
                  <a:pt x="293" y="0"/>
                </a:moveTo>
                <a:lnTo>
                  <a:pt x="6767" y="0"/>
                </a:lnTo>
                <a:cubicBezTo>
                  <a:pt x="6929" y="0"/>
                  <a:pt x="7060" y="132"/>
                  <a:pt x="7060" y="293"/>
                </a:cubicBezTo>
                <a:cubicBezTo>
                  <a:pt x="7060" y="455"/>
                  <a:pt x="6929" y="587"/>
                  <a:pt x="6767" y="587"/>
                </a:cubicBezTo>
                <a:lnTo>
                  <a:pt x="293" y="587"/>
                </a:lnTo>
                <a:cubicBezTo>
                  <a:pt x="132" y="587"/>
                  <a:pt x="0" y="455"/>
                  <a:pt x="0" y="293"/>
                </a:cubicBezTo>
                <a:cubicBezTo>
                  <a:pt x="0" y="132"/>
                  <a:pt x="132" y="0"/>
                  <a:pt x="293" y="0"/>
                </a:cubicBezTo>
                <a:close/>
              </a:path>
            </a:pathLst>
          </a:custGeom>
          <a:solidFill>
            <a:srgbClr val="113E6A"/>
          </a:solidFill>
          <a:ln w="9525">
            <a:noFill/>
          </a:ln>
        </p:spPr>
        <p:txBody>
          <a:bodyPr/>
          <a:lstStyle/>
          <a:p>
            <a:endParaRPr lang="zh-CN" altLang="en-US"/>
          </a:p>
        </p:txBody>
      </p:sp>
      <p:sp>
        <p:nvSpPr>
          <p:cNvPr id="34828" name="矩形 13"/>
          <p:cNvSpPr/>
          <p:nvPr/>
        </p:nvSpPr>
        <p:spPr>
          <a:xfrm>
            <a:off x="4083050" y="2779713"/>
            <a:ext cx="1435100" cy="368300"/>
          </a:xfrm>
          <a:prstGeom prst="rect">
            <a:avLst/>
          </a:prstGeom>
          <a:noFill/>
          <a:ln w="9525">
            <a:noFill/>
          </a:ln>
        </p:spPr>
        <p:txBody>
          <a:bodyPr anchor="t">
            <a:spAutoFit/>
          </a:bodyPr>
          <a:lstStyle/>
          <a:p>
            <a:r>
              <a:rPr lang="zh-CN" altLang="en-US" dirty="0">
                <a:solidFill>
                  <a:srgbClr val="F8F8F8"/>
                </a:solidFill>
                <a:latin typeface="微软雅黑" panose="020B0503020204020204" pitchFamily="34" charset="-122"/>
                <a:ea typeface="微软雅黑" panose="020B0503020204020204" pitchFamily="34" charset="-122"/>
              </a:rPr>
              <a:t>主要观点三</a:t>
            </a:r>
          </a:p>
        </p:txBody>
      </p:sp>
      <p:sp>
        <p:nvSpPr>
          <p:cNvPr id="34829" name="Freeform 8"/>
          <p:cNvSpPr/>
          <p:nvPr/>
        </p:nvSpPr>
        <p:spPr>
          <a:xfrm>
            <a:off x="3921125" y="3530600"/>
            <a:ext cx="5141913" cy="425450"/>
          </a:xfrm>
          <a:custGeom>
            <a:avLst/>
            <a:gdLst/>
            <a:ahLst/>
            <a:cxnLst>
              <a:cxn ang="0">
                <a:pos x="2147483647" y="0"/>
              </a:cxn>
              <a:cxn ang="0">
                <a:pos x="2147483647" y="0"/>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0"/>
              </a:cxn>
            </a:cxnLst>
            <a:rect l="0" t="0" r="0" b="0"/>
            <a:pathLst>
              <a:path w="7060" h="587">
                <a:moveTo>
                  <a:pt x="293" y="0"/>
                </a:moveTo>
                <a:lnTo>
                  <a:pt x="6767" y="0"/>
                </a:lnTo>
                <a:cubicBezTo>
                  <a:pt x="6929" y="0"/>
                  <a:pt x="7060" y="132"/>
                  <a:pt x="7060" y="293"/>
                </a:cubicBezTo>
                <a:cubicBezTo>
                  <a:pt x="7060" y="455"/>
                  <a:pt x="6929" y="587"/>
                  <a:pt x="6767" y="587"/>
                </a:cubicBezTo>
                <a:lnTo>
                  <a:pt x="293" y="587"/>
                </a:lnTo>
                <a:cubicBezTo>
                  <a:pt x="132" y="587"/>
                  <a:pt x="0" y="455"/>
                  <a:pt x="0" y="293"/>
                </a:cubicBezTo>
                <a:cubicBezTo>
                  <a:pt x="0" y="132"/>
                  <a:pt x="132" y="0"/>
                  <a:pt x="293" y="0"/>
                </a:cubicBezTo>
                <a:close/>
              </a:path>
            </a:pathLst>
          </a:custGeom>
          <a:solidFill>
            <a:srgbClr val="113E6A"/>
          </a:solidFill>
          <a:ln w="9525">
            <a:noFill/>
          </a:ln>
        </p:spPr>
        <p:txBody>
          <a:bodyPr/>
          <a:lstStyle/>
          <a:p>
            <a:endParaRPr lang="zh-CN" altLang="en-US"/>
          </a:p>
        </p:txBody>
      </p:sp>
      <p:sp>
        <p:nvSpPr>
          <p:cNvPr id="34830" name="矩形 15"/>
          <p:cNvSpPr/>
          <p:nvPr/>
        </p:nvSpPr>
        <p:spPr>
          <a:xfrm>
            <a:off x="4083050" y="3551238"/>
            <a:ext cx="1435100" cy="368300"/>
          </a:xfrm>
          <a:prstGeom prst="rect">
            <a:avLst/>
          </a:prstGeom>
          <a:noFill/>
          <a:ln w="9525">
            <a:noFill/>
          </a:ln>
        </p:spPr>
        <p:txBody>
          <a:bodyPr anchor="t">
            <a:spAutoFit/>
          </a:bodyPr>
          <a:lstStyle/>
          <a:p>
            <a:r>
              <a:rPr lang="zh-CN" altLang="en-US" dirty="0">
                <a:solidFill>
                  <a:srgbClr val="F8F8F8"/>
                </a:solidFill>
                <a:latin typeface="微软雅黑" panose="020B0503020204020204" pitchFamily="34" charset="-122"/>
                <a:ea typeface="微软雅黑" panose="020B0503020204020204" pitchFamily="34" charset="-122"/>
              </a:rPr>
              <a:t>主要观点四</a:t>
            </a:r>
          </a:p>
        </p:txBody>
      </p:sp>
      <p:sp>
        <p:nvSpPr>
          <p:cNvPr id="34831" name="矩形 16"/>
          <p:cNvSpPr/>
          <p:nvPr/>
        </p:nvSpPr>
        <p:spPr>
          <a:xfrm>
            <a:off x="1260475" y="4557713"/>
            <a:ext cx="9518650" cy="1755775"/>
          </a:xfrm>
          <a:prstGeom prst="rect">
            <a:avLst/>
          </a:prstGeom>
          <a:solidFill>
            <a:schemeClr val="tx2"/>
          </a:solidFill>
          <a:ln w="9525" cap="flat" cmpd="sng">
            <a:solidFill>
              <a:schemeClr val="bg2"/>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34832" name="TextBox 17"/>
          <p:cNvSpPr txBox="1"/>
          <p:nvPr/>
        </p:nvSpPr>
        <p:spPr>
          <a:xfrm>
            <a:off x="2865438" y="4676775"/>
            <a:ext cx="7553325" cy="369332"/>
          </a:xfrm>
          <a:prstGeom prst="rect">
            <a:avLst/>
          </a:prstGeom>
          <a:noFill/>
          <a:ln w="9525">
            <a:noFill/>
          </a:ln>
        </p:spPr>
        <p:txBody>
          <a:bodyPr anchor="t">
            <a:spAutoFit/>
          </a:bodyPr>
          <a:lstStyle/>
          <a:p>
            <a:r>
              <a:rPr lang="zh-CN" altLang="en-US" dirty="0">
                <a:solidFill>
                  <a:schemeClr val="accent1"/>
                </a:solidFill>
                <a:latin typeface="微软雅黑" panose="020B0503020204020204" pitchFamily="34" charset="-122"/>
                <a:ea typeface="微软雅黑" panose="020B0503020204020204" pitchFamily="34" charset="-122"/>
              </a:rPr>
              <a:t>实验表明：</a:t>
            </a:r>
          </a:p>
        </p:txBody>
      </p:sp>
      <p:sp>
        <p:nvSpPr>
          <p:cNvPr id="34833" name="Freeform 12"/>
          <p:cNvSpPr/>
          <p:nvPr/>
        </p:nvSpPr>
        <p:spPr>
          <a:xfrm>
            <a:off x="1123950" y="4411663"/>
            <a:ext cx="528638" cy="530225"/>
          </a:xfrm>
          <a:custGeom>
            <a:avLst/>
            <a:gdLst/>
            <a:ahLst/>
            <a:cxnLst>
              <a:cxn ang="0">
                <a:pos x="0" y="0"/>
              </a:cxn>
              <a:cxn ang="0">
                <a:pos x="2147483647" y="0"/>
              </a:cxn>
              <a:cxn ang="0">
                <a:pos x="2147483647" y="2147483647"/>
              </a:cxn>
              <a:cxn ang="0">
                <a:pos x="2147483647" y="2147483647"/>
              </a:cxn>
              <a:cxn ang="0">
                <a:pos x="2147483647" y="2147483647"/>
              </a:cxn>
              <a:cxn ang="0">
                <a:pos x="0" y="2147483647"/>
              </a:cxn>
              <a:cxn ang="0">
                <a:pos x="0" y="0"/>
              </a:cxn>
            </a:cxnLst>
            <a:rect l="0" t="0" r="0" b="0"/>
            <a:pathLst>
              <a:path w="1446" h="1446">
                <a:moveTo>
                  <a:pt x="0" y="0"/>
                </a:moveTo>
                <a:lnTo>
                  <a:pt x="1446" y="0"/>
                </a:lnTo>
                <a:lnTo>
                  <a:pt x="1446" y="458"/>
                </a:lnTo>
                <a:lnTo>
                  <a:pt x="438" y="458"/>
                </a:lnTo>
                <a:lnTo>
                  <a:pt x="438" y="1446"/>
                </a:lnTo>
                <a:lnTo>
                  <a:pt x="0" y="1446"/>
                </a:lnTo>
                <a:lnTo>
                  <a:pt x="0" y="0"/>
                </a:lnTo>
                <a:close/>
              </a:path>
            </a:pathLst>
          </a:custGeom>
          <a:solidFill>
            <a:srgbClr val="113E6A"/>
          </a:solidFill>
          <a:ln w="9525">
            <a:noFill/>
          </a:ln>
        </p:spPr>
        <p:txBody>
          <a:bodyPr/>
          <a:lstStyle/>
          <a:p>
            <a:endParaRPr lang="zh-CN" altLang="en-US"/>
          </a:p>
        </p:txBody>
      </p:sp>
      <p:sp>
        <p:nvSpPr>
          <p:cNvPr id="34834" name="Freeform 12"/>
          <p:cNvSpPr/>
          <p:nvPr/>
        </p:nvSpPr>
        <p:spPr>
          <a:xfrm flipH="1" flipV="1">
            <a:off x="10347325" y="5854700"/>
            <a:ext cx="528638" cy="530225"/>
          </a:xfrm>
          <a:custGeom>
            <a:avLst/>
            <a:gdLst/>
            <a:ahLst/>
            <a:cxnLst>
              <a:cxn ang="0">
                <a:pos x="0" y="0"/>
              </a:cxn>
              <a:cxn ang="0">
                <a:pos x="2147483647" y="0"/>
              </a:cxn>
              <a:cxn ang="0">
                <a:pos x="2147483647" y="2147483647"/>
              </a:cxn>
              <a:cxn ang="0">
                <a:pos x="2147483647" y="2147483647"/>
              </a:cxn>
              <a:cxn ang="0">
                <a:pos x="2147483647" y="2147483647"/>
              </a:cxn>
              <a:cxn ang="0">
                <a:pos x="0" y="2147483647"/>
              </a:cxn>
              <a:cxn ang="0">
                <a:pos x="0" y="0"/>
              </a:cxn>
            </a:cxnLst>
            <a:rect l="0" t="0" r="0" b="0"/>
            <a:pathLst>
              <a:path w="1446" h="1446">
                <a:moveTo>
                  <a:pt x="0" y="0"/>
                </a:moveTo>
                <a:lnTo>
                  <a:pt x="1446" y="0"/>
                </a:lnTo>
                <a:lnTo>
                  <a:pt x="1446" y="458"/>
                </a:lnTo>
                <a:lnTo>
                  <a:pt x="438" y="458"/>
                </a:lnTo>
                <a:lnTo>
                  <a:pt x="438" y="1446"/>
                </a:lnTo>
                <a:lnTo>
                  <a:pt x="0" y="1446"/>
                </a:lnTo>
                <a:lnTo>
                  <a:pt x="0" y="0"/>
                </a:lnTo>
                <a:close/>
              </a:path>
            </a:pathLst>
          </a:custGeom>
          <a:solidFill>
            <a:srgbClr val="113E6A"/>
          </a:solidFill>
          <a:ln w="9525">
            <a:noFill/>
          </a:ln>
        </p:spPr>
        <p:txBody>
          <a:bodyPr/>
          <a:lstStyle/>
          <a:p>
            <a:endParaRPr lang="zh-CN" altLang="en-US"/>
          </a:p>
        </p:txBody>
      </p:sp>
      <p:sp>
        <p:nvSpPr>
          <p:cNvPr id="34835" name="Freeform 7"/>
          <p:cNvSpPr>
            <a:spLocks noEditPoints="1"/>
          </p:cNvSpPr>
          <p:nvPr/>
        </p:nvSpPr>
        <p:spPr>
          <a:xfrm>
            <a:off x="1527175" y="4716463"/>
            <a:ext cx="985838" cy="143827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391" h="2031">
                <a:moveTo>
                  <a:pt x="485" y="1171"/>
                </a:moveTo>
                <a:cubicBezTo>
                  <a:pt x="536" y="1171"/>
                  <a:pt x="586" y="1197"/>
                  <a:pt x="613" y="1236"/>
                </a:cubicBezTo>
                <a:lnTo>
                  <a:pt x="661" y="1306"/>
                </a:lnTo>
                <a:cubicBezTo>
                  <a:pt x="676" y="1328"/>
                  <a:pt x="698" y="1329"/>
                  <a:pt x="714" y="1307"/>
                </a:cubicBezTo>
                <a:lnTo>
                  <a:pt x="764" y="1238"/>
                </a:lnTo>
                <a:cubicBezTo>
                  <a:pt x="791" y="1201"/>
                  <a:pt x="840" y="1177"/>
                  <a:pt x="889" y="1177"/>
                </a:cubicBezTo>
                <a:cubicBezTo>
                  <a:pt x="905" y="1177"/>
                  <a:pt x="920" y="1180"/>
                  <a:pt x="934" y="1185"/>
                </a:cubicBezTo>
                <a:lnTo>
                  <a:pt x="1015" y="1214"/>
                </a:lnTo>
                <a:cubicBezTo>
                  <a:pt x="1021" y="1216"/>
                  <a:pt x="1026" y="1217"/>
                  <a:pt x="1032" y="1217"/>
                </a:cubicBezTo>
                <a:cubicBezTo>
                  <a:pt x="1055" y="1217"/>
                  <a:pt x="1058" y="1196"/>
                  <a:pt x="1058" y="1184"/>
                </a:cubicBezTo>
                <a:lnTo>
                  <a:pt x="1058" y="1098"/>
                </a:lnTo>
                <a:cubicBezTo>
                  <a:pt x="1059" y="1035"/>
                  <a:pt x="1106" y="972"/>
                  <a:pt x="1166" y="955"/>
                </a:cubicBezTo>
                <a:lnTo>
                  <a:pt x="1248" y="930"/>
                </a:lnTo>
                <a:cubicBezTo>
                  <a:pt x="1260" y="927"/>
                  <a:pt x="1269" y="920"/>
                  <a:pt x="1272" y="911"/>
                </a:cubicBezTo>
                <a:cubicBezTo>
                  <a:pt x="1275" y="903"/>
                  <a:pt x="1272" y="891"/>
                  <a:pt x="1265" y="881"/>
                </a:cubicBezTo>
                <a:lnTo>
                  <a:pt x="1214" y="811"/>
                </a:lnTo>
                <a:cubicBezTo>
                  <a:pt x="1178" y="761"/>
                  <a:pt x="1179" y="683"/>
                  <a:pt x="1217" y="633"/>
                </a:cubicBezTo>
                <a:lnTo>
                  <a:pt x="1269" y="565"/>
                </a:lnTo>
                <a:cubicBezTo>
                  <a:pt x="1277" y="554"/>
                  <a:pt x="1280" y="543"/>
                  <a:pt x="1278" y="534"/>
                </a:cubicBezTo>
                <a:cubicBezTo>
                  <a:pt x="1275" y="526"/>
                  <a:pt x="1266" y="519"/>
                  <a:pt x="1254" y="515"/>
                </a:cubicBezTo>
                <a:lnTo>
                  <a:pt x="1172" y="488"/>
                </a:lnTo>
                <a:cubicBezTo>
                  <a:pt x="1113" y="469"/>
                  <a:pt x="1068" y="405"/>
                  <a:pt x="1069" y="342"/>
                </a:cubicBezTo>
                <a:lnTo>
                  <a:pt x="1072" y="256"/>
                </a:lnTo>
                <a:cubicBezTo>
                  <a:pt x="1072" y="245"/>
                  <a:pt x="1069" y="235"/>
                  <a:pt x="1063" y="229"/>
                </a:cubicBezTo>
                <a:cubicBezTo>
                  <a:pt x="1058" y="223"/>
                  <a:pt x="1050" y="222"/>
                  <a:pt x="1044" y="222"/>
                </a:cubicBezTo>
                <a:cubicBezTo>
                  <a:pt x="1040" y="222"/>
                  <a:pt x="1035" y="223"/>
                  <a:pt x="1030" y="225"/>
                </a:cubicBezTo>
                <a:lnTo>
                  <a:pt x="948" y="251"/>
                </a:lnTo>
                <a:cubicBezTo>
                  <a:pt x="935" y="256"/>
                  <a:pt x="921" y="258"/>
                  <a:pt x="906" y="258"/>
                </a:cubicBezTo>
                <a:cubicBezTo>
                  <a:pt x="855" y="258"/>
                  <a:pt x="805" y="232"/>
                  <a:pt x="779" y="194"/>
                </a:cubicBezTo>
                <a:lnTo>
                  <a:pt x="730" y="123"/>
                </a:lnTo>
                <a:cubicBezTo>
                  <a:pt x="723" y="112"/>
                  <a:pt x="713" y="105"/>
                  <a:pt x="704" y="105"/>
                </a:cubicBezTo>
                <a:cubicBezTo>
                  <a:pt x="693" y="105"/>
                  <a:pt x="689" y="105"/>
                  <a:pt x="680" y="119"/>
                </a:cubicBezTo>
                <a:lnTo>
                  <a:pt x="678" y="123"/>
                </a:lnTo>
                <a:cubicBezTo>
                  <a:pt x="657" y="156"/>
                  <a:pt x="629" y="197"/>
                  <a:pt x="606" y="220"/>
                </a:cubicBezTo>
                <a:cubicBezTo>
                  <a:pt x="591" y="234"/>
                  <a:pt x="568" y="252"/>
                  <a:pt x="537" y="252"/>
                </a:cubicBezTo>
                <a:cubicBezTo>
                  <a:pt x="529" y="252"/>
                  <a:pt x="522" y="251"/>
                  <a:pt x="516" y="250"/>
                </a:cubicBezTo>
                <a:lnTo>
                  <a:pt x="509" y="250"/>
                </a:lnTo>
                <a:lnTo>
                  <a:pt x="503" y="246"/>
                </a:lnTo>
                <a:cubicBezTo>
                  <a:pt x="493" y="243"/>
                  <a:pt x="479" y="239"/>
                  <a:pt x="464" y="235"/>
                </a:cubicBezTo>
                <a:cubicBezTo>
                  <a:pt x="442" y="229"/>
                  <a:pt x="406" y="218"/>
                  <a:pt x="399" y="217"/>
                </a:cubicBezTo>
                <a:cubicBezTo>
                  <a:pt x="383" y="213"/>
                  <a:pt x="366" y="211"/>
                  <a:pt x="361" y="211"/>
                </a:cubicBezTo>
                <a:cubicBezTo>
                  <a:pt x="340" y="211"/>
                  <a:pt x="333" y="229"/>
                  <a:pt x="333" y="246"/>
                </a:cubicBezTo>
                <a:lnTo>
                  <a:pt x="333" y="331"/>
                </a:lnTo>
                <a:cubicBezTo>
                  <a:pt x="333" y="394"/>
                  <a:pt x="286" y="457"/>
                  <a:pt x="226" y="475"/>
                </a:cubicBezTo>
                <a:lnTo>
                  <a:pt x="144" y="499"/>
                </a:lnTo>
                <a:cubicBezTo>
                  <a:pt x="131" y="502"/>
                  <a:pt x="122" y="510"/>
                  <a:pt x="119" y="518"/>
                </a:cubicBezTo>
                <a:cubicBezTo>
                  <a:pt x="116" y="526"/>
                  <a:pt x="119" y="538"/>
                  <a:pt x="127" y="548"/>
                </a:cubicBezTo>
                <a:lnTo>
                  <a:pt x="177" y="618"/>
                </a:lnTo>
                <a:cubicBezTo>
                  <a:pt x="214" y="668"/>
                  <a:pt x="213" y="747"/>
                  <a:pt x="175" y="796"/>
                </a:cubicBezTo>
                <a:lnTo>
                  <a:pt x="122" y="864"/>
                </a:lnTo>
                <a:cubicBezTo>
                  <a:pt x="114" y="875"/>
                  <a:pt x="111" y="886"/>
                  <a:pt x="114" y="894"/>
                </a:cubicBezTo>
                <a:cubicBezTo>
                  <a:pt x="116" y="903"/>
                  <a:pt x="126" y="911"/>
                  <a:pt x="138" y="915"/>
                </a:cubicBezTo>
                <a:lnTo>
                  <a:pt x="219" y="941"/>
                </a:lnTo>
                <a:cubicBezTo>
                  <a:pt x="279" y="961"/>
                  <a:pt x="324" y="1025"/>
                  <a:pt x="322" y="1087"/>
                </a:cubicBezTo>
                <a:lnTo>
                  <a:pt x="320" y="1173"/>
                </a:lnTo>
                <a:cubicBezTo>
                  <a:pt x="320" y="1184"/>
                  <a:pt x="322" y="1194"/>
                  <a:pt x="328" y="1200"/>
                </a:cubicBezTo>
                <a:cubicBezTo>
                  <a:pt x="334" y="1206"/>
                  <a:pt x="341" y="1207"/>
                  <a:pt x="347" y="1207"/>
                </a:cubicBezTo>
                <a:cubicBezTo>
                  <a:pt x="352" y="1207"/>
                  <a:pt x="357" y="1206"/>
                  <a:pt x="362" y="1204"/>
                </a:cubicBezTo>
                <a:lnTo>
                  <a:pt x="443" y="1178"/>
                </a:lnTo>
                <a:cubicBezTo>
                  <a:pt x="458" y="1174"/>
                  <a:pt x="471" y="1171"/>
                  <a:pt x="485" y="1171"/>
                </a:cubicBezTo>
                <a:close/>
                <a:moveTo>
                  <a:pt x="687" y="1429"/>
                </a:moveTo>
                <a:cubicBezTo>
                  <a:pt x="643" y="1429"/>
                  <a:pt x="602" y="1406"/>
                  <a:pt x="574" y="1366"/>
                </a:cubicBezTo>
                <a:lnTo>
                  <a:pt x="526" y="1295"/>
                </a:lnTo>
                <a:cubicBezTo>
                  <a:pt x="520" y="1286"/>
                  <a:pt x="503" y="1277"/>
                  <a:pt x="485" y="1277"/>
                </a:cubicBezTo>
                <a:cubicBezTo>
                  <a:pt x="482" y="1277"/>
                  <a:pt x="479" y="1277"/>
                  <a:pt x="475" y="1278"/>
                </a:cubicBezTo>
                <a:lnTo>
                  <a:pt x="394" y="1305"/>
                </a:lnTo>
                <a:cubicBezTo>
                  <a:pt x="342" y="1321"/>
                  <a:pt x="287" y="1309"/>
                  <a:pt x="253" y="1273"/>
                </a:cubicBezTo>
                <a:cubicBezTo>
                  <a:pt x="227" y="1247"/>
                  <a:pt x="213" y="1210"/>
                  <a:pt x="215" y="1170"/>
                </a:cubicBezTo>
                <a:lnTo>
                  <a:pt x="217" y="1084"/>
                </a:lnTo>
                <a:cubicBezTo>
                  <a:pt x="217" y="1068"/>
                  <a:pt x="202" y="1046"/>
                  <a:pt x="186" y="1041"/>
                </a:cubicBezTo>
                <a:lnTo>
                  <a:pt x="105" y="1015"/>
                </a:lnTo>
                <a:cubicBezTo>
                  <a:pt x="60" y="1000"/>
                  <a:pt x="26" y="967"/>
                  <a:pt x="13" y="926"/>
                </a:cubicBezTo>
                <a:cubicBezTo>
                  <a:pt x="0" y="884"/>
                  <a:pt x="9" y="838"/>
                  <a:pt x="39" y="800"/>
                </a:cubicBezTo>
                <a:lnTo>
                  <a:pt x="91" y="732"/>
                </a:lnTo>
                <a:cubicBezTo>
                  <a:pt x="101" y="720"/>
                  <a:pt x="101" y="693"/>
                  <a:pt x="92" y="680"/>
                </a:cubicBezTo>
                <a:lnTo>
                  <a:pt x="41" y="610"/>
                </a:lnTo>
                <a:cubicBezTo>
                  <a:pt x="13" y="572"/>
                  <a:pt x="5" y="526"/>
                  <a:pt x="19" y="484"/>
                </a:cubicBezTo>
                <a:cubicBezTo>
                  <a:pt x="34" y="442"/>
                  <a:pt x="68" y="411"/>
                  <a:pt x="114" y="398"/>
                </a:cubicBezTo>
                <a:lnTo>
                  <a:pt x="196" y="374"/>
                </a:lnTo>
                <a:cubicBezTo>
                  <a:pt x="211" y="369"/>
                  <a:pt x="228" y="347"/>
                  <a:pt x="228" y="331"/>
                </a:cubicBezTo>
                <a:lnTo>
                  <a:pt x="228" y="246"/>
                </a:lnTo>
                <a:cubicBezTo>
                  <a:pt x="228" y="166"/>
                  <a:pt x="285" y="106"/>
                  <a:pt x="361" y="106"/>
                </a:cubicBezTo>
                <a:cubicBezTo>
                  <a:pt x="379" y="106"/>
                  <a:pt x="407" y="111"/>
                  <a:pt x="421" y="114"/>
                </a:cubicBezTo>
                <a:cubicBezTo>
                  <a:pt x="429" y="115"/>
                  <a:pt x="450" y="121"/>
                  <a:pt x="493" y="134"/>
                </a:cubicBezTo>
                <a:cubicBezTo>
                  <a:pt x="508" y="138"/>
                  <a:pt x="521" y="142"/>
                  <a:pt x="530" y="144"/>
                </a:cubicBezTo>
                <a:lnTo>
                  <a:pt x="532" y="144"/>
                </a:lnTo>
                <a:cubicBezTo>
                  <a:pt x="532" y="144"/>
                  <a:pt x="532" y="144"/>
                  <a:pt x="532" y="144"/>
                </a:cubicBezTo>
                <a:cubicBezTo>
                  <a:pt x="544" y="133"/>
                  <a:pt x="563" y="106"/>
                  <a:pt x="589" y="66"/>
                </a:cubicBezTo>
                <a:lnTo>
                  <a:pt x="591" y="63"/>
                </a:lnTo>
                <a:cubicBezTo>
                  <a:pt x="618" y="21"/>
                  <a:pt x="655" y="0"/>
                  <a:pt x="704" y="0"/>
                </a:cubicBezTo>
                <a:cubicBezTo>
                  <a:pt x="749" y="0"/>
                  <a:pt x="790" y="23"/>
                  <a:pt x="817" y="64"/>
                </a:cubicBezTo>
                <a:lnTo>
                  <a:pt x="866" y="134"/>
                </a:lnTo>
                <a:cubicBezTo>
                  <a:pt x="872" y="143"/>
                  <a:pt x="889" y="152"/>
                  <a:pt x="906" y="152"/>
                </a:cubicBezTo>
                <a:cubicBezTo>
                  <a:pt x="911" y="152"/>
                  <a:pt x="914" y="152"/>
                  <a:pt x="916" y="151"/>
                </a:cubicBezTo>
                <a:lnTo>
                  <a:pt x="997" y="125"/>
                </a:lnTo>
                <a:cubicBezTo>
                  <a:pt x="1049" y="108"/>
                  <a:pt x="1104" y="120"/>
                  <a:pt x="1139" y="156"/>
                </a:cubicBezTo>
                <a:cubicBezTo>
                  <a:pt x="1165" y="182"/>
                  <a:pt x="1178" y="219"/>
                  <a:pt x="1177" y="259"/>
                </a:cubicBezTo>
                <a:lnTo>
                  <a:pt x="1174" y="345"/>
                </a:lnTo>
                <a:cubicBezTo>
                  <a:pt x="1174" y="360"/>
                  <a:pt x="1190" y="383"/>
                  <a:pt x="1205" y="388"/>
                </a:cubicBezTo>
                <a:lnTo>
                  <a:pt x="1286" y="414"/>
                </a:lnTo>
                <a:cubicBezTo>
                  <a:pt x="1332" y="429"/>
                  <a:pt x="1365" y="462"/>
                  <a:pt x="1378" y="503"/>
                </a:cubicBezTo>
                <a:cubicBezTo>
                  <a:pt x="1391" y="546"/>
                  <a:pt x="1382" y="591"/>
                  <a:pt x="1353" y="629"/>
                </a:cubicBezTo>
                <a:lnTo>
                  <a:pt x="1300" y="697"/>
                </a:lnTo>
                <a:cubicBezTo>
                  <a:pt x="1291" y="709"/>
                  <a:pt x="1290" y="737"/>
                  <a:pt x="1299" y="749"/>
                </a:cubicBezTo>
                <a:lnTo>
                  <a:pt x="1350" y="819"/>
                </a:lnTo>
                <a:cubicBezTo>
                  <a:pt x="1378" y="858"/>
                  <a:pt x="1386" y="904"/>
                  <a:pt x="1372" y="945"/>
                </a:cubicBezTo>
                <a:cubicBezTo>
                  <a:pt x="1358" y="986"/>
                  <a:pt x="1324" y="1018"/>
                  <a:pt x="1278" y="1031"/>
                </a:cubicBezTo>
                <a:lnTo>
                  <a:pt x="1195" y="1056"/>
                </a:lnTo>
                <a:cubicBezTo>
                  <a:pt x="1180" y="1060"/>
                  <a:pt x="1164" y="1082"/>
                  <a:pt x="1164" y="1098"/>
                </a:cubicBezTo>
                <a:lnTo>
                  <a:pt x="1164" y="1184"/>
                </a:lnTo>
                <a:cubicBezTo>
                  <a:pt x="1164" y="1264"/>
                  <a:pt x="1108" y="1322"/>
                  <a:pt x="1032" y="1322"/>
                </a:cubicBezTo>
                <a:cubicBezTo>
                  <a:pt x="1014" y="1322"/>
                  <a:pt x="997" y="1319"/>
                  <a:pt x="980" y="1313"/>
                </a:cubicBezTo>
                <a:lnTo>
                  <a:pt x="899" y="1284"/>
                </a:lnTo>
                <a:cubicBezTo>
                  <a:pt x="896" y="1283"/>
                  <a:pt x="893" y="1282"/>
                  <a:pt x="889" y="1282"/>
                </a:cubicBezTo>
                <a:cubicBezTo>
                  <a:pt x="872" y="1282"/>
                  <a:pt x="855" y="1291"/>
                  <a:pt x="849" y="1300"/>
                </a:cubicBezTo>
                <a:lnTo>
                  <a:pt x="799" y="1369"/>
                </a:lnTo>
                <a:cubicBezTo>
                  <a:pt x="771" y="1408"/>
                  <a:pt x="731" y="1429"/>
                  <a:pt x="687" y="1429"/>
                </a:cubicBezTo>
                <a:close/>
                <a:moveTo>
                  <a:pt x="693" y="375"/>
                </a:moveTo>
                <a:cubicBezTo>
                  <a:pt x="494" y="375"/>
                  <a:pt x="332" y="537"/>
                  <a:pt x="332" y="736"/>
                </a:cubicBezTo>
                <a:cubicBezTo>
                  <a:pt x="332" y="935"/>
                  <a:pt x="494" y="1097"/>
                  <a:pt x="693" y="1097"/>
                </a:cubicBezTo>
                <a:cubicBezTo>
                  <a:pt x="892" y="1097"/>
                  <a:pt x="1054" y="935"/>
                  <a:pt x="1054" y="736"/>
                </a:cubicBezTo>
                <a:cubicBezTo>
                  <a:pt x="1054" y="537"/>
                  <a:pt x="892" y="375"/>
                  <a:pt x="693" y="375"/>
                </a:cubicBezTo>
                <a:close/>
                <a:moveTo>
                  <a:pt x="693" y="1160"/>
                </a:moveTo>
                <a:cubicBezTo>
                  <a:pt x="459" y="1160"/>
                  <a:pt x="269" y="970"/>
                  <a:pt x="269" y="736"/>
                </a:cubicBezTo>
                <a:cubicBezTo>
                  <a:pt x="269" y="502"/>
                  <a:pt x="459" y="312"/>
                  <a:pt x="693" y="312"/>
                </a:cubicBezTo>
                <a:cubicBezTo>
                  <a:pt x="927" y="312"/>
                  <a:pt x="1117" y="502"/>
                  <a:pt x="1117" y="736"/>
                </a:cubicBezTo>
                <a:cubicBezTo>
                  <a:pt x="1117" y="970"/>
                  <a:pt x="927" y="1160"/>
                  <a:pt x="693" y="1160"/>
                </a:cubicBezTo>
                <a:close/>
                <a:moveTo>
                  <a:pt x="997" y="736"/>
                </a:moveTo>
                <a:cubicBezTo>
                  <a:pt x="997" y="904"/>
                  <a:pt x="861" y="1040"/>
                  <a:pt x="693" y="1040"/>
                </a:cubicBezTo>
                <a:cubicBezTo>
                  <a:pt x="525" y="1040"/>
                  <a:pt x="389" y="904"/>
                  <a:pt x="389" y="736"/>
                </a:cubicBezTo>
                <a:cubicBezTo>
                  <a:pt x="389" y="568"/>
                  <a:pt x="525" y="432"/>
                  <a:pt x="693" y="432"/>
                </a:cubicBezTo>
                <a:cubicBezTo>
                  <a:pt x="861" y="432"/>
                  <a:pt x="997" y="568"/>
                  <a:pt x="997" y="736"/>
                </a:cubicBezTo>
                <a:close/>
                <a:moveTo>
                  <a:pt x="1037" y="1406"/>
                </a:moveTo>
                <a:cubicBezTo>
                  <a:pt x="1035" y="1406"/>
                  <a:pt x="1033" y="1406"/>
                  <a:pt x="1032" y="1406"/>
                </a:cubicBezTo>
                <a:cubicBezTo>
                  <a:pt x="1004" y="1406"/>
                  <a:pt x="977" y="1402"/>
                  <a:pt x="951" y="1392"/>
                </a:cubicBezTo>
                <a:lnTo>
                  <a:pt x="900" y="1374"/>
                </a:lnTo>
                <a:lnTo>
                  <a:pt x="867" y="1418"/>
                </a:lnTo>
                <a:cubicBezTo>
                  <a:pt x="842" y="1454"/>
                  <a:pt x="809" y="1480"/>
                  <a:pt x="772" y="1495"/>
                </a:cubicBezTo>
                <a:lnTo>
                  <a:pt x="798" y="1917"/>
                </a:lnTo>
                <a:cubicBezTo>
                  <a:pt x="799" y="1951"/>
                  <a:pt x="816" y="1955"/>
                  <a:pt x="834" y="1926"/>
                </a:cubicBezTo>
                <a:lnTo>
                  <a:pt x="918" y="1789"/>
                </a:lnTo>
                <a:cubicBezTo>
                  <a:pt x="936" y="1760"/>
                  <a:pt x="970" y="1757"/>
                  <a:pt x="994" y="1781"/>
                </a:cubicBezTo>
                <a:lnTo>
                  <a:pt x="1167" y="1961"/>
                </a:lnTo>
                <a:cubicBezTo>
                  <a:pt x="1191" y="1986"/>
                  <a:pt x="1203" y="1979"/>
                  <a:pt x="1195" y="1946"/>
                </a:cubicBezTo>
                <a:cubicBezTo>
                  <a:pt x="1195" y="1946"/>
                  <a:pt x="1085" y="1571"/>
                  <a:pt x="1037" y="1406"/>
                </a:cubicBezTo>
                <a:close/>
                <a:moveTo>
                  <a:pt x="687" y="1513"/>
                </a:moveTo>
                <a:cubicBezTo>
                  <a:pt x="615" y="1513"/>
                  <a:pt x="548" y="1477"/>
                  <a:pt x="504" y="1413"/>
                </a:cubicBezTo>
                <a:lnTo>
                  <a:pt x="473" y="1368"/>
                </a:lnTo>
                <a:lnTo>
                  <a:pt x="420" y="1385"/>
                </a:lnTo>
                <a:cubicBezTo>
                  <a:pt x="397" y="1392"/>
                  <a:pt x="372" y="1396"/>
                  <a:pt x="348" y="1396"/>
                </a:cubicBezTo>
                <a:cubicBezTo>
                  <a:pt x="337" y="1396"/>
                  <a:pt x="327" y="1395"/>
                  <a:pt x="316" y="1394"/>
                </a:cubicBezTo>
                <a:cubicBezTo>
                  <a:pt x="272" y="1557"/>
                  <a:pt x="171" y="1931"/>
                  <a:pt x="169" y="1941"/>
                </a:cubicBezTo>
                <a:cubicBezTo>
                  <a:pt x="162" y="1976"/>
                  <a:pt x="183" y="2031"/>
                  <a:pt x="243" y="1994"/>
                </a:cubicBezTo>
                <a:cubicBezTo>
                  <a:pt x="252" y="1989"/>
                  <a:pt x="429" y="1844"/>
                  <a:pt x="429" y="1844"/>
                </a:cubicBezTo>
                <a:cubicBezTo>
                  <a:pt x="454" y="1821"/>
                  <a:pt x="477" y="1820"/>
                  <a:pt x="507" y="1847"/>
                </a:cubicBezTo>
                <a:lnTo>
                  <a:pt x="644" y="1968"/>
                </a:lnTo>
                <a:cubicBezTo>
                  <a:pt x="668" y="1990"/>
                  <a:pt x="706" y="1977"/>
                  <a:pt x="704" y="1943"/>
                </a:cubicBezTo>
                <a:lnTo>
                  <a:pt x="692" y="1513"/>
                </a:lnTo>
                <a:cubicBezTo>
                  <a:pt x="690" y="1513"/>
                  <a:pt x="689" y="1513"/>
                  <a:pt x="687" y="1513"/>
                </a:cubicBezTo>
                <a:close/>
              </a:path>
            </a:pathLst>
          </a:custGeom>
          <a:solidFill>
            <a:srgbClr val="006BBC"/>
          </a:solidFill>
          <a:ln w="9525">
            <a:noFill/>
          </a:ln>
        </p:spPr>
        <p:txBody>
          <a:bodyPr/>
          <a:lstStyle/>
          <a:p>
            <a:endParaRPr lang="zh-CN" altLang="en-US"/>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4819"/>
                                        </p:tgtEl>
                                        <p:attrNameLst>
                                          <p:attrName>style.visibility</p:attrName>
                                        </p:attrNameLst>
                                      </p:cBhvr>
                                      <p:to>
                                        <p:strVal val="visible"/>
                                      </p:to>
                                    </p:set>
                                    <p:anim calcmode="lin" valueType="num">
                                      <p:cBhvr>
                                        <p:cTn id="7" dur="300" fill="hold"/>
                                        <p:tgtEl>
                                          <p:spTgt spid="34819"/>
                                        </p:tgtEl>
                                        <p:attrNameLst>
                                          <p:attrName>ppt_w</p:attrName>
                                        </p:attrNameLst>
                                      </p:cBhvr>
                                      <p:tavLst>
                                        <p:tav tm="0">
                                          <p:val>
                                            <p:fltVal val="0"/>
                                          </p:val>
                                        </p:tav>
                                        <p:tav tm="100000">
                                          <p:val>
                                            <p:strVal val="#ppt_w"/>
                                          </p:val>
                                        </p:tav>
                                      </p:tavLst>
                                    </p:anim>
                                    <p:anim calcmode="lin" valueType="num">
                                      <p:cBhvr>
                                        <p:cTn id="8" dur="300" fill="hold"/>
                                        <p:tgtEl>
                                          <p:spTgt spid="34819"/>
                                        </p:tgtEl>
                                        <p:attrNameLst>
                                          <p:attrName>ppt_h</p:attrName>
                                        </p:attrNameLst>
                                      </p:cBhvr>
                                      <p:tavLst>
                                        <p:tav tm="0">
                                          <p:val>
                                            <p:fltVal val="0"/>
                                          </p:val>
                                        </p:tav>
                                        <p:tav tm="100000">
                                          <p:val>
                                            <p:strVal val="#ppt_h"/>
                                          </p:val>
                                        </p:tav>
                                      </p:tavLst>
                                    </p:anim>
                                    <p:anim calcmode="lin" valueType="num">
                                      <p:cBhvr>
                                        <p:cTn id="9" dur="300" fill="hold"/>
                                        <p:tgtEl>
                                          <p:spTgt spid="34819"/>
                                        </p:tgtEl>
                                        <p:attrNameLst>
                                          <p:attrName>style.rotation</p:attrName>
                                        </p:attrNameLst>
                                      </p:cBhvr>
                                      <p:tavLst>
                                        <p:tav tm="0">
                                          <p:val>
                                            <p:fltVal val="90"/>
                                          </p:val>
                                        </p:tav>
                                        <p:tav tm="100000">
                                          <p:val>
                                            <p:fltVal val="0"/>
                                          </p:val>
                                        </p:tav>
                                      </p:tavLst>
                                    </p:anim>
                                    <p:animEffect transition="in" filter="fade">
                                      <p:cBhvr>
                                        <p:cTn id="10" dur="300"/>
                                        <p:tgtEl>
                                          <p:spTgt spid="34819"/>
                                        </p:tgtEl>
                                      </p:cBhvr>
                                    </p:animEffect>
                                  </p:childTnLst>
                                </p:cTn>
                              </p:par>
                            </p:childTnLst>
                          </p:cTn>
                        </p:par>
                        <p:par>
                          <p:cTn id="11" fill="hold">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4818"/>
                                        </p:tgtEl>
                                        <p:attrNameLst>
                                          <p:attrName>style.visibility</p:attrName>
                                        </p:attrNameLst>
                                      </p:cBhvr>
                                      <p:to>
                                        <p:strVal val="visible"/>
                                      </p:to>
                                    </p:set>
                                    <p:anim calcmode="lin" valueType="num">
                                      <p:cBhvr>
                                        <p:cTn id="14" dur="400" fill="hold"/>
                                        <p:tgtEl>
                                          <p:spTgt spid="34818"/>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4818"/>
                                        </p:tgtEl>
                                        <p:attrNameLst>
                                          <p:attrName>ppt_y</p:attrName>
                                        </p:attrNameLst>
                                      </p:cBhvr>
                                      <p:tavLst>
                                        <p:tav tm="0">
                                          <p:val>
                                            <p:strVal val="#ppt_y"/>
                                          </p:val>
                                        </p:tav>
                                        <p:tav tm="100000">
                                          <p:val>
                                            <p:strVal val="#ppt_y"/>
                                          </p:val>
                                        </p:tav>
                                      </p:tavLst>
                                    </p:anim>
                                    <p:anim calcmode="lin" valueType="num">
                                      <p:cBhvr>
                                        <p:cTn id="16" dur="400" fill="hold"/>
                                        <p:tgtEl>
                                          <p:spTgt spid="34818"/>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481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4818"/>
                                        </p:tgtEl>
                                      </p:cBhvr>
                                    </p:animEffect>
                                  </p:childTnLst>
                                </p:cTn>
                              </p:par>
                            </p:childTnLst>
                          </p:cTn>
                        </p:par>
                        <p:par>
                          <p:cTn id="19" fill="hold">
                            <p:stCondLst>
                              <p:cond delay="940"/>
                            </p:stCondLst>
                            <p:childTnLst>
                              <p:par>
                                <p:cTn id="20" presetID="52" presetClass="entr" presetSubtype="0" fill="hold" grpId="0" nodeType="afterEffect">
                                  <p:stCondLst>
                                    <p:cond delay="0"/>
                                  </p:stCondLst>
                                  <p:childTnLst>
                                    <p:set>
                                      <p:cBhvr>
                                        <p:cTn id="21" dur="1" fill="hold">
                                          <p:stCondLst>
                                            <p:cond delay="0"/>
                                          </p:stCondLst>
                                        </p:cTn>
                                        <p:tgtEl>
                                          <p:spTgt spid="34821"/>
                                        </p:tgtEl>
                                        <p:attrNameLst>
                                          <p:attrName>style.visibility</p:attrName>
                                        </p:attrNameLst>
                                      </p:cBhvr>
                                      <p:to>
                                        <p:strVal val="visible"/>
                                      </p:to>
                                    </p:set>
                                    <p:animScale>
                                      <p:cBhvr>
                                        <p:cTn id="22" dur="1000" decel="50000" fill="hold">
                                          <p:stCondLst>
                                            <p:cond delay="0"/>
                                          </p:stCondLst>
                                        </p:cTn>
                                        <p:tgtEl>
                                          <p:spTgt spid="3482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1000" decel="50000" fill="hold">
                                          <p:stCondLst>
                                            <p:cond delay="0"/>
                                          </p:stCondLst>
                                        </p:cTn>
                                        <p:tgtEl>
                                          <p:spTgt spid="34821"/>
                                        </p:tgtEl>
                                        <p:attrNameLst>
                                          <p:attrName>ppt_x</p:attrName>
                                          <p:attrName>ppt_y</p:attrName>
                                        </p:attrNameLst>
                                      </p:cBhvr>
                                    </p:animMotion>
                                    <p:animEffect transition="in" filter="fade">
                                      <p:cBhvr>
                                        <p:cTn id="24" dur="1000"/>
                                        <p:tgtEl>
                                          <p:spTgt spid="34821"/>
                                        </p:tgtEl>
                                      </p:cBhvr>
                                    </p:animEffect>
                                  </p:childTnLst>
                                </p:cTn>
                              </p:par>
                              <p:par>
                                <p:cTn id="25" presetID="52" presetClass="entr" presetSubtype="0" fill="hold" grpId="0" nodeType="withEffect">
                                  <p:stCondLst>
                                    <p:cond delay="0"/>
                                  </p:stCondLst>
                                  <p:childTnLst>
                                    <p:set>
                                      <p:cBhvr>
                                        <p:cTn id="26" dur="1" fill="hold">
                                          <p:stCondLst>
                                            <p:cond delay="0"/>
                                          </p:stCondLst>
                                        </p:cTn>
                                        <p:tgtEl>
                                          <p:spTgt spid="34822"/>
                                        </p:tgtEl>
                                        <p:attrNameLst>
                                          <p:attrName>style.visibility</p:attrName>
                                        </p:attrNameLst>
                                      </p:cBhvr>
                                      <p:to>
                                        <p:strVal val="visible"/>
                                      </p:to>
                                    </p:set>
                                    <p:animScale>
                                      <p:cBhvr>
                                        <p:cTn id="27" dur="1000" decel="50000" fill="hold">
                                          <p:stCondLst>
                                            <p:cond delay="0"/>
                                          </p:stCondLst>
                                        </p:cTn>
                                        <p:tgtEl>
                                          <p:spTgt spid="3482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8" dur="1000" decel="50000" fill="hold">
                                          <p:stCondLst>
                                            <p:cond delay="0"/>
                                          </p:stCondLst>
                                        </p:cTn>
                                        <p:tgtEl>
                                          <p:spTgt spid="34822"/>
                                        </p:tgtEl>
                                        <p:attrNameLst>
                                          <p:attrName>ppt_x</p:attrName>
                                          <p:attrName>ppt_y</p:attrName>
                                        </p:attrNameLst>
                                      </p:cBhvr>
                                    </p:animMotion>
                                    <p:animEffect transition="in" filter="fade">
                                      <p:cBhvr>
                                        <p:cTn id="29" dur="1000"/>
                                        <p:tgtEl>
                                          <p:spTgt spid="34822"/>
                                        </p:tgtEl>
                                      </p:cBhvr>
                                    </p:animEffect>
                                  </p:childTnLst>
                                </p:cTn>
                              </p:par>
                            </p:childTnLst>
                          </p:cTn>
                        </p:par>
                        <p:par>
                          <p:cTn id="30" fill="hold">
                            <p:stCondLst>
                              <p:cond delay="1940"/>
                            </p:stCondLst>
                            <p:childTnLst>
                              <p:par>
                                <p:cTn id="31" presetID="16" presetClass="entr" presetSubtype="42" fill="hold" nodeType="afterEffect">
                                  <p:stCondLst>
                                    <p:cond delay="0"/>
                                  </p:stCondLst>
                                  <p:childTnLst>
                                    <p:set>
                                      <p:cBhvr>
                                        <p:cTn id="32" dur="1" fill="hold">
                                          <p:stCondLst>
                                            <p:cond delay="0"/>
                                          </p:stCondLst>
                                        </p:cTn>
                                        <p:tgtEl>
                                          <p:spTgt spid="34820"/>
                                        </p:tgtEl>
                                        <p:attrNameLst>
                                          <p:attrName>style.visibility</p:attrName>
                                        </p:attrNameLst>
                                      </p:cBhvr>
                                      <p:to>
                                        <p:strVal val="visible"/>
                                      </p:to>
                                    </p:set>
                                    <p:animEffect transition="in" filter="barn(outHorizontal)">
                                      <p:cBhvr>
                                        <p:cTn id="33" dur="500"/>
                                        <p:tgtEl>
                                          <p:spTgt spid="34820"/>
                                        </p:tgtEl>
                                      </p:cBhvr>
                                    </p:animEffect>
                                  </p:childTnLst>
                                </p:cTn>
                              </p:par>
                            </p:childTnLst>
                          </p:cTn>
                        </p:par>
                        <p:par>
                          <p:cTn id="34" fill="hold">
                            <p:stCondLst>
                              <p:cond delay="2440"/>
                            </p:stCondLst>
                            <p:childTnLst>
                              <p:par>
                                <p:cTn id="35" presetID="22" presetClass="entr" presetSubtype="8" fill="hold" nodeType="afterEffect">
                                  <p:stCondLst>
                                    <p:cond delay="0"/>
                                  </p:stCondLst>
                                  <p:childTnLst>
                                    <p:set>
                                      <p:cBhvr>
                                        <p:cTn id="36" dur="1" fill="hold">
                                          <p:stCondLst>
                                            <p:cond delay="0"/>
                                          </p:stCondLst>
                                        </p:cTn>
                                        <p:tgtEl>
                                          <p:spTgt spid="34823"/>
                                        </p:tgtEl>
                                        <p:attrNameLst>
                                          <p:attrName>style.visibility</p:attrName>
                                        </p:attrNameLst>
                                      </p:cBhvr>
                                      <p:to>
                                        <p:strVal val="visible"/>
                                      </p:to>
                                    </p:set>
                                    <p:animEffect transition="in" filter="wipe(left)">
                                      <p:cBhvr>
                                        <p:cTn id="37" dur="500"/>
                                        <p:tgtEl>
                                          <p:spTgt spid="34823"/>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4824"/>
                                        </p:tgtEl>
                                        <p:attrNameLst>
                                          <p:attrName>style.visibility</p:attrName>
                                        </p:attrNameLst>
                                      </p:cBhvr>
                                      <p:to>
                                        <p:strVal val="visible"/>
                                      </p:to>
                                    </p:set>
                                    <p:animEffect transition="in" filter="wipe(left)">
                                      <p:cBhvr>
                                        <p:cTn id="40" dur="500"/>
                                        <p:tgtEl>
                                          <p:spTgt spid="34824"/>
                                        </p:tgtEl>
                                      </p:cBhvr>
                                    </p:animEffect>
                                  </p:childTnLst>
                                </p:cTn>
                              </p:par>
                              <p:par>
                                <p:cTn id="41" presetID="22" presetClass="entr" presetSubtype="8" fill="hold" nodeType="withEffect">
                                  <p:stCondLst>
                                    <p:cond delay="0"/>
                                  </p:stCondLst>
                                  <p:childTnLst>
                                    <p:set>
                                      <p:cBhvr>
                                        <p:cTn id="42" dur="1" fill="hold">
                                          <p:stCondLst>
                                            <p:cond delay="0"/>
                                          </p:stCondLst>
                                        </p:cTn>
                                        <p:tgtEl>
                                          <p:spTgt spid="34825"/>
                                        </p:tgtEl>
                                        <p:attrNameLst>
                                          <p:attrName>style.visibility</p:attrName>
                                        </p:attrNameLst>
                                      </p:cBhvr>
                                      <p:to>
                                        <p:strVal val="visible"/>
                                      </p:to>
                                    </p:set>
                                    <p:animEffect transition="in" filter="wipe(left)">
                                      <p:cBhvr>
                                        <p:cTn id="43" dur="500"/>
                                        <p:tgtEl>
                                          <p:spTgt spid="34825"/>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34826"/>
                                        </p:tgtEl>
                                        <p:attrNameLst>
                                          <p:attrName>style.visibility</p:attrName>
                                        </p:attrNameLst>
                                      </p:cBhvr>
                                      <p:to>
                                        <p:strVal val="visible"/>
                                      </p:to>
                                    </p:set>
                                    <p:animEffect transition="in" filter="wipe(left)">
                                      <p:cBhvr>
                                        <p:cTn id="46" dur="500"/>
                                        <p:tgtEl>
                                          <p:spTgt spid="34826"/>
                                        </p:tgtEl>
                                      </p:cBhvr>
                                    </p:animEffect>
                                  </p:childTnLst>
                                </p:cTn>
                              </p:par>
                              <p:par>
                                <p:cTn id="47" presetID="22" presetClass="entr" presetSubtype="8" fill="hold" nodeType="withEffect">
                                  <p:stCondLst>
                                    <p:cond delay="300"/>
                                  </p:stCondLst>
                                  <p:childTnLst>
                                    <p:set>
                                      <p:cBhvr>
                                        <p:cTn id="48" dur="1" fill="hold">
                                          <p:stCondLst>
                                            <p:cond delay="0"/>
                                          </p:stCondLst>
                                        </p:cTn>
                                        <p:tgtEl>
                                          <p:spTgt spid="34827"/>
                                        </p:tgtEl>
                                        <p:attrNameLst>
                                          <p:attrName>style.visibility</p:attrName>
                                        </p:attrNameLst>
                                      </p:cBhvr>
                                      <p:to>
                                        <p:strVal val="visible"/>
                                      </p:to>
                                    </p:set>
                                    <p:animEffect transition="in" filter="wipe(left)">
                                      <p:cBhvr>
                                        <p:cTn id="49" dur="500"/>
                                        <p:tgtEl>
                                          <p:spTgt spid="34827"/>
                                        </p:tgtEl>
                                      </p:cBhvr>
                                    </p:animEffect>
                                  </p:childTnLst>
                                </p:cTn>
                              </p:par>
                              <p:par>
                                <p:cTn id="50" presetID="22" presetClass="entr" presetSubtype="8" fill="hold" grpId="0" nodeType="withEffect">
                                  <p:stCondLst>
                                    <p:cond delay="300"/>
                                  </p:stCondLst>
                                  <p:childTnLst>
                                    <p:set>
                                      <p:cBhvr>
                                        <p:cTn id="51" dur="1" fill="hold">
                                          <p:stCondLst>
                                            <p:cond delay="0"/>
                                          </p:stCondLst>
                                        </p:cTn>
                                        <p:tgtEl>
                                          <p:spTgt spid="34828"/>
                                        </p:tgtEl>
                                        <p:attrNameLst>
                                          <p:attrName>style.visibility</p:attrName>
                                        </p:attrNameLst>
                                      </p:cBhvr>
                                      <p:to>
                                        <p:strVal val="visible"/>
                                      </p:to>
                                    </p:set>
                                    <p:animEffect transition="in" filter="wipe(left)">
                                      <p:cBhvr>
                                        <p:cTn id="52" dur="500"/>
                                        <p:tgtEl>
                                          <p:spTgt spid="34828"/>
                                        </p:tgtEl>
                                      </p:cBhvr>
                                    </p:animEffect>
                                  </p:childTnLst>
                                </p:cTn>
                              </p:par>
                              <p:par>
                                <p:cTn id="53" presetID="22" presetClass="entr" presetSubtype="8" fill="hold" nodeType="withEffect">
                                  <p:stCondLst>
                                    <p:cond delay="400"/>
                                  </p:stCondLst>
                                  <p:childTnLst>
                                    <p:set>
                                      <p:cBhvr>
                                        <p:cTn id="54" dur="1" fill="hold">
                                          <p:stCondLst>
                                            <p:cond delay="0"/>
                                          </p:stCondLst>
                                        </p:cTn>
                                        <p:tgtEl>
                                          <p:spTgt spid="34829"/>
                                        </p:tgtEl>
                                        <p:attrNameLst>
                                          <p:attrName>style.visibility</p:attrName>
                                        </p:attrNameLst>
                                      </p:cBhvr>
                                      <p:to>
                                        <p:strVal val="visible"/>
                                      </p:to>
                                    </p:set>
                                    <p:animEffect transition="in" filter="wipe(left)">
                                      <p:cBhvr>
                                        <p:cTn id="55" dur="500"/>
                                        <p:tgtEl>
                                          <p:spTgt spid="34829"/>
                                        </p:tgtEl>
                                      </p:cBhvr>
                                    </p:animEffect>
                                  </p:childTnLst>
                                </p:cTn>
                              </p:par>
                              <p:par>
                                <p:cTn id="56" presetID="22" presetClass="entr" presetSubtype="8" fill="hold" grpId="0" nodeType="withEffect">
                                  <p:stCondLst>
                                    <p:cond delay="400"/>
                                  </p:stCondLst>
                                  <p:childTnLst>
                                    <p:set>
                                      <p:cBhvr>
                                        <p:cTn id="57" dur="1" fill="hold">
                                          <p:stCondLst>
                                            <p:cond delay="0"/>
                                          </p:stCondLst>
                                        </p:cTn>
                                        <p:tgtEl>
                                          <p:spTgt spid="34830"/>
                                        </p:tgtEl>
                                        <p:attrNameLst>
                                          <p:attrName>style.visibility</p:attrName>
                                        </p:attrNameLst>
                                      </p:cBhvr>
                                      <p:to>
                                        <p:strVal val="visible"/>
                                      </p:to>
                                    </p:set>
                                    <p:animEffect transition="in" filter="wipe(left)">
                                      <p:cBhvr>
                                        <p:cTn id="58" dur="500"/>
                                        <p:tgtEl>
                                          <p:spTgt spid="34830"/>
                                        </p:tgtEl>
                                      </p:cBhvr>
                                    </p:animEffect>
                                  </p:childTnLst>
                                </p:cTn>
                              </p:par>
                            </p:childTnLst>
                          </p:cTn>
                        </p:par>
                        <p:par>
                          <p:cTn id="59" fill="hold">
                            <p:stCondLst>
                              <p:cond delay="3340"/>
                            </p:stCondLst>
                            <p:childTnLst>
                              <p:par>
                                <p:cTn id="60" presetID="1" presetClass="entr" presetSubtype="0" fill="hold" nodeType="afterEffect">
                                  <p:stCondLst>
                                    <p:cond delay="0"/>
                                  </p:stCondLst>
                                  <p:childTnLst>
                                    <p:set>
                                      <p:cBhvr>
                                        <p:cTn id="61" dur="1" fill="hold">
                                          <p:stCondLst>
                                            <p:cond delay="0"/>
                                          </p:stCondLst>
                                        </p:cTn>
                                        <p:tgtEl>
                                          <p:spTgt spid="34833"/>
                                        </p:tgtEl>
                                        <p:attrNameLst>
                                          <p:attrName>style.visibility</p:attrName>
                                        </p:attrNameLst>
                                      </p:cBhvr>
                                      <p:to>
                                        <p:strVal val="visible"/>
                                      </p:to>
                                    </p:set>
                                  </p:childTnLst>
                                </p:cTn>
                              </p:par>
                              <p:par>
                                <p:cTn id="62" presetID="35" presetClass="path" presetSubtype="0" accel="50000" decel="50000" fill="hold" nodeType="withEffect">
                                  <p:stCondLst>
                                    <p:cond delay="0"/>
                                  </p:stCondLst>
                                  <p:childTnLst>
                                    <p:animMotion origin="layout" path="M 1.94444E-6 4.07031E-7 L 0.39132 0.09806 " pathEditMode="relative" rAng="0" ptsTypes="AA">
                                      <p:cBhvr>
                                        <p:cTn id="63" dur="500" spd="-99900" fill="hold"/>
                                        <p:tgtEl>
                                          <p:spTgt spid="34833"/>
                                        </p:tgtEl>
                                        <p:attrNameLst>
                                          <p:attrName>ppt_x</p:attrName>
                                          <p:attrName>ppt_y</p:attrName>
                                        </p:attrNameLst>
                                      </p:cBhvr>
                                      <p:rCtr x="19600" y="4900"/>
                                    </p:animMotion>
                                  </p:childTnLst>
                                </p:cTn>
                              </p:par>
                              <p:par>
                                <p:cTn id="64" presetID="1" presetClass="entr" presetSubtype="0" fill="hold" nodeType="withEffect">
                                  <p:stCondLst>
                                    <p:cond delay="0"/>
                                  </p:stCondLst>
                                  <p:childTnLst>
                                    <p:set>
                                      <p:cBhvr>
                                        <p:cTn id="65" dur="1" fill="hold">
                                          <p:stCondLst>
                                            <p:cond delay="0"/>
                                          </p:stCondLst>
                                        </p:cTn>
                                        <p:tgtEl>
                                          <p:spTgt spid="34834"/>
                                        </p:tgtEl>
                                        <p:attrNameLst>
                                          <p:attrName>style.visibility</p:attrName>
                                        </p:attrNameLst>
                                      </p:cBhvr>
                                      <p:to>
                                        <p:strVal val="visible"/>
                                      </p:to>
                                    </p:set>
                                  </p:childTnLst>
                                </p:cTn>
                              </p:par>
                              <p:par>
                                <p:cTn id="66" presetID="35" presetClass="path" presetSubtype="0" accel="50000" decel="50000" fill="hold" nodeType="withEffect">
                                  <p:stCondLst>
                                    <p:cond delay="0"/>
                                  </p:stCondLst>
                                  <p:childTnLst>
                                    <p:animMotion origin="layout" path="M -1.94444E-6 -2.22222E-6 L -0.38194 -0.11227 " pathEditMode="relative" rAng="0" ptsTypes="AA">
                                      <p:cBhvr>
                                        <p:cTn id="67" dur="500" spd="-99900" fill="hold"/>
                                        <p:tgtEl>
                                          <p:spTgt spid="34834"/>
                                        </p:tgtEl>
                                        <p:attrNameLst>
                                          <p:attrName>ppt_x</p:attrName>
                                          <p:attrName>ppt_y</p:attrName>
                                        </p:attrNameLst>
                                      </p:cBhvr>
                                      <p:rCtr x="-19000" y="-5500"/>
                                    </p:animMotion>
                                  </p:childTnLst>
                                </p:cTn>
                              </p:par>
                              <p:par>
                                <p:cTn id="68" presetID="10" presetClass="entr" presetSubtype="0" fill="hold" grpId="0" nodeType="withEffect">
                                  <p:stCondLst>
                                    <p:cond delay="0"/>
                                  </p:stCondLst>
                                  <p:childTnLst>
                                    <p:set>
                                      <p:cBhvr>
                                        <p:cTn id="69" dur="1" fill="hold">
                                          <p:stCondLst>
                                            <p:cond delay="0"/>
                                          </p:stCondLst>
                                        </p:cTn>
                                        <p:tgtEl>
                                          <p:spTgt spid="34831"/>
                                        </p:tgtEl>
                                        <p:attrNameLst>
                                          <p:attrName>style.visibility</p:attrName>
                                        </p:attrNameLst>
                                      </p:cBhvr>
                                      <p:to>
                                        <p:strVal val="visible"/>
                                      </p:to>
                                    </p:set>
                                    <p:anim calcmode="lin" valueType="num">
                                      <p:cBhvr>
                                        <p:cTn id="70" dur="500" fill="hold"/>
                                        <p:tgtEl>
                                          <p:spTgt spid="34831"/>
                                        </p:tgtEl>
                                        <p:attrNameLst>
                                          <p:attrName>ppt_w</p:attrName>
                                        </p:attrNameLst>
                                      </p:cBhvr>
                                      <p:tavLst>
                                        <p:tav tm="0">
                                          <p:val>
                                            <p:fltVal val="0"/>
                                          </p:val>
                                        </p:tav>
                                        <p:tav tm="100000">
                                          <p:val>
                                            <p:strVal val="#ppt_w"/>
                                          </p:val>
                                        </p:tav>
                                      </p:tavLst>
                                    </p:anim>
                                    <p:anim calcmode="lin" valueType="num">
                                      <p:cBhvr>
                                        <p:cTn id="71" dur="500" fill="hold"/>
                                        <p:tgtEl>
                                          <p:spTgt spid="34831"/>
                                        </p:tgtEl>
                                        <p:attrNameLst>
                                          <p:attrName>ppt_h</p:attrName>
                                        </p:attrNameLst>
                                      </p:cBhvr>
                                      <p:tavLst>
                                        <p:tav tm="0">
                                          <p:val>
                                            <p:fltVal val="0"/>
                                          </p:val>
                                        </p:tav>
                                        <p:tav tm="100000">
                                          <p:val>
                                            <p:strVal val="#ppt_h"/>
                                          </p:val>
                                        </p:tav>
                                      </p:tavLst>
                                    </p:anim>
                                    <p:animEffect transition="in" filter="fade">
                                      <p:cBhvr>
                                        <p:cTn id="72" dur="500"/>
                                        <p:tgtEl>
                                          <p:spTgt spid="34831"/>
                                        </p:tgtEl>
                                      </p:cBhvr>
                                    </p:animEffect>
                                  </p:childTnLst>
                                </p:cTn>
                              </p:par>
                            </p:childTnLst>
                          </p:cTn>
                        </p:par>
                        <p:par>
                          <p:cTn id="73" fill="hold">
                            <p:stCondLst>
                              <p:cond delay="3840"/>
                            </p:stCondLst>
                            <p:childTnLst>
                              <p:par>
                                <p:cTn id="74" presetID="31" presetClass="entr" presetSubtype="0" fill="hold" nodeType="afterEffect">
                                  <p:stCondLst>
                                    <p:cond delay="400"/>
                                  </p:stCondLst>
                                  <p:childTnLst>
                                    <p:set>
                                      <p:cBhvr>
                                        <p:cTn id="75" dur="1" fill="hold">
                                          <p:stCondLst>
                                            <p:cond delay="0"/>
                                          </p:stCondLst>
                                        </p:cTn>
                                        <p:tgtEl>
                                          <p:spTgt spid="34835"/>
                                        </p:tgtEl>
                                        <p:attrNameLst>
                                          <p:attrName>style.visibility</p:attrName>
                                        </p:attrNameLst>
                                      </p:cBhvr>
                                      <p:to>
                                        <p:strVal val="visible"/>
                                      </p:to>
                                    </p:set>
                                    <p:anim calcmode="lin" valueType="num">
                                      <p:cBhvr>
                                        <p:cTn id="76" dur="300" fill="hold"/>
                                        <p:tgtEl>
                                          <p:spTgt spid="34835"/>
                                        </p:tgtEl>
                                        <p:attrNameLst>
                                          <p:attrName>ppt_w</p:attrName>
                                        </p:attrNameLst>
                                      </p:cBhvr>
                                      <p:tavLst>
                                        <p:tav tm="0">
                                          <p:val>
                                            <p:fltVal val="0"/>
                                          </p:val>
                                        </p:tav>
                                        <p:tav tm="100000">
                                          <p:val>
                                            <p:strVal val="#ppt_w"/>
                                          </p:val>
                                        </p:tav>
                                      </p:tavLst>
                                    </p:anim>
                                    <p:anim calcmode="lin" valueType="num">
                                      <p:cBhvr>
                                        <p:cTn id="77" dur="300" fill="hold"/>
                                        <p:tgtEl>
                                          <p:spTgt spid="34835"/>
                                        </p:tgtEl>
                                        <p:attrNameLst>
                                          <p:attrName>ppt_h</p:attrName>
                                        </p:attrNameLst>
                                      </p:cBhvr>
                                      <p:tavLst>
                                        <p:tav tm="0">
                                          <p:val>
                                            <p:fltVal val="0"/>
                                          </p:val>
                                        </p:tav>
                                        <p:tav tm="100000">
                                          <p:val>
                                            <p:strVal val="#ppt_h"/>
                                          </p:val>
                                        </p:tav>
                                      </p:tavLst>
                                    </p:anim>
                                    <p:anim calcmode="lin" valueType="num">
                                      <p:cBhvr>
                                        <p:cTn id="78" dur="300" fill="hold"/>
                                        <p:tgtEl>
                                          <p:spTgt spid="34835"/>
                                        </p:tgtEl>
                                        <p:attrNameLst>
                                          <p:attrName>style.rotation</p:attrName>
                                        </p:attrNameLst>
                                      </p:cBhvr>
                                      <p:tavLst>
                                        <p:tav tm="0">
                                          <p:val>
                                            <p:fltVal val="90"/>
                                          </p:val>
                                        </p:tav>
                                        <p:tav tm="100000">
                                          <p:val>
                                            <p:fltVal val="0"/>
                                          </p:val>
                                        </p:tav>
                                      </p:tavLst>
                                    </p:anim>
                                    <p:animEffect transition="in" filter="fade">
                                      <p:cBhvr>
                                        <p:cTn id="79" dur="300"/>
                                        <p:tgtEl>
                                          <p:spTgt spid="34835"/>
                                        </p:tgtEl>
                                      </p:cBhvr>
                                    </p:animEffect>
                                  </p:childTnLst>
                                </p:cTn>
                              </p:par>
                            </p:childTnLst>
                          </p:cTn>
                        </p:par>
                        <p:par>
                          <p:cTn id="80" fill="hold">
                            <p:stCondLst>
                              <p:cond delay="4540"/>
                            </p:stCondLst>
                            <p:childTnLst>
                              <p:par>
                                <p:cTn id="81" presetID="22" presetClass="entr" presetSubtype="1" fill="hold" nodeType="afterEffect">
                                  <p:stCondLst>
                                    <p:cond delay="0"/>
                                  </p:stCondLst>
                                  <p:childTnLst>
                                    <p:set>
                                      <p:cBhvr>
                                        <p:cTn id="82" dur="1" fill="hold">
                                          <p:stCondLst>
                                            <p:cond delay="0"/>
                                          </p:stCondLst>
                                        </p:cTn>
                                        <p:tgtEl>
                                          <p:spTgt spid="34832">
                                            <p:txEl>
                                              <p:pRg st="0" end="0"/>
                                            </p:txEl>
                                          </p:spTgt>
                                        </p:tgtEl>
                                        <p:attrNameLst>
                                          <p:attrName>style.visibility</p:attrName>
                                        </p:attrNameLst>
                                      </p:cBhvr>
                                      <p:to>
                                        <p:strVal val="visible"/>
                                      </p:to>
                                    </p:set>
                                    <p:animEffect transition="in" filter="wipe(up)">
                                      <p:cBhvr>
                                        <p:cTn id="83" dur="500"/>
                                        <p:tgtEl>
                                          <p:spTgt spid="3483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p:bldP spid="34821" grpId="0" animBg="1"/>
      <p:bldP spid="34822" grpId="0"/>
      <p:bldP spid="34824" grpId="0"/>
      <p:bldP spid="34826" grpId="0"/>
      <p:bldP spid="34828" grpId="0"/>
      <p:bldP spid="34830" grpId="0"/>
      <p:bldP spid="3483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Oval 5"/>
          <p:cNvSpPr/>
          <p:nvPr/>
        </p:nvSpPr>
        <p:spPr>
          <a:xfrm>
            <a:off x="4062413" y="627063"/>
            <a:ext cx="4141787" cy="4144962"/>
          </a:xfrm>
          <a:prstGeom prst="ellipse">
            <a:avLst/>
          </a:prstGeom>
          <a:solidFill>
            <a:srgbClr val="FFFFFF"/>
          </a:solidFill>
          <a:ln w="9525">
            <a:noFill/>
          </a:ln>
        </p:spPr>
        <p:txBody>
          <a:bodyPr anchor="t"/>
          <a:lstStyle/>
          <a:p>
            <a:endParaRPr lang="zh-CN" altLang="en-US" dirty="0">
              <a:solidFill>
                <a:srgbClr val="004C54"/>
              </a:solidFill>
              <a:latin typeface="Arial" panose="020B0604020202020204" pitchFamily="34" charset="0"/>
              <a:ea typeface="宋体" panose="02010600030101010101" pitchFamily="2" charset="-122"/>
            </a:endParaRPr>
          </a:p>
        </p:txBody>
      </p:sp>
      <p:sp>
        <p:nvSpPr>
          <p:cNvPr id="30723" name="Line 12"/>
          <p:cNvSpPr/>
          <p:nvPr/>
        </p:nvSpPr>
        <p:spPr>
          <a:xfrm>
            <a:off x="4195763" y="2740025"/>
            <a:ext cx="3808412" cy="0"/>
          </a:xfrm>
          <a:prstGeom prst="line">
            <a:avLst/>
          </a:prstGeom>
          <a:ln w="12700" cap="flat" cmpd="sng">
            <a:solidFill>
              <a:schemeClr val="bg2"/>
            </a:solidFill>
            <a:prstDash val="solid"/>
            <a:round/>
            <a:headEnd type="none" w="med" len="med"/>
            <a:tailEnd type="none" w="med" len="med"/>
          </a:ln>
        </p:spPr>
      </p:sp>
      <p:sp>
        <p:nvSpPr>
          <p:cNvPr id="30724" name="TextBox 77"/>
          <p:cNvSpPr txBox="1"/>
          <p:nvPr/>
        </p:nvSpPr>
        <p:spPr>
          <a:xfrm>
            <a:off x="4602163" y="2852738"/>
            <a:ext cx="3168650" cy="769441"/>
          </a:xfrm>
          <a:prstGeom prst="rect">
            <a:avLst/>
          </a:prstGeom>
          <a:noFill/>
          <a:ln w="9525">
            <a:noFill/>
          </a:ln>
        </p:spPr>
        <p:txBody>
          <a:bodyPr anchor="t">
            <a:spAutoFit/>
          </a:bodyPr>
          <a:lstStyle/>
          <a:p>
            <a:pPr algn="ctr"/>
            <a:r>
              <a:rPr lang="zh-CN" altLang="en-US" sz="4400" b="1" dirty="0">
                <a:solidFill>
                  <a:srgbClr val="363636"/>
                </a:solidFill>
                <a:latin typeface="微软雅黑" panose="020B0503020204020204" pitchFamily="34" charset="-122"/>
                <a:ea typeface="微软雅黑" panose="020B0503020204020204" pitchFamily="34" charset="-122"/>
              </a:rPr>
              <a:t>总结</a:t>
            </a:r>
          </a:p>
        </p:txBody>
      </p:sp>
      <p:sp>
        <p:nvSpPr>
          <p:cNvPr id="30725" name="Rectangle 14"/>
          <p:cNvSpPr/>
          <p:nvPr/>
        </p:nvSpPr>
        <p:spPr>
          <a:xfrm>
            <a:off x="5634038" y="2255838"/>
            <a:ext cx="930275" cy="400050"/>
          </a:xfrm>
          <a:prstGeom prst="rect">
            <a:avLst/>
          </a:prstGeom>
          <a:noFill/>
          <a:ln w="9525">
            <a:noFill/>
          </a:ln>
        </p:spPr>
        <p:txBody>
          <a:bodyPr wrap="none" lIns="0" tIns="0" rIns="0" bIns="0" anchor="t">
            <a:spAutoFit/>
          </a:bodyPr>
          <a:lstStyle/>
          <a:p>
            <a:r>
              <a:rPr lang="zh-CN" altLang="en-US" sz="2600" dirty="0">
                <a:solidFill>
                  <a:srgbClr val="363636"/>
                </a:solidFill>
                <a:latin typeface="微软雅黑" panose="020B0503020204020204" pitchFamily="34" charset="-122"/>
                <a:ea typeface="微软雅黑" panose="020B0503020204020204" pitchFamily="34" charset="-122"/>
              </a:rPr>
              <a:t>Part </a:t>
            </a:r>
            <a:r>
              <a:rPr lang="en-US" altLang="zh-CN" sz="2600" dirty="0">
                <a:solidFill>
                  <a:srgbClr val="363636"/>
                </a:solidFill>
                <a:latin typeface="微软雅黑" panose="020B0503020204020204" pitchFamily="34" charset="-122"/>
                <a:ea typeface="微软雅黑" panose="020B0503020204020204" pitchFamily="34" charset="-122"/>
              </a:rPr>
              <a:t>5</a:t>
            </a:r>
            <a:endParaRPr lang="zh-CN" altLang="en-US" sz="2600" dirty="0">
              <a:solidFill>
                <a:srgbClr val="363636"/>
              </a:solidFill>
              <a:latin typeface="微软雅黑" panose="020B0503020204020204" pitchFamily="34" charset="-122"/>
              <a:ea typeface="微软雅黑" panose="020B0503020204020204" pitchFamily="34" charset="-122"/>
            </a:endParaRPr>
          </a:p>
        </p:txBody>
      </p:sp>
      <p:sp>
        <p:nvSpPr>
          <p:cNvPr id="30726" name="Freeform 28"/>
          <p:cNvSpPr>
            <a:spLocks noEditPoints="1"/>
          </p:cNvSpPr>
          <p:nvPr/>
        </p:nvSpPr>
        <p:spPr>
          <a:xfrm>
            <a:off x="5376863" y="850900"/>
            <a:ext cx="1511300" cy="1277938"/>
          </a:xfrm>
          <a:custGeom>
            <a:avLst/>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923" h="771">
                <a:moveTo>
                  <a:pt x="303" y="0"/>
                </a:moveTo>
                <a:lnTo>
                  <a:pt x="819" y="0"/>
                </a:lnTo>
                <a:cubicBezTo>
                  <a:pt x="848" y="0"/>
                  <a:pt x="873" y="12"/>
                  <a:pt x="892" y="31"/>
                </a:cubicBezTo>
                <a:cubicBezTo>
                  <a:pt x="911" y="50"/>
                  <a:pt x="923" y="76"/>
                  <a:pt x="923" y="104"/>
                </a:cubicBezTo>
                <a:lnTo>
                  <a:pt x="923" y="313"/>
                </a:lnTo>
                <a:cubicBezTo>
                  <a:pt x="923" y="341"/>
                  <a:pt x="911" y="367"/>
                  <a:pt x="892" y="386"/>
                </a:cubicBezTo>
                <a:cubicBezTo>
                  <a:pt x="873" y="405"/>
                  <a:pt x="848" y="416"/>
                  <a:pt x="819" y="416"/>
                </a:cubicBezTo>
                <a:lnTo>
                  <a:pt x="737" y="416"/>
                </a:lnTo>
                <a:lnTo>
                  <a:pt x="626" y="553"/>
                </a:lnTo>
                <a:lnTo>
                  <a:pt x="584" y="605"/>
                </a:lnTo>
                <a:lnTo>
                  <a:pt x="584" y="537"/>
                </a:lnTo>
                <a:lnTo>
                  <a:pt x="584" y="416"/>
                </a:lnTo>
                <a:lnTo>
                  <a:pt x="494" y="416"/>
                </a:lnTo>
                <a:cubicBezTo>
                  <a:pt x="499" y="401"/>
                  <a:pt x="502" y="385"/>
                  <a:pt x="502" y="368"/>
                </a:cubicBezTo>
                <a:lnTo>
                  <a:pt x="608" y="368"/>
                </a:lnTo>
                <a:lnTo>
                  <a:pt x="632" y="368"/>
                </a:lnTo>
                <a:lnTo>
                  <a:pt x="632" y="392"/>
                </a:lnTo>
                <a:lnTo>
                  <a:pt x="632" y="470"/>
                </a:lnTo>
                <a:lnTo>
                  <a:pt x="707" y="377"/>
                </a:lnTo>
                <a:lnTo>
                  <a:pt x="714" y="368"/>
                </a:lnTo>
                <a:lnTo>
                  <a:pt x="726" y="368"/>
                </a:lnTo>
                <a:lnTo>
                  <a:pt x="819" y="368"/>
                </a:lnTo>
                <a:cubicBezTo>
                  <a:pt x="834" y="368"/>
                  <a:pt x="848" y="362"/>
                  <a:pt x="858" y="352"/>
                </a:cubicBezTo>
                <a:cubicBezTo>
                  <a:pt x="868" y="342"/>
                  <a:pt x="875" y="328"/>
                  <a:pt x="875" y="313"/>
                </a:cubicBezTo>
                <a:lnTo>
                  <a:pt x="875" y="104"/>
                </a:lnTo>
                <a:cubicBezTo>
                  <a:pt x="875" y="89"/>
                  <a:pt x="868" y="75"/>
                  <a:pt x="858" y="65"/>
                </a:cubicBezTo>
                <a:cubicBezTo>
                  <a:pt x="848" y="55"/>
                  <a:pt x="834" y="48"/>
                  <a:pt x="819" y="48"/>
                </a:cubicBezTo>
                <a:lnTo>
                  <a:pt x="303" y="48"/>
                </a:lnTo>
                <a:cubicBezTo>
                  <a:pt x="288" y="48"/>
                  <a:pt x="274" y="55"/>
                  <a:pt x="264" y="65"/>
                </a:cubicBezTo>
                <a:cubicBezTo>
                  <a:pt x="253" y="75"/>
                  <a:pt x="247" y="89"/>
                  <a:pt x="247" y="104"/>
                </a:cubicBezTo>
                <a:lnTo>
                  <a:pt x="247" y="293"/>
                </a:lnTo>
                <a:cubicBezTo>
                  <a:pt x="235" y="311"/>
                  <a:pt x="228" y="333"/>
                  <a:pt x="226" y="356"/>
                </a:cubicBezTo>
                <a:cubicBezTo>
                  <a:pt x="219" y="347"/>
                  <a:pt x="210" y="338"/>
                  <a:pt x="201" y="332"/>
                </a:cubicBezTo>
                <a:cubicBezTo>
                  <a:pt x="200" y="325"/>
                  <a:pt x="199" y="319"/>
                  <a:pt x="199" y="313"/>
                </a:cubicBezTo>
                <a:lnTo>
                  <a:pt x="199" y="104"/>
                </a:lnTo>
                <a:cubicBezTo>
                  <a:pt x="199" y="76"/>
                  <a:pt x="211" y="50"/>
                  <a:pt x="230" y="31"/>
                </a:cubicBezTo>
                <a:cubicBezTo>
                  <a:pt x="248" y="12"/>
                  <a:pt x="274" y="0"/>
                  <a:pt x="303" y="0"/>
                </a:cubicBezTo>
                <a:close/>
                <a:moveTo>
                  <a:pt x="130" y="344"/>
                </a:moveTo>
                <a:lnTo>
                  <a:pt x="130" y="344"/>
                </a:lnTo>
                <a:cubicBezTo>
                  <a:pt x="83" y="344"/>
                  <a:pt x="45" y="382"/>
                  <a:pt x="45" y="429"/>
                </a:cubicBezTo>
                <a:cubicBezTo>
                  <a:pt x="45" y="476"/>
                  <a:pt x="83" y="514"/>
                  <a:pt x="130" y="514"/>
                </a:cubicBezTo>
                <a:cubicBezTo>
                  <a:pt x="177" y="514"/>
                  <a:pt x="215" y="476"/>
                  <a:pt x="215" y="429"/>
                </a:cubicBezTo>
                <a:cubicBezTo>
                  <a:pt x="215" y="382"/>
                  <a:pt x="177" y="344"/>
                  <a:pt x="130" y="344"/>
                </a:cubicBezTo>
                <a:close/>
                <a:moveTo>
                  <a:pt x="364" y="265"/>
                </a:moveTo>
                <a:lnTo>
                  <a:pt x="364" y="265"/>
                </a:lnTo>
                <a:cubicBezTo>
                  <a:pt x="307" y="265"/>
                  <a:pt x="261" y="311"/>
                  <a:pt x="261" y="368"/>
                </a:cubicBezTo>
                <a:cubicBezTo>
                  <a:pt x="261" y="425"/>
                  <a:pt x="307" y="471"/>
                  <a:pt x="364" y="471"/>
                </a:cubicBezTo>
                <a:cubicBezTo>
                  <a:pt x="420" y="471"/>
                  <a:pt x="466" y="425"/>
                  <a:pt x="466" y="368"/>
                </a:cubicBezTo>
                <a:cubicBezTo>
                  <a:pt x="466" y="311"/>
                  <a:pt x="420" y="265"/>
                  <a:pt x="364" y="265"/>
                </a:cubicBezTo>
                <a:close/>
                <a:moveTo>
                  <a:pt x="274" y="748"/>
                </a:moveTo>
                <a:lnTo>
                  <a:pt x="274" y="748"/>
                </a:lnTo>
                <a:lnTo>
                  <a:pt x="274" y="601"/>
                </a:lnTo>
                <a:lnTo>
                  <a:pt x="285" y="601"/>
                </a:lnTo>
                <a:lnTo>
                  <a:pt x="285" y="748"/>
                </a:lnTo>
                <a:lnTo>
                  <a:pt x="285" y="771"/>
                </a:lnTo>
                <a:lnTo>
                  <a:pt x="446" y="771"/>
                </a:lnTo>
                <a:lnTo>
                  <a:pt x="446" y="748"/>
                </a:lnTo>
                <a:lnTo>
                  <a:pt x="446" y="601"/>
                </a:lnTo>
                <a:lnTo>
                  <a:pt x="457" y="601"/>
                </a:lnTo>
                <a:lnTo>
                  <a:pt x="457" y="748"/>
                </a:lnTo>
                <a:lnTo>
                  <a:pt x="522" y="748"/>
                </a:lnTo>
                <a:lnTo>
                  <a:pt x="522" y="548"/>
                </a:lnTo>
                <a:cubicBezTo>
                  <a:pt x="522" y="512"/>
                  <a:pt x="493" y="483"/>
                  <a:pt x="458" y="483"/>
                </a:cubicBezTo>
                <a:cubicBezTo>
                  <a:pt x="262" y="483"/>
                  <a:pt x="468" y="483"/>
                  <a:pt x="271" y="483"/>
                </a:cubicBezTo>
                <a:cubicBezTo>
                  <a:pt x="236" y="483"/>
                  <a:pt x="207" y="512"/>
                  <a:pt x="207" y="548"/>
                </a:cubicBezTo>
                <a:lnTo>
                  <a:pt x="207" y="748"/>
                </a:lnTo>
                <a:cubicBezTo>
                  <a:pt x="218" y="748"/>
                  <a:pt x="245" y="748"/>
                  <a:pt x="274" y="748"/>
                </a:cubicBezTo>
                <a:close/>
                <a:moveTo>
                  <a:pt x="55" y="743"/>
                </a:moveTo>
                <a:lnTo>
                  <a:pt x="55" y="743"/>
                </a:lnTo>
                <a:lnTo>
                  <a:pt x="55" y="622"/>
                </a:lnTo>
                <a:lnTo>
                  <a:pt x="65" y="622"/>
                </a:lnTo>
                <a:lnTo>
                  <a:pt x="65" y="743"/>
                </a:lnTo>
                <a:lnTo>
                  <a:pt x="65" y="757"/>
                </a:lnTo>
                <a:lnTo>
                  <a:pt x="174" y="757"/>
                </a:lnTo>
                <a:lnTo>
                  <a:pt x="174" y="548"/>
                </a:lnTo>
                <a:cubicBezTo>
                  <a:pt x="174" y="540"/>
                  <a:pt x="175" y="532"/>
                  <a:pt x="177" y="524"/>
                </a:cubicBezTo>
                <a:lnTo>
                  <a:pt x="53" y="524"/>
                </a:lnTo>
                <a:cubicBezTo>
                  <a:pt x="24" y="524"/>
                  <a:pt x="0" y="548"/>
                  <a:pt x="0" y="577"/>
                </a:cubicBezTo>
                <a:lnTo>
                  <a:pt x="0" y="743"/>
                </a:lnTo>
                <a:cubicBezTo>
                  <a:pt x="10" y="743"/>
                  <a:pt x="32" y="743"/>
                  <a:pt x="55" y="743"/>
                </a:cubicBezTo>
                <a:close/>
              </a:path>
            </a:pathLst>
          </a:custGeom>
          <a:solidFill>
            <a:srgbClr val="113E6A"/>
          </a:solidFill>
          <a:ln w="9525">
            <a:noFill/>
          </a:ln>
        </p:spPr>
        <p:txBody>
          <a:bodyPr/>
          <a:lstStyle/>
          <a:p>
            <a:endParaRPr lang="zh-CN" altLang="en-US"/>
          </a:p>
        </p:txBody>
      </p:sp>
      <p:pic>
        <p:nvPicPr>
          <p:cNvPr id="17" name="图片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8741" y="91674"/>
            <a:ext cx="2646380" cy="503185"/>
          </a:xfrm>
          <a:prstGeom prst="rect">
            <a:avLst/>
          </a:prstGeom>
        </p:spPr>
      </p:pic>
      <p:sp>
        <p:nvSpPr>
          <p:cNvPr id="18" name="TextBox 88">
            <a:extLst>
              <a:ext uri="{FF2B5EF4-FFF2-40B4-BE49-F238E27FC236}">
                <a16:creationId xmlns:a16="http://schemas.microsoft.com/office/drawing/2014/main" id="{DC3F806B-E92F-45CE-A129-6071F1A52B46}"/>
              </a:ext>
            </a:extLst>
          </p:cNvPr>
          <p:cNvSpPr txBox="1"/>
          <p:nvPr/>
        </p:nvSpPr>
        <p:spPr>
          <a:xfrm>
            <a:off x="4264492" y="4993301"/>
            <a:ext cx="3832027" cy="523220"/>
          </a:xfrm>
          <a:prstGeom prst="rect">
            <a:avLst/>
          </a:prstGeom>
          <a:noFill/>
          <a:ln w="9525">
            <a:noFill/>
          </a:ln>
        </p:spPr>
        <p:txBody>
          <a:bodyPr wrap="square" anchor="t">
            <a:spAutoFit/>
          </a:bodyPr>
          <a:lstStyle/>
          <a:p>
            <a:r>
              <a:rPr lang="zh-CN" altLang="en-US" sz="2800" dirty="0">
                <a:solidFill>
                  <a:schemeClr val="accent2"/>
                </a:solidFill>
                <a:latin typeface="微软雅黑" panose="020B0503020204020204" pitchFamily="34" charset="-122"/>
                <a:ea typeface="微软雅黑" panose="020B0503020204020204" pitchFamily="34" charset="-122"/>
              </a:rPr>
              <a:t>并行计算中的异构场景</a:t>
            </a:r>
          </a:p>
        </p:txBody>
      </p:sp>
    </p:spTree>
  </p:cSld>
  <p:clrMapOvr>
    <a:masterClrMapping/>
  </p:clrMapOvr>
  <p:transition advTm="8561"/>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30722"/>
                                        </p:tgtEl>
                                        <p:attrNameLst>
                                          <p:attrName>style.visibility</p:attrName>
                                        </p:attrNameLst>
                                      </p:cBhvr>
                                      <p:to>
                                        <p:strVal val="visible"/>
                                      </p:to>
                                    </p:set>
                                    <p:animEffect transition="in" filter="wheel(1)">
                                      <p:cBhvr>
                                        <p:cTn id="7" dur="2000"/>
                                        <p:tgtEl>
                                          <p:spTgt spid="30722"/>
                                        </p:tgtEl>
                                      </p:cBhvr>
                                    </p:animEffect>
                                  </p:childTnLst>
                                </p:cTn>
                              </p:par>
                            </p:childTnLst>
                          </p:cTn>
                        </p:par>
                        <p:par>
                          <p:cTn id="8" fill="hold">
                            <p:stCondLst>
                              <p:cond delay="2000"/>
                            </p:stCondLst>
                            <p:childTnLst>
                              <p:par>
                                <p:cTn id="9" presetID="16" presetClass="entr" presetSubtype="21" fill="hold" nodeType="afterEffect">
                                  <p:stCondLst>
                                    <p:cond delay="0"/>
                                  </p:stCondLst>
                                  <p:childTnLst>
                                    <p:set>
                                      <p:cBhvr>
                                        <p:cTn id="10" dur="1" fill="hold">
                                          <p:stCondLst>
                                            <p:cond delay="0"/>
                                          </p:stCondLst>
                                        </p:cTn>
                                        <p:tgtEl>
                                          <p:spTgt spid="30723"/>
                                        </p:tgtEl>
                                        <p:attrNameLst>
                                          <p:attrName>style.visibility</p:attrName>
                                        </p:attrNameLst>
                                      </p:cBhvr>
                                      <p:to>
                                        <p:strVal val="visible"/>
                                      </p:to>
                                    </p:set>
                                    <p:animEffect transition="in" filter="barn(inVertical)">
                                      <p:cBhvr>
                                        <p:cTn id="11" dur="500"/>
                                        <p:tgtEl>
                                          <p:spTgt spid="30723"/>
                                        </p:tgtEl>
                                      </p:cBhvr>
                                    </p:animEffect>
                                  </p:childTnLst>
                                </p:cTn>
                              </p:par>
                            </p:childTnLst>
                          </p:cTn>
                        </p:par>
                        <p:par>
                          <p:cTn id="12" fill="hold">
                            <p:stCondLst>
                              <p:cond delay="2500"/>
                            </p:stCondLst>
                            <p:childTnLst>
                              <p:par>
                                <p:cTn id="13" presetID="22" presetClass="entr" presetSubtype="1" fill="hold" grpId="0" nodeType="afterEffect">
                                  <p:stCondLst>
                                    <p:cond delay="0"/>
                                  </p:stCondLst>
                                  <p:childTnLst>
                                    <p:set>
                                      <p:cBhvr>
                                        <p:cTn id="14" dur="1" fill="hold">
                                          <p:stCondLst>
                                            <p:cond delay="0"/>
                                          </p:stCondLst>
                                        </p:cTn>
                                        <p:tgtEl>
                                          <p:spTgt spid="30724"/>
                                        </p:tgtEl>
                                        <p:attrNameLst>
                                          <p:attrName>style.visibility</p:attrName>
                                        </p:attrNameLst>
                                      </p:cBhvr>
                                      <p:to>
                                        <p:strVal val="visible"/>
                                      </p:to>
                                    </p:set>
                                    <p:animEffect transition="in" filter="wipe(up)">
                                      <p:cBhvr>
                                        <p:cTn id="15" dur="500"/>
                                        <p:tgtEl>
                                          <p:spTgt spid="30724"/>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0725"/>
                                        </p:tgtEl>
                                        <p:attrNameLst>
                                          <p:attrName>style.visibility</p:attrName>
                                        </p:attrNameLst>
                                      </p:cBhvr>
                                      <p:to>
                                        <p:strVal val="visible"/>
                                      </p:to>
                                    </p:set>
                                    <p:animEffect transition="in" filter="wipe(down)">
                                      <p:cBhvr>
                                        <p:cTn id="18" dur="500"/>
                                        <p:tgtEl>
                                          <p:spTgt spid="30725"/>
                                        </p:tgtEl>
                                      </p:cBhvr>
                                    </p:animEffect>
                                  </p:childTnLst>
                                </p:cTn>
                              </p:par>
                            </p:childTnLst>
                          </p:cTn>
                        </p:par>
                        <p:par>
                          <p:cTn id="19" fill="hold">
                            <p:stCondLst>
                              <p:cond delay="3000"/>
                            </p:stCondLst>
                            <p:childTnLst>
                              <p:par>
                                <p:cTn id="20" presetID="31" presetClass="entr" presetSubtype="0" fill="hold" nodeType="afterEffect">
                                  <p:stCondLst>
                                    <p:cond delay="0"/>
                                  </p:stCondLst>
                                  <p:childTnLst>
                                    <p:set>
                                      <p:cBhvr>
                                        <p:cTn id="21" dur="1" fill="hold">
                                          <p:stCondLst>
                                            <p:cond delay="0"/>
                                          </p:stCondLst>
                                        </p:cTn>
                                        <p:tgtEl>
                                          <p:spTgt spid="30726"/>
                                        </p:tgtEl>
                                        <p:attrNameLst>
                                          <p:attrName>style.visibility</p:attrName>
                                        </p:attrNameLst>
                                      </p:cBhvr>
                                      <p:to>
                                        <p:strVal val="visible"/>
                                      </p:to>
                                    </p:set>
                                    <p:anim calcmode="lin" valueType="num">
                                      <p:cBhvr>
                                        <p:cTn id="22" dur="400" fill="hold"/>
                                        <p:tgtEl>
                                          <p:spTgt spid="30726"/>
                                        </p:tgtEl>
                                        <p:attrNameLst>
                                          <p:attrName>ppt_w</p:attrName>
                                        </p:attrNameLst>
                                      </p:cBhvr>
                                      <p:tavLst>
                                        <p:tav tm="0">
                                          <p:val>
                                            <p:fltVal val="0"/>
                                          </p:val>
                                        </p:tav>
                                        <p:tav tm="100000">
                                          <p:val>
                                            <p:strVal val="#ppt_w"/>
                                          </p:val>
                                        </p:tav>
                                      </p:tavLst>
                                    </p:anim>
                                    <p:anim calcmode="lin" valueType="num">
                                      <p:cBhvr>
                                        <p:cTn id="23" dur="400" fill="hold"/>
                                        <p:tgtEl>
                                          <p:spTgt spid="30726"/>
                                        </p:tgtEl>
                                        <p:attrNameLst>
                                          <p:attrName>ppt_h</p:attrName>
                                        </p:attrNameLst>
                                      </p:cBhvr>
                                      <p:tavLst>
                                        <p:tav tm="0">
                                          <p:val>
                                            <p:fltVal val="0"/>
                                          </p:val>
                                        </p:tav>
                                        <p:tav tm="100000">
                                          <p:val>
                                            <p:strVal val="#ppt_h"/>
                                          </p:val>
                                        </p:tav>
                                      </p:tavLst>
                                    </p:anim>
                                    <p:anim calcmode="lin" valueType="num">
                                      <p:cBhvr>
                                        <p:cTn id="24" dur="400" fill="hold"/>
                                        <p:tgtEl>
                                          <p:spTgt spid="30726"/>
                                        </p:tgtEl>
                                        <p:attrNameLst>
                                          <p:attrName>style.rotation</p:attrName>
                                        </p:attrNameLst>
                                      </p:cBhvr>
                                      <p:tavLst>
                                        <p:tav tm="0">
                                          <p:val>
                                            <p:fltVal val="90"/>
                                          </p:val>
                                        </p:tav>
                                        <p:tav tm="100000">
                                          <p:val>
                                            <p:fltVal val="0"/>
                                          </p:val>
                                        </p:tav>
                                      </p:tavLst>
                                    </p:anim>
                                    <p:animEffect transition="in" filter="fade">
                                      <p:cBhvr>
                                        <p:cTn id="25" dur="400"/>
                                        <p:tgtEl>
                                          <p:spTgt spid="30726"/>
                                        </p:tgtEl>
                                      </p:cBhvr>
                                    </p:animEffect>
                                  </p:childTnLst>
                                </p:cTn>
                              </p:par>
                              <p:par>
                                <p:cTn id="26" presetID="22" presetClass="entr" presetSubtype="8" fill="hold" grpId="0" nodeType="withEffect">
                                  <p:stCondLst>
                                    <p:cond delay="300"/>
                                  </p:stCondLst>
                                  <p:childTnLst>
                                    <p:set>
                                      <p:cBhvr>
                                        <p:cTn id="27" dur="1" fill="hold">
                                          <p:stCondLst>
                                            <p:cond delay="0"/>
                                          </p:stCondLst>
                                        </p:cTn>
                                        <p:tgtEl>
                                          <p:spTgt spid="18"/>
                                        </p:tgtEl>
                                        <p:attrNameLst>
                                          <p:attrName>style.visibility</p:attrName>
                                        </p:attrNameLst>
                                      </p:cBhvr>
                                      <p:to>
                                        <p:strVal val="visible"/>
                                      </p:to>
                                    </p:set>
                                    <p:animEffect transition="in" filter="wipe(left)">
                                      <p:cBhvr>
                                        <p:cTn id="2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nimBg="1"/>
      <p:bldP spid="30724" grpId="0"/>
      <p:bldP spid="30725" grpId="0"/>
      <p:bldP spid="1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Box 27"/>
          <p:cNvSpPr txBox="1"/>
          <p:nvPr/>
        </p:nvSpPr>
        <p:spPr>
          <a:xfrm>
            <a:off x="1012825" y="176213"/>
            <a:ext cx="3191899" cy="553998"/>
          </a:xfrm>
          <a:prstGeom prst="rect">
            <a:avLst/>
          </a:prstGeom>
          <a:noFill/>
          <a:ln w="9525">
            <a:noFill/>
          </a:ln>
        </p:spPr>
        <p:txBody>
          <a:bodyPr wrap="none" anchor="t">
            <a:spAutoFit/>
          </a:bodyPr>
          <a:lstStyle/>
          <a:p>
            <a:r>
              <a:rPr lang="en-US" altLang="zh-CN" sz="3000" b="1" dirty="0">
                <a:solidFill>
                  <a:schemeClr val="accent1"/>
                </a:solidFill>
                <a:latin typeface="微软雅黑" panose="020B0503020204020204" pitchFamily="34" charset="-122"/>
                <a:ea typeface="微软雅黑" panose="020B0503020204020204" pitchFamily="34" charset="-122"/>
              </a:rPr>
              <a:t>5.1 </a:t>
            </a:r>
            <a:r>
              <a:rPr lang="zh-CN" altLang="en-US" sz="3000" b="1" dirty="0">
                <a:solidFill>
                  <a:schemeClr val="accent1"/>
                </a:solidFill>
                <a:latin typeface="微软雅黑" panose="020B0503020204020204" pitchFamily="34" charset="-122"/>
                <a:ea typeface="微软雅黑" panose="020B0503020204020204" pitchFamily="34" charset="-122"/>
              </a:rPr>
              <a:t>三种异构模式</a:t>
            </a:r>
          </a:p>
        </p:txBody>
      </p:sp>
      <p:sp>
        <p:nvSpPr>
          <p:cNvPr id="34819"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pic>
        <p:nvPicPr>
          <p:cNvPr id="20" name="图片 19">
            <a:extLst>
              <a:ext uri="{FF2B5EF4-FFF2-40B4-BE49-F238E27FC236}">
                <a16:creationId xmlns:a16="http://schemas.microsoft.com/office/drawing/2014/main" id="{908A3D48-6346-4D3D-9A05-25C9269BC82C}"/>
              </a:ext>
            </a:extLst>
          </p:cNvPr>
          <p:cNvPicPr>
            <a:picLocks noChangeAspect="1"/>
          </p:cNvPicPr>
          <p:nvPr/>
        </p:nvPicPr>
        <p:blipFill>
          <a:blip r:embed="rId2"/>
          <a:stretch>
            <a:fillRect/>
          </a:stretch>
        </p:blipFill>
        <p:spPr>
          <a:xfrm>
            <a:off x="193725" y="1481455"/>
            <a:ext cx="3528392" cy="389509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26" name="图片 25">
            <a:extLst>
              <a:ext uri="{FF2B5EF4-FFF2-40B4-BE49-F238E27FC236}">
                <a16:creationId xmlns:a16="http://schemas.microsoft.com/office/drawing/2014/main" id="{D74C3FA3-1C53-4802-A538-493FAD5E339F}"/>
              </a:ext>
            </a:extLst>
          </p:cNvPr>
          <p:cNvPicPr>
            <a:picLocks noChangeAspect="1"/>
          </p:cNvPicPr>
          <p:nvPr/>
        </p:nvPicPr>
        <p:blipFill>
          <a:blip r:embed="rId2"/>
          <a:stretch>
            <a:fillRect/>
          </a:stretch>
        </p:blipFill>
        <p:spPr>
          <a:xfrm>
            <a:off x="8445001" y="1481455"/>
            <a:ext cx="3528392" cy="389509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27" name="图片 26">
            <a:extLst>
              <a:ext uri="{FF2B5EF4-FFF2-40B4-BE49-F238E27FC236}">
                <a16:creationId xmlns:a16="http://schemas.microsoft.com/office/drawing/2014/main" id="{6A9B05B7-0FB8-46CA-8808-76C0B95B07BD}"/>
              </a:ext>
            </a:extLst>
          </p:cNvPr>
          <p:cNvPicPr>
            <a:picLocks noChangeAspect="1"/>
          </p:cNvPicPr>
          <p:nvPr/>
        </p:nvPicPr>
        <p:blipFill>
          <a:blip r:embed="rId2"/>
          <a:stretch>
            <a:fillRect/>
          </a:stretch>
        </p:blipFill>
        <p:spPr>
          <a:xfrm>
            <a:off x="4334185" y="1481455"/>
            <a:ext cx="3528392" cy="389509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2" name="矩形 1">
            <a:extLst>
              <a:ext uri="{FF2B5EF4-FFF2-40B4-BE49-F238E27FC236}">
                <a16:creationId xmlns:a16="http://schemas.microsoft.com/office/drawing/2014/main" id="{C0271164-3181-4C6D-99C8-A9E75BFAFCB9}"/>
              </a:ext>
            </a:extLst>
          </p:cNvPr>
          <p:cNvSpPr/>
          <p:nvPr/>
        </p:nvSpPr>
        <p:spPr bwMode="auto">
          <a:xfrm>
            <a:off x="193538" y="1450291"/>
            <a:ext cx="1143570" cy="1227465"/>
          </a:xfrm>
          <a:prstGeom prst="rect">
            <a:avLst/>
          </a:prstGeom>
          <a:solidFill>
            <a:srgbClr val="08044E">
              <a:alpha val="14902"/>
            </a:srgbClr>
          </a:solidFill>
          <a:ln w="76200" cap="flat" cmpd="sng" algn="ctr">
            <a:solidFill>
              <a:srgbClr val="006BBC"/>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9" name="矩形 28">
            <a:extLst>
              <a:ext uri="{FF2B5EF4-FFF2-40B4-BE49-F238E27FC236}">
                <a16:creationId xmlns:a16="http://schemas.microsoft.com/office/drawing/2014/main" id="{903A1155-B7A1-4B37-80C1-94DFBAD7C00E}"/>
              </a:ext>
            </a:extLst>
          </p:cNvPr>
          <p:cNvSpPr/>
          <p:nvPr/>
        </p:nvSpPr>
        <p:spPr bwMode="auto">
          <a:xfrm>
            <a:off x="4337845" y="4221088"/>
            <a:ext cx="1143570" cy="720080"/>
          </a:xfrm>
          <a:prstGeom prst="rect">
            <a:avLst/>
          </a:prstGeom>
          <a:solidFill>
            <a:srgbClr val="08044E">
              <a:alpha val="14902"/>
            </a:srgbClr>
          </a:solidFill>
          <a:ln w="76200" cap="flat" cmpd="sng" algn="ctr">
            <a:solidFill>
              <a:srgbClr val="006BBC"/>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0" name="矩形 29">
            <a:extLst>
              <a:ext uri="{FF2B5EF4-FFF2-40B4-BE49-F238E27FC236}">
                <a16:creationId xmlns:a16="http://schemas.microsoft.com/office/drawing/2014/main" id="{083E9FAD-5FFF-49F0-890F-50E7DAED9ADC}"/>
              </a:ext>
            </a:extLst>
          </p:cNvPr>
          <p:cNvSpPr/>
          <p:nvPr/>
        </p:nvSpPr>
        <p:spPr bwMode="auto">
          <a:xfrm>
            <a:off x="8474645" y="1497464"/>
            <a:ext cx="999554" cy="3828770"/>
          </a:xfrm>
          <a:prstGeom prst="rect">
            <a:avLst/>
          </a:prstGeom>
          <a:solidFill>
            <a:srgbClr val="08044E">
              <a:alpha val="14902"/>
            </a:srgbClr>
          </a:solidFill>
          <a:ln w="76200" cap="flat" cmpd="sng" algn="ctr">
            <a:solidFill>
              <a:srgbClr val="006BBC"/>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1" name="矩形 30">
            <a:extLst>
              <a:ext uri="{FF2B5EF4-FFF2-40B4-BE49-F238E27FC236}">
                <a16:creationId xmlns:a16="http://schemas.microsoft.com/office/drawing/2014/main" id="{BFB6A78E-662F-45FD-A4FD-50672298D626}"/>
              </a:ext>
            </a:extLst>
          </p:cNvPr>
          <p:cNvSpPr/>
          <p:nvPr/>
        </p:nvSpPr>
        <p:spPr bwMode="auto">
          <a:xfrm>
            <a:off x="1474445" y="1450291"/>
            <a:ext cx="2175664" cy="1227465"/>
          </a:xfrm>
          <a:prstGeom prst="rect">
            <a:avLst/>
          </a:prstGeom>
          <a:solidFill>
            <a:srgbClr val="D20000">
              <a:alpha val="14902"/>
            </a:srgbClr>
          </a:solidFill>
          <a:ln w="76200" cap="flat" cmpd="sng" algn="ctr">
            <a:solidFill>
              <a:srgbClr val="D2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lang="zh-CN" altLang="en-US"/>
          </a:p>
        </p:txBody>
      </p:sp>
      <p:sp>
        <p:nvSpPr>
          <p:cNvPr id="32" name="矩形 31">
            <a:extLst>
              <a:ext uri="{FF2B5EF4-FFF2-40B4-BE49-F238E27FC236}">
                <a16:creationId xmlns:a16="http://schemas.microsoft.com/office/drawing/2014/main" id="{B943933B-0F62-46F8-989D-8C62E9711311}"/>
              </a:ext>
            </a:extLst>
          </p:cNvPr>
          <p:cNvSpPr/>
          <p:nvPr/>
        </p:nvSpPr>
        <p:spPr bwMode="auto">
          <a:xfrm>
            <a:off x="5627517" y="4221089"/>
            <a:ext cx="2175664" cy="720079"/>
          </a:xfrm>
          <a:prstGeom prst="rect">
            <a:avLst/>
          </a:prstGeom>
          <a:solidFill>
            <a:srgbClr val="D20000">
              <a:alpha val="14902"/>
            </a:srgbClr>
          </a:solidFill>
          <a:ln w="76200" cap="flat" cmpd="sng" algn="ctr">
            <a:solidFill>
              <a:srgbClr val="D2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lang="zh-CN" altLang="en-US"/>
          </a:p>
        </p:txBody>
      </p:sp>
      <p:sp>
        <p:nvSpPr>
          <p:cNvPr id="33" name="矩形 32">
            <a:extLst>
              <a:ext uri="{FF2B5EF4-FFF2-40B4-BE49-F238E27FC236}">
                <a16:creationId xmlns:a16="http://schemas.microsoft.com/office/drawing/2014/main" id="{6787B4DF-2F5D-4A2B-A033-79D496E71EEC}"/>
              </a:ext>
            </a:extLst>
          </p:cNvPr>
          <p:cNvSpPr/>
          <p:nvPr/>
        </p:nvSpPr>
        <p:spPr bwMode="auto">
          <a:xfrm>
            <a:off x="9662879" y="1497464"/>
            <a:ext cx="2268149" cy="3828770"/>
          </a:xfrm>
          <a:prstGeom prst="rect">
            <a:avLst/>
          </a:prstGeom>
          <a:solidFill>
            <a:srgbClr val="D20000">
              <a:alpha val="14902"/>
            </a:srgbClr>
          </a:solidFill>
          <a:ln w="76200" cap="flat" cmpd="sng" algn="ctr">
            <a:solidFill>
              <a:srgbClr val="D2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lang="zh-CN" altLang="en-US"/>
          </a:p>
        </p:txBody>
      </p:sp>
    </p:spTree>
    <p:extLst>
      <p:ext uri="{BB962C8B-B14F-4D97-AF65-F5344CB8AC3E}">
        <p14:creationId xmlns:p14="http://schemas.microsoft.com/office/powerpoint/2010/main" val="2690081080"/>
      </p:ext>
    </p:extLst>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4819"/>
                                        </p:tgtEl>
                                        <p:attrNameLst>
                                          <p:attrName>style.visibility</p:attrName>
                                        </p:attrNameLst>
                                      </p:cBhvr>
                                      <p:to>
                                        <p:strVal val="visible"/>
                                      </p:to>
                                    </p:set>
                                    <p:anim calcmode="lin" valueType="num">
                                      <p:cBhvr>
                                        <p:cTn id="7" dur="300" fill="hold"/>
                                        <p:tgtEl>
                                          <p:spTgt spid="34819"/>
                                        </p:tgtEl>
                                        <p:attrNameLst>
                                          <p:attrName>ppt_w</p:attrName>
                                        </p:attrNameLst>
                                      </p:cBhvr>
                                      <p:tavLst>
                                        <p:tav tm="0">
                                          <p:val>
                                            <p:fltVal val="0"/>
                                          </p:val>
                                        </p:tav>
                                        <p:tav tm="100000">
                                          <p:val>
                                            <p:strVal val="#ppt_w"/>
                                          </p:val>
                                        </p:tav>
                                      </p:tavLst>
                                    </p:anim>
                                    <p:anim calcmode="lin" valueType="num">
                                      <p:cBhvr>
                                        <p:cTn id="8" dur="300" fill="hold"/>
                                        <p:tgtEl>
                                          <p:spTgt spid="34819"/>
                                        </p:tgtEl>
                                        <p:attrNameLst>
                                          <p:attrName>ppt_h</p:attrName>
                                        </p:attrNameLst>
                                      </p:cBhvr>
                                      <p:tavLst>
                                        <p:tav tm="0">
                                          <p:val>
                                            <p:fltVal val="0"/>
                                          </p:val>
                                        </p:tav>
                                        <p:tav tm="100000">
                                          <p:val>
                                            <p:strVal val="#ppt_h"/>
                                          </p:val>
                                        </p:tav>
                                      </p:tavLst>
                                    </p:anim>
                                    <p:anim calcmode="lin" valueType="num">
                                      <p:cBhvr>
                                        <p:cTn id="9" dur="300" fill="hold"/>
                                        <p:tgtEl>
                                          <p:spTgt spid="34819"/>
                                        </p:tgtEl>
                                        <p:attrNameLst>
                                          <p:attrName>style.rotation</p:attrName>
                                        </p:attrNameLst>
                                      </p:cBhvr>
                                      <p:tavLst>
                                        <p:tav tm="0">
                                          <p:val>
                                            <p:fltVal val="90"/>
                                          </p:val>
                                        </p:tav>
                                        <p:tav tm="100000">
                                          <p:val>
                                            <p:fltVal val="0"/>
                                          </p:val>
                                        </p:tav>
                                      </p:tavLst>
                                    </p:anim>
                                    <p:animEffect transition="in" filter="fade">
                                      <p:cBhvr>
                                        <p:cTn id="10" dur="300"/>
                                        <p:tgtEl>
                                          <p:spTgt spid="34819"/>
                                        </p:tgtEl>
                                      </p:cBhvr>
                                    </p:animEffect>
                                  </p:childTnLst>
                                </p:cTn>
                              </p:par>
                            </p:childTnLst>
                          </p:cTn>
                        </p:par>
                        <p:par>
                          <p:cTn id="11" fill="hold">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4818"/>
                                        </p:tgtEl>
                                        <p:attrNameLst>
                                          <p:attrName>style.visibility</p:attrName>
                                        </p:attrNameLst>
                                      </p:cBhvr>
                                      <p:to>
                                        <p:strVal val="visible"/>
                                      </p:to>
                                    </p:set>
                                    <p:anim calcmode="lin" valueType="num">
                                      <p:cBhvr>
                                        <p:cTn id="14" dur="400" fill="hold"/>
                                        <p:tgtEl>
                                          <p:spTgt spid="34818"/>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4818"/>
                                        </p:tgtEl>
                                        <p:attrNameLst>
                                          <p:attrName>ppt_y</p:attrName>
                                        </p:attrNameLst>
                                      </p:cBhvr>
                                      <p:tavLst>
                                        <p:tav tm="0">
                                          <p:val>
                                            <p:strVal val="#ppt_y"/>
                                          </p:val>
                                        </p:tav>
                                        <p:tav tm="100000">
                                          <p:val>
                                            <p:strVal val="#ppt_y"/>
                                          </p:val>
                                        </p:tav>
                                      </p:tavLst>
                                    </p:anim>
                                    <p:anim calcmode="lin" valueType="num">
                                      <p:cBhvr>
                                        <p:cTn id="16" dur="400" fill="hold"/>
                                        <p:tgtEl>
                                          <p:spTgt spid="34818"/>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481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4818"/>
                                        </p:tgtEl>
                                      </p:cBhvr>
                                    </p:animEffect>
                                  </p:childTnLst>
                                </p:cTn>
                              </p:par>
                            </p:childTnLst>
                          </p:cTn>
                        </p:par>
                        <p:par>
                          <p:cTn id="19" fill="hold">
                            <p:stCondLst>
                              <p:cond delay="1020"/>
                            </p:stCondLst>
                            <p:childTnLst>
                              <p:par>
                                <p:cTn id="20" presetID="10" presetClass="entr" presetSubtype="0" fill="hold"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par>
                          <p:cTn id="23" fill="hold">
                            <p:stCondLst>
                              <p:cond delay="1520"/>
                            </p:stCondLst>
                            <p:childTnLst>
                              <p:par>
                                <p:cTn id="24" presetID="10" presetClass="entr" presetSubtype="0" fill="hold" nodeType="after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500"/>
                                        <p:tgtEl>
                                          <p:spTgt spid="26"/>
                                        </p:tgtEl>
                                      </p:cBhvr>
                                    </p:animEffect>
                                  </p:childTnLst>
                                </p:cTn>
                              </p:par>
                            </p:childTnLst>
                          </p:cTn>
                        </p:par>
                        <p:par>
                          <p:cTn id="27" fill="hold">
                            <p:stCondLst>
                              <p:cond delay="2020"/>
                            </p:stCondLst>
                            <p:childTnLst>
                              <p:par>
                                <p:cTn id="28" presetID="10" presetClass="entr" presetSubtype="0" fill="hold"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txBox="1"/>
          <p:nvPr/>
        </p:nvSpPr>
        <p:spPr>
          <a:xfrm>
            <a:off x="769938" y="2311400"/>
            <a:ext cx="10728325" cy="817563"/>
          </a:xfrm>
          <a:prstGeom prst="rect">
            <a:avLst/>
          </a:prstGeom>
          <a:noFill/>
          <a:ln w="9525">
            <a:noFill/>
          </a:ln>
        </p:spPr>
        <p:txBody>
          <a:bodyPr anchor="ctr"/>
          <a:lstStyle/>
          <a:p>
            <a:pPr algn="ctr"/>
            <a:r>
              <a:rPr lang="zh-CN" altLang="en-US" sz="6000" b="1" dirty="0">
                <a:solidFill>
                  <a:schemeClr val="accent2"/>
                </a:solidFill>
                <a:latin typeface="微软雅黑" panose="020B0503020204020204" pitchFamily="34" charset="-122"/>
                <a:ea typeface="微软雅黑" panose="020B0503020204020204" pitchFamily="34" charset="-122"/>
              </a:rPr>
              <a:t>感谢您的批评指正</a:t>
            </a:r>
          </a:p>
        </p:txBody>
      </p:sp>
      <p:sp>
        <p:nvSpPr>
          <p:cNvPr id="7174" name="TextBox 35"/>
          <p:cNvSpPr txBox="1"/>
          <p:nvPr/>
        </p:nvSpPr>
        <p:spPr>
          <a:xfrm>
            <a:off x="4893810" y="3911569"/>
            <a:ext cx="2871787" cy="581057"/>
          </a:xfrm>
          <a:prstGeom prst="rect">
            <a:avLst/>
          </a:prstGeom>
          <a:noFill/>
          <a:ln w="9525">
            <a:noFill/>
          </a:ln>
        </p:spPr>
        <p:txBody>
          <a:bodyPr anchor="t">
            <a:spAutoFit/>
          </a:bodyPr>
          <a:lstStyle/>
          <a:p>
            <a:pPr algn="ctr">
              <a:lnSpc>
                <a:spcPct val="150000"/>
              </a:lnSpc>
            </a:pPr>
            <a:r>
              <a:rPr lang="en-US" altLang="zh-CN" sz="2400" dirty="0">
                <a:solidFill>
                  <a:schemeClr val="accent2"/>
                </a:solidFill>
                <a:latin typeface="微软雅黑" panose="020B0503020204020204" pitchFamily="34" charset="-122"/>
                <a:ea typeface="微软雅黑" panose="020B0503020204020204" pitchFamily="34" charset="-122"/>
              </a:rPr>
              <a:t>XXX</a:t>
            </a:r>
            <a:r>
              <a:rPr lang="zh-CN" altLang="en-US" sz="2400" dirty="0">
                <a:solidFill>
                  <a:schemeClr val="accent2"/>
                </a:solidFill>
                <a:latin typeface="微软雅黑" panose="020B0503020204020204" pitchFamily="34" charset="-122"/>
                <a:ea typeface="微软雅黑" panose="020B0503020204020204" pitchFamily="34" charset="-122"/>
              </a:rPr>
              <a:t>学院</a:t>
            </a:r>
            <a:endParaRPr lang="en-US" altLang="zh-CN" sz="2400" dirty="0">
              <a:solidFill>
                <a:schemeClr val="accent2"/>
              </a:solidFill>
              <a:latin typeface="微软雅黑" panose="020B0503020204020204" pitchFamily="34" charset="-122"/>
              <a:ea typeface="微软雅黑" panose="020B0503020204020204" pitchFamily="34" charset="-122"/>
            </a:endParaRPr>
          </a:p>
        </p:txBody>
      </p:sp>
      <p:sp>
        <p:nvSpPr>
          <p:cNvPr id="7175" name="圆角矩形 42"/>
          <p:cNvSpPr/>
          <p:nvPr/>
        </p:nvSpPr>
        <p:spPr>
          <a:xfrm>
            <a:off x="6224588" y="4929188"/>
            <a:ext cx="1617662" cy="452437"/>
          </a:xfrm>
          <a:prstGeom prst="roundRect">
            <a:avLst>
              <a:gd name="adj" fmla="val 16667"/>
            </a:avLst>
          </a:prstGeom>
          <a:solidFill>
            <a:srgbClr val="0070C0"/>
          </a:solidFill>
          <a:ln w="9525">
            <a:noFill/>
          </a:ln>
        </p:spPr>
        <p:txBody>
          <a:bodyPr anchor="t"/>
          <a:lstStyle/>
          <a:p>
            <a:endParaRPr lang="zh-CN" altLang="en-US" sz="2400" dirty="0">
              <a:solidFill>
                <a:schemeClr val="accent2"/>
              </a:solidFill>
              <a:latin typeface="Arial" panose="020B0604020202020204" pitchFamily="34" charset="0"/>
              <a:ea typeface="宋体" panose="02010600030101010101" pitchFamily="2" charset="-122"/>
            </a:endParaRPr>
          </a:p>
        </p:txBody>
      </p:sp>
      <p:sp>
        <p:nvSpPr>
          <p:cNvPr id="7176" name="TextBox 43"/>
          <p:cNvSpPr txBox="1"/>
          <p:nvPr/>
        </p:nvSpPr>
        <p:spPr>
          <a:xfrm>
            <a:off x="4611688" y="4824413"/>
            <a:ext cx="1485900" cy="581057"/>
          </a:xfrm>
          <a:prstGeom prst="rect">
            <a:avLst/>
          </a:prstGeom>
          <a:noFill/>
          <a:ln w="9525">
            <a:noFill/>
          </a:ln>
        </p:spPr>
        <p:txBody>
          <a:bodyPr anchor="t">
            <a:spAutoFit/>
          </a:bodyPr>
          <a:lstStyle/>
          <a:p>
            <a:pPr>
              <a:lnSpc>
                <a:spcPct val="150000"/>
              </a:lnSpc>
            </a:pPr>
            <a:r>
              <a:rPr lang="zh-CN" altLang="en-US" sz="2400" dirty="0">
                <a:solidFill>
                  <a:schemeClr val="accent2"/>
                </a:solidFill>
                <a:latin typeface="微软雅黑" panose="020B0503020204020204" pitchFamily="34" charset="-122"/>
                <a:ea typeface="微软雅黑" panose="020B0503020204020204" pitchFamily="34" charset="-122"/>
              </a:rPr>
              <a:t>同学社</a:t>
            </a:r>
            <a:endParaRPr lang="en-US" altLang="zh-CN" sz="2400" dirty="0">
              <a:solidFill>
                <a:schemeClr val="accent2"/>
              </a:solidFill>
              <a:latin typeface="微软雅黑" panose="020B0503020204020204" pitchFamily="34" charset="-122"/>
              <a:ea typeface="微软雅黑" panose="020B0503020204020204" pitchFamily="34" charset="-122"/>
            </a:endParaRPr>
          </a:p>
        </p:txBody>
      </p:sp>
      <p:sp>
        <p:nvSpPr>
          <p:cNvPr id="7177" name="TextBox 44"/>
          <p:cNvSpPr txBox="1"/>
          <p:nvPr/>
        </p:nvSpPr>
        <p:spPr>
          <a:xfrm>
            <a:off x="8007350" y="4824413"/>
            <a:ext cx="1690688" cy="581057"/>
          </a:xfrm>
          <a:prstGeom prst="rect">
            <a:avLst/>
          </a:prstGeom>
          <a:noFill/>
          <a:ln w="9525">
            <a:noFill/>
          </a:ln>
        </p:spPr>
        <p:txBody>
          <a:bodyPr anchor="t">
            <a:spAutoFit/>
          </a:bodyPr>
          <a:lstStyle/>
          <a:p>
            <a:pPr>
              <a:lnSpc>
                <a:spcPct val="150000"/>
              </a:lnSpc>
            </a:pPr>
            <a:r>
              <a:rPr lang="zh-CN" altLang="en-US" sz="2400" dirty="0">
                <a:solidFill>
                  <a:schemeClr val="accent2"/>
                </a:solidFill>
                <a:latin typeface="微软雅黑" panose="020B0503020204020204" pitchFamily="34" charset="-122"/>
                <a:ea typeface="微软雅黑" panose="020B0503020204020204" pitchFamily="34" charset="-122"/>
              </a:rPr>
              <a:t>同学社</a:t>
            </a:r>
          </a:p>
        </p:txBody>
      </p:sp>
      <p:sp>
        <p:nvSpPr>
          <p:cNvPr id="7178" name="TextBox 45"/>
          <p:cNvSpPr txBox="1"/>
          <p:nvPr/>
        </p:nvSpPr>
        <p:spPr>
          <a:xfrm>
            <a:off x="6272213" y="4791075"/>
            <a:ext cx="1508125" cy="646113"/>
          </a:xfrm>
          <a:prstGeom prst="rect">
            <a:avLst/>
          </a:prstGeom>
          <a:noFill/>
          <a:ln w="9525">
            <a:noFill/>
          </a:ln>
        </p:spPr>
        <p:txBody>
          <a:bodyPr anchor="t">
            <a:spAutoFit/>
          </a:bodyPr>
          <a:lstStyle/>
          <a:p>
            <a:pPr algn="dist">
              <a:lnSpc>
                <a:spcPct val="150000"/>
              </a:lnSpc>
            </a:pPr>
            <a:r>
              <a:rPr lang="zh-CN" altLang="en-US" sz="2400" b="1" dirty="0">
                <a:solidFill>
                  <a:schemeClr val="accent2"/>
                </a:solidFill>
                <a:latin typeface="微软雅黑" panose="020B0503020204020204" pitchFamily="34" charset="-122"/>
                <a:ea typeface="微软雅黑" panose="020B0503020204020204" pitchFamily="34" charset="-122"/>
              </a:rPr>
              <a:t>指导老师</a:t>
            </a:r>
            <a:endParaRPr lang="en-US" altLang="zh-CN" sz="2400" b="1" dirty="0">
              <a:solidFill>
                <a:schemeClr val="accent2"/>
              </a:solidFill>
              <a:latin typeface="微软雅黑" panose="020B0503020204020204" pitchFamily="34" charset="-122"/>
              <a:ea typeface="微软雅黑" panose="020B0503020204020204" pitchFamily="34" charset="-122"/>
            </a:endParaRPr>
          </a:p>
        </p:txBody>
      </p:sp>
      <p:sp>
        <p:nvSpPr>
          <p:cNvPr id="7179" name="圆角矩形 46"/>
          <p:cNvSpPr/>
          <p:nvPr/>
        </p:nvSpPr>
        <p:spPr>
          <a:xfrm>
            <a:off x="3181350" y="4929188"/>
            <a:ext cx="1354138" cy="452437"/>
          </a:xfrm>
          <a:prstGeom prst="roundRect">
            <a:avLst>
              <a:gd name="adj" fmla="val 16667"/>
            </a:avLst>
          </a:prstGeom>
          <a:solidFill>
            <a:srgbClr val="0070C0"/>
          </a:solidFill>
          <a:ln w="9525">
            <a:noFill/>
          </a:ln>
        </p:spPr>
        <p:txBody>
          <a:bodyPr anchor="t"/>
          <a:lstStyle/>
          <a:p>
            <a:endParaRPr lang="zh-CN" altLang="en-US" sz="2400" dirty="0">
              <a:solidFill>
                <a:schemeClr val="accent2"/>
              </a:solidFill>
              <a:latin typeface="Arial" panose="020B0604020202020204" pitchFamily="34" charset="0"/>
              <a:ea typeface="宋体" panose="02010600030101010101" pitchFamily="2" charset="-122"/>
            </a:endParaRPr>
          </a:p>
        </p:txBody>
      </p:sp>
      <p:sp>
        <p:nvSpPr>
          <p:cNvPr id="7180" name="TextBox 47"/>
          <p:cNvSpPr txBox="1"/>
          <p:nvPr/>
        </p:nvSpPr>
        <p:spPr>
          <a:xfrm>
            <a:off x="3228975" y="4791075"/>
            <a:ext cx="1306513" cy="581025"/>
          </a:xfrm>
          <a:prstGeom prst="rect">
            <a:avLst/>
          </a:prstGeom>
          <a:noFill/>
          <a:ln w="9525">
            <a:noFill/>
          </a:ln>
        </p:spPr>
        <p:txBody>
          <a:bodyPr anchor="t">
            <a:spAutoFit/>
          </a:bodyPr>
          <a:lstStyle/>
          <a:p>
            <a:pPr algn="dist">
              <a:lnSpc>
                <a:spcPct val="150000"/>
              </a:lnSpc>
            </a:pPr>
            <a:r>
              <a:rPr lang="zh-CN" altLang="en-US" sz="2400" b="1" dirty="0">
                <a:solidFill>
                  <a:schemeClr val="accent2"/>
                </a:solidFill>
                <a:latin typeface="微软雅黑" panose="020B0503020204020204" pitchFamily="34" charset="-122"/>
                <a:ea typeface="微软雅黑" panose="020B0503020204020204" pitchFamily="34" charset="-122"/>
              </a:rPr>
              <a:t>答辩人</a:t>
            </a:r>
            <a:endParaRPr lang="en-US" altLang="zh-CN" sz="2400" b="1" dirty="0">
              <a:solidFill>
                <a:schemeClr val="accent2"/>
              </a:solidFill>
              <a:latin typeface="微软雅黑" panose="020B0503020204020204" pitchFamily="34" charset="-122"/>
              <a:ea typeface="微软雅黑" panose="020B0503020204020204" pitchFamily="34" charset="-122"/>
            </a:endParaRPr>
          </a:p>
        </p:txBody>
      </p:sp>
      <p:sp>
        <p:nvSpPr>
          <p:cNvPr id="7181" name="Rectangle 5"/>
          <p:cNvSpPr/>
          <p:nvPr/>
        </p:nvSpPr>
        <p:spPr>
          <a:xfrm>
            <a:off x="34925" y="6745288"/>
            <a:ext cx="12196763" cy="41275"/>
          </a:xfrm>
          <a:prstGeom prst="rect">
            <a:avLst/>
          </a:prstGeom>
          <a:solidFill>
            <a:srgbClr val="FFFFFF"/>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7182" name="Oval 6"/>
          <p:cNvSpPr/>
          <p:nvPr/>
        </p:nvSpPr>
        <p:spPr>
          <a:xfrm>
            <a:off x="5837238" y="5876925"/>
            <a:ext cx="522287" cy="544513"/>
          </a:xfrm>
          <a:prstGeom prst="ellipse">
            <a:avLst/>
          </a:prstGeom>
          <a:solidFill>
            <a:srgbClr val="FFFFFF"/>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7183" name="Freeform 7"/>
          <p:cNvSpPr>
            <a:spLocks noEditPoints="1"/>
          </p:cNvSpPr>
          <p:nvPr/>
        </p:nvSpPr>
        <p:spPr>
          <a:xfrm>
            <a:off x="5972175" y="5926138"/>
            <a:ext cx="261938" cy="44132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0"/>
              </a:cxn>
              <a:cxn ang="0">
                <a:pos x="2147483647" y="2147483647"/>
              </a:cxn>
              <a:cxn ang="0">
                <a:pos x="2147483647" y="2147483647"/>
              </a:cxn>
              <a:cxn ang="0">
                <a:pos x="2147483647" y="2147483647"/>
              </a:cxn>
            </a:cxnLst>
            <a:rect l="0" t="0" r="0" b="0"/>
            <a:pathLst>
              <a:path w="346" h="555">
                <a:moveTo>
                  <a:pt x="346" y="284"/>
                </a:moveTo>
                <a:lnTo>
                  <a:pt x="346" y="183"/>
                </a:lnTo>
                <a:cubicBezTo>
                  <a:pt x="346" y="154"/>
                  <a:pt x="300" y="154"/>
                  <a:pt x="300" y="183"/>
                </a:cubicBezTo>
                <a:lnTo>
                  <a:pt x="300" y="284"/>
                </a:lnTo>
                <a:cubicBezTo>
                  <a:pt x="300" y="352"/>
                  <a:pt x="244" y="408"/>
                  <a:pt x="176" y="408"/>
                </a:cubicBezTo>
                <a:cubicBezTo>
                  <a:pt x="175" y="408"/>
                  <a:pt x="174" y="408"/>
                  <a:pt x="173" y="408"/>
                </a:cubicBezTo>
                <a:lnTo>
                  <a:pt x="172" y="408"/>
                </a:lnTo>
                <a:cubicBezTo>
                  <a:pt x="171" y="408"/>
                  <a:pt x="171" y="408"/>
                  <a:pt x="170" y="408"/>
                </a:cubicBezTo>
                <a:cubicBezTo>
                  <a:pt x="101" y="408"/>
                  <a:pt x="46" y="352"/>
                  <a:pt x="46" y="284"/>
                </a:cubicBezTo>
                <a:lnTo>
                  <a:pt x="46" y="183"/>
                </a:lnTo>
                <a:cubicBezTo>
                  <a:pt x="46" y="154"/>
                  <a:pt x="0" y="154"/>
                  <a:pt x="0" y="183"/>
                </a:cubicBezTo>
                <a:cubicBezTo>
                  <a:pt x="0" y="197"/>
                  <a:pt x="0" y="284"/>
                  <a:pt x="0" y="284"/>
                </a:cubicBezTo>
                <a:cubicBezTo>
                  <a:pt x="0" y="370"/>
                  <a:pt x="63" y="441"/>
                  <a:pt x="146" y="452"/>
                </a:cubicBezTo>
                <a:lnTo>
                  <a:pt x="146" y="526"/>
                </a:lnTo>
                <a:lnTo>
                  <a:pt x="42" y="555"/>
                </a:lnTo>
                <a:lnTo>
                  <a:pt x="304" y="555"/>
                </a:lnTo>
                <a:lnTo>
                  <a:pt x="200" y="525"/>
                </a:lnTo>
                <a:lnTo>
                  <a:pt x="200" y="453"/>
                </a:lnTo>
                <a:cubicBezTo>
                  <a:pt x="282" y="441"/>
                  <a:pt x="346" y="370"/>
                  <a:pt x="346" y="284"/>
                </a:cubicBezTo>
                <a:close/>
                <a:moveTo>
                  <a:pt x="171" y="365"/>
                </a:moveTo>
                <a:cubicBezTo>
                  <a:pt x="172" y="365"/>
                  <a:pt x="172" y="365"/>
                  <a:pt x="173" y="365"/>
                </a:cubicBezTo>
                <a:cubicBezTo>
                  <a:pt x="173" y="365"/>
                  <a:pt x="174" y="365"/>
                  <a:pt x="174" y="365"/>
                </a:cubicBezTo>
                <a:cubicBezTo>
                  <a:pt x="220" y="365"/>
                  <a:pt x="257" y="328"/>
                  <a:pt x="257" y="282"/>
                </a:cubicBezTo>
                <a:lnTo>
                  <a:pt x="257" y="83"/>
                </a:lnTo>
                <a:cubicBezTo>
                  <a:pt x="257" y="37"/>
                  <a:pt x="220" y="0"/>
                  <a:pt x="174" y="0"/>
                </a:cubicBezTo>
                <a:cubicBezTo>
                  <a:pt x="174" y="0"/>
                  <a:pt x="173" y="0"/>
                  <a:pt x="173" y="0"/>
                </a:cubicBezTo>
                <a:cubicBezTo>
                  <a:pt x="172" y="0"/>
                  <a:pt x="172" y="0"/>
                  <a:pt x="171" y="0"/>
                </a:cubicBezTo>
                <a:cubicBezTo>
                  <a:pt x="126" y="0"/>
                  <a:pt x="89" y="37"/>
                  <a:pt x="89" y="83"/>
                </a:cubicBezTo>
                <a:lnTo>
                  <a:pt x="89" y="282"/>
                </a:lnTo>
                <a:cubicBezTo>
                  <a:pt x="89" y="328"/>
                  <a:pt x="126" y="365"/>
                  <a:pt x="171" y="365"/>
                </a:cubicBezTo>
                <a:close/>
              </a:path>
            </a:pathLst>
          </a:custGeom>
          <a:solidFill>
            <a:srgbClr val="0070C0"/>
          </a:solidFill>
          <a:ln w="9525">
            <a:noFill/>
          </a:ln>
        </p:spPr>
        <p:txBody>
          <a:bodyPr/>
          <a:lstStyle/>
          <a:p>
            <a:endParaRPr lang="zh-CN" altLang="en-US"/>
          </a:p>
        </p:txBody>
      </p:sp>
      <p:cxnSp>
        <p:nvCxnSpPr>
          <p:cNvPr id="6158" name="直接连接符 2"/>
          <p:cNvCxnSpPr/>
          <p:nvPr/>
        </p:nvCxnSpPr>
        <p:spPr>
          <a:xfrm>
            <a:off x="1201738" y="2159000"/>
            <a:ext cx="9864725" cy="0"/>
          </a:xfrm>
          <a:prstGeom prst="line">
            <a:avLst/>
          </a:prstGeom>
          <a:ln w="9525" cap="flat" cmpd="sng">
            <a:solidFill>
              <a:schemeClr val="accent2"/>
            </a:solidFill>
            <a:prstDash val="dash"/>
            <a:round/>
            <a:headEnd type="none" w="med" len="med"/>
            <a:tailEnd type="none" w="med" len="med"/>
          </a:ln>
        </p:spPr>
      </p:cxnSp>
      <p:cxnSp>
        <p:nvCxnSpPr>
          <p:cNvPr id="6159" name="直接连接符 17"/>
          <p:cNvCxnSpPr/>
          <p:nvPr/>
        </p:nvCxnSpPr>
        <p:spPr>
          <a:xfrm>
            <a:off x="1201738" y="3284538"/>
            <a:ext cx="9864725" cy="0"/>
          </a:xfrm>
          <a:prstGeom prst="line">
            <a:avLst/>
          </a:prstGeom>
          <a:ln w="9525" cap="flat" cmpd="sng">
            <a:solidFill>
              <a:schemeClr val="accent2"/>
            </a:solidFill>
            <a:prstDash val="dash"/>
            <a:round/>
            <a:headEnd type="none" w="med" len="med"/>
            <a:tailEnd type="none" w="med" len="med"/>
          </a:ln>
        </p:spPr>
      </p:cxnSp>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7345" y="943854"/>
            <a:ext cx="4220005" cy="802395"/>
          </a:xfrm>
          <a:prstGeom prst="rect">
            <a:avLst/>
          </a:prstGeom>
        </p:spPr>
      </p:pic>
    </p:spTree>
  </p:cSld>
  <p:clrMapOvr>
    <a:masterClrMapping/>
  </p:clrMapOvr>
  <p:transition spd="slow" advTm="7871">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7171"/>
                                        </p:tgtEl>
                                        <p:attrNameLst>
                                          <p:attrName>style.visibility</p:attrName>
                                        </p:attrNameLst>
                                      </p:cBhvr>
                                      <p:to>
                                        <p:strVal val="visible"/>
                                      </p:to>
                                    </p:set>
                                    <p:anim by="(-#ppt_w*2)" calcmode="lin" valueType="num">
                                      <p:cBhvr rctx="PPT">
                                        <p:cTn id="7" dur="500" autoRev="1" fill="hold">
                                          <p:stCondLst>
                                            <p:cond delay="0"/>
                                          </p:stCondLst>
                                        </p:cTn>
                                        <p:tgtEl>
                                          <p:spTgt spid="7171"/>
                                        </p:tgtEl>
                                        <p:attrNameLst>
                                          <p:attrName>ppt_w</p:attrName>
                                        </p:attrNameLst>
                                      </p:cBhvr>
                                    </p:anim>
                                    <p:anim by="(#ppt_w*0.50)" calcmode="lin" valueType="num">
                                      <p:cBhvr>
                                        <p:cTn id="8" dur="500" decel="50000" autoRev="1" fill="hold">
                                          <p:stCondLst>
                                            <p:cond delay="0"/>
                                          </p:stCondLst>
                                        </p:cTn>
                                        <p:tgtEl>
                                          <p:spTgt spid="7171"/>
                                        </p:tgtEl>
                                        <p:attrNameLst>
                                          <p:attrName>ppt_x</p:attrName>
                                        </p:attrNameLst>
                                      </p:cBhvr>
                                    </p:anim>
                                    <p:anim from="(-#ppt_h/2)" to="(#ppt_y)" calcmode="lin" valueType="num">
                                      <p:cBhvr>
                                        <p:cTn id="9" dur="1000" fill="hold">
                                          <p:stCondLst>
                                            <p:cond delay="0"/>
                                          </p:stCondLst>
                                        </p:cTn>
                                        <p:tgtEl>
                                          <p:spTgt spid="7171"/>
                                        </p:tgtEl>
                                        <p:attrNameLst>
                                          <p:attrName>ppt_y</p:attrName>
                                        </p:attrNameLst>
                                      </p:cBhvr>
                                    </p:anim>
                                    <p:animRot by="21600000">
                                      <p:cBhvr>
                                        <p:cTn id="10" dur="1000" fill="hold">
                                          <p:stCondLst>
                                            <p:cond delay="0"/>
                                          </p:stCondLst>
                                        </p:cTn>
                                        <p:tgtEl>
                                          <p:spTgt spid="7171"/>
                                        </p:tgtEl>
                                        <p:attrNameLst>
                                          <p:attrName>r</p:attrName>
                                        </p:attrNameLst>
                                      </p:cBhvr>
                                    </p:animRot>
                                  </p:childTnLst>
                                </p:cTn>
                              </p:par>
                              <p:par>
                                <p:cTn id="11" presetID="31" presetClass="entr" presetSubtype="0" fill="hold" grpId="0" nodeType="withEffect">
                                  <p:stCondLst>
                                    <p:cond delay="0"/>
                                  </p:stCondLst>
                                  <p:childTnLst>
                                    <p:set>
                                      <p:cBhvr>
                                        <p:cTn id="12" dur="1" fill="hold">
                                          <p:stCondLst>
                                            <p:cond delay="0"/>
                                          </p:stCondLst>
                                        </p:cTn>
                                        <p:tgtEl>
                                          <p:spTgt spid="7174"/>
                                        </p:tgtEl>
                                        <p:attrNameLst>
                                          <p:attrName>style.visibility</p:attrName>
                                        </p:attrNameLst>
                                      </p:cBhvr>
                                      <p:to>
                                        <p:strVal val="visible"/>
                                      </p:to>
                                    </p:set>
                                    <p:anim calcmode="lin" valueType="num">
                                      <p:cBhvr>
                                        <p:cTn id="13" dur="500" fill="hold"/>
                                        <p:tgtEl>
                                          <p:spTgt spid="7174"/>
                                        </p:tgtEl>
                                        <p:attrNameLst>
                                          <p:attrName>ppt_w</p:attrName>
                                        </p:attrNameLst>
                                      </p:cBhvr>
                                      <p:tavLst>
                                        <p:tav tm="0">
                                          <p:val>
                                            <p:fltVal val="0"/>
                                          </p:val>
                                        </p:tav>
                                        <p:tav tm="100000">
                                          <p:val>
                                            <p:strVal val="#ppt_w"/>
                                          </p:val>
                                        </p:tav>
                                      </p:tavLst>
                                    </p:anim>
                                    <p:anim calcmode="lin" valueType="num">
                                      <p:cBhvr>
                                        <p:cTn id="14" dur="500" fill="hold"/>
                                        <p:tgtEl>
                                          <p:spTgt spid="7174"/>
                                        </p:tgtEl>
                                        <p:attrNameLst>
                                          <p:attrName>ppt_h</p:attrName>
                                        </p:attrNameLst>
                                      </p:cBhvr>
                                      <p:tavLst>
                                        <p:tav tm="0">
                                          <p:val>
                                            <p:fltVal val="0"/>
                                          </p:val>
                                        </p:tav>
                                        <p:tav tm="100000">
                                          <p:val>
                                            <p:strVal val="#ppt_h"/>
                                          </p:val>
                                        </p:tav>
                                      </p:tavLst>
                                    </p:anim>
                                    <p:anim calcmode="lin" valueType="num">
                                      <p:cBhvr>
                                        <p:cTn id="15" dur="500" fill="hold"/>
                                        <p:tgtEl>
                                          <p:spTgt spid="7174"/>
                                        </p:tgtEl>
                                        <p:attrNameLst>
                                          <p:attrName>style.rotation</p:attrName>
                                        </p:attrNameLst>
                                      </p:cBhvr>
                                      <p:tavLst>
                                        <p:tav tm="0">
                                          <p:val>
                                            <p:fltVal val="90"/>
                                          </p:val>
                                        </p:tav>
                                        <p:tav tm="100000">
                                          <p:val>
                                            <p:fltVal val="0"/>
                                          </p:val>
                                        </p:tav>
                                      </p:tavLst>
                                    </p:anim>
                                    <p:animEffect transition="in" filter="fade">
                                      <p:cBhvr>
                                        <p:cTn id="16" dur="500"/>
                                        <p:tgtEl>
                                          <p:spTgt spid="7174"/>
                                        </p:tgtEl>
                                      </p:cBhvr>
                                    </p:animEffect>
                                  </p:childTnLst>
                                </p:cTn>
                              </p:par>
                            </p:childTnLst>
                          </p:cTn>
                        </p:par>
                        <p:par>
                          <p:cTn id="17" fill="hold">
                            <p:stCondLst>
                              <p:cond delay="1700"/>
                            </p:stCondLst>
                            <p:childTnLst>
                              <p:par>
                                <p:cTn id="18" presetID="16" presetClass="entr" presetSubtype="21" fill="hold" grpId="0" nodeType="afterEffect">
                                  <p:stCondLst>
                                    <p:cond delay="0"/>
                                  </p:stCondLst>
                                  <p:childTnLst>
                                    <p:set>
                                      <p:cBhvr>
                                        <p:cTn id="19" dur="1" fill="hold">
                                          <p:stCondLst>
                                            <p:cond delay="0"/>
                                          </p:stCondLst>
                                        </p:cTn>
                                        <p:tgtEl>
                                          <p:spTgt spid="7181"/>
                                        </p:tgtEl>
                                        <p:attrNameLst>
                                          <p:attrName>style.visibility</p:attrName>
                                        </p:attrNameLst>
                                      </p:cBhvr>
                                      <p:to>
                                        <p:strVal val="visible"/>
                                      </p:to>
                                    </p:set>
                                    <p:animEffect transition="in" filter="barn(inVertical)">
                                      <p:cBhvr>
                                        <p:cTn id="20" dur="500"/>
                                        <p:tgtEl>
                                          <p:spTgt spid="7181"/>
                                        </p:tgtEl>
                                      </p:cBhvr>
                                    </p:animEffect>
                                  </p:childTnLst>
                                </p:cTn>
                              </p:par>
                            </p:childTnLst>
                          </p:cTn>
                        </p:par>
                        <p:par>
                          <p:cTn id="21" fill="hold">
                            <p:stCondLst>
                              <p:cond delay="2200"/>
                            </p:stCondLst>
                            <p:childTnLst>
                              <p:par>
                                <p:cTn id="22" presetID="10" presetClass="entr" presetSubtype="0" fill="hold" grpId="0" nodeType="afterEffect">
                                  <p:stCondLst>
                                    <p:cond delay="0"/>
                                  </p:stCondLst>
                                  <p:childTnLst>
                                    <p:set>
                                      <p:cBhvr>
                                        <p:cTn id="23" dur="1" fill="hold">
                                          <p:stCondLst>
                                            <p:cond delay="0"/>
                                          </p:stCondLst>
                                        </p:cTn>
                                        <p:tgtEl>
                                          <p:spTgt spid="7182"/>
                                        </p:tgtEl>
                                        <p:attrNameLst>
                                          <p:attrName>style.visibility</p:attrName>
                                        </p:attrNameLst>
                                      </p:cBhvr>
                                      <p:to>
                                        <p:strVal val="visible"/>
                                      </p:to>
                                    </p:set>
                                    <p:anim calcmode="lin" valueType="num">
                                      <p:cBhvr>
                                        <p:cTn id="24" dur="500" fill="hold"/>
                                        <p:tgtEl>
                                          <p:spTgt spid="7182"/>
                                        </p:tgtEl>
                                        <p:attrNameLst>
                                          <p:attrName>ppt_w</p:attrName>
                                        </p:attrNameLst>
                                      </p:cBhvr>
                                      <p:tavLst>
                                        <p:tav tm="0">
                                          <p:val>
                                            <p:fltVal val="0"/>
                                          </p:val>
                                        </p:tav>
                                        <p:tav tm="100000">
                                          <p:val>
                                            <p:strVal val="#ppt_w"/>
                                          </p:val>
                                        </p:tav>
                                      </p:tavLst>
                                    </p:anim>
                                    <p:anim calcmode="lin" valueType="num">
                                      <p:cBhvr>
                                        <p:cTn id="25" dur="500" fill="hold"/>
                                        <p:tgtEl>
                                          <p:spTgt spid="7182"/>
                                        </p:tgtEl>
                                        <p:attrNameLst>
                                          <p:attrName>ppt_h</p:attrName>
                                        </p:attrNameLst>
                                      </p:cBhvr>
                                      <p:tavLst>
                                        <p:tav tm="0">
                                          <p:val>
                                            <p:fltVal val="0"/>
                                          </p:val>
                                        </p:tav>
                                        <p:tav tm="100000">
                                          <p:val>
                                            <p:strVal val="#ppt_h"/>
                                          </p:val>
                                        </p:tav>
                                      </p:tavLst>
                                    </p:anim>
                                    <p:animEffect transition="in" filter="fade">
                                      <p:cBhvr>
                                        <p:cTn id="26" dur="500"/>
                                        <p:tgtEl>
                                          <p:spTgt spid="7182"/>
                                        </p:tgtEl>
                                      </p:cBhvr>
                                    </p:animEffect>
                                  </p:childTnLst>
                                </p:cTn>
                              </p:par>
                              <p:par>
                                <p:cTn id="27" presetID="10" presetClass="entr" presetSubtype="0" fill="hold" nodeType="withEffect">
                                  <p:stCondLst>
                                    <p:cond delay="0"/>
                                  </p:stCondLst>
                                  <p:childTnLst>
                                    <p:set>
                                      <p:cBhvr>
                                        <p:cTn id="28" dur="1" fill="hold">
                                          <p:stCondLst>
                                            <p:cond delay="0"/>
                                          </p:stCondLst>
                                        </p:cTn>
                                        <p:tgtEl>
                                          <p:spTgt spid="7183"/>
                                        </p:tgtEl>
                                        <p:attrNameLst>
                                          <p:attrName>style.visibility</p:attrName>
                                        </p:attrNameLst>
                                      </p:cBhvr>
                                      <p:to>
                                        <p:strVal val="visible"/>
                                      </p:to>
                                    </p:set>
                                    <p:anim calcmode="lin" valueType="num">
                                      <p:cBhvr>
                                        <p:cTn id="29" dur="500" fill="hold"/>
                                        <p:tgtEl>
                                          <p:spTgt spid="7183"/>
                                        </p:tgtEl>
                                        <p:attrNameLst>
                                          <p:attrName>ppt_w</p:attrName>
                                        </p:attrNameLst>
                                      </p:cBhvr>
                                      <p:tavLst>
                                        <p:tav tm="0">
                                          <p:val>
                                            <p:fltVal val="0"/>
                                          </p:val>
                                        </p:tav>
                                        <p:tav tm="100000">
                                          <p:val>
                                            <p:strVal val="#ppt_w"/>
                                          </p:val>
                                        </p:tav>
                                      </p:tavLst>
                                    </p:anim>
                                    <p:anim calcmode="lin" valueType="num">
                                      <p:cBhvr>
                                        <p:cTn id="30" dur="500" fill="hold"/>
                                        <p:tgtEl>
                                          <p:spTgt spid="7183"/>
                                        </p:tgtEl>
                                        <p:attrNameLst>
                                          <p:attrName>ppt_h</p:attrName>
                                        </p:attrNameLst>
                                      </p:cBhvr>
                                      <p:tavLst>
                                        <p:tav tm="0">
                                          <p:val>
                                            <p:fltVal val="0"/>
                                          </p:val>
                                        </p:tav>
                                        <p:tav tm="100000">
                                          <p:val>
                                            <p:strVal val="#ppt_h"/>
                                          </p:val>
                                        </p:tav>
                                      </p:tavLst>
                                    </p:anim>
                                    <p:animEffect transition="in" filter="fade">
                                      <p:cBhvr>
                                        <p:cTn id="31" dur="500"/>
                                        <p:tgtEl>
                                          <p:spTgt spid="7183"/>
                                        </p:tgtEl>
                                      </p:cBhvr>
                                    </p:animEffect>
                                  </p:childTnLst>
                                </p:cTn>
                              </p:par>
                            </p:childTnLst>
                          </p:cTn>
                        </p:par>
                        <p:par>
                          <p:cTn id="32" fill="hold">
                            <p:stCondLst>
                              <p:cond delay="2700"/>
                            </p:stCondLst>
                            <p:childTnLst>
                              <p:par>
                                <p:cTn id="33" presetID="31" presetClass="entr" presetSubtype="0" fill="hold" grpId="0" nodeType="afterEffect">
                                  <p:stCondLst>
                                    <p:cond delay="0"/>
                                  </p:stCondLst>
                                  <p:childTnLst>
                                    <p:set>
                                      <p:cBhvr>
                                        <p:cTn id="34" dur="1" fill="hold">
                                          <p:stCondLst>
                                            <p:cond delay="0"/>
                                          </p:stCondLst>
                                        </p:cTn>
                                        <p:tgtEl>
                                          <p:spTgt spid="7179"/>
                                        </p:tgtEl>
                                        <p:attrNameLst>
                                          <p:attrName>style.visibility</p:attrName>
                                        </p:attrNameLst>
                                      </p:cBhvr>
                                      <p:to>
                                        <p:strVal val="visible"/>
                                      </p:to>
                                    </p:set>
                                    <p:anim calcmode="lin" valueType="num">
                                      <p:cBhvr>
                                        <p:cTn id="35" dur="500" fill="hold"/>
                                        <p:tgtEl>
                                          <p:spTgt spid="7179"/>
                                        </p:tgtEl>
                                        <p:attrNameLst>
                                          <p:attrName>ppt_w</p:attrName>
                                        </p:attrNameLst>
                                      </p:cBhvr>
                                      <p:tavLst>
                                        <p:tav tm="0">
                                          <p:val>
                                            <p:fltVal val="0"/>
                                          </p:val>
                                        </p:tav>
                                        <p:tav tm="100000">
                                          <p:val>
                                            <p:strVal val="#ppt_w"/>
                                          </p:val>
                                        </p:tav>
                                      </p:tavLst>
                                    </p:anim>
                                    <p:anim calcmode="lin" valueType="num">
                                      <p:cBhvr>
                                        <p:cTn id="36" dur="500" fill="hold"/>
                                        <p:tgtEl>
                                          <p:spTgt spid="7179"/>
                                        </p:tgtEl>
                                        <p:attrNameLst>
                                          <p:attrName>ppt_h</p:attrName>
                                        </p:attrNameLst>
                                      </p:cBhvr>
                                      <p:tavLst>
                                        <p:tav tm="0">
                                          <p:val>
                                            <p:fltVal val="0"/>
                                          </p:val>
                                        </p:tav>
                                        <p:tav tm="100000">
                                          <p:val>
                                            <p:strVal val="#ppt_h"/>
                                          </p:val>
                                        </p:tav>
                                      </p:tavLst>
                                    </p:anim>
                                    <p:anim calcmode="lin" valueType="num">
                                      <p:cBhvr>
                                        <p:cTn id="37" dur="500" fill="hold"/>
                                        <p:tgtEl>
                                          <p:spTgt spid="7179"/>
                                        </p:tgtEl>
                                        <p:attrNameLst>
                                          <p:attrName>style.rotation</p:attrName>
                                        </p:attrNameLst>
                                      </p:cBhvr>
                                      <p:tavLst>
                                        <p:tav tm="0">
                                          <p:val>
                                            <p:fltVal val="90"/>
                                          </p:val>
                                        </p:tav>
                                        <p:tav tm="100000">
                                          <p:val>
                                            <p:fltVal val="0"/>
                                          </p:val>
                                        </p:tav>
                                      </p:tavLst>
                                    </p:anim>
                                    <p:animEffect transition="in" filter="fade">
                                      <p:cBhvr>
                                        <p:cTn id="38" dur="500"/>
                                        <p:tgtEl>
                                          <p:spTgt spid="7179"/>
                                        </p:tgtEl>
                                      </p:cBhvr>
                                    </p:animEffect>
                                  </p:childTnLst>
                                </p:cTn>
                              </p:par>
                              <p:par>
                                <p:cTn id="39" presetID="31" presetClass="entr" presetSubtype="0" fill="hold" grpId="0" nodeType="withEffect">
                                  <p:stCondLst>
                                    <p:cond delay="0"/>
                                  </p:stCondLst>
                                  <p:childTnLst>
                                    <p:set>
                                      <p:cBhvr>
                                        <p:cTn id="40" dur="1" fill="hold">
                                          <p:stCondLst>
                                            <p:cond delay="0"/>
                                          </p:stCondLst>
                                        </p:cTn>
                                        <p:tgtEl>
                                          <p:spTgt spid="7180"/>
                                        </p:tgtEl>
                                        <p:attrNameLst>
                                          <p:attrName>style.visibility</p:attrName>
                                        </p:attrNameLst>
                                      </p:cBhvr>
                                      <p:to>
                                        <p:strVal val="visible"/>
                                      </p:to>
                                    </p:set>
                                    <p:anim calcmode="lin" valueType="num">
                                      <p:cBhvr>
                                        <p:cTn id="41" dur="500" fill="hold"/>
                                        <p:tgtEl>
                                          <p:spTgt spid="7180"/>
                                        </p:tgtEl>
                                        <p:attrNameLst>
                                          <p:attrName>ppt_w</p:attrName>
                                        </p:attrNameLst>
                                      </p:cBhvr>
                                      <p:tavLst>
                                        <p:tav tm="0">
                                          <p:val>
                                            <p:fltVal val="0"/>
                                          </p:val>
                                        </p:tav>
                                        <p:tav tm="100000">
                                          <p:val>
                                            <p:strVal val="#ppt_w"/>
                                          </p:val>
                                        </p:tav>
                                      </p:tavLst>
                                    </p:anim>
                                    <p:anim calcmode="lin" valueType="num">
                                      <p:cBhvr>
                                        <p:cTn id="42" dur="500" fill="hold"/>
                                        <p:tgtEl>
                                          <p:spTgt spid="7180"/>
                                        </p:tgtEl>
                                        <p:attrNameLst>
                                          <p:attrName>ppt_h</p:attrName>
                                        </p:attrNameLst>
                                      </p:cBhvr>
                                      <p:tavLst>
                                        <p:tav tm="0">
                                          <p:val>
                                            <p:fltVal val="0"/>
                                          </p:val>
                                        </p:tav>
                                        <p:tav tm="100000">
                                          <p:val>
                                            <p:strVal val="#ppt_h"/>
                                          </p:val>
                                        </p:tav>
                                      </p:tavLst>
                                    </p:anim>
                                    <p:anim calcmode="lin" valueType="num">
                                      <p:cBhvr>
                                        <p:cTn id="43" dur="500" fill="hold"/>
                                        <p:tgtEl>
                                          <p:spTgt spid="7180"/>
                                        </p:tgtEl>
                                        <p:attrNameLst>
                                          <p:attrName>style.rotation</p:attrName>
                                        </p:attrNameLst>
                                      </p:cBhvr>
                                      <p:tavLst>
                                        <p:tav tm="0">
                                          <p:val>
                                            <p:fltVal val="90"/>
                                          </p:val>
                                        </p:tav>
                                        <p:tav tm="100000">
                                          <p:val>
                                            <p:fltVal val="0"/>
                                          </p:val>
                                        </p:tav>
                                      </p:tavLst>
                                    </p:anim>
                                    <p:animEffect transition="in" filter="fade">
                                      <p:cBhvr>
                                        <p:cTn id="44" dur="500"/>
                                        <p:tgtEl>
                                          <p:spTgt spid="7180"/>
                                        </p:tgtEl>
                                      </p:cBhvr>
                                    </p:animEffect>
                                  </p:childTnLst>
                                </p:cTn>
                              </p:par>
                              <p:par>
                                <p:cTn id="45" presetID="31" presetClass="entr" presetSubtype="0" fill="hold" grpId="0" nodeType="withEffect">
                                  <p:stCondLst>
                                    <p:cond delay="0"/>
                                  </p:stCondLst>
                                  <p:childTnLst>
                                    <p:set>
                                      <p:cBhvr>
                                        <p:cTn id="46" dur="1" fill="hold">
                                          <p:stCondLst>
                                            <p:cond delay="0"/>
                                          </p:stCondLst>
                                        </p:cTn>
                                        <p:tgtEl>
                                          <p:spTgt spid="7175"/>
                                        </p:tgtEl>
                                        <p:attrNameLst>
                                          <p:attrName>style.visibility</p:attrName>
                                        </p:attrNameLst>
                                      </p:cBhvr>
                                      <p:to>
                                        <p:strVal val="visible"/>
                                      </p:to>
                                    </p:set>
                                    <p:anim calcmode="lin" valueType="num">
                                      <p:cBhvr>
                                        <p:cTn id="47" dur="500" fill="hold"/>
                                        <p:tgtEl>
                                          <p:spTgt spid="7175"/>
                                        </p:tgtEl>
                                        <p:attrNameLst>
                                          <p:attrName>ppt_w</p:attrName>
                                        </p:attrNameLst>
                                      </p:cBhvr>
                                      <p:tavLst>
                                        <p:tav tm="0">
                                          <p:val>
                                            <p:fltVal val="0"/>
                                          </p:val>
                                        </p:tav>
                                        <p:tav tm="100000">
                                          <p:val>
                                            <p:strVal val="#ppt_w"/>
                                          </p:val>
                                        </p:tav>
                                      </p:tavLst>
                                    </p:anim>
                                    <p:anim calcmode="lin" valueType="num">
                                      <p:cBhvr>
                                        <p:cTn id="48" dur="500" fill="hold"/>
                                        <p:tgtEl>
                                          <p:spTgt spid="7175"/>
                                        </p:tgtEl>
                                        <p:attrNameLst>
                                          <p:attrName>ppt_h</p:attrName>
                                        </p:attrNameLst>
                                      </p:cBhvr>
                                      <p:tavLst>
                                        <p:tav tm="0">
                                          <p:val>
                                            <p:fltVal val="0"/>
                                          </p:val>
                                        </p:tav>
                                        <p:tav tm="100000">
                                          <p:val>
                                            <p:strVal val="#ppt_h"/>
                                          </p:val>
                                        </p:tav>
                                      </p:tavLst>
                                    </p:anim>
                                    <p:anim calcmode="lin" valueType="num">
                                      <p:cBhvr>
                                        <p:cTn id="49" dur="500" fill="hold"/>
                                        <p:tgtEl>
                                          <p:spTgt spid="7175"/>
                                        </p:tgtEl>
                                        <p:attrNameLst>
                                          <p:attrName>style.rotation</p:attrName>
                                        </p:attrNameLst>
                                      </p:cBhvr>
                                      <p:tavLst>
                                        <p:tav tm="0">
                                          <p:val>
                                            <p:fltVal val="90"/>
                                          </p:val>
                                        </p:tav>
                                        <p:tav tm="100000">
                                          <p:val>
                                            <p:fltVal val="0"/>
                                          </p:val>
                                        </p:tav>
                                      </p:tavLst>
                                    </p:anim>
                                    <p:animEffect transition="in" filter="fade">
                                      <p:cBhvr>
                                        <p:cTn id="50" dur="500"/>
                                        <p:tgtEl>
                                          <p:spTgt spid="7175"/>
                                        </p:tgtEl>
                                      </p:cBhvr>
                                    </p:animEffect>
                                  </p:childTnLst>
                                </p:cTn>
                              </p:par>
                              <p:par>
                                <p:cTn id="51" presetID="31" presetClass="entr" presetSubtype="0" fill="hold" grpId="0" nodeType="withEffect">
                                  <p:stCondLst>
                                    <p:cond delay="0"/>
                                  </p:stCondLst>
                                  <p:childTnLst>
                                    <p:set>
                                      <p:cBhvr>
                                        <p:cTn id="52" dur="1" fill="hold">
                                          <p:stCondLst>
                                            <p:cond delay="0"/>
                                          </p:stCondLst>
                                        </p:cTn>
                                        <p:tgtEl>
                                          <p:spTgt spid="7178"/>
                                        </p:tgtEl>
                                        <p:attrNameLst>
                                          <p:attrName>style.visibility</p:attrName>
                                        </p:attrNameLst>
                                      </p:cBhvr>
                                      <p:to>
                                        <p:strVal val="visible"/>
                                      </p:to>
                                    </p:set>
                                    <p:anim calcmode="lin" valueType="num">
                                      <p:cBhvr>
                                        <p:cTn id="53" dur="500" fill="hold"/>
                                        <p:tgtEl>
                                          <p:spTgt spid="7178"/>
                                        </p:tgtEl>
                                        <p:attrNameLst>
                                          <p:attrName>ppt_w</p:attrName>
                                        </p:attrNameLst>
                                      </p:cBhvr>
                                      <p:tavLst>
                                        <p:tav tm="0">
                                          <p:val>
                                            <p:fltVal val="0"/>
                                          </p:val>
                                        </p:tav>
                                        <p:tav tm="100000">
                                          <p:val>
                                            <p:strVal val="#ppt_w"/>
                                          </p:val>
                                        </p:tav>
                                      </p:tavLst>
                                    </p:anim>
                                    <p:anim calcmode="lin" valueType="num">
                                      <p:cBhvr>
                                        <p:cTn id="54" dur="500" fill="hold"/>
                                        <p:tgtEl>
                                          <p:spTgt spid="7178"/>
                                        </p:tgtEl>
                                        <p:attrNameLst>
                                          <p:attrName>ppt_h</p:attrName>
                                        </p:attrNameLst>
                                      </p:cBhvr>
                                      <p:tavLst>
                                        <p:tav tm="0">
                                          <p:val>
                                            <p:fltVal val="0"/>
                                          </p:val>
                                        </p:tav>
                                        <p:tav tm="100000">
                                          <p:val>
                                            <p:strVal val="#ppt_h"/>
                                          </p:val>
                                        </p:tav>
                                      </p:tavLst>
                                    </p:anim>
                                    <p:anim calcmode="lin" valueType="num">
                                      <p:cBhvr>
                                        <p:cTn id="55" dur="500" fill="hold"/>
                                        <p:tgtEl>
                                          <p:spTgt spid="7178"/>
                                        </p:tgtEl>
                                        <p:attrNameLst>
                                          <p:attrName>style.rotation</p:attrName>
                                        </p:attrNameLst>
                                      </p:cBhvr>
                                      <p:tavLst>
                                        <p:tav tm="0">
                                          <p:val>
                                            <p:fltVal val="90"/>
                                          </p:val>
                                        </p:tav>
                                        <p:tav tm="100000">
                                          <p:val>
                                            <p:fltVal val="0"/>
                                          </p:val>
                                        </p:tav>
                                      </p:tavLst>
                                    </p:anim>
                                    <p:animEffect transition="in" filter="fade">
                                      <p:cBhvr>
                                        <p:cTn id="56" dur="500"/>
                                        <p:tgtEl>
                                          <p:spTgt spid="7178"/>
                                        </p:tgtEl>
                                      </p:cBhvr>
                                    </p:animEffect>
                                  </p:childTnLst>
                                </p:cTn>
                              </p:par>
                            </p:childTnLst>
                          </p:cTn>
                        </p:par>
                        <p:par>
                          <p:cTn id="57" fill="hold">
                            <p:stCondLst>
                              <p:cond delay="3200"/>
                            </p:stCondLst>
                            <p:childTnLst>
                              <p:par>
                                <p:cTn id="58" presetID="22" presetClass="entr" presetSubtype="8" fill="hold" grpId="0" nodeType="afterEffect">
                                  <p:stCondLst>
                                    <p:cond delay="0"/>
                                  </p:stCondLst>
                                  <p:childTnLst>
                                    <p:set>
                                      <p:cBhvr>
                                        <p:cTn id="59" dur="1" fill="hold">
                                          <p:stCondLst>
                                            <p:cond delay="0"/>
                                          </p:stCondLst>
                                        </p:cTn>
                                        <p:tgtEl>
                                          <p:spTgt spid="7176"/>
                                        </p:tgtEl>
                                        <p:attrNameLst>
                                          <p:attrName>style.visibility</p:attrName>
                                        </p:attrNameLst>
                                      </p:cBhvr>
                                      <p:to>
                                        <p:strVal val="visible"/>
                                      </p:to>
                                    </p:set>
                                    <p:animEffect transition="in" filter="wipe(left)">
                                      <p:cBhvr>
                                        <p:cTn id="60" dur="500"/>
                                        <p:tgtEl>
                                          <p:spTgt spid="7176"/>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7177"/>
                                        </p:tgtEl>
                                        <p:attrNameLst>
                                          <p:attrName>style.visibility</p:attrName>
                                        </p:attrNameLst>
                                      </p:cBhvr>
                                      <p:to>
                                        <p:strVal val="visible"/>
                                      </p:to>
                                    </p:set>
                                    <p:animEffect transition="in" filter="wipe(left)">
                                      <p:cBhvr>
                                        <p:cTn id="63" dur="5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p:bldP spid="7174" grpId="0"/>
      <p:bldP spid="7175" grpId="0" animBg="1"/>
      <p:bldP spid="7176" grpId="0"/>
      <p:bldP spid="7177" grpId="0"/>
      <p:bldP spid="7178" grpId="0"/>
      <p:bldP spid="7179" grpId="0" animBg="1"/>
      <p:bldP spid="7180" grpId="0"/>
      <p:bldP spid="7181" grpId="0" bldLvl="0" animBg="1"/>
      <p:bldP spid="7182"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sp>
        <p:nvSpPr>
          <p:cNvPr id="12292" name="Line 5"/>
          <p:cNvSpPr/>
          <p:nvPr/>
        </p:nvSpPr>
        <p:spPr>
          <a:xfrm>
            <a:off x="2822575" y="1217613"/>
            <a:ext cx="0" cy="5260975"/>
          </a:xfrm>
          <a:prstGeom prst="line">
            <a:avLst/>
          </a:prstGeom>
          <a:ln w="28575" cap="flat" cmpd="sng">
            <a:solidFill>
              <a:schemeClr val="accent1"/>
            </a:solidFill>
            <a:prstDash val="solid"/>
            <a:round/>
            <a:headEnd type="none" w="med" len="med"/>
            <a:tailEnd type="none" w="med" len="med"/>
          </a:ln>
        </p:spPr>
      </p:sp>
      <p:sp>
        <p:nvSpPr>
          <p:cNvPr id="12293" name="Oval 6"/>
          <p:cNvSpPr/>
          <p:nvPr/>
        </p:nvSpPr>
        <p:spPr>
          <a:xfrm>
            <a:off x="2706688" y="1141413"/>
            <a:ext cx="220662" cy="209550"/>
          </a:xfrm>
          <a:prstGeom prst="ellipse">
            <a:avLst/>
          </a:prstGeom>
          <a:solidFill>
            <a:srgbClr val="113E6A"/>
          </a:solidFill>
          <a:ln w="7" cap="flat" cmpd="sng">
            <a:solidFill>
              <a:schemeClr val="accent2"/>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12294" name="Oval 7"/>
          <p:cNvSpPr/>
          <p:nvPr/>
        </p:nvSpPr>
        <p:spPr>
          <a:xfrm>
            <a:off x="2706688" y="2124075"/>
            <a:ext cx="220662" cy="209550"/>
          </a:xfrm>
          <a:prstGeom prst="ellipse">
            <a:avLst/>
          </a:prstGeom>
          <a:solidFill>
            <a:srgbClr val="113E6A"/>
          </a:solidFill>
          <a:ln w="7" cap="flat" cmpd="sng">
            <a:solidFill>
              <a:schemeClr val="accent2"/>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12295" name="Oval 8"/>
          <p:cNvSpPr/>
          <p:nvPr/>
        </p:nvSpPr>
        <p:spPr>
          <a:xfrm>
            <a:off x="2706688" y="2965450"/>
            <a:ext cx="220662" cy="209550"/>
          </a:xfrm>
          <a:prstGeom prst="ellipse">
            <a:avLst/>
          </a:prstGeom>
          <a:solidFill>
            <a:srgbClr val="113E6A"/>
          </a:solidFill>
          <a:ln w="7" cap="flat" cmpd="sng">
            <a:solidFill>
              <a:schemeClr val="accent2"/>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12296" name="Oval 9"/>
          <p:cNvSpPr/>
          <p:nvPr/>
        </p:nvSpPr>
        <p:spPr>
          <a:xfrm>
            <a:off x="2706688" y="3817938"/>
            <a:ext cx="220662" cy="207962"/>
          </a:xfrm>
          <a:prstGeom prst="ellipse">
            <a:avLst/>
          </a:prstGeom>
          <a:solidFill>
            <a:srgbClr val="113E6A"/>
          </a:solidFill>
          <a:ln w="7" cap="flat" cmpd="sng">
            <a:solidFill>
              <a:schemeClr val="accent2"/>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12297" name="Oval 10"/>
          <p:cNvSpPr/>
          <p:nvPr/>
        </p:nvSpPr>
        <p:spPr>
          <a:xfrm>
            <a:off x="2706688" y="4749800"/>
            <a:ext cx="220662" cy="207963"/>
          </a:xfrm>
          <a:prstGeom prst="ellipse">
            <a:avLst/>
          </a:prstGeom>
          <a:solidFill>
            <a:srgbClr val="113E6A"/>
          </a:solidFill>
          <a:ln w="7" cap="flat" cmpd="sng">
            <a:solidFill>
              <a:schemeClr val="accent2"/>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12298" name="Oval 11"/>
          <p:cNvSpPr/>
          <p:nvPr/>
        </p:nvSpPr>
        <p:spPr>
          <a:xfrm>
            <a:off x="2706688" y="5600700"/>
            <a:ext cx="220662" cy="209550"/>
          </a:xfrm>
          <a:prstGeom prst="ellipse">
            <a:avLst/>
          </a:prstGeom>
          <a:solidFill>
            <a:srgbClr val="113E6A"/>
          </a:solidFill>
          <a:ln w="7" cap="flat" cmpd="sng">
            <a:solidFill>
              <a:schemeClr val="accent2"/>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12299" name="TextBox 10"/>
          <p:cNvSpPr txBox="1"/>
          <p:nvPr/>
        </p:nvSpPr>
        <p:spPr>
          <a:xfrm>
            <a:off x="3070225" y="981631"/>
            <a:ext cx="1338828" cy="369332"/>
          </a:xfrm>
          <a:prstGeom prst="rect">
            <a:avLst/>
          </a:prstGeom>
          <a:noFill/>
          <a:ln w="9525">
            <a:noFill/>
          </a:ln>
        </p:spPr>
        <p:txBody>
          <a:bodyPr wrap="none" anchor="t">
            <a:spAutoFit/>
          </a:bodyPr>
          <a:lstStyle/>
          <a:p>
            <a:r>
              <a:rPr lang="zh-CN" altLang="en-US" b="1" dirty="0">
                <a:solidFill>
                  <a:schemeClr val="accent1"/>
                </a:solidFill>
                <a:latin typeface="微软雅黑" panose="020B0503020204020204" pitchFamily="34" charset="-122"/>
                <a:ea typeface="微软雅黑" panose="020B0503020204020204" pitchFamily="34" charset="-122"/>
              </a:rPr>
              <a:t>性能优化：</a:t>
            </a:r>
          </a:p>
        </p:txBody>
      </p:sp>
      <p:sp>
        <p:nvSpPr>
          <p:cNvPr id="12300" name="TextBox 11"/>
          <p:cNvSpPr txBox="1"/>
          <p:nvPr/>
        </p:nvSpPr>
        <p:spPr>
          <a:xfrm>
            <a:off x="3106738" y="1371600"/>
            <a:ext cx="7626350" cy="1323439"/>
          </a:xfrm>
          <a:prstGeom prst="rect">
            <a:avLst/>
          </a:prstGeom>
          <a:noFill/>
          <a:ln w="9525">
            <a:noFill/>
          </a:ln>
        </p:spPr>
        <p:txBody>
          <a:bodyPr anchor="t">
            <a:spAutoFit/>
          </a:bodyPr>
          <a:lstStyle/>
          <a:p>
            <a:r>
              <a:rPr lang="zh-CN" altLang="en-US" sz="2000" dirty="0">
                <a:solidFill>
                  <a:schemeClr val="accent1"/>
                </a:solidFill>
                <a:latin typeface="微软雅黑" panose="020B0503020204020204" pitchFamily="34" charset="-122"/>
                <a:ea typeface="微软雅黑" panose="020B0503020204020204" pitchFamily="34" charset="-122"/>
              </a:rPr>
              <a:t>不同类型的处理单元在处理不同类型的任务时表现出色。通过充分利用异构计算系统中各个处理单元的优势，可以实现更高的性能和效率。例如，使用</a:t>
            </a:r>
            <a:r>
              <a:rPr lang="en-US" altLang="zh-CN" sz="2000" dirty="0">
                <a:solidFill>
                  <a:schemeClr val="accent1"/>
                </a:solidFill>
                <a:latin typeface="微软雅黑" panose="020B0503020204020204" pitchFamily="34" charset="-122"/>
                <a:ea typeface="微软雅黑" panose="020B0503020204020204" pitchFamily="34" charset="-122"/>
              </a:rPr>
              <a:t>GPU</a:t>
            </a:r>
            <a:r>
              <a:rPr lang="zh-CN" altLang="en-US" sz="2000" dirty="0">
                <a:solidFill>
                  <a:schemeClr val="accent1"/>
                </a:solidFill>
                <a:latin typeface="微软雅黑" panose="020B0503020204020204" pitchFamily="34" charset="-122"/>
                <a:ea typeface="微软雅黑" panose="020B0503020204020204" pitchFamily="34" charset="-122"/>
              </a:rPr>
              <a:t>处理大规模的并行计算任务，而使用</a:t>
            </a:r>
            <a:r>
              <a:rPr lang="en-US" altLang="zh-CN" sz="2000" dirty="0">
                <a:solidFill>
                  <a:schemeClr val="accent1"/>
                </a:solidFill>
                <a:latin typeface="微软雅黑" panose="020B0503020204020204" pitchFamily="34" charset="-122"/>
                <a:ea typeface="微软雅黑" panose="020B0503020204020204" pitchFamily="34" charset="-122"/>
              </a:rPr>
              <a:t>CPU</a:t>
            </a:r>
            <a:r>
              <a:rPr lang="zh-CN" altLang="en-US" sz="2000" dirty="0">
                <a:solidFill>
                  <a:schemeClr val="accent1"/>
                </a:solidFill>
                <a:latin typeface="微软雅黑" panose="020B0503020204020204" pitchFamily="34" charset="-122"/>
                <a:ea typeface="微软雅黑" panose="020B0503020204020204" pitchFamily="34" charset="-122"/>
              </a:rPr>
              <a:t>处理更通用的任务，从而充分发挥两者的优势。</a:t>
            </a:r>
          </a:p>
        </p:txBody>
      </p:sp>
      <p:sp>
        <p:nvSpPr>
          <p:cNvPr id="12301" name="TextBox 13"/>
          <p:cNvSpPr txBox="1"/>
          <p:nvPr/>
        </p:nvSpPr>
        <p:spPr>
          <a:xfrm>
            <a:off x="3074276" y="2870883"/>
            <a:ext cx="2262158" cy="369332"/>
          </a:xfrm>
          <a:prstGeom prst="rect">
            <a:avLst/>
          </a:prstGeom>
          <a:noFill/>
          <a:ln w="9525">
            <a:noFill/>
          </a:ln>
        </p:spPr>
        <p:txBody>
          <a:bodyPr wrap="none" anchor="t">
            <a:spAutoFit/>
          </a:bodyPr>
          <a:lstStyle/>
          <a:p>
            <a:r>
              <a:rPr lang="zh-CN" altLang="en-US" b="1" dirty="0">
                <a:solidFill>
                  <a:schemeClr val="accent1"/>
                </a:solidFill>
                <a:latin typeface="微软雅黑" panose="020B0503020204020204" pitchFamily="34" charset="-122"/>
                <a:ea typeface="微软雅黑" panose="020B0503020204020204" pitchFamily="34" charset="-122"/>
              </a:rPr>
              <a:t>适应不同工作负载：</a:t>
            </a:r>
          </a:p>
        </p:txBody>
      </p:sp>
      <p:sp>
        <p:nvSpPr>
          <p:cNvPr id="12307" name="TextBox 19"/>
          <p:cNvSpPr txBox="1"/>
          <p:nvPr/>
        </p:nvSpPr>
        <p:spPr>
          <a:xfrm>
            <a:off x="3070225" y="3389221"/>
            <a:ext cx="7439025" cy="1200329"/>
          </a:xfrm>
          <a:prstGeom prst="rect">
            <a:avLst/>
          </a:prstGeom>
          <a:noFill/>
          <a:ln w="9525">
            <a:noFill/>
          </a:ln>
        </p:spPr>
        <p:txBody>
          <a:bodyPr wrap="square" anchor="t">
            <a:spAutoFit/>
          </a:bodyPr>
          <a:lstStyle/>
          <a:p>
            <a:r>
              <a:rPr lang="zh-CN" altLang="en-US" dirty="0">
                <a:solidFill>
                  <a:schemeClr val="accent1"/>
                </a:solidFill>
                <a:latin typeface="微软雅黑" panose="020B0503020204020204" pitchFamily="34" charset="-122"/>
                <a:ea typeface="微软雅黑" panose="020B0503020204020204" pitchFamily="34" charset="-122"/>
              </a:rPr>
              <a:t>异构计算系统具有适应不同工作负载的灵活性。对于某些任务，如图形处理或科学计算，</a:t>
            </a:r>
            <a:r>
              <a:rPr lang="en-US" altLang="zh-CN" dirty="0">
                <a:solidFill>
                  <a:schemeClr val="accent1"/>
                </a:solidFill>
                <a:latin typeface="微软雅黑" panose="020B0503020204020204" pitchFamily="34" charset="-122"/>
                <a:ea typeface="微软雅黑" panose="020B0503020204020204" pitchFamily="34" charset="-122"/>
              </a:rPr>
              <a:t>GPU</a:t>
            </a:r>
            <a:r>
              <a:rPr lang="zh-CN" altLang="en-US" dirty="0">
                <a:solidFill>
                  <a:schemeClr val="accent1"/>
                </a:solidFill>
                <a:latin typeface="微软雅黑" panose="020B0503020204020204" pitchFamily="34" charset="-122"/>
                <a:ea typeface="微软雅黑" panose="020B0503020204020204" pitchFamily="34" charset="-122"/>
              </a:rPr>
              <a:t>可能更为适合；而对于控制流程密集型的任务，</a:t>
            </a:r>
            <a:r>
              <a:rPr lang="en-US" altLang="zh-CN" dirty="0">
                <a:solidFill>
                  <a:schemeClr val="accent1"/>
                </a:solidFill>
                <a:latin typeface="微软雅黑" panose="020B0503020204020204" pitchFamily="34" charset="-122"/>
                <a:ea typeface="微软雅黑" panose="020B0503020204020204" pitchFamily="34" charset="-122"/>
              </a:rPr>
              <a:t>CPU</a:t>
            </a:r>
            <a:r>
              <a:rPr lang="zh-CN" altLang="en-US" dirty="0">
                <a:solidFill>
                  <a:schemeClr val="accent1"/>
                </a:solidFill>
                <a:latin typeface="微软雅黑" panose="020B0503020204020204" pitchFamily="34" charset="-122"/>
                <a:ea typeface="微软雅黑" panose="020B0503020204020204" pitchFamily="34" charset="-122"/>
              </a:rPr>
              <a:t>可能更具优势。异构系统可以根据具体工作负载的特性来选择最合适的处理单元。</a:t>
            </a:r>
          </a:p>
        </p:txBody>
      </p:sp>
      <p:sp>
        <p:nvSpPr>
          <p:cNvPr id="12311" name="矩形 23"/>
          <p:cNvSpPr/>
          <p:nvPr/>
        </p:nvSpPr>
        <p:spPr>
          <a:xfrm>
            <a:off x="876300" y="1350963"/>
            <a:ext cx="1728788" cy="1062037"/>
          </a:xfrm>
          <a:prstGeom prst="rect">
            <a:avLst/>
          </a:prstGeom>
          <a:blipFill rotWithShape="1">
            <a:blip r:embed="rId2" cstate="print"/>
            <a:stretch>
              <a:fillRect/>
            </a:stretch>
          </a:blipFill>
          <a:ln w="9525" cap="flat" cmpd="sng">
            <a:solidFill>
              <a:schemeClr val="tx1"/>
            </a:solidFill>
            <a:prstDash val="solid"/>
            <a:bevel/>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12312" name="矩形 24"/>
          <p:cNvSpPr/>
          <p:nvPr/>
        </p:nvSpPr>
        <p:spPr>
          <a:xfrm>
            <a:off x="876300" y="3335338"/>
            <a:ext cx="1728788" cy="1063625"/>
          </a:xfrm>
          <a:prstGeom prst="rect">
            <a:avLst/>
          </a:prstGeom>
          <a:blipFill rotWithShape="1">
            <a:blip r:embed="rId3" cstate="print"/>
            <a:stretch>
              <a:fillRect/>
            </a:stretch>
          </a:blipFill>
          <a:ln w="9525" cap="flat" cmpd="sng">
            <a:solidFill>
              <a:schemeClr val="tx1"/>
            </a:solidFill>
            <a:prstDash val="solid"/>
            <a:bevel/>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12313" name="矩形 25"/>
          <p:cNvSpPr/>
          <p:nvPr/>
        </p:nvSpPr>
        <p:spPr>
          <a:xfrm>
            <a:off x="876300" y="5221288"/>
            <a:ext cx="1728788" cy="1063625"/>
          </a:xfrm>
          <a:prstGeom prst="rect">
            <a:avLst/>
          </a:prstGeom>
          <a:blipFill rotWithShape="1">
            <a:blip r:embed="rId4" cstate="print"/>
            <a:stretch>
              <a:fillRect/>
            </a:stretch>
          </a:blipFill>
          <a:ln w="9525" cap="flat" cmpd="sng">
            <a:solidFill>
              <a:schemeClr val="tx1"/>
            </a:solidFill>
            <a:prstDash val="solid"/>
            <a:bevel/>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2" name="TextBox 13">
            <a:extLst>
              <a:ext uri="{FF2B5EF4-FFF2-40B4-BE49-F238E27FC236}">
                <a16:creationId xmlns:a16="http://schemas.microsoft.com/office/drawing/2014/main" id="{35AA6379-4FF9-9F16-EDD3-085782140610}"/>
              </a:ext>
            </a:extLst>
          </p:cNvPr>
          <p:cNvSpPr txBox="1"/>
          <p:nvPr/>
        </p:nvSpPr>
        <p:spPr>
          <a:xfrm>
            <a:off x="3070225" y="4773097"/>
            <a:ext cx="1107996" cy="369332"/>
          </a:xfrm>
          <a:prstGeom prst="rect">
            <a:avLst/>
          </a:prstGeom>
          <a:noFill/>
          <a:ln w="9525">
            <a:noFill/>
          </a:ln>
        </p:spPr>
        <p:txBody>
          <a:bodyPr wrap="none" anchor="t">
            <a:spAutoFit/>
          </a:bodyPr>
          <a:lstStyle/>
          <a:p>
            <a:r>
              <a:rPr lang="zh-CN" altLang="en-US" b="1" dirty="0">
                <a:solidFill>
                  <a:schemeClr val="accent1"/>
                </a:solidFill>
                <a:latin typeface="微软雅黑" panose="020B0503020204020204" pitchFamily="34" charset="-122"/>
                <a:ea typeface="微软雅黑" panose="020B0503020204020204" pitchFamily="34" charset="-122"/>
              </a:rPr>
              <a:t>跨平台：</a:t>
            </a:r>
          </a:p>
        </p:txBody>
      </p:sp>
      <p:sp>
        <p:nvSpPr>
          <p:cNvPr id="3" name="TextBox 19">
            <a:extLst>
              <a:ext uri="{FF2B5EF4-FFF2-40B4-BE49-F238E27FC236}">
                <a16:creationId xmlns:a16="http://schemas.microsoft.com/office/drawing/2014/main" id="{85CB8B3F-A301-3797-9C49-72BCF9CB69A8}"/>
              </a:ext>
            </a:extLst>
          </p:cNvPr>
          <p:cNvSpPr txBox="1"/>
          <p:nvPr/>
        </p:nvSpPr>
        <p:spPr>
          <a:xfrm>
            <a:off x="3106738" y="5226901"/>
            <a:ext cx="7439025" cy="923330"/>
          </a:xfrm>
          <a:prstGeom prst="rect">
            <a:avLst/>
          </a:prstGeom>
          <a:noFill/>
          <a:ln w="9525">
            <a:noFill/>
          </a:ln>
        </p:spPr>
        <p:txBody>
          <a:bodyPr wrap="square" anchor="t">
            <a:spAutoFit/>
          </a:bodyPr>
          <a:lstStyle/>
          <a:p>
            <a:r>
              <a:rPr lang="zh-CN" altLang="en-US" dirty="0">
                <a:solidFill>
                  <a:schemeClr val="accent1"/>
                </a:solidFill>
                <a:latin typeface="微软雅黑" panose="020B0503020204020204" pitchFamily="34" charset="-122"/>
                <a:ea typeface="微软雅黑" panose="020B0503020204020204" pitchFamily="34" charset="-122"/>
              </a:rPr>
              <a:t>不同平台上的应用场景和任务需求差异巨大。异构计算使得在跨平台环境中更容易适应不同类型的计算任务。通过合理组织和利用不同平台上的处理单元，可以更好地满足不同应用领域的需求。</a:t>
            </a: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2291"/>
                                        </p:tgtEl>
                                        <p:attrNameLst>
                                          <p:attrName>style.visibility</p:attrName>
                                        </p:attrNameLst>
                                      </p:cBhvr>
                                      <p:to>
                                        <p:strVal val="visible"/>
                                      </p:to>
                                    </p:set>
                                    <p:anim calcmode="lin" valueType="num">
                                      <p:cBhvr>
                                        <p:cTn id="7" dur="300" fill="hold"/>
                                        <p:tgtEl>
                                          <p:spTgt spid="12291"/>
                                        </p:tgtEl>
                                        <p:attrNameLst>
                                          <p:attrName>ppt_w</p:attrName>
                                        </p:attrNameLst>
                                      </p:cBhvr>
                                      <p:tavLst>
                                        <p:tav tm="0">
                                          <p:val>
                                            <p:fltVal val="0"/>
                                          </p:val>
                                        </p:tav>
                                        <p:tav tm="100000">
                                          <p:val>
                                            <p:strVal val="#ppt_w"/>
                                          </p:val>
                                        </p:tav>
                                      </p:tavLst>
                                    </p:anim>
                                    <p:anim calcmode="lin" valueType="num">
                                      <p:cBhvr>
                                        <p:cTn id="8" dur="300" fill="hold"/>
                                        <p:tgtEl>
                                          <p:spTgt spid="12291"/>
                                        </p:tgtEl>
                                        <p:attrNameLst>
                                          <p:attrName>ppt_h</p:attrName>
                                        </p:attrNameLst>
                                      </p:cBhvr>
                                      <p:tavLst>
                                        <p:tav tm="0">
                                          <p:val>
                                            <p:fltVal val="0"/>
                                          </p:val>
                                        </p:tav>
                                        <p:tav tm="100000">
                                          <p:val>
                                            <p:strVal val="#ppt_h"/>
                                          </p:val>
                                        </p:tav>
                                      </p:tavLst>
                                    </p:anim>
                                    <p:anim calcmode="lin" valueType="num">
                                      <p:cBhvr>
                                        <p:cTn id="9" dur="300" fill="hold"/>
                                        <p:tgtEl>
                                          <p:spTgt spid="12291"/>
                                        </p:tgtEl>
                                        <p:attrNameLst>
                                          <p:attrName>style.rotation</p:attrName>
                                        </p:attrNameLst>
                                      </p:cBhvr>
                                      <p:tavLst>
                                        <p:tav tm="0">
                                          <p:val>
                                            <p:fltVal val="90"/>
                                          </p:val>
                                        </p:tav>
                                        <p:tav tm="100000">
                                          <p:val>
                                            <p:fltVal val="0"/>
                                          </p:val>
                                        </p:tav>
                                      </p:tavLst>
                                    </p:anim>
                                    <p:animEffect transition="in" filter="fade">
                                      <p:cBhvr>
                                        <p:cTn id="10" dur="300"/>
                                        <p:tgtEl>
                                          <p:spTgt spid="12291"/>
                                        </p:tgtEl>
                                      </p:cBhvr>
                                    </p:animEffect>
                                  </p:childTnLst>
                                </p:cTn>
                              </p:par>
                            </p:childTnLst>
                          </p:cTn>
                        </p:par>
                        <p:par>
                          <p:cTn id="11" fill="hold">
                            <p:stCondLst>
                              <p:cond delay="300"/>
                            </p:stCondLst>
                            <p:childTnLst>
                              <p:par>
                                <p:cTn id="12" presetID="22" presetClass="entr" presetSubtype="1" fill="hold" nodeType="afterEffect">
                                  <p:stCondLst>
                                    <p:cond delay="0"/>
                                  </p:stCondLst>
                                  <p:childTnLst>
                                    <p:set>
                                      <p:cBhvr>
                                        <p:cTn id="13" dur="1" fill="hold">
                                          <p:stCondLst>
                                            <p:cond delay="0"/>
                                          </p:stCondLst>
                                        </p:cTn>
                                        <p:tgtEl>
                                          <p:spTgt spid="12292"/>
                                        </p:tgtEl>
                                        <p:attrNameLst>
                                          <p:attrName>style.visibility</p:attrName>
                                        </p:attrNameLst>
                                      </p:cBhvr>
                                      <p:to>
                                        <p:strVal val="visible"/>
                                      </p:to>
                                    </p:set>
                                    <p:animEffect transition="in" filter="wipe(up)">
                                      <p:cBhvr>
                                        <p:cTn id="14" dur="500"/>
                                        <p:tgtEl>
                                          <p:spTgt spid="12292"/>
                                        </p:tgtEl>
                                      </p:cBhvr>
                                    </p:animEffect>
                                  </p:childTnLst>
                                </p:cTn>
                              </p:par>
                            </p:childTnLst>
                          </p:cTn>
                        </p:par>
                        <p:par>
                          <p:cTn id="15" fill="hold">
                            <p:stCondLst>
                              <p:cond delay="800"/>
                            </p:stCondLst>
                            <p:childTnLst>
                              <p:par>
                                <p:cTn id="16" presetID="10" presetClass="entr" presetSubtype="0" fill="hold" grpId="0" nodeType="afterEffect">
                                  <p:stCondLst>
                                    <p:cond delay="0"/>
                                  </p:stCondLst>
                                  <p:childTnLst>
                                    <p:set>
                                      <p:cBhvr>
                                        <p:cTn id="17" dur="1" fill="hold">
                                          <p:stCondLst>
                                            <p:cond delay="0"/>
                                          </p:stCondLst>
                                        </p:cTn>
                                        <p:tgtEl>
                                          <p:spTgt spid="12293"/>
                                        </p:tgtEl>
                                        <p:attrNameLst>
                                          <p:attrName>style.visibility</p:attrName>
                                        </p:attrNameLst>
                                      </p:cBhvr>
                                      <p:to>
                                        <p:strVal val="visible"/>
                                      </p:to>
                                    </p:set>
                                    <p:anim calcmode="lin" valueType="num">
                                      <p:cBhvr>
                                        <p:cTn id="18" dur="500" fill="hold"/>
                                        <p:tgtEl>
                                          <p:spTgt spid="12293"/>
                                        </p:tgtEl>
                                        <p:attrNameLst>
                                          <p:attrName>ppt_w</p:attrName>
                                        </p:attrNameLst>
                                      </p:cBhvr>
                                      <p:tavLst>
                                        <p:tav tm="0">
                                          <p:val>
                                            <p:fltVal val="0"/>
                                          </p:val>
                                        </p:tav>
                                        <p:tav tm="100000">
                                          <p:val>
                                            <p:strVal val="#ppt_w"/>
                                          </p:val>
                                        </p:tav>
                                      </p:tavLst>
                                    </p:anim>
                                    <p:anim calcmode="lin" valueType="num">
                                      <p:cBhvr>
                                        <p:cTn id="19" dur="500" fill="hold"/>
                                        <p:tgtEl>
                                          <p:spTgt spid="12293"/>
                                        </p:tgtEl>
                                        <p:attrNameLst>
                                          <p:attrName>ppt_h</p:attrName>
                                        </p:attrNameLst>
                                      </p:cBhvr>
                                      <p:tavLst>
                                        <p:tav tm="0">
                                          <p:val>
                                            <p:fltVal val="0"/>
                                          </p:val>
                                        </p:tav>
                                        <p:tav tm="100000">
                                          <p:val>
                                            <p:strVal val="#ppt_h"/>
                                          </p:val>
                                        </p:tav>
                                      </p:tavLst>
                                    </p:anim>
                                    <p:animEffect transition="in" filter="fade">
                                      <p:cBhvr>
                                        <p:cTn id="20" dur="500"/>
                                        <p:tgtEl>
                                          <p:spTgt spid="12293"/>
                                        </p:tgtEl>
                                      </p:cBhvr>
                                    </p:animEffect>
                                  </p:childTnLst>
                                </p:cTn>
                              </p:par>
                            </p:childTnLst>
                          </p:cTn>
                        </p:par>
                        <p:par>
                          <p:cTn id="21" fill="hold">
                            <p:stCondLst>
                              <p:cond delay="1300"/>
                            </p:stCondLst>
                            <p:childTnLst>
                              <p:par>
                                <p:cTn id="22" presetID="31" presetClass="entr" presetSubtype="0" fill="hold" grpId="0" nodeType="afterEffect">
                                  <p:stCondLst>
                                    <p:cond delay="0"/>
                                  </p:stCondLst>
                                  <p:childTnLst>
                                    <p:set>
                                      <p:cBhvr>
                                        <p:cTn id="23" dur="1" fill="hold">
                                          <p:stCondLst>
                                            <p:cond delay="0"/>
                                          </p:stCondLst>
                                        </p:cTn>
                                        <p:tgtEl>
                                          <p:spTgt spid="12299"/>
                                        </p:tgtEl>
                                        <p:attrNameLst>
                                          <p:attrName>style.visibility</p:attrName>
                                        </p:attrNameLst>
                                      </p:cBhvr>
                                      <p:to>
                                        <p:strVal val="visible"/>
                                      </p:to>
                                    </p:set>
                                    <p:anim calcmode="lin" valueType="num">
                                      <p:cBhvr>
                                        <p:cTn id="24" dur="400" fill="hold"/>
                                        <p:tgtEl>
                                          <p:spTgt spid="12299"/>
                                        </p:tgtEl>
                                        <p:attrNameLst>
                                          <p:attrName>ppt_w</p:attrName>
                                        </p:attrNameLst>
                                      </p:cBhvr>
                                      <p:tavLst>
                                        <p:tav tm="0">
                                          <p:val>
                                            <p:fltVal val="0"/>
                                          </p:val>
                                        </p:tav>
                                        <p:tav tm="100000">
                                          <p:val>
                                            <p:strVal val="#ppt_w"/>
                                          </p:val>
                                        </p:tav>
                                      </p:tavLst>
                                    </p:anim>
                                    <p:anim calcmode="lin" valueType="num">
                                      <p:cBhvr>
                                        <p:cTn id="25" dur="400" fill="hold"/>
                                        <p:tgtEl>
                                          <p:spTgt spid="12299"/>
                                        </p:tgtEl>
                                        <p:attrNameLst>
                                          <p:attrName>ppt_h</p:attrName>
                                        </p:attrNameLst>
                                      </p:cBhvr>
                                      <p:tavLst>
                                        <p:tav tm="0">
                                          <p:val>
                                            <p:fltVal val="0"/>
                                          </p:val>
                                        </p:tav>
                                        <p:tav tm="100000">
                                          <p:val>
                                            <p:strVal val="#ppt_h"/>
                                          </p:val>
                                        </p:tav>
                                      </p:tavLst>
                                    </p:anim>
                                    <p:anim calcmode="lin" valueType="num">
                                      <p:cBhvr>
                                        <p:cTn id="26" dur="400" fill="hold"/>
                                        <p:tgtEl>
                                          <p:spTgt spid="12299"/>
                                        </p:tgtEl>
                                        <p:attrNameLst>
                                          <p:attrName>style.rotation</p:attrName>
                                        </p:attrNameLst>
                                      </p:cBhvr>
                                      <p:tavLst>
                                        <p:tav tm="0">
                                          <p:val>
                                            <p:fltVal val="90"/>
                                          </p:val>
                                        </p:tav>
                                        <p:tav tm="100000">
                                          <p:val>
                                            <p:fltVal val="0"/>
                                          </p:val>
                                        </p:tav>
                                      </p:tavLst>
                                    </p:anim>
                                    <p:animEffect transition="in" filter="fade">
                                      <p:cBhvr>
                                        <p:cTn id="27" dur="400"/>
                                        <p:tgtEl>
                                          <p:spTgt spid="12299"/>
                                        </p:tgtEl>
                                      </p:cBhvr>
                                    </p:animEffect>
                                  </p:childTnLst>
                                </p:cTn>
                              </p:par>
                            </p:childTnLst>
                          </p:cTn>
                        </p:par>
                        <p:par>
                          <p:cTn id="28" fill="hold">
                            <p:stCondLst>
                              <p:cond delay="1700"/>
                            </p:stCondLst>
                            <p:childTnLst>
                              <p:par>
                                <p:cTn id="29" presetID="22" presetClass="entr" presetSubtype="8" fill="hold" grpId="0" nodeType="afterEffect">
                                  <p:stCondLst>
                                    <p:cond delay="0"/>
                                  </p:stCondLst>
                                  <p:childTnLst>
                                    <p:set>
                                      <p:cBhvr>
                                        <p:cTn id="30" dur="1" fill="hold">
                                          <p:stCondLst>
                                            <p:cond delay="0"/>
                                          </p:stCondLst>
                                        </p:cTn>
                                        <p:tgtEl>
                                          <p:spTgt spid="12300"/>
                                        </p:tgtEl>
                                        <p:attrNameLst>
                                          <p:attrName>style.visibility</p:attrName>
                                        </p:attrNameLst>
                                      </p:cBhvr>
                                      <p:to>
                                        <p:strVal val="visible"/>
                                      </p:to>
                                    </p:set>
                                    <p:animEffect transition="in" filter="wipe(left)">
                                      <p:cBhvr>
                                        <p:cTn id="31" dur="500"/>
                                        <p:tgtEl>
                                          <p:spTgt spid="12300"/>
                                        </p:tgtEl>
                                      </p:cBhvr>
                                    </p:animEffect>
                                  </p:childTnLst>
                                </p:cTn>
                              </p:par>
                            </p:childTnLst>
                          </p:cTn>
                        </p:par>
                        <p:par>
                          <p:cTn id="32" fill="hold">
                            <p:stCondLst>
                              <p:cond delay="2200"/>
                            </p:stCondLst>
                            <p:childTnLst>
                              <p:par>
                                <p:cTn id="33" presetID="10" presetClass="entr" presetSubtype="0" fill="hold" grpId="0" nodeType="afterEffect">
                                  <p:stCondLst>
                                    <p:cond delay="0"/>
                                  </p:stCondLst>
                                  <p:childTnLst>
                                    <p:set>
                                      <p:cBhvr>
                                        <p:cTn id="34" dur="1" fill="hold">
                                          <p:stCondLst>
                                            <p:cond delay="0"/>
                                          </p:stCondLst>
                                        </p:cTn>
                                        <p:tgtEl>
                                          <p:spTgt spid="12294"/>
                                        </p:tgtEl>
                                        <p:attrNameLst>
                                          <p:attrName>style.visibility</p:attrName>
                                        </p:attrNameLst>
                                      </p:cBhvr>
                                      <p:to>
                                        <p:strVal val="visible"/>
                                      </p:to>
                                    </p:set>
                                    <p:anim calcmode="lin" valueType="num">
                                      <p:cBhvr>
                                        <p:cTn id="35" dur="500" fill="hold"/>
                                        <p:tgtEl>
                                          <p:spTgt spid="12294"/>
                                        </p:tgtEl>
                                        <p:attrNameLst>
                                          <p:attrName>ppt_w</p:attrName>
                                        </p:attrNameLst>
                                      </p:cBhvr>
                                      <p:tavLst>
                                        <p:tav tm="0">
                                          <p:val>
                                            <p:fltVal val="0"/>
                                          </p:val>
                                        </p:tav>
                                        <p:tav tm="100000">
                                          <p:val>
                                            <p:strVal val="#ppt_w"/>
                                          </p:val>
                                        </p:tav>
                                      </p:tavLst>
                                    </p:anim>
                                    <p:anim calcmode="lin" valueType="num">
                                      <p:cBhvr>
                                        <p:cTn id="36" dur="500" fill="hold"/>
                                        <p:tgtEl>
                                          <p:spTgt spid="12294"/>
                                        </p:tgtEl>
                                        <p:attrNameLst>
                                          <p:attrName>ppt_h</p:attrName>
                                        </p:attrNameLst>
                                      </p:cBhvr>
                                      <p:tavLst>
                                        <p:tav tm="0">
                                          <p:val>
                                            <p:fltVal val="0"/>
                                          </p:val>
                                        </p:tav>
                                        <p:tav tm="100000">
                                          <p:val>
                                            <p:strVal val="#ppt_h"/>
                                          </p:val>
                                        </p:tav>
                                      </p:tavLst>
                                    </p:anim>
                                    <p:animEffect transition="in" filter="fade">
                                      <p:cBhvr>
                                        <p:cTn id="37" dur="500"/>
                                        <p:tgtEl>
                                          <p:spTgt spid="12294"/>
                                        </p:tgtEl>
                                      </p:cBhvr>
                                    </p:animEffect>
                                  </p:childTnLst>
                                </p:cTn>
                              </p:par>
                            </p:childTnLst>
                          </p:cTn>
                        </p:par>
                        <p:par>
                          <p:cTn id="38" fill="hold">
                            <p:stCondLst>
                              <p:cond delay="2700"/>
                            </p:stCondLst>
                            <p:childTnLst>
                              <p:par>
                                <p:cTn id="39" presetID="31" presetClass="entr" presetSubtype="0" fill="hold" grpId="0" nodeType="afterEffect">
                                  <p:stCondLst>
                                    <p:cond delay="0"/>
                                  </p:stCondLst>
                                  <p:childTnLst>
                                    <p:set>
                                      <p:cBhvr>
                                        <p:cTn id="40" dur="1" fill="hold">
                                          <p:stCondLst>
                                            <p:cond delay="0"/>
                                          </p:stCondLst>
                                        </p:cTn>
                                        <p:tgtEl>
                                          <p:spTgt spid="12301"/>
                                        </p:tgtEl>
                                        <p:attrNameLst>
                                          <p:attrName>style.visibility</p:attrName>
                                        </p:attrNameLst>
                                      </p:cBhvr>
                                      <p:to>
                                        <p:strVal val="visible"/>
                                      </p:to>
                                    </p:set>
                                    <p:anim calcmode="lin" valueType="num">
                                      <p:cBhvr>
                                        <p:cTn id="41" dur="400" fill="hold"/>
                                        <p:tgtEl>
                                          <p:spTgt spid="12301"/>
                                        </p:tgtEl>
                                        <p:attrNameLst>
                                          <p:attrName>ppt_w</p:attrName>
                                        </p:attrNameLst>
                                      </p:cBhvr>
                                      <p:tavLst>
                                        <p:tav tm="0">
                                          <p:val>
                                            <p:fltVal val="0"/>
                                          </p:val>
                                        </p:tav>
                                        <p:tav tm="100000">
                                          <p:val>
                                            <p:strVal val="#ppt_w"/>
                                          </p:val>
                                        </p:tav>
                                      </p:tavLst>
                                    </p:anim>
                                    <p:anim calcmode="lin" valueType="num">
                                      <p:cBhvr>
                                        <p:cTn id="42" dur="400" fill="hold"/>
                                        <p:tgtEl>
                                          <p:spTgt spid="12301"/>
                                        </p:tgtEl>
                                        <p:attrNameLst>
                                          <p:attrName>ppt_h</p:attrName>
                                        </p:attrNameLst>
                                      </p:cBhvr>
                                      <p:tavLst>
                                        <p:tav tm="0">
                                          <p:val>
                                            <p:fltVal val="0"/>
                                          </p:val>
                                        </p:tav>
                                        <p:tav tm="100000">
                                          <p:val>
                                            <p:strVal val="#ppt_h"/>
                                          </p:val>
                                        </p:tav>
                                      </p:tavLst>
                                    </p:anim>
                                    <p:anim calcmode="lin" valueType="num">
                                      <p:cBhvr>
                                        <p:cTn id="43" dur="400" fill="hold"/>
                                        <p:tgtEl>
                                          <p:spTgt spid="12301"/>
                                        </p:tgtEl>
                                        <p:attrNameLst>
                                          <p:attrName>style.rotation</p:attrName>
                                        </p:attrNameLst>
                                      </p:cBhvr>
                                      <p:tavLst>
                                        <p:tav tm="0">
                                          <p:val>
                                            <p:fltVal val="90"/>
                                          </p:val>
                                        </p:tav>
                                        <p:tav tm="100000">
                                          <p:val>
                                            <p:fltVal val="0"/>
                                          </p:val>
                                        </p:tav>
                                      </p:tavLst>
                                    </p:anim>
                                    <p:animEffect transition="in" filter="fade">
                                      <p:cBhvr>
                                        <p:cTn id="44" dur="400"/>
                                        <p:tgtEl>
                                          <p:spTgt spid="12301"/>
                                        </p:tgtEl>
                                      </p:cBhvr>
                                    </p:animEffect>
                                  </p:childTnLst>
                                </p:cTn>
                              </p:par>
                            </p:childTnLst>
                          </p:cTn>
                        </p:par>
                        <p:par>
                          <p:cTn id="45" fill="hold">
                            <p:stCondLst>
                              <p:cond delay="3100"/>
                            </p:stCondLst>
                            <p:childTnLst>
                              <p:par>
                                <p:cTn id="46" presetID="10" presetClass="entr" presetSubtype="0" fill="hold" grpId="0" nodeType="afterEffect">
                                  <p:stCondLst>
                                    <p:cond delay="0"/>
                                  </p:stCondLst>
                                  <p:childTnLst>
                                    <p:set>
                                      <p:cBhvr>
                                        <p:cTn id="47" dur="1" fill="hold">
                                          <p:stCondLst>
                                            <p:cond delay="0"/>
                                          </p:stCondLst>
                                        </p:cTn>
                                        <p:tgtEl>
                                          <p:spTgt spid="12295"/>
                                        </p:tgtEl>
                                        <p:attrNameLst>
                                          <p:attrName>style.visibility</p:attrName>
                                        </p:attrNameLst>
                                      </p:cBhvr>
                                      <p:to>
                                        <p:strVal val="visible"/>
                                      </p:to>
                                    </p:set>
                                    <p:anim calcmode="lin" valueType="num">
                                      <p:cBhvr>
                                        <p:cTn id="48" dur="500" fill="hold"/>
                                        <p:tgtEl>
                                          <p:spTgt spid="12295"/>
                                        </p:tgtEl>
                                        <p:attrNameLst>
                                          <p:attrName>ppt_w</p:attrName>
                                        </p:attrNameLst>
                                      </p:cBhvr>
                                      <p:tavLst>
                                        <p:tav tm="0">
                                          <p:val>
                                            <p:fltVal val="0"/>
                                          </p:val>
                                        </p:tav>
                                        <p:tav tm="100000">
                                          <p:val>
                                            <p:strVal val="#ppt_w"/>
                                          </p:val>
                                        </p:tav>
                                      </p:tavLst>
                                    </p:anim>
                                    <p:anim calcmode="lin" valueType="num">
                                      <p:cBhvr>
                                        <p:cTn id="49" dur="500" fill="hold"/>
                                        <p:tgtEl>
                                          <p:spTgt spid="12295"/>
                                        </p:tgtEl>
                                        <p:attrNameLst>
                                          <p:attrName>ppt_h</p:attrName>
                                        </p:attrNameLst>
                                      </p:cBhvr>
                                      <p:tavLst>
                                        <p:tav tm="0">
                                          <p:val>
                                            <p:fltVal val="0"/>
                                          </p:val>
                                        </p:tav>
                                        <p:tav tm="100000">
                                          <p:val>
                                            <p:strVal val="#ppt_h"/>
                                          </p:val>
                                        </p:tav>
                                      </p:tavLst>
                                    </p:anim>
                                    <p:animEffect transition="in" filter="fade">
                                      <p:cBhvr>
                                        <p:cTn id="50" dur="500"/>
                                        <p:tgtEl>
                                          <p:spTgt spid="12295"/>
                                        </p:tgtEl>
                                      </p:cBhvr>
                                    </p:animEffect>
                                  </p:childTnLst>
                                </p:cTn>
                              </p:par>
                            </p:childTnLst>
                          </p:cTn>
                        </p:par>
                        <p:par>
                          <p:cTn id="51" fill="hold">
                            <p:stCondLst>
                              <p:cond delay="3600"/>
                            </p:stCondLst>
                            <p:childTnLst>
                              <p:par>
                                <p:cTn id="52" presetID="22" presetClass="entr" presetSubtype="8" fill="hold" grpId="0" nodeType="afterEffect">
                                  <p:stCondLst>
                                    <p:cond delay="0"/>
                                  </p:stCondLst>
                                  <p:childTnLst>
                                    <p:set>
                                      <p:cBhvr>
                                        <p:cTn id="53" dur="1" fill="hold">
                                          <p:stCondLst>
                                            <p:cond delay="0"/>
                                          </p:stCondLst>
                                        </p:cTn>
                                        <p:tgtEl>
                                          <p:spTgt spid="12307"/>
                                        </p:tgtEl>
                                        <p:attrNameLst>
                                          <p:attrName>style.visibility</p:attrName>
                                        </p:attrNameLst>
                                      </p:cBhvr>
                                      <p:to>
                                        <p:strVal val="visible"/>
                                      </p:to>
                                    </p:set>
                                    <p:animEffect transition="in" filter="wipe(left)">
                                      <p:cBhvr>
                                        <p:cTn id="54" dur="500"/>
                                        <p:tgtEl>
                                          <p:spTgt spid="12307"/>
                                        </p:tgtEl>
                                      </p:cBhvr>
                                    </p:animEffect>
                                  </p:childTnLst>
                                </p:cTn>
                              </p:par>
                            </p:childTnLst>
                          </p:cTn>
                        </p:par>
                        <p:par>
                          <p:cTn id="55" fill="hold">
                            <p:stCondLst>
                              <p:cond delay="4100"/>
                            </p:stCondLst>
                            <p:childTnLst>
                              <p:par>
                                <p:cTn id="56" presetID="10" presetClass="entr" presetSubtype="0" fill="hold" grpId="0" nodeType="afterEffect">
                                  <p:stCondLst>
                                    <p:cond delay="0"/>
                                  </p:stCondLst>
                                  <p:childTnLst>
                                    <p:set>
                                      <p:cBhvr>
                                        <p:cTn id="57" dur="1" fill="hold">
                                          <p:stCondLst>
                                            <p:cond delay="0"/>
                                          </p:stCondLst>
                                        </p:cTn>
                                        <p:tgtEl>
                                          <p:spTgt spid="12296"/>
                                        </p:tgtEl>
                                        <p:attrNameLst>
                                          <p:attrName>style.visibility</p:attrName>
                                        </p:attrNameLst>
                                      </p:cBhvr>
                                      <p:to>
                                        <p:strVal val="visible"/>
                                      </p:to>
                                    </p:set>
                                    <p:anim calcmode="lin" valueType="num">
                                      <p:cBhvr>
                                        <p:cTn id="58" dur="500" fill="hold"/>
                                        <p:tgtEl>
                                          <p:spTgt spid="12296"/>
                                        </p:tgtEl>
                                        <p:attrNameLst>
                                          <p:attrName>ppt_w</p:attrName>
                                        </p:attrNameLst>
                                      </p:cBhvr>
                                      <p:tavLst>
                                        <p:tav tm="0">
                                          <p:val>
                                            <p:fltVal val="0"/>
                                          </p:val>
                                        </p:tav>
                                        <p:tav tm="100000">
                                          <p:val>
                                            <p:strVal val="#ppt_w"/>
                                          </p:val>
                                        </p:tav>
                                      </p:tavLst>
                                    </p:anim>
                                    <p:anim calcmode="lin" valueType="num">
                                      <p:cBhvr>
                                        <p:cTn id="59" dur="500" fill="hold"/>
                                        <p:tgtEl>
                                          <p:spTgt spid="12296"/>
                                        </p:tgtEl>
                                        <p:attrNameLst>
                                          <p:attrName>ppt_h</p:attrName>
                                        </p:attrNameLst>
                                      </p:cBhvr>
                                      <p:tavLst>
                                        <p:tav tm="0">
                                          <p:val>
                                            <p:fltVal val="0"/>
                                          </p:val>
                                        </p:tav>
                                        <p:tav tm="100000">
                                          <p:val>
                                            <p:strVal val="#ppt_h"/>
                                          </p:val>
                                        </p:tav>
                                      </p:tavLst>
                                    </p:anim>
                                    <p:animEffect transition="in" filter="fade">
                                      <p:cBhvr>
                                        <p:cTn id="60" dur="500"/>
                                        <p:tgtEl>
                                          <p:spTgt spid="12296"/>
                                        </p:tgtEl>
                                      </p:cBhvr>
                                    </p:animEffect>
                                  </p:childTnLst>
                                </p:cTn>
                              </p:par>
                            </p:childTnLst>
                          </p:cTn>
                        </p:par>
                        <p:par>
                          <p:cTn id="61" fill="hold">
                            <p:stCondLst>
                              <p:cond delay="4600"/>
                            </p:stCondLst>
                            <p:childTnLst>
                              <p:par>
                                <p:cTn id="62" presetID="10" presetClass="entr" presetSubtype="0" fill="hold" grpId="0" nodeType="afterEffect">
                                  <p:stCondLst>
                                    <p:cond delay="0"/>
                                  </p:stCondLst>
                                  <p:childTnLst>
                                    <p:set>
                                      <p:cBhvr>
                                        <p:cTn id="63" dur="1" fill="hold">
                                          <p:stCondLst>
                                            <p:cond delay="0"/>
                                          </p:stCondLst>
                                        </p:cTn>
                                        <p:tgtEl>
                                          <p:spTgt spid="12297"/>
                                        </p:tgtEl>
                                        <p:attrNameLst>
                                          <p:attrName>style.visibility</p:attrName>
                                        </p:attrNameLst>
                                      </p:cBhvr>
                                      <p:to>
                                        <p:strVal val="visible"/>
                                      </p:to>
                                    </p:set>
                                    <p:anim calcmode="lin" valueType="num">
                                      <p:cBhvr>
                                        <p:cTn id="64" dur="500" fill="hold"/>
                                        <p:tgtEl>
                                          <p:spTgt spid="12297"/>
                                        </p:tgtEl>
                                        <p:attrNameLst>
                                          <p:attrName>ppt_w</p:attrName>
                                        </p:attrNameLst>
                                      </p:cBhvr>
                                      <p:tavLst>
                                        <p:tav tm="0">
                                          <p:val>
                                            <p:fltVal val="0"/>
                                          </p:val>
                                        </p:tav>
                                        <p:tav tm="100000">
                                          <p:val>
                                            <p:strVal val="#ppt_w"/>
                                          </p:val>
                                        </p:tav>
                                      </p:tavLst>
                                    </p:anim>
                                    <p:anim calcmode="lin" valueType="num">
                                      <p:cBhvr>
                                        <p:cTn id="65" dur="500" fill="hold"/>
                                        <p:tgtEl>
                                          <p:spTgt spid="12297"/>
                                        </p:tgtEl>
                                        <p:attrNameLst>
                                          <p:attrName>ppt_h</p:attrName>
                                        </p:attrNameLst>
                                      </p:cBhvr>
                                      <p:tavLst>
                                        <p:tav tm="0">
                                          <p:val>
                                            <p:fltVal val="0"/>
                                          </p:val>
                                        </p:tav>
                                        <p:tav tm="100000">
                                          <p:val>
                                            <p:strVal val="#ppt_h"/>
                                          </p:val>
                                        </p:tav>
                                      </p:tavLst>
                                    </p:anim>
                                    <p:animEffect transition="in" filter="fade">
                                      <p:cBhvr>
                                        <p:cTn id="66" dur="500"/>
                                        <p:tgtEl>
                                          <p:spTgt spid="12297"/>
                                        </p:tgtEl>
                                      </p:cBhvr>
                                    </p:animEffect>
                                  </p:childTnLst>
                                </p:cTn>
                              </p:par>
                            </p:childTnLst>
                          </p:cTn>
                        </p:par>
                        <p:par>
                          <p:cTn id="67" fill="hold">
                            <p:stCondLst>
                              <p:cond delay="5100"/>
                            </p:stCondLst>
                            <p:childTnLst>
                              <p:par>
                                <p:cTn id="68" presetID="10" presetClass="entr" presetSubtype="0" fill="hold" grpId="0" nodeType="afterEffect">
                                  <p:stCondLst>
                                    <p:cond delay="0"/>
                                  </p:stCondLst>
                                  <p:childTnLst>
                                    <p:set>
                                      <p:cBhvr>
                                        <p:cTn id="69" dur="1" fill="hold">
                                          <p:stCondLst>
                                            <p:cond delay="0"/>
                                          </p:stCondLst>
                                        </p:cTn>
                                        <p:tgtEl>
                                          <p:spTgt spid="12298"/>
                                        </p:tgtEl>
                                        <p:attrNameLst>
                                          <p:attrName>style.visibility</p:attrName>
                                        </p:attrNameLst>
                                      </p:cBhvr>
                                      <p:to>
                                        <p:strVal val="visible"/>
                                      </p:to>
                                    </p:set>
                                    <p:anim calcmode="lin" valueType="num">
                                      <p:cBhvr>
                                        <p:cTn id="70" dur="500" fill="hold"/>
                                        <p:tgtEl>
                                          <p:spTgt spid="12298"/>
                                        </p:tgtEl>
                                        <p:attrNameLst>
                                          <p:attrName>ppt_w</p:attrName>
                                        </p:attrNameLst>
                                      </p:cBhvr>
                                      <p:tavLst>
                                        <p:tav tm="0">
                                          <p:val>
                                            <p:fltVal val="0"/>
                                          </p:val>
                                        </p:tav>
                                        <p:tav tm="100000">
                                          <p:val>
                                            <p:strVal val="#ppt_w"/>
                                          </p:val>
                                        </p:tav>
                                      </p:tavLst>
                                    </p:anim>
                                    <p:anim calcmode="lin" valueType="num">
                                      <p:cBhvr>
                                        <p:cTn id="71" dur="500" fill="hold"/>
                                        <p:tgtEl>
                                          <p:spTgt spid="12298"/>
                                        </p:tgtEl>
                                        <p:attrNameLst>
                                          <p:attrName>ppt_h</p:attrName>
                                        </p:attrNameLst>
                                      </p:cBhvr>
                                      <p:tavLst>
                                        <p:tav tm="0">
                                          <p:val>
                                            <p:fltVal val="0"/>
                                          </p:val>
                                        </p:tav>
                                        <p:tav tm="100000">
                                          <p:val>
                                            <p:strVal val="#ppt_h"/>
                                          </p:val>
                                        </p:tav>
                                      </p:tavLst>
                                    </p:anim>
                                    <p:animEffect transition="in" filter="fade">
                                      <p:cBhvr>
                                        <p:cTn id="72" dur="500"/>
                                        <p:tgtEl>
                                          <p:spTgt spid="12298"/>
                                        </p:tgtEl>
                                      </p:cBhvr>
                                    </p:animEffect>
                                  </p:childTnLst>
                                </p:cTn>
                              </p:par>
                            </p:childTnLst>
                          </p:cTn>
                        </p:par>
                        <p:par>
                          <p:cTn id="73" fill="hold">
                            <p:stCondLst>
                              <p:cond delay="5600"/>
                            </p:stCondLst>
                            <p:childTnLst>
                              <p:par>
                                <p:cTn id="74" presetID="2" presetClass="entr" presetSubtype="12" fill="hold" grpId="0" nodeType="afterEffect">
                                  <p:stCondLst>
                                    <p:cond delay="0"/>
                                  </p:stCondLst>
                                  <p:childTnLst>
                                    <p:set>
                                      <p:cBhvr>
                                        <p:cTn id="75" dur="1" fill="hold">
                                          <p:stCondLst>
                                            <p:cond delay="0"/>
                                          </p:stCondLst>
                                        </p:cTn>
                                        <p:tgtEl>
                                          <p:spTgt spid="12311"/>
                                        </p:tgtEl>
                                        <p:attrNameLst>
                                          <p:attrName>style.visibility</p:attrName>
                                        </p:attrNameLst>
                                      </p:cBhvr>
                                      <p:to>
                                        <p:strVal val="visible"/>
                                      </p:to>
                                    </p:set>
                                    <p:anim calcmode="lin" valueType="num">
                                      <p:cBhvr additive="base">
                                        <p:cTn id="76" dur="500" fill="hold"/>
                                        <p:tgtEl>
                                          <p:spTgt spid="12311"/>
                                        </p:tgtEl>
                                        <p:attrNameLst>
                                          <p:attrName>ppt_x</p:attrName>
                                        </p:attrNameLst>
                                      </p:cBhvr>
                                      <p:tavLst>
                                        <p:tav tm="0">
                                          <p:val>
                                            <p:strVal val="0-#ppt_w/2"/>
                                          </p:val>
                                        </p:tav>
                                        <p:tav tm="100000">
                                          <p:val>
                                            <p:strVal val="#ppt_x"/>
                                          </p:val>
                                        </p:tav>
                                      </p:tavLst>
                                    </p:anim>
                                    <p:anim calcmode="lin" valueType="num">
                                      <p:cBhvr additive="base">
                                        <p:cTn id="77" dur="500" fill="hold"/>
                                        <p:tgtEl>
                                          <p:spTgt spid="12311"/>
                                        </p:tgtEl>
                                        <p:attrNameLst>
                                          <p:attrName>ppt_y</p:attrName>
                                        </p:attrNameLst>
                                      </p:cBhvr>
                                      <p:tavLst>
                                        <p:tav tm="0">
                                          <p:val>
                                            <p:strVal val="1+#ppt_h/2"/>
                                          </p:val>
                                        </p:tav>
                                        <p:tav tm="100000">
                                          <p:val>
                                            <p:strVal val="#ppt_y"/>
                                          </p:val>
                                        </p:tav>
                                      </p:tavLst>
                                    </p:anim>
                                  </p:childTnLst>
                                </p:cTn>
                              </p:par>
                              <p:par>
                                <p:cTn id="78" presetID="2" presetClass="entr" presetSubtype="12" fill="hold" grpId="0" nodeType="withEffect">
                                  <p:stCondLst>
                                    <p:cond delay="200"/>
                                  </p:stCondLst>
                                  <p:childTnLst>
                                    <p:set>
                                      <p:cBhvr>
                                        <p:cTn id="79" dur="1" fill="hold">
                                          <p:stCondLst>
                                            <p:cond delay="0"/>
                                          </p:stCondLst>
                                        </p:cTn>
                                        <p:tgtEl>
                                          <p:spTgt spid="12312"/>
                                        </p:tgtEl>
                                        <p:attrNameLst>
                                          <p:attrName>style.visibility</p:attrName>
                                        </p:attrNameLst>
                                      </p:cBhvr>
                                      <p:to>
                                        <p:strVal val="visible"/>
                                      </p:to>
                                    </p:set>
                                    <p:anim calcmode="lin" valueType="num">
                                      <p:cBhvr additive="base">
                                        <p:cTn id="80" dur="500" fill="hold"/>
                                        <p:tgtEl>
                                          <p:spTgt spid="12312"/>
                                        </p:tgtEl>
                                        <p:attrNameLst>
                                          <p:attrName>ppt_x</p:attrName>
                                        </p:attrNameLst>
                                      </p:cBhvr>
                                      <p:tavLst>
                                        <p:tav tm="0">
                                          <p:val>
                                            <p:strVal val="0-#ppt_w/2"/>
                                          </p:val>
                                        </p:tav>
                                        <p:tav tm="100000">
                                          <p:val>
                                            <p:strVal val="#ppt_x"/>
                                          </p:val>
                                        </p:tav>
                                      </p:tavLst>
                                    </p:anim>
                                    <p:anim calcmode="lin" valueType="num">
                                      <p:cBhvr additive="base">
                                        <p:cTn id="81" dur="500" fill="hold"/>
                                        <p:tgtEl>
                                          <p:spTgt spid="12312"/>
                                        </p:tgtEl>
                                        <p:attrNameLst>
                                          <p:attrName>ppt_y</p:attrName>
                                        </p:attrNameLst>
                                      </p:cBhvr>
                                      <p:tavLst>
                                        <p:tav tm="0">
                                          <p:val>
                                            <p:strVal val="1+#ppt_h/2"/>
                                          </p:val>
                                        </p:tav>
                                        <p:tav tm="100000">
                                          <p:val>
                                            <p:strVal val="#ppt_y"/>
                                          </p:val>
                                        </p:tav>
                                      </p:tavLst>
                                    </p:anim>
                                  </p:childTnLst>
                                </p:cTn>
                              </p:par>
                              <p:par>
                                <p:cTn id="82" presetID="2" presetClass="entr" presetSubtype="12" fill="hold" grpId="0" nodeType="withEffect">
                                  <p:stCondLst>
                                    <p:cond delay="400"/>
                                  </p:stCondLst>
                                  <p:childTnLst>
                                    <p:set>
                                      <p:cBhvr>
                                        <p:cTn id="83" dur="1" fill="hold">
                                          <p:stCondLst>
                                            <p:cond delay="0"/>
                                          </p:stCondLst>
                                        </p:cTn>
                                        <p:tgtEl>
                                          <p:spTgt spid="12313"/>
                                        </p:tgtEl>
                                        <p:attrNameLst>
                                          <p:attrName>style.visibility</p:attrName>
                                        </p:attrNameLst>
                                      </p:cBhvr>
                                      <p:to>
                                        <p:strVal val="visible"/>
                                      </p:to>
                                    </p:set>
                                    <p:anim calcmode="lin" valueType="num">
                                      <p:cBhvr additive="base">
                                        <p:cTn id="84" dur="500" fill="hold"/>
                                        <p:tgtEl>
                                          <p:spTgt spid="12313"/>
                                        </p:tgtEl>
                                        <p:attrNameLst>
                                          <p:attrName>ppt_x</p:attrName>
                                        </p:attrNameLst>
                                      </p:cBhvr>
                                      <p:tavLst>
                                        <p:tav tm="0">
                                          <p:val>
                                            <p:strVal val="0-#ppt_w/2"/>
                                          </p:val>
                                        </p:tav>
                                        <p:tav tm="100000">
                                          <p:val>
                                            <p:strVal val="#ppt_x"/>
                                          </p:val>
                                        </p:tav>
                                      </p:tavLst>
                                    </p:anim>
                                    <p:anim calcmode="lin" valueType="num">
                                      <p:cBhvr additive="base">
                                        <p:cTn id="85" dur="500" fill="hold"/>
                                        <p:tgtEl>
                                          <p:spTgt spid="12313"/>
                                        </p:tgtEl>
                                        <p:attrNameLst>
                                          <p:attrName>ppt_y</p:attrName>
                                        </p:attrNameLst>
                                      </p:cBhvr>
                                      <p:tavLst>
                                        <p:tav tm="0">
                                          <p:val>
                                            <p:strVal val="1+#ppt_h/2"/>
                                          </p:val>
                                        </p:tav>
                                        <p:tav tm="100000">
                                          <p:val>
                                            <p:strVal val="#ppt_y"/>
                                          </p:val>
                                        </p:tav>
                                      </p:tavLst>
                                    </p:anim>
                                  </p:childTnLst>
                                </p:cTn>
                              </p:par>
                            </p:childTnLst>
                          </p:cTn>
                        </p:par>
                        <p:par>
                          <p:cTn id="86" fill="hold">
                            <p:stCondLst>
                              <p:cond delay="6500"/>
                            </p:stCondLst>
                            <p:childTnLst>
                              <p:par>
                                <p:cTn id="87" presetID="31" presetClass="entr" presetSubtype="0" fill="hold" grpId="0" nodeType="afterEffect">
                                  <p:stCondLst>
                                    <p:cond delay="0"/>
                                  </p:stCondLst>
                                  <p:childTnLst>
                                    <p:set>
                                      <p:cBhvr>
                                        <p:cTn id="88" dur="1" fill="hold">
                                          <p:stCondLst>
                                            <p:cond delay="0"/>
                                          </p:stCondLst>
                                        </p:cTn>
                                        <p:tgtEl>
                                          <p:spTgt spid="2"/>
                                        </p:tgtEl>
                                        <p:attrNameLst>
                                          <p:attrName>style.visibility</p:attrName>
                                        </p:attrNameLst>
                                      </p:cBhvr>
                                      <p:to>
                                        <p:strVal val="visible"/>
                                      </p:to>
                                    </p:set>
                                    <p:anim calcmode="lin" valueType="num">
                                      <p:cBhvr>
                                        <p:cTn id="89" dur="400" fill="hold"/>
                                        <p:tgtEl>
                                          <p:spTgt spid="2"/>
                                        </p:tgtEl>
                                        <p:attrNameLst>
                                          <p:attrName>ppt_w</p:attrName>
                                        </p:attrNameLst>
                                      </p:cBhvr>
                                      <p:tavLst>
                                        <p:tav tm="0">
                                          <p:val>
                                            <p:fltVal val="0"/>
                                          </p:val>
                                        </p:tav>
                                        <p:tav tm="100000">
                                          <p:val>
                                            <p:strVal val="#ppt_w"/>
                                          </p:val>
                                        </p:tav>
                                      </p:tavLst>
                                    </p:anim>
                                    <p:anim calcmode="lin" valueType="num">
                                      <p:cBhvr>
                                        <p:cTn id="90" dur="400" fill="hold"/>
                                        <p:tgtEl>
                                          <p:spTgt spid="2"/>
                                        </p:tgtEl>
                                        <p:attrNameLst>
                                          <p:attrName>ppt_h</p:attrName>
                                        </p:attrNameLst>
                                      </p:cBhvr>
                                      <p:tavLst>
                                        <p:tav tm="0">
                                          <p:val>
                                            <p:fltVal val="0"/>
                                          </p:val>
                                        </p:tav>
                                        <p:tav tm="100000">
                                          <p:val>
                                            <p:strVal val="#ppt_h"/>
                                          </p:val>
                                        </p:tav>
                                      </p:tavLst>
                                    </p:anim>
                                    <p:anim calcmode="lin" valueType="num">
                                      <p:cBhvr>
                                        <p:cTn id="91" dur="400" fill="hold"/>
                                        <p:tgtEl>
                                          <p:spTgt spid="2"/>
                                        </p:tgtEl>
                                        <p:attrNameLst>
                                          <p:attrName>style.rotation</p:attrName>
                                        </p:attrNameLst>
                                      </p:cBhvr>
                                      <p:tavLst>
                                        <p:tav tm="0">
                                          <p:val>
                                            <p:fltVal val="90"/>
                                          </p:val>
                                        </p:tav>
                                        <p:tav tm="100000">
                                          <p:val>
                                            <p:fltVal val="0"/>
                                          </p:val>
                                        </p:tav>
                                      </p:tavLst>
                                    </p:anim>
                                    <p:animEffect transition="in" filter="fade">
                                      <p:cBhvr>
                                        <p:cTn id="92" dur="400"/>
                                        <p:tgtEl>
                                          <p:spTgt spid="2"/>
                                        </p:tgtEl>
                                      </p:cBhvr>
                                    </p:animEffect>
                                  </p:childTnLst>
                                </p:cTn>
                              </p:par>
                            </p:childTnLst>
                          </p:cTn>
                        </p:par>
                        <p:par>
                          <p:cTn id="93" fill="hold">
                            <p:stCondLst>
                              <p:cond delay="6900"/>
                            </p:stCondLst>
                            <p:childTnLst>
                              <p:par>
                                <p:cTn id="94" presetID="22" presetClass="entr" presetSubtype="8" fill="hold" grpId="0" nodeType="afterEffect">
                                  <p:stCondLst>
                                    <p:cond delay="0"/>
                                  </p:stCondLst>
                                  <p:childTnLst>
                                    <p:set>
                                      <p:cBhvr>
                                        <p:cTn id="95" dur="1" fill="hold">
                                          <p:stCondLst>
                                            <p:cond delay="0"/>
                                          </p:stCondLst>
                                        </p:cTn>
                                        <p:tgtEl>
                                          <p:spTgt spid="3"/>
                                        </p:tgtEl>
                                        <p:attrNameLst>
                                          <p:attrName>style.visibility</p:attrName>
                                        </p:attrNameLst>
                                      </p:cBhvr>
                                      <p:to>
                                        <p:strVal val="visible"/>
                                      </p:to>
                                    </p:set>
                                    <p:animEffect transition="in" filter="wipe(left)">
                                      <p:cBhvr>
                                        <p:cTn id="9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 grpId="0" animBg="1"/>
      <p:bldP spid="12294" grpId="0" animBg="1"/>
      <p:bldP spid="12295" grpId="0" animBg="1"/>
      <p:bldP spid="12296" grpId="0" animBg="1"/>
      <p:bldP spid="12297" grpId="0" animBg="1"/>
      <p:bldP spid="12298" grpId="0" animBg="1"/>
      <p:bldP spid="12299" grpId="0"/>
      <p:bldP spid="12300" grpId="0"/>
      <p:bldP spid="12301" grpId="0"/>
      <p:bldP spid="12307" grpId="0"/>
      <p:bldP spid="12311" grpId="0" animBg="1"/>
      <p:bldP spid="12312" grpId="0" animBg="1"/>
      <p:bldP spid="12313" grpId="0" animBg="1"/>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27"/>
          <p:cNvSpPr txBox="1"/>
          <p:nvPr/>
        </p:nvSpPr>
        <p:spPr>
          <a:xfrm>
            <a:off x="1012825" y="176213"/>
            <a:ext cx="2877711" cy="553998"/>
          </a:xfrm>
          <a:prstGeom prst="rect">
            <a:avLst/>
          </a:prstGeom>
          <a:noFill/>
          <a:ln w="9525">
            <a:noFill/>
          </a:ln>
        </p:spPr>
        <p:txBody>
          <a:bodyPr wrap="none" anchor="t">
            <a:spAutoFit/>
          </a:bodyPr>
          <a:lstStyle/>
          <a:p>
            <a:r>
              <a:rPr lang="zh-CN" altLang="en-US" sz="3000" b="1" dirty="0">
                <a:solidFill>
                  <a:schemeClr val="accent1"/>
                </a:solidFill>
                <a:latin typeface="微软雅黑" panose="020B0503020204020204" pitchFamily="34" charset="-122"/>
                <a:ea typeface="微软雅黑" panose="020B0503020204020204" pitchFamily="34" charset="-122"/>
              </a:rPr>
              <a:t>异构场景的建模</a:t>
            </a:r>
          </a:p>
        </p:txBody>
      </p:sp>
      <p:sp>
        <p:nvSpPr>
          <p:cNvPr id="15363"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pic>
        <p:nvPicPr>
          <p:cNvPr id="3" name="图片 2">
            <a:extLst>
              <a:ext uri="{FF2B5EF4-FFF2-40B4-BE49-F238E27FC236}">
                <a16:creationId xmlns:a16="http://schemas.microsoft.com/office/drawing/2014/main" id="{90EBE652-2C23-68D1-9BDA-731B62A13F6C}"/>
              </a:ext>
            </a:extLst>
          </p:cNvPr>
          <p:cNvPicPr>
            <a:picLocks noChangeAspect="1"/>
          </p:cNvPicPr>
          <p:nvPr/>
        </p:nvPicPr>
        <p:blipFill>
          <a:blip r:embed="rId2"/>
          <a:stretch>
            <a:fillRect/>
          </a:stretch>
        </p:blipFill>
        <p:spPr>
          <a:xfrm>
            <a:off x="3469013" y="730211"/>
            <a:ext cx="5258735" cy="5805264"/>
          </a:xfrm>
          <a:prstGeom prst="rect">
            <a:avLst/>
          </a:prstGeom>
        </p:spPr>
      </p:pic>
    </p:spTree>
    <p:extLst>
      <p:ext uri="{BB962C8B-B14F-4D97-AF65-F5344CB8AC3E}">
        <p14:creationId xmlns:p14="http://schemas.microsoft.com/office/powerpoint/2010/main" val="788324727"/>
      </p:ext>
    </p:extLst>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5363"/>
                                        </p:tgtEl>
                                        <p:attrNameLst>
                                          <p:attrName>style.visibility</p:attrName>
                                        </p:attrNameLst>
                                      </p:cBhvr>
                                      <p:to>
                                        <p:strVal val="visible"/>
                                      </p:to>
                                    </p:set>
                                    <p:anim calcmode="lin" valueType="num">
                                      <p:cBhvr>
                                        <p:cTn id="7" dur="300" fill="hold"/>
                                        <p:tgtEl>
                                          <p:spTgt spid="15363"/>
                                        </p:tgtEl>
                                        <p:attrNameLst>
                                          <p:attrName>ppt_w</p:attrName>
                                        </p:attrNameLst>
                                      </p:cBhvr>
                                      <p:tavLst>
                                        <p:tav tm="0">
                                          <p:val>
                                            <p:fltVal val="0"/>
                                          </p:val>
                                        </p:tav>
                                        <p:tav tm="100000">
                                          <p:val>
                                            <p:strVal val="#ppt_w"/>
                                          </p:val>
                                        </p:tav>
                                      </p:tavLst>
                                    </p:anim>
                                    <p:anim calcmode="lin" valueType="num">
                                      <p:cBhvr>
                                        <p:cTn id="8" dur="300" fill="hold"/>
                                        <p:tgtEl>
                                          <p:spTgt spid="15363"/>
                                        </p:tgtEl>
                                        <p:attrNameLst>
                                          <p:attrName>ppt_h</p:attrName>
                                        </p:attrNameLst>
                                      </p:cBhvr>
                                      <p:tavLst>
                                        <p:tav tm="0">
                                          <p:val>
                                            <p:fltVal val="0"/>
                                          </p:val>
                                        </p:tav>
                                        <p:tav tm="100000">
                                          <p:val>
                                            <p:strVal val="#ppt_h"/>
                                          </p:val>
                                        </p:tav>
                                      </p:tavLst>
                                    </p:anim>
                                    <p:anim calcmode="lin" valueType="num">
                                      <p:cBhvr>
                                        <p:cTn id="9" dur="300" fill="hold"/>
                                        <p:tgtEl>
                                          <p:spTgt spid="15363"/>
                                        </p:tgtEl>
                                        <p:attrNameLst>
                                          <p:attrName>style.rotation</p:attrName>
                                        </p:attrNameLst>
                                      </p:cBhvr>
                                      <p:tavLst>
                                        <p:tav tm="0">
                                          <p:val>
                                            <p:fltVal val="90"/>
                                          </p:val>
                                        </p:tav>
                                        <p:tav tm="100000">
                                          <p:val>
                                            <p:fltVal val="0"/>
                                          </p:val>
                                        </p:tav>
                                      </p:tavLst>
                                    </p:anim>
                                    <p:animEffect transition="in" filter="fade">
                                      <p:cBhvr>
                                        <p:cTn id="10" dur="300"/>
                                        <p:tgtEl>
                                          <p:spTgt spid="15363"/>
                                        </p:tgtEl>
                                      </p:cBhvr>
                                    </p:animEffect>
                                  </p:childTnLst>
                                </p:cTn>
                              </p:par>
                            </p:childTnLst>
                          </p:cTn>
                        </p:par>
                        <p:par>
                          <p:cTn id="11" fill="hold">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5362"/>
                                        </p:tgtEl>
                                        <p:attrNameLst>
                                          <p:attrName>style.visibility</p:attrName>
                                        </p:attrNameLst>
                                      </p:cBhvr>
                                      <p:to>
                                        <p:strVal val="visible"/>
                                      </p:to>
                                    </p:set>
                                    <p:anim calcmode="lin" valueType="num">
                                      <p:cBhvr>
                                        <p:cTn id="14" dur="400" fill="hold"/>
                                        <p:tgtEl>
                                          <p:spTgt spid="15362"/>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5362"/>
                                        </p:tgtEl>
                                        <p:attrNameLst>
                                          <p:attrName>ppt_y</p:attrName>
                                        </p:attrNameLst>
                                      </p:cBhvr>
                                      <p:tavLst>
                                        <p:tav tm="0">
                                          <p:val>
                                            <p:strVal val="#ppt_y"/>
                                          </p:val>
                                        </p:tav>
                                        <p:tav tm="100000">
                                          <p:val>
                                            <p:strVal val="#ppt_y"/>
                                          </p:val>
                                        </p:tav>
                                      </p:tavLst>
                                    </p:anim>
                                    <p:anim calcmode="lin" valueType="num">
                                      <p:cBhvr>
                                        <p:cTn id="16" dur="400" fill="hold"/>
                                        <p:tgtEl>
                                          <p:spTgt spid="15362"/>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536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5362"/>
                                        </p:tgtEl>
                                      </p:cBhvr>
                                    </p:animEffect>
                                  </p:childTnLst>
                                </p:cTn>
                              </p:par>
                            </p:childTnLst>
                          </p:cTn>
                        </p:par>
                        <p:par>
                          <p:cTn id="19" fill="hold">
                            <p:stCondLst>
                              <p:cond delay="940"/>
                            </p:stCondLst>
                            <p:childTnLst>
                              <p:par>
                                <p:cTn id="20" presetID="10" presetClass="entr" presetSubtype="0"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0">
          <a:blip r:embed="rId2" cstate="print"/>
          <a:stretch>
            <a:fillRect/>
          </a:stretch>
        </a:blipFill>
        <a:effectLst/>
      </p:bgPr>
    </p:bg>
    <p:spTree>
      <p:nvGrpSpPr>
        <p:cNvPr id="1" name=""/>
        <p:cNvGrpSpPr/>
        <p:nvPr/>
      </p:nvGrpSpPr>
      <p:grpSpPr>
        <a:xfrm>
          <a:off x="0" y="0"/>
          <a:ext cx="0" cy="0"/>
          <a:chOff x="0" y="0"/>
          <a:chExt cx="0" cy="0"/>
        </a:xfrm>
      </p:grpSpPr>
      <p:sp>
        <p:nvSpPr>
          <p:cNvPr id="17410" name="Oval 5"/>
          <p:cNvSpPr/>
          <p:nvPr/>
        </p:nvSpPr>
        <p:spPr>
          <a:xfrm>
            <a:off x="4062413" y="627063"/>
            <a:ext cx="4141787" cy="4144962"/>
          </a:xfrm>
          <a:prstGeom prst="ellipse">
            <a:avLst/>
          </a:prstGeom>
          <a:solidFill>
            <a:srgbClr val="FFFFFF"/>
          </a:solidFill>
          <a:ln w="9525">
            <a:noFill/>
          </a:ln>
        </p:spPr>
        <p:txBody>
          <a:bodyPr anchor="t"/>
          <a:lstStyle/>
          <a:p>
            <a:endParaRPr lang="zh-CN" altLang="en-US" dirty="0">
              <a:solidFill>
                <a:srgbClr val="004C54"/>
              </a:solidFill>
              <a:latin typeface="Arial" panose="020B0604020202020204" pitchFamily="34" charset="0"/>
              <a:ea typeface="宋体" panose="02010600030101010101" pitchFamily="2" charset="-122"/>
            </a:endParaRPr>
          </a:p>
        </p:txBody>
      </p:sp>
      <p:sp>
        <p:nvSpPr>
          <p:cNvPr id="17411" name="Line 12"/>
          <p:cNvSpPr/>
          <p:nvPr/>
        </p:nvSpPr>
        <p:spPr>
          <a:xfrm>
            <a:off x="4195763" y="2740025"/>
            <a:ext cx="3808412" cy="0"/>
          </a:xfrm>
          <a:prstGeom prst="line">
            <a:avLst/>
          </a:prstGeom>
          <a:ln w="12700" cap="flat" cmpd="sng">
            <a:solidFill>
              <a:schemeClr val="bg2"/>
            </a:solidFill>
            <a:prstDash val="solid"/>
            <a:round/>
            <a:headEnd type="none" w="med" len="med"/>
            <a:tailEnd type="none" w="med" len="med"/>
          </a:ln>
        </p:spPr>
      </p:sp>
      <p:sp>
        <p:nvSpPr>
          <p:cNvPr id="17412" name="TextBox 77"/>
          <p:cNvSpPr txBox="1"/>
          <p:nvPr/>
        </p:nvSpPr>
        <p:spPr>
          <a:xfrm>
            <a:off x="4602163" y="2852738"/>
            <a:ext cx="3168650" cy="1446550"/>
          </a:xfrm>
          <a:prstGeom prst="rect">
            <a:avLst/>
          </a:prstGeom>
          <a:noFill/>
          <a:ln w="9525">
            <a:noFill/>
          </a:ln>
        </p:spPr>
        <p:txBody>
          <a:bodyPr anchor="t">
            <a:spAutoFit/>
          </a:bodyPr>
          <a:lstStyle/>
          <a:p>
            <a:pPr algn="ctr"/>
            <a:r>
              <a:rPr lang="zh-CN" altLang="en-US" sz="4400" b="1" dirty="0">
                <a:solidFill>
                  <a:srgbClr val="363636"/>
                </a:solidFill>
                <a:latin typeface="微软雅黑" panose="020B0503020204020204" pitchFamily="34" charset="-122"/>
                <a:ea typeface="微软雅黑" panose="020B0503020204020204" pitchFamily="34" charset="-122"/>
              </a:rPr>
              <a:t>异构场景的任务调度</a:t>
            </a:r>
          </a:p>
        </p:txBody>
      </p:sp>
      <p:sp>
        <p:nvSpPr>
          <p:cNvPr id="17413" name="Rectangle 14"/>
          <p:cNvSpPr/>
          <p:nvPr/>
        </p:nvSpPr>
        <p:spPr>
          <a:xfrm>
            <a:off x="5634038" y="2255838"/>
            <a:ext cx="930275" cy="400050"/>
          </a:xfrm>
          <a:prstGeom prst="rect">
            <a:avLst/>
          </a:prstGeom>
          <a:noFill/>
          <a:ln w="9525">
            <a:noFill/>
          </a:ln>
        </p:spPr>
        <p:txBody>
          <a:bodyPr wrap="none" lIns="0" tIns="0" rIns="0" bIns="0" anchor="t">
            <a:spAutoFit/>
          </a:bodyPr>
          <a:lstStyle/>
          <a:p>
            <a:r>
              <a:rPr lang="zh-CN" altLang="en-US" sz="2600" dirty="0">
                <a:solidFill>
                  <a:srgbClr val="363636"/>
                </a:solidFill>
                <a:latin typeface="微软雅黑" panose="020B0503020204020204" pitchFamily="34" charset="-122"/>
                <a:ea typeface="微软雅黑" panose="020B0503020204020204" pitchFamily="34" charset="-122"/>
              </a:rPr>
              <a:t>Part </a:t>
            </a:r>
            <a:r>
              <a:rPr lang="en-US" altLang="zh-CN" sz="2600" dirty="0">
                <a:solidFill>
                  <a:srgbClr val="363636"/>
                </a:solidFill>
                <a:latin typeface="微软雅黑" panose="020B0503020204020204" pitchFamily="34" charset="-122"/>
                <a:ea typeface="微软雅黑" panose="020B0503020204020204" pitchFamily="34" charset="-122"/>
              </a:rPr>
              <a:t>2</a:t>
            </a:r>
            <a:endParaRPr lang="zh-CN" altLang="en-US" sz="2600" dirty="0">
              <a:solidFill>
                <a:srgbClr val="363636"/>
              </a:solidFill>
              <a:latin typeface="微软雅黑" panose="020B0503020204020204" pitchFamily="34" charset="-122"/>
              <a:ea typeface="微软雅黑" panose="020B0503020204020204" pitchFamily="34" charset="-122"/>
            </a:endParaRPr>
          </a:p>
        </p:txBody>
      </p:sp>
      <p:sp>
        <p:nvSpPr>
          <p:cNvPr id="17414" name="Oval 39"/>
          <p:cNvSpPr>
            <a:spLocks noChangeAspect="1"/>
          </p:cNvSpPr>
          <p:nvPr/>
        </p:nvSpPr>
        <p:spPr>
          <a:xfrm>
            <a:off x="2823005" y="5578358"/>
            <a:ext cx="173037" cy="158750"/>
          </a:xfrm>
          <a:prstGeom prst="ellipse">
            <a:avLst/>
          </a:prstGeom>
          <a:solidFill>
            <a:schemeClr val="bg1"/>
          </a:solidFill>
          <a:ln w="28575" cap="flat" cmpd="sng">
            <a:solidFill>
              <a:schemeClr val="accent2"/>
            </a:solidFill>
            <a:prstDash val="solid"/>
            <a:round/>
            <a:headEnd type="none" w="med" len="med"/>
            <a:tailEnd type="none" w="med" len="med"/>
          </a:ln>
        </p:spPr>
        <p:txBody>
          <a:bodyPr anchor="t"/>
          <a:lstStyle/>
          <a:p>
            <a:endParaRPr lang="zh-CN" altLang="en-US" dirty="0">
              <a:solidFill>
                <a:srgbClr val="FFFFFF"/>
              </a:solidFill>
              <a:latin typeface="Arial" panose="020B0604020202020204" pitchFamily="34" charset="0"/>
              <a:ea typeface="宋体" panose="02010600030101010101" pitchFamily="2" charset="-122"/>
            </a:endParaRPr>
          </a:p>
        </p:txBody>
      </p:sp>
      <p:sp>
        <p:nvSpPr>
          <p:cNvPr id="17415" name="Oval 40"/>
          <p:cNvSpPr>
            <a:spLocks noChangeAspect="1"/>
          </p:cNvSpPr>
          <p:nvPr/>
        </p:nvSpPr>
        <p:spPr>
          <a:xfrm>
            <a:off x="2823005" y="6040023"/>
            <a:ext cx="173037" cy="158750"/>
          </a:xfrm>
          <a:prstGeom prst="ellipse">
            <a:avLst/>
          </a:prstGeom>
          <a:solidFill>
            <a:schemeClr val="bg1"/>
          </a:solidFill>
          <a:ln w="28575" cap="flat" cmpd="sng">
            <a:solidFill>
              <a:schemeClr val="accent2"/>
            </a:solidFill>
            <a:prstDash val="solid"/>
            <a:round/>
            <a:headEnd type="none" w="med" len="med"/>
            <a:tailEnd type="none" w="med" len="med"/>
          </a:ln>
        </p:spPr>
        <p:txBody>
          <a:bodyPr anchor="t"/>
          <a:lstStyle/>
          <a:p>
            <a:endParaRPr lang="zh-CN" altLang="en-US" dirty="0">
              <a:solidFill>
                <a:srgbClr val="FFFFFF"/>
              </a:solidFill>
              <a:latin typeface="Arial" panose="020B0604020202020204" pitchFamily="34" charset="0"/>
              <a:ea typeface="宋体" panose="02010600030101010101" pitchFamily="2" charset="-122"/>
            </a:endParaRPr>
          </a:p>
        </p:txBody>
      </p:sp>
      <p:sp>
        <p:nvSpPr>
          <p:cNvPr id="17416" name="Oval 42"/>
          <p:cNvSpPr>
            <a:spLocks noChangeAspect="1"/>
          </p:cNvSpPr>
          <p:nvPr/>
        </p:nvSpPr>
        <p:spPr>
          <a:xfrm>
            <a:off x="7874455" y="5611188"/>
            <a:ext cx="158750" cy="158750"/>
          </a:xfrm>
          <a:prstGeom prst="ellipse">
            <a:avLst/>
          </a:prstGeom>
          <a:solidFill>
            <a:schemeClr val="bg1"/>
          </a:solidFill>
          <a:ln w="28575" cap="flat" cmpd="sng">
            <a:solidFill>
              <a:schemeClr val="accent2"/>
            </a:solidFill>
            <a:prstDash val="solid"/>
            <a:round/>
            <a:headEnd type="none" w="med" len="med"/>
            <a:tailEnd type="none" w="med" len="med"/>
          </a:ln>
        </p:spPr>
        <p:txBody>
          <a:bodyPr anchor="t"/>
          <a:lstStyle/>
          <a:p>
            <a:endParaRPr lang="zh-CN" altLang="en-US" dirty="0">
              <a:solidFill>
                <a:srgbClr val="FFFFFF"/>
              </a:solidFill>
              <a:latin typeface="Arial" panose="020B0604020202020204" pitchFamily="34" charset="0"/>
              <a:ea typeface="宋体" panose="02010600030101010101" pitchFamily="2" charset="-122"/>
            </a:endParaRPr>
          </a:p>
        </p:txBody>
      </p:sp>
      <p:sp>
        <p:nvSpPr>
          <p:cNvPr id="17417" name="TextBox 83"/>
          <p:cNvSpPr txBox="1"/>
          <p:nvPr/>
        </p:nvSpPr>
        <p:spPr>
          <a:xfrm>
            <a:off x="2996042" y="5426901"/>
            <a:ext cx="4208536" cy="461665"/>
          </a:xfrm>
          <a:prstGeom prst="rect">
            <a:avLst/>
          </a:prstGeom>
          <a:noFill/>
          <a:ln w="9525">
            <a:noFill/>
          </a:ln>
        </p:spPr>
        <p:txBody>
          <a:bodyPr wrap="square" anchor="t">
            <a:spAutoFit/>
          </a:bodyPr>
          <a:lstStyle/>
          <a:p>
            <a:r>
              <a:rPr lang="zh-CN" altLang="en-US" sz="2400" dirty="0">
                <a:solidFill>
                  <a:srgbClr val="FFFFFF"/>
                </a:solidFill>
                <a:latin typeface="微软雅黑" panose="020B0503020204020204" pitchFamily="34" charset="-122"/>
                <a:ea typeface="微软雅黑" panose="020B0503020204020204" pitchFamily="34" charset="-122"/>
              </a:rPr>
              <a:t>异构计算的任务调可能的问题</a:t>
            </a:r>
          </a:p>
        </p:txBody>
      </p:sp>
      <p:sp>
        <p:nvSpPr>
          <p:cNvPr id="17418" name="TextBox 84"/>
          <p:cNvSpPr txBox="1"/>
          <p:nvPr/>
        </p:nvSpPr>
        <p:spPr>
          <a:xfrm>
            <a:off x="2996042" y="5904780"/>
            <a:ext cx="4208536" cy="461665"/>
          </a:xfrm>
          <a:prstGeom prst="rect">
            <a:avLst/>
          </a:prstGeom>
          <a:noFill/>
          <a:ln w="9525">
            <a:noFill/>
          </a:ln>
        </p:spPr>
        <p:txBody>
          <a:bodyPr wrap="square" anchor="t">
            <a:spAutoFit/>
          </a:bodyPr>
          <a:lstStyle/>
          <a:p>
            <a:r>
              <a:rPr lang="zh-CN" altLang="en-US" sz="2400" dirty="0">
                <a:solidFill>
                  <a:srgbClr val="FFFFFF"/>
                </a:solidFill>
                <a:latin typeface="微软雅黑" panose="020B0503020204020204" pitchFamily="34" charset="-122"/>
                <a:ea typeface="微软雅黑" panose="020B0503020204020204" pitchFamily="34" charset="-122"/>
              </a:rPr>
              <a:t>一种考虑问题的方式</a:t>
            </a:r>
          </a:p>
        </p:txBody>
      </p:sp>
      <p:sp>
        <p:nvSpPr>
          <p:cNvPr id="17420" name="TextBox 88"/>
          <p:cNvSpPr txBox="1"/>
          <p:nvPr/>
        </p:nvSpPr>
        <p:spPr>
          <a:xfrm>
            <a:off x="8122153" y="5433061"/>
            <a:ext cx="2665413" cy="461665"/>
          </a:xfrm>
          <a:prstGeom prst="rect">
            <a:avLst/>
          </a:prstGeom>
          <a:noFill/>
          <a:ln w="9525">
            <a:noFill/>
          </a:ln>
        </p:spPr>
        <p:txBody>
          <a:bodyPr anchor="t">
            <a:spAutoFit/>
          </a:bodyPr>
          <a:lstStyle/>
          <a:p>
            <a:r>
              <a:rPr lang="zh-CN" altLang="en-US" sz="2400" dirty="0">
                <a:solidFill>
                  <a:srgbClr val="FFFFFF"/>
                </a:solidFill>
                <a:latin typeface="微软雅黑" panose="020B0503020204020204" pitchFamily="34" charset="-122"/>
                <a:ea typeface="微软雅黑" panose="020B0503020204020204" pitchFamily="34" charset="-122"/>
              </a:rPr>
              <a:t>量化建模的尝试</a:t>
            </a:r>
          </a:p>
        </p:txBody>
      </p:sp>
      <p:sp>
        <p:nvSpPr>
          <p:cNvPr id="17422" name="Freeform 13"/>
          <p:cNvSpPr>
            <a:spLocks noEditPoints="1"/>
          </p:cNvSpPr>
          <p:nvPr/>
        </p:nvSpPr>
        <p:spPr>
          <a:xfrm>
            <a:off x="5441950" y="830263"/>
            <a:ext cx="1489075" cy="1398587"/>
          </a:xfrm>
          <a:custGeom>
            <a:avLst/>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957" h="885">
                <a:moveTo>
                  <a:pt x="0" y="155"/>
                </a:moveTo>
                <a:cubicBezTo>
                  <a:pt x="0" y="278"/>
                  <a:pt x="0" y="400"/>
                  <a:pt x="0" y="523"/>
                </a:cubicBezTo>
                <a:cubicBezTo>
                  <a:pt x="0" y="533"/>
                  <a:pt x="161" y="687"/>
                  <a:pt x="181" y="707"/>
                </a:cubicBezTo>
                <a:cubicBezTo>
                  <a:pt x="202" y="728"/>
                  <a:pt x="355" y="885"/>
                  <a:pt x="368" y="885"/>
                </a:cubicBezTo>
                <a:cubicBezTo>
                  <a:pt x="442" y="885"/>
                  <a:pt x="516" y="885"/>
                  <a:pt x="589" y="885"/>
                </a:cubicBezTo>
                <a:cubicBezTo>
                  <a:pt x="620" y="885"/>
                  <a:pt x="632" y="856"/>
                  <a:pt x="645" y="837"/>
                </a:cubicBezTo>
                <a:cubicBezTo>
                  <a:pt x="645" y="684"/>
                  <a:pt x="645" y="532"/>
                  <a:pt x="645" y="380"/>
                </a:cubicBezTo>
                <a:cubicBezTo>
                  <a:pt x="631" y="385"/>
                  <a:pt x="590" y="368"/>
                  <a:pt x="582" y="391"/>
                </a:cubicBezTo>
                <a:cubicBezTo>
                  <a:pt x="577" y="401"/>
                  <a:pt x="582" y="573"/>
                  <a:pt x="582" y="608"/>
                </a:cubicBezTo>
                <a:cubicBezTo>
                  <a:pt x="582" y="643"/>
                  <a:pt x="592" y="822"/>
                  <a:pt x="567" y="822"/>
                </a:cubicBezTo>
                <a:cubicBezTo>
                  <a:pt x="507" y="822"/>
                  <a:pt x="447" y="822"/>
                  <a:pt x="387" y="822"/>
                </a:cubicBezTo>
                <a:cubicBezTo>
                  <a:pt x="368" y="822"/>
                  <a:pt x="376" y="760"/>
                  <a:pt x="376" y="741"/>
                </a:cubicBezTo>
                <a:cubicBezTo>
                  <a:pt x="376" y="710"/>
                  <a:pt x="376" y="679"/>
                  <a:pt x="376" y="649"/>
                </a:cubicBezTo>
                <a:cubicBezTo>
                  <a:pt x="376" y="565"/>
                  <a:pt x="376" y="551"/>
                  <a:pt x="324" y="516"/>
                </a:cubicBezTo>
                <a:cubicBezTo>
                  <a:pt x="300" y="516"/>
                  <a:pt x="301" y="509"/>
                  <a:pt x="280" y="509"/>
                </a:cubicBezTo>
                <a:cubicBezTo>
                  <a:pt x="209" y="509"/>
                  <a:pt x="137" y="509"/>
                  <a:pt x="66" y="509"/>
                </a:cubicBezTo>
                <a:cubicBezTo>
                  <a:pt x="66" y="398"/>
                  <a:pt x="66" y="287"/>
                  <a:pt x="66" y="177"/>
                </a:cubicBezTo>
                <a:cubicBezTo>
                  <a:pt x="66" y="168"/>
                  <a:pt x="69" y="169"/>
                  <a:pt x="74" y="162"/>
                </a:cubicBezTo>
                <a:cubicBezTo>
                  <a:pt x="155" y="162"/>
                  <a:pt x="236" y="162"/>
                  <a:pt x="317" y="162"/>
                </a:cubicBezTo>
                <a:cubicBezTo>
                  <a:pt x="333" y="151"/>
                  <a:pt x="375" y="115"/>
                  <a:pt x="376" y="92"/>
                </a:cubicBezTo>
                <a:cubicBezTo>
                  <a:pt x="274" y="92"/>
                  <a:pt x="172" y="92"/>
                  <a:pt x="70" y="92"/>
                </a:cubicBezTo>
                <a:cubicBezTo>
                  <a:pt x="42" y="92"/>
                  <a:pt x="0" y="131"/>
                  <a:pt x="0" y="155"/>
                </a:cubicBezTo>
                <a:close/>
                <a:moveTo>
                  <a:pt x="505" y="215"/>
                </a:moveTo>
                <a:lnTo>
                  <a:pt x="538" y="182"/>
                </a:lnTo>
                <a:lnTo>
                  <a:pt x="505" y="149"/>
                </a:lnTo>
                <a:cubicBezTo>
                  <a:pt x="504" y="148"/>
                  <a:pt x="504" y="146"/>
                  <a:pt x="505" y="145"/>
                </a:cubicBezTo>
                <a:lnTo>
                  <a:pt x="527" y="123"/>
                </a:lnTo>
                <a:cubicBezTo>
                  <a:pt x="528" y="122"/>
                  <a:pt x="530" y="122"/>
                  <a:pt x="531" y="123"/>
                </a:cubicBezTo>
                <a:lnTo>
                  <a:pt x="564" y="156"/>
                </a:lnTo>
                <a:lnTo>
                  <a:pt x="597" y="123"/>
                </a:lnTo>
                <a:cubicBezTo>
                  <a:pt x="599" y="122"/>
                  <a:pt x="601" y="122"/>
                  <a:pt x="602" y="123"/>
                </a:cubicBezTo>
                <a:lnTo>
                  <a:pt x="624" y="145"/>
                </a:lnTo>
                <a:cubicBezTo>
                  <a:pt x="625" y="146"/>
                  <a:pt x="625" y="148"/>
                  <a:pt x="624" y="149"/>
                </a:cubicBezTo>
                <a:lnTo>
                  <a:pt x="591" y="182"/>
                </a:lnTo>
                <a:lnTo>
                  <a:pt x="624" y="215"/>
                </a:lnTo>
                <a:cubicBezTo>
                  <a:pt x="625" y="217"/>
                  <a:pt x="625" y="219"/>
                  <a:pt x="624" y="220"/>
                </a:cubicBezTo>
                <a:lnTo>
                  <a:pt x="602" y="242"/>
                </a:lnTo>
                <a:cubicBezTo>
                  <a:pt x="601" y="243"/>
                  <a:pt x="599" y="243"/>
                  <a:pt x="597" y="242"/>
                </a:cubicBezTo>
                <a:lnTo>
                  <a:pt x="564" y="209"/>
                </a:lnTo>
                <a:lnTo>
                  <a:pt x="531" y="242"/>
                </a:lnTo>
                <a:cubicBezTo>
                  <a:pt x="530" y="243"/>
                  <a:pt x="528" y="243"/>
                  <a:pt x="527" y="242"/>
                </a:cubicBezTo>
                <a:lnTo>
                  <a:pt x="505" y="220"/>
                </a:lnTo>
                <a:cubicBezTo>
                  <a:pt x="504" y="219"/>
                  <a:pt x="504" y="217"/>
                  <a:pt x="505" y="215"/>
                </a:cubicBezTo>
                <a:close/>
                <a:moveTo>
                  <a:pt x="780" y="332"/>
                </a:moveTo>
                <a:lnTo>
                  <a:pt x="944" y="496"/>
                </a:lnTo>
                <a:cubicBezTo>
                  <a:pt x="957" y="509"/>
                  <a:pt x="957" y="530"/>
                  <a:pt x="944" y="543"/>
                </a:cubicBezTo>
                <a:lnTo>
                  <a:pt x="925" y="562"/>
                </a:lnTo>
                <a:cubicBezTo>
                  <a:pt x="912" y="575"/>
                  <a:pt x="891" y="575"/>
                  <a:pt x="878" y="562"/>
                </a:cubicBezTo>
                <a:lnTo>
                  <a:pt x="714" y="398"/>
                </a:lnTo>
                <a:lnTo>
                  <a:pt x="780" y="332"/>
                </a:lnTo>
                <a:close/>
                <a:moveTo>
                  <a:pt x="447" y="65"/>
                </a:moveTo>
                <a:cubicBezTo>
                  <a:pt x="512" y="0"/>
                  <a:pt x="617" y="0"/>
                  <a:pt x="682" y="65"/>
                </a:cubicBezTo>
                <a:cubicBezTo>
                  <a:pt x="740" y="123"/>
                  <a:pt x="747" y="213"/>
                  <a:pt x="701" y="278"/>
                </a:cubicBezTo>
                <a:lnTo>
                  <a:pt x="754" y="331"/>
                </a:lnTo>
                <a:cubicBezTo>
                  <a:pt x="756" y="333"/>
                  <a:pt x="756" y="337"/>
                  <a:pt x="754" y="339"/>
                </a:cubicBezTo>
                <a:lnTo>
                  <a:pt x="721" y="372"/>
                </a:lnTo>
                <a:cubicBezTo>
                  <a:pt x="719" y="374"/>
                  <a:pt x="715" y="374"/>
                  <a:pt x="713" y="372"/>
                </a:cubicBezTo>
                <a:lnTo>
                  <a:pt x="660" y="319"/>
                </a:lnTo>
                <a:cubicBezTo>
                  <a:pt x="595" y="364"/>
                  <a:pt x="505" y="358"/>
                  <a:pt x="447" y="300"/>
                </a:cubicBezTo>
                <a:cubicBezTo>
                  <a:pt x="382" y="235"/>
                  <a:pt x="382" y="130"/>
                  <a:pt x="447" y="65"/>
                </a:cubicBezTo>
                <a:close/>
                <a:moveTo>
                  <a:pt x="486" y="104"/>
                </a:moveTo>
                <a:cubicBezTo>
                  <a:pt x="529" y="60"/>
                  <a:pt x="600" y="60"/>
                  <a:pt x="643" y="104"/>
                </a:cubicBezTo>
                <a:cubicBezTo>
                  <a:pt x="687" y="147"/>
                  <a:pt x="687" y="218"/>
                  <a:pt x="643" y="261"/>
                </a:cubicBezTo>
                <a:cubicBezTo>
                  <a:pt x="600" y="305"/>
                  <a:pt x="529" y="305"/>
                  <a:pt x="486" y="261"/>
                </a:cubicBezTo>
                <a:cubicBezTo>
                  <a:pt x="442" y="218"/>
                  <a:pt x="442" y="147"/>
                  <a:pt x="486" y="104"/>
                </a:cubicBezTo>
                <a:close/>
                <a:moveTo>
                  <a:pt x="306" y="770"/>
                </a:moveTo>
                <a:cubicBezTo>
                  <a:pt x="304" y="706"/>
                  <a:pt x="303" y="643"/>
                  <a:pt x="302" y="579"/>
                </a:cubicBezTo>
                <a:cubicBezTo>
                  <a:pt x="241" y="579"/>
                  <a:pt x="179" y="579"/>
                  <a:pt x="118" y="579"/>
                </a:cubicBezTo>
                <a:cubicBezTo>
                  <a:pt x="117" y="580"/>
                  <a:pt x="116" y="581"/>
                  <a:pt x="115" y="581"/>
                </a:cubicBezTo>
                <a:cubicBezTo>
                  <a:pt x="179" y="644"/>
                  <a:pt x="242" y="707"/>
                  <a:pt x="306" y="770"/>
                </a:cubicBezTo>
                <a:close/>
                <a:moveTo>
                  <a:pt x="110" y="225"/>
                </a:moveTo>
                <a:cubicBezTo>
                  <a:pt x="110" y="233"/>
                  <a:pt x="110" y="242"/>
                  <a:pt x="110" y="250"/>
                </a:cubicBezTo>
                <a:cubicBezTo>
                  <a:pt x="110" y="259"/>
                  <a:pt x="116" y="265"/>
                  <a:pt x="125" y="265"/>
                </a:cubicBezTo>
                <a:cubicBezTo>
                  <a:pt x="209" y="265"/>
                  <a:pt x="292" y="265"/>
                  <a:pt x="376" y="265"/>
                </a:cubicBezTo>
                <a:cubicBezTo>
                  <a:pt x="399" y="265"/>
                  <a:pt x="394" y="228"/>
                  <a:pt x="387" y="214"/>
                </a:cubicBezTo>
                <a:cubicBezTo>
                  <a:pt x="338" y="214"/>
                  <a:pt x="288" y="214"/>
                  <a:pt x="239" y="214"/>
                </a:cubicBezTo>
                <a:cubicBezTo>
                  <a:pt x="209" y="214"/>
                  <a:pt x="110" y="206"/>
                  <a:pt x="110" y="225"/>
                </a:cubicBezTo>
                <a:close/>
                <a:moveTo>
                  <a:pt x="110" y="405"/>
                </a:moveTo>
                <a:cubicBezTo>
                  <a:pt x="110" y="416"/>
                  <a:pt x="110" y="427"/>
                  <a:pt x="110" y="439"/>
                </a:cubicBezTo>
                <a:cubicBezTo>
                  <a:pt x="110" y="447"/>
                  <a:pt x="113" y="450"/>
                  <a:pt x="121" y="450"/>
                </a:cubicBezTo>
                <a:cubicBezTo>
                  <a:pt x="211" y="450"/>
                  <a:pt x="301" y="450"/>
                  <a:pt x="390" y="450"/>
                </a:cubicBezTo>
                <a:cubicBezTo>
                  <a:pt x="392" y="440"/>
                  <a:pt x="400" y="402"/>
                  <a:pt x="379" y="402"/>
                </a:cubicBezTo>
                <a:cubicBezTo>
                  <a:pt x="296" y="402"/>
                  <a:pt x="212" y="402"/>
                  <a:pt x="129" y="402"/>
                </a:cubicBezTo>
                <a:cubicBezTo>
                  <a:pt x="123" y="402"/>
                  <a:pt x="115" y="404"/>
                  <a:pt x="110" y="405"/>
                </a:cubicBezTo>
                <a:close/>
                <a:moveTo>
                  <a:pt x="110" y="328"/>
                </a:moveTo>
                <a:cubicBezTo>
                  <a:pt x="110" y="333"/>
                  <a:pt x="110" y="338"/>
                  <a:pt x="110" y="343"/>
                </a:cubicBezTo>
                <a:cubicBezTo>
                  <a:pt x="110" y="351"/>
                  <a:pt x="113" y="351"/>
                  <a:pt x="118" y="357"/>
                </a:cubicBezTo>
                <a:cubicBezTo>
                  <a:pt x="205" y="357"/>
                  <a:pt x="292" y="357"/>
                  <a:pt x="379" y="357"/>
                </a:cubicBezTo>
                <a:cubicBezTo>
                  <a:pt x="384" y="355"/>
                  <a:pt x="389" y="353"/>
                  <a:pt x="394" y="350"/>
                </a:cubicBezTo>
                <a:cubicBezTo>
                  <a:pt x="394" y="344"/>
                  <a:pt x="394" y="338"/>
                  <a:pt x="394" y="332"/>
                </a:cubicBezTo>
                <a:cubicBezTo>
                  <a:pt x="394" y="320"/>
                  <a:pt x="390" y="317"/>
                  <a:pt x="387" y="309"/>
                </a:cubicBezTo>
                <a:cubicBezTo>
                  <a:pt x="336" y="309"/>
                  <a:pt x="286" y="309"/>
                  <a:pt x="236" y="309"/>
                </a:cubicBezTo>
                <a:cubicBezTo>
                  <a:pt x="211" y="309"/>
                  <a:pt x="187" y="309"/>
                  <a:pt x="162" y="309"/>
                </a:cubicBezTo>
                <a:cubicBezTo>
                  <a:pt x="131" y="310"/>
                  <a:pt x="110" y="299"/>
                  <a:pt x="110" y="328"/>
                </a:cubicBezTo>
                <a:close/>
              </a:path>
            </a:pathLst>
          </a:custGeom>
          <a:solidFill>
            <a:srgbClr val="113E6A"/>
          </a:solidFill>
          <a:ln w="9525">
            <a:noFill/>
          </a:ln>
        </p:spPr>
        <p:txBody>
          <a:bodyPr/>
          <a:lstStyle/>
          <a:p>
            <a:endParaRPr lang="zh-CN" altLang="en-US"/>
          </a:p>
        </p:txBody>
      </p:sp>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8741" y="91674"/>
            <a:ext cx="2646380" cy="503185"/>
          </a:xfrm>
          <a:prstGeom prst="rect">
            <a:avLst/>
          </a:prstGeom>
        </p:spPr>
      </p:pic>
    </p:spTree>
  </p:cSld>
  <p:clrMapOvr>
    <a:masterClrMapping/>
  </p:clrMapOvr>
  <p:transition advTm="8561"/>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wheel(1)">
                                      <p:cBhvr>
                                        <p:cTn id="7" dur="2000"/>
                                        <p:tgtEl>
                                          <p:spTgt spid="17410"/>
                                        </p:tgtEl>
                                      </p:cBhvr>
                                    </p:animEffect>
                                  </p:childTnLst>
                                </p:cTn>
                              </p:par>
                            </p:childTnLst>
                          </p:cTn>
                        </p:par>
                        <p:par>
                          <p:cTn id="8" fill="hold">
                            <p:stCondLst>
                              <p:cond delay="2000"/>
                            </p:stCondLst>
                            <p:childTnLst>
                              <p:par>
                                <p:cTn id="9" presetID="31" presetClass="entr" presetSubtype="0" fill="hold" nodeType="afterEffect">
                                  <p:stCondLst>
                                    <p:cond delay="0"/>
                                  </p:stCondLst>
                                  <p:childTnLst>
                                    <p:set>
                                      <p:cBhvr>
                                        <p:cTn id="10" dur="1" fill="hold">
                                          <p:stCondLst>
                                            <p:cond delay="0"/>
                                          </p:stCondLst>
                                        </p:cTn>
                                        <p:tgtEl>
                                          <p:spTgt spid="17422"/>
                                        </p:tgtEl>
                                        <p:attrNameLst>
                                          <p:attrName>style.visibility</p:attrName>
                                        </p:attrNameLst>
                                      </p:cBhvr>
                                      <p:to>
                                        <p:strVal val="visible"/>
                                      </p:to>
                                    </p:set>
                                    <p:anim calcmode="lin" valueType="num">
                                      <p:cBhvr>
                                        <p:cTn id="11" dur="400" fill="hold"/>
                                        <p:tgtEl>
                                          <p:spTgt spid="17422"/>
                                        </p:tgtEl>
                                        <p:attrNameLst>
                                          <p:attrName>ppt_w</p:attrName>
                                        </p:attrNameLst>
                                      </p:cBhvr>
                                      <p:tavLst>
                                        <p:tav tm="0">
                                          <p:val>
                                            <p:fltVal val="0"/>
                                          </p:val>
                                        </p:tav>
                                        <p:tav tm="100000">
                                          <p:val>
                                            <p:strVal val="#ppt_w"/>
                                          </p:val>
                                        </p:tav>
                                      </p:tavLst>
                                    </p:anim>
                                    <p:anim calcmode="lin" valueType="num">
                                      <p:cBhvr>
                                        <p:cTn id="12" dur="400" fill="hold"/>
                                        <p:tgtEl>
                                          <p:spTgt spid="17422"/>
                                        </p:tgtEl>
                                        <p:attrNameLst>
                                          <p:attrName>ppt_h</p:attrName>
                                        </p:attrNameLst>
                                      </p:cBhvr>
                                      <p:tavLst>
                                        <p:tav tm="0">
                                          <p:val>
                                            <p:fltVal val="0"/>
                                          </p:val>
                                        </p:tav>
                                        <p:tav tm="100000">
                                          <p:val>
                                            <p:strVal val="#ppt_h"/>
                                          </p:val>
                                        </p:tav>
                                      </p:tavLst>
                                    </p:anim>
                                    <p:anim calcmode="lin" valueType="num">
                                      <p:cBhvr>
                                        <p:cTn id="13" dur="400" fill="hold"/>
                                        <p:tgtEl>
                                          <p:spTgt spid="17422"/>
                                        </p:tgtEl>
                                        <p:attrNameLst>
                                          <p:attrName>style.rotation</p:attrName>
                                        </p:attrNameLst>
                                      </p:cBhvr>
                                      <p:tavLst>
                                        <p:tav tm="0">
                                          <p:val>
                                            <p:fltVal val="90"/>
                                          </p:val>
                                        </p:tav>
                                        <p:tav tm="100000">
                                          <p:val>
                                            <p:fltVal val="0"/>
                                          </p:val>
                                        </p:tav>
                                      </p:tavLst>
                                    </p:anim>
                                    <p:animEffect transition="in" filter="fade">
                                      <p:cBhvr>
                                        <p:cTn id="14" dur="400"/>
                                        <p:tgtEl>
                                          <p:spTgt spid="17422"/>
                                        </p:tgtEl>
                                      </p:cBhvr>
                                    </p:animEffect>
                                  </p:childTnLst>
                                </p:cTn>
                              </p:par>
                            </p:childTnLst>
                          </p:cTn>
                        </p:par>
                        <p:par>
                          <p:cTn id="15" fill="hold">
                            <p:stCondLst>
                              <p:cond delay="2500"/>
                            </p:stCondLst>
                            <p:childTnLst>
                              <p:par>
                                <p:cTn id="16" presetID="16" presetClass="entr" presetSubtype="21" fill="hold" nodeType="afterEffect">
                                  <p:stCondLst>
                                    <p:cond delay="0"/>
                                  </p:stCondLst>
                                  <p:childTnLst>
                                    <p:set>
                                      <p:cBhvr>
                                        <p:cTn id="17" dur="1" fill="hold">
                                          <p:stCondLst>
                                            <p:cond delay="0"/>
                                          </p:stCondLst>
                                        </p:cTn>
                                        <p:tgtEl>
                                          <p:spTgt spid="17411"/>
                                        </p:tgtEl>
                                        <p:attrNameLst>
                                          <p:attrName>style.visibility</p:attrName>
                                        </p:attrNameLst>
                                      </p:cBhvr>
                                      <p:to>
                                        <p:strVal val="visible"/>
                                      </p:to>
                                    </p:set>
                                    <p:animEffect transition="in" filter="barn(inVertical)">
                                      <p:cBhvr>
                                        <p:cTn id="18" dur="500"/>
                                        <p:tgtEl>
                                          <p:spTgt spid="17411"/>
                                        </p:tgtEl>
                                      </p:cBhvr>
                                    </p:animEffect>
                                  </p:childTnLst>
                                </p:cTn>
                              </p:par>
                            </p:childTnLst>
                          </p:cTn>
                        </p:par>
                        <p:par>
                          <p:cTn id="19" fill="hold">
                            <p:stCondLst>
                              <p:cond delay="3000"/>
                            </p:stCondLst>
                            <p:childTnLst>
                              <p:par>
                                <p:cTn id="20" presetID="22" presetClass="entr" presetSubtype="1" fill="hold" grpId="0" nodeType="afterEffect">
                                  <p:stCondLst>
                                    <p:cond delay="0"/>
                                  </p:stCondLst>
                                  <p:childTnLst>
                                    <p:set>
                                      <p:cBhvr>
                                        <p:cTn id="21" dur="1" fill="hold">
                                          <p:stCondLst>
                                            <p:cond delay="0"/>
                                          </p:stCondLst>
                                        </p:cTn>
                                        <p:tgtEl>
                                          <p:spTgt spid="17412"/>
                                        </p:tgtEl>
                                        <p:attrNameLst>
                                          <p:attrName>style.visibility</p:attrName>
                                        </p:attrNameLst>
                                      </p:cBhvr>
                                      <p:to>
                                        <p:strVal val="visible"/>
                                      </p:to>
                                    </p:set>
                                    <p:animEffect transition="in" filter="wipe(up)">
                                      <p:cBhvr>
                                        <p:cTn id="22" dur="500"/>
                                        <p:tgtEl>
                                          <p:spTgt spid="17412"/>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7413"/>
                                        </p:tgtEl>
                                        <p:attrNameLst>
                                          <p:attrName>style.visibility</p:attrName>
                                        </p:attrNameLst>
                                      </p:cBhvr>
                                      <p:to>
                                        <p:strVal val="visible"/>
                                      </p:to>
                                    </p:set>
                                    <p:animEffect transition="in" filter="wipe(down)">
                                      <p:cBhvr>
                                        <p:cTn id="25" dur="500"/>
                                        <p:tgtEl>
                                          <p:spTgt spid="17413"/>
                                        </p:tgtEl>
                                      </p:cBhvr>
                                    </p:animEffect>
                                  </p:childTnLst>
                                </p:cTn>
                              </p:par>
                            </p:childTnLst>
                          </p:cTn>
                        </p:par>
                        <p:par>
                          <p:cTn id="26" fill="hold">
                            <p:stCondLst>
                              <p:cond delay="3500"/>
                            </p:stCondLst>
                            <p:childTnLst>
                              <p:par>
                                <p:cTn id="27" presetID="2" presetClass="entr" presetSubtype="12" fill="hold" grpId="0" nodeType="afterEffect">
                                  <p:stCondLst>
                                    <p:cond delay="0"/>
                                  </p:stCondLst>
                                  <p:childTnLst>
                                    <p:set>
                                      <p:cBhvr>
                                        <p:cTn id="28" dur="1" fill="hold">
                                          <p:stCondLst>
                                            <p:cond delay="0"/>
                                          </p:stCondLst>
                                        </p:cTn>
                                        <p:tgtEl>
                                          <p:spTgt spid="17414"/>
                                        </p:tgtEl>
                                        <p:attrNameLst>
                                          <p:attrName>style.visibility</p:attrName>
                                        </p:attrNameLst>
                                      </p:cBhvr>
                                      <p:to>
                                        <p:strVal val="visible"/>
                                      </p:to>
                                    </p:set>
                                    <p:anim calcmode="lin" valueType="num">
                                      <p:cBhvr additive="base">
                                        <p:cTn id="29" dur="500" fill="hold"/>
                                        <p:tgtEl>
                                          <p:spTgt spid="17414"/>
                                        </p:tgtEl>
                                        <p:attrNameLst>
                                          <p:attrName>ppt_x</p:attrName>
                                        </p:attrNameLst>
                                      </p:cBhvr>
                                      <p:tavLst>
                                        <p:tav tm="0">
                                          <p:val>
                                            <p:strVal val="0-#ppt_w/2"/>
                                          </p:val>
                                        </p:tav>
                                        <p:tav tm="100000">
                                          <p:val>
                                            <p:strVal val="#ppt_x"/>
                                          </p:val>
                                        </p:tav>
                                      </p:tavLst>
                                    </p:anim>
                                    <p:anim calcmode="lin" valueType="num">
                                      <p:cBhvr additive="base">
                                        <p:cTn id="30" dur="500" fill="hold"/>
                                        <p:tgtEl>
                                          <p:spTgt spid="17414"/>
                                        </p:tgtEl>
                                        <p:attrNameLst>
                                          <p:attrName>ppt_y</p:attrName>
                                        </p:attrNameLst>
                                      </p:cBhvr>
                                      <p:tavLst>
                                        <p:tav tm="0">
                                          <p:val>
                                            <p:strVal val="1+#ppt_h/2"/>
                                          </p:val>
                                        </p:tav>
                                        <p:tav tm="100000">
                                          <p:val>
                                            <p:strVal val="#ppt_y"/>
                                          </p:val>
                                        </p:tav>
                                      </p:tavLst>
                                    </p:anim>
                                  </p:childTnLst>
                                </p:cTn>
                              </p:par>
                              <p:par>
                                <p:cTn id="31" presetID="2" presetClass="entr" presetSubtype="12" fill="hold" grpId="0" nodeType="withEffect">
                                  <p:stCondLst>
                                    <p:cond delay="100"/>
                                  </p:stCondLst>
                                  <p:childTnLst>
                                    <p:set>
                                      <p:cBhvr>
                                        <p:cTn id="32" dur="1" fill="hold">
                                          <p:stCondLst>
                                            <p:cond delay="0"/>
                                          </p:stCondLst>
                                        </p:cTn>
                                        <p:tgtEl>
                                          <p:spTgt spid="17415"/>
                                        </p:tgtEl>
                                        <p:attrNameLst>
                                          <p:attrName>style.visibility</p:attrName>
                                        </p:attrNameLst>
                                      </p:cBhvr>
                                      <p:to>
                                        <p:strVal val="visible"/>
                                      </p:to>
                                    </p:set>
                                    <p:anim calcmode="lin" valueType="num">
                                      <p:cBhvr additive="base">
                                        <p:cTn id="33" dur="500" fill="hold"/>
                                        <p:tgtEl>
                                          <p:spTgt spid="17415"/>
                                        </p:tgtEl>
                                        <p:attrNameLst>
                                          <p:attrName>ppt_x</p:attrName>
                                        </p:attrNameLst>
                                      </p:cBhvr>
                                      <p:tavLst>
                                        <p:tav tm="0">
                                          <p:val>
                                            <p:strVal val="0-#ppt_w/2"/>
                                          </p:val>
                                        </p:tav>
                                        <p:tav tm="100000">
                                          <p:val>
                                            <p:strVal val="#ppt_x"/>
                                          </p:val>
                                        </p:tav>
                                      </p:tavLst>
                                    </p:anim>
                                    <p:anim calcmode="lin" valueType="num">
                                      <p:cBhvr additive="base">
                                        <p:cTn id="34" dur="500" fill="hold"/>
                                        <p:tgtEl>
                                          <p:spTgt spid="17415"/>
                                        </p:tgtEl>
                                        <p:attrNameLst>
                                          <p:attrName>ppt_y</p:attrName>
                                        </p:attrNameLst>
                                      </p:cBhvr>
                                      <p:tavLst>
                                        <p:tav tm="0">
                                          <p:val>
                                            <p:strVal val="1+#ppt_h/2"/>
                                          </p:val>
                                        </p:tav>
                                        <p:tav tm="100000">
                                          <p:val>
                                            <p:strVal val="#ppt_y"/>
                                          </p:val>
                                        </p:tav>
                                      </p:tavLst>
                                    </p:anim>
                                  </p:childTnLst>
                                </p:cTn>
                              </p:par>
                              <p:par>
                                <p:cTn id="35" presetID="2" presetClass="entr" presetSubtype="12" fill="hold" grpId="0" nodeType="withEffect">
                                  <p:stCondLst>
                                    <p:cond delay="300"/>
                                  </p:stCondLst>
                                  <p:childTnLst>
                                    <p:set>
                                      <p:cBhvr>
                                        <p:cTn id="36" dur="1" fill="hold">
                                          <p:stCondLst>
                                            <p:cond delay="0"/>
                                          </p:stCondLst>
                                        </p:cTn>
                                        <p:tgtEl>
                                          <p:spTgt spid="17416"/>
                                        </p:tgtEl>
                                        <p:attrNameLst>
                                          <p:attrName>style.visibility</p:attrName>
                                        </p:attrNameLst>
                                      </p:cBhvr>
                                      <p:to>
                                        <p:strVal val="visible"/>
                                      </p:to>
                                    </p:set>
                                    <p:anim calcmode="lin" valueType="num">
                                      <p:cBhvr additive="base">
                                        <p:cTn id="37" dur="500" fill="hold"/>
                                        <p:tgtEl>
                                          <p:spTgt spid="17416"/>
                                        </p:tgtEl>
                                        <p:attrNameLst>
                                          <p:attrName>ppt_x</p:attrName>
                                        </p:attrNameLst>
                                      </p:cBhvr>
                                      <p:tavLst>
                                        <p:tav tm="0">
                                          <p:val>
                                            <p:strVal val="0-#ppt_w/2"/>
                                          </p:val>
                                        </p:tav>
                                        <p:tav tm="100000">
                                          <p:val>
                                            <p:strVal val="#ppt_x"/>
                                          </p:val>
                                        </p:tav>
                                      </p:tavLst>
                                    </p:anim>
                                    <p:anim calcmode="lin" valueType="num">
                                      <p:cBhvr additive="base">
                                        <p:cTn id="38" dur="500" fill="hold"/>
                                        <p:tgtEl>
                                          <p:spTgt spid="17416"/>
                                        </p:tgtEl>
                                        <p:attrNameLst>
                                          <p:attrName>ppt_y</p:attrName>
                                        </p:attrNameLst>
                                      </p:cBhvr>
                                      <p:tavLst>
                                        <p:tav tm="0">
                                          <p:val>
                                            <p:strVal val="1+#ppt_h/2"/>
                                          </p:val>
                                        </p:tav>
                                        <p:tav tm="100000">
                                          <p:val>
                                            <p:strVal val="#ppt_y"/>
                                          </p:val>
                                        </p:tav>
                                      </p:tavLst>
                                    </p:anim>
                                  </p:childTnLst>
                                </p:cTn>
                              </p:par>
                            </p:childTnLst>
                          </p:cTn>
                        </p:par>
                        <p:par>
                          <p:cTn id="39" fill="hold">
                            <p:stCondLst>
                              <p:cond delay="4300"/>
                            </p:stCondLst>
                            <p:childTnLst>
                              <p:par>
                                <p:cTn id="40" presetID="22" presetClass="entr" presetSubtype="8" fill="hold" grpId="0" nodeType="afterEffect">
                                  <p:stCondLst>
                                    <p:cond delay="0"/>
                                  </p:stCondLst>
                                  <p:childTnLst>
                                    <p:set>
                                      <p:cBhvr>
                                        <p:cTn id="41" dur="1" fill="hold">
                                          <p:stCondLst>
                                            <p:cond delay="0"/>
                                          </p:stCondLst>
                                        </p:cTn>
                                        <p:tgtEl>
                                          <p:spTgt spid="17417"/>
                                        </p:tgtEl>
                                        <p:attrNameLst>
                                          <p:attrName>style.visibility</p:attrName>
                                        </p:attrNameLst>
                                      </p:cBhvr>
                                      <p:to>
                                        <p:strVal val="visible"/>
                                      </p:to>
                                    </p:set>
                                    <p:animEffect transition="in" filter="wipe(left)">
                                      <p:cBhvr>
                                        <p:cTn id="42" dur="500"/>
                                        <p:tgtEl>
                                          <p:spTgt spid="17417"/>
                                        </p:tgtEl>
                                      </p:cBhvr>
                                    </p:animEffect>
                                  </p:childTnLst>
                                </p:cTn>
                              </p:par>
                              <p:par>
                                <p:cTn id="43" presetID="22" presetClass="entr" presetSubtype="8" fill="hold" grpId="0" nodeType="withEffect">
                                  <p:stCondLst>
                                    <p:cond delay="100"/>
                                  </p:stCondLst>
                                  <p:childTnLst>
                                    <p:set>
                                      <p:cBhvr>
                                        <p:cTn id="44" dur="1" fill="hold">
                                          <p:stCondLst>
                                            <p:cond delay="0"/>
                                          </p:stCondLst>
                                        </p:cTn>
                                        <p:tgtEl>
                                          <p:spTgt spid="17418"/>
                                        </p:tgtEl>
                                        <p:attrNameLst>
                                          <p:attrName>style.visibility</p:attrName>
                                        </p:attrNameLst>
                                      </p:cBhvr>
                                      <p:to>
                                        <p:strVal val="visible"/>
                                      </p:to>
                                    </p:set>
                                    <p:animEffect transition="in" filter="wipe(left)">
                                      <p:cBhvr>
                                        <p:cTn id="45" dur="500"/>
                                        <p:tgtEl>
                                          <p:spTgt spid="17418"/>
                                        </p:tgtEl>
                                      </p:cBhvr>
                                    </p:animEffect>
                                  </p:childTnLst>
                                </p:cTn>
                              </p:par>
                              <p:par>
                                <p:cTn id="46" presetID="22" presetClass="entr" presetSubtype="8" fill="hold" grpId="0" nodeType="withEffect">
                                  <p:stCondLst>
                                    <p:cond delay="300"/>
                                  </p:stCondLst>
                                  <p:childTnLst>
                                    <p:set>
                                      <p:cBhvr>
                                        <p:cTn id="47" dur="1" fill="hold">
                                          <p:stCondLst>
                                            <p:cond delay="0"/>
                                          </p:stCondLst>
                                        </p:cTn>
                                        <p:tgtEl>
                                          <p:spTgt spid="17420"/>
                                        </p:tgtEl>
                                        <p:attrNameLst>
                                          <p:attrName>style.visibility</p:attrName>
                                        </p:attrNameLst>
                                      </p:cBhvr>
                                      <p:to>
                                        <p:strVal val="visible"/>
                                      </p:to>
                                    </p:set>
                                    <p:animEffect transition="in" filter="wipe(left)">
                                      <p:cBhvr>
                                        <p:cTn id="48" dur="500"/>
                                        <p:tgtEl>
                                          <p:spTgt spid="174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animBg="1"/>
      <p:bldP spid="17412" grpId="0"/>
      <p:bldP spid="17413" grpId="0"/>
      <p:bldP spid="17414" grpId="0" animBg="1"/>
      <p:bldP spid="17415" grpId="0" animBg="1"/>
      <p:bldP spid="17416" grpId="0" animBg="1"/>
      <p:bldP spid="17417" grpId="0"/>
      <p:bldP spid="17418" grpId="0"/>
      <p:bldP spid="174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27"/>
          <p:cNvSpPr txBox="1"/>
          <p:nvPr/>
        </p:nvSpPr>
        <p:spPr>
          <a:xfrm>
            <a:off x="1057821" y="220663"/>
            <a:ext cx="2185214" cy="553998"/>
          </a:xfrm>
          <a:prstGeom prst="rect">
            <a:avLst/>
          </a:prstGeom>
          <a:noFill/>
          <a:ln w="9525">
            <a:noFill/>
          </a:ln>
        </p:spPr>
        <p:txBody>
          <a:bodyPr wrap="none" anchor="t">
            <a:spAutoFit/>
          </a:bodyPr>
          <a:lstStyle/>
          <a:p>
            <a:r>
              <a:rPr lang="en-US" altLang="zh-CN" sz="3000" b="1" dirty="0">
                <a:solidFill>
                  <a:schemeClr val="accent1"/>
                </a:solidFill>
                <a:latin typeface="微软雅黑" panose="020B0503020204020204" pitchFamily="34" charset="-122"/>
                <a:ea typeface="微软雅黑" panose="020B0503020204020204" pitchFamily="34" charset="-122"/>
              </a:rPr>
              <a:t>0. </a:t>
            </a:r>
            <a:r>
              <a:rPr lang="zh-CN" altLang="en-US" sz="3000" b="1" dirty="0">
                <a:solidFill>
                  <a:schemeClr val="accent1"/>
                </a:solidFill>
                <a:latin typeface="微软雅黑" panose="020B0503020204020204" pitchFamily="34" charset="-122"/>
                <a:ea typeface="微软雅黑" panose="020B0503020204020204" pitchFamily="34" charset="-122"/>
              </a:rPr>
              <a:t>整体一览</a:t>
            </a:r>
          </a:p>
        </p:txBody>
      </p:sp>
      <p:sp>
        <p:nvSpPr>
          <p:cNvPr id="15363"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pic>
        <p:nvPicPr>
          <p:cNvPr id="3" name="图片 2">
            <a:extLst>
              <a:ext uri="{FF2B5EF4-FFF2-40B4-BE49-F238E27FC236}">
                <a16:creationId xmlns:a16="http://schemas.microsoft.com/office/drawing/2014/main" id="{90EBE652-2C23-68D1-9BDA-731B62A13F6C}"/>
              </a:ext>
            </a:extLst>
          </p:cNvPr>
          <p:cNvPicPr>
            <a:picLocks noChangeAspect="1"/>
          </p:cNvPicPr>
          <p:nvPr/>
        </p:nvPicPr>
        <p:blipFill>
          <a:blip r:embed="rId2"/>
          <a:stretch>
            <a:fillRect/>
          </a:stretch>
        </p:blipFill>
        <p:spPr>
          <a:xfrm>
            <a:off x="630794" y="730211"/>
            <a:ext cx="5258735" cy="5805264"/>
          </a:xfrm>
          <a:prstGeom prst="rect">
            <a:avLst/>
          </a:prstGeom>
        </p:spPr>
      </p:pic>
      <p:sp>
        <p:nvSpPr>
          <p:cNvPr id="2" name="矩形: 圆角 1">
            <a:extLst>
              <a:ext uri="{FF2B5EF4-FFF2-40B4-BE49-F238E27FC236}">
                <a16:creationId xmlns:a16="http://schemas.microsoft.com/office/drawing/2014/main" id="{852389C0-6844-4EB2-668F-0DCB717C09D7}"/>
              </a:ext>
            </a:extLst>
          </p:cNvPr>
          <p:cNvSpPr/>
          <p:nvPr/>
        </p:nvSpPr>
        <p:spPr bwMode="auto">
          <a:xfrm>
            <a:off x="391211" y="770100"/>
            <a:ext cx="5976664" cy="1855862"/>
          </a:xfrm>
          <a:prstGeom prst="roundRect">
            <a:avLst/>
          </a:prstGeom>
          <a:noFill/>
          <a:ln w="76200"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4" name="矩形 3">
            <a:extLst>
              <a:ext uri="{FF2B5EF4-FFF2-40B4-BE49-F238E27FC236}">
                <a16:creationId xmlns:a16="http://schemas.microsoft.com/office/drawing/2014/main" id="{9BFF6740-1535-41C0-D4DB-DCCFC50CDC7D}"/>
              </a:ext>
            </a:extLst>
          </p:cNvPr>
          <p:cNvSpPr/>
          <p:nvPr/>
        </p:nvSpPr>
        <p:spPr>
          <a:xfrm>
            <a:off x="7394779" y="774661"/>
            <a:ext cx="3744416" cy="1754326"/>
          </a:xfrm>
          <a:prstGeom prst="rect">
            <a:avLst/>
          </a:prstGeom>
          <a:noFill/>
        </p:spPr>
        <p:txBody>
          <a:bodyPr wrap="square" lIns="91440" tIns="45720" rIns="91440" bIns="45720">
            <a:spAutoFit/>
          </a:bodyPr>
          <a:lstStyle/>
          <a:p>
            <a:pPr algn="ctr"/>
            <a:r>
              <a:rPr lang="zh-CN" altLang="en-US" sz="5400" dirty="0">
                <a:ln w="0"/>
                <a:solidFill>
                  <a:schemeClr val="accent1"/>
                </a:solidFill>
                <a:effectLst>
                  <a:outerShdw blurRad="38100" dist="25400" dir="5400000" algn="ctr" rotWithShape="0">
                    <a:srgbClr val="6E747A">
                      <a:alpha val="43000"/>
                    </a:srgbClr>
                  </a:outerShdw>
                </a:effectLst>
              </a:rPr>
              <a:t>关于核及其通讯、调度</a:t>
            </a: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cxnSp>
        <p:nvCxnSpPr>
          <p:cNvPr id="6" name="直接箭头连接符 5">
            <a:extLst>
              <a:ext uri="{FF2B5EF4-FFF2-40B4-BE49-F238E27FC236}">
                <a16:creationId xmlns:a16="http://schemas.microsoft.com/office/drawing/2014/main" id="{F03E1CEA-14DA-D396-5EED-C4DC9B888416}"/>
              </a:ext>
            </a:extLst>
          </p:cNvPr>
          <p:cNvCxnSpPr>
            <a:stCxn id="2" idx="3"/>
            <a:endCxn id="4" idx="1"/>
          </p:cNvCxnSpPr>
          <p:nvPr/>
        </p:nvCxnSpPr>
        <p:spPr bwMode="auto">
          <a:xfrm>
            <a:off x="6367875" y="1698031"/>
            <a:ext cx="954642" cy="0"/>
          </a:xfrm>
          <a:prstGeom prst="straightConnector1">
            <a:avLst/>
          </a:prstGeom>
          <a:solidFill>
            <a:schemeClr val="accent1"/>
          </a:solidFill>
          <a:ln w="76200" cap="flat" cmpd="sng" algn="ctr">
            <a:solidFill>
              <a:schemeClr val="tx1"/>
            </a:solidFill>
            <a:prstDash val="solid"/>
            <a:round/>
            <a:headEnd type="none" w="med" len="med"/>
            <a:tailEnd type="triangle"/>
          </a:ln>
        </p:spPr>
      </p:cxnSp>
      <p:sp>
        <p:nvSpPr>
          <p:cNvPr id="7" name="矩形 6">
            <a:extLst>
              <a:ext uri="{FF2B5EF4-FFF2-40B4-BE49-F238E27FC236}">
                <a16:creationId xmlns:a16="http://schemas.microsoft.com/office/drawing/2014/main" id="{B3A908E4-0FE0-0B72-D16F-15373EDAE95E}"/>
              </a:ext>
            </a:extLst>
          </p:cNvPr>
          <p:cNvSpPr/>
          <p:nvPr/>
        </p:nvSpPr>
        <p:spPr>
          <a:xfrm>
            <a:off x="7789659" y="4149080"/>
            <a:ext cx="2954655" cy="923330"/>
          </a:xfrm>
          <a:prstGeom prst="rect">
            <a:avLst/>
          </a:prstGeom>
          <a:noFill/>
        </p:spPr>
        <p:txBody>
          <a:bodyPr wrap="none" lIns="91440" tIns="45720" rIns="91440" bIns="45720">
            <a:spAutoFit/>
          </a:bodyPr>
          <a:lstStyle/>
          <a:p>
            <a:pPr algn="ctr"/>
            <a:r>
              <a:rPr lang="zh-CN" altLang="en-US" sz="5400" b="0" cap="none" spc="0" dirty="0">
                <a:ln w="0"/>
                <a:solidFill>
                  <a:srgbClr val="FF0000"/>
                </a:solidFill>
                <a:effectLst>
                  <a:outerShdw blurRad="38100" dist="25400" dir="5400000" algn="ctr" rotWithShape="0">
                    <a:srgbClr val="6E747A">
                      <a:alpha val="43000"/>
                    </a:srgbClr>
                  </a:outerShdw>
                </a:effectLst>
              </a:rPr>
              <a:t>一个视角</a:t>
            </a:r>
          </a:p>
        </p:txBody>
      </p:sp>
    </p:spTree>
    <p:extLst>
      <p:ext uri="{BB962C8B-B14F-4D97-AF65-F5344CB8AC3E}">
        <p14:creationId xmlns:p14="http://schemas.microsoft.com/office/powerpoint/2010/main" val="2319949343"/>
      </p:ext>
    </p:extLst>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5363"/>
                                        </p:tgtEl>
                                        <p:attrNameLst>
                                          <p:attrName>style.visibility</p:attrName>
                                        </p:attrNameLst>
                                      </p:cBhvr>
                                      <p:to>
                                        <p:strVal val="visible"/>
                                      </p:to>
                                    </p:set>
                                    <p:anim calcmode="lin" valueType="num">
                                      <p:cBhvr>
                                        <p:cTn id="7" dur="300" fill="hold"/>
                                        <p:tgtEl>
                                          <p:spTgt spid="15363"/>
                                        </p:tgtEl>
                                        <p:attrNameLst>
                                          <p:attrName>ppt_w</p:attrName>
                                        </p:attrNameLst>
                                      </p:cBhvr>
                                      <p:tavLst>
                                        <p:tav tm="0">
                                          <p:val>
                                            <p:fltVal val="0"/>
                                          </p:val>
                                        </p:tav>
                                        <p:tav tm="100000">
                                          <p:val>
                                            <p:strVal val="#ppt_w"/>
                                          </p:val>
                                        </p:tav>
                                      </p:tavLst>
                                    </p:anim>
                                    <p:anim calcmode="lin" valueType="num">
                                      <p:cBhvr>
                                        <p:cTn id="8" dur="300" fill="hold"/>
                                        <p:tgtEl>
                                          <p:spTgt spid="15363"/>
                                        </p:tgtEl>
                                        <p:attrNameLst>
                                          <p:attrName>ppt_h</p:attrName>
                                        </p:attrNameLst>
                                      </p:cBhvr>
                                      <p:tavLst>
                                        <p:tav tm="0">
                                          <p:val>
                                            <p:fltVal val="0"/>
                                          </p:val>
                                        </p:tav>
                                        <p:tav tm="100000">
                                          <p:val>
                                            <p:strVal val="#ppt_h"/>
                                          </p:val>
                                        </p:tav>
                                      </p:tavLst>
                                    </p:anim>
                                    <p:anim calcmode="lin" valueType="num">
                                      <p:cBhvr>
                                        <p:cTn id="9" dur="300" fill="hold"/>
                                        <p:tgtEl>
                                          <p:spTgt spid="15363"/>
                                        </p:tgtEl>
                                        <p:attrNameLst>
                                          <p:attrName>style.rotation</p:attrName>
                                        </p:attrNameLst>
                                      </p:cBhvr>
                                      <p:tavLst>
                                        <p:tav tm="0">
                                          <p:val>
                                            <p:fltVal val="90"/>
                                          </p:val>
                                        </p:tav>
                                        <p:tav tm="100000">
                                          <p:val>
                                            <p:fltVal val="0"/>
                                          </p:val>
                                        </p:tav>
                                      </p:tavLst>
                                    </p:anim>
                                    <p:animEffect transition="in" filter="fade">
                                      <p:cBhvr>
                                        <p:cTn id="10" dur="300"/>
                                        <p:tgtEl>
                                          <p:spTgt spid="15363"/>
                                        </p:tgtEl>
                                      </p:cBhvr>
                                    </p:animEffect>
                                  </p:childTnLst>
                                </p:cTn>
                              </p:par>
                            </p:childTnLst>
                          </p:cTn>
                        </p:par>
                        <p:par>
                          <p:cTn id="11" fill="hold">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5362"/>
                                        </p:tgtEl>
                                        <p:attrNameLst>
                                          <p:attrName>style.visibility</p:attrName>
                                        </p:attrNameLst>
                                      </p:cBhvr>
                                      <p:to>
                                        <p:strVal val="visible"/>
                                      </p:to>
                                    </p:set>
                                    <p:anim calcmode="lin" valueType="num">
                                      <p:cBhvr>
                                        <p:cTn id="14" dur="400" fill="hold"/>
                                        <p:tgtEl>
                                          <p:spTgt spid="15362"/>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5362"/>
                                        </p:tgtEl>
                                        <p:attrNameLst>
                                          <p:attrName>ppt_y</p:attrName>
                                        </p:attrNameLst>
                                      </p:cBhvr>
                                      <p:tavLst>
                                        <p:tav tm="0">
                                          <p:val>
                                            <p:strVal val="#ppt_y"/>
                                          </p:val>
                                        </p:tav>
                                        <p:tav tm="100000">
                                          <p:val>
                                            <p:strVal val="#ppt_y"/>
                                          </p:val>
                                        </p:tav>
                                      </p:tavLst>
                                    </p:anim>
                                    <p:anim calcmode="lin" valueType="num">
                                      <p:cBhvr>
                                        <p:cTn id="16" dur="400" fill="hold"/>
                                        <p:tgtEl>
                                          <p:spTgt spid="15362"/>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536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5362"/>
                                        </p:tgtEl>
                                      </p:cBhvr>
                                    </p:animEffect>
                                  </p:childTnLst>
                                </p:cTn>
                              </p:par>
                            </p:childTnLst>
                          </p:cTn>
                        </p:par>
                        <p:par>
                          <p:cTn id="19" fill="hold">
                            <p:stCondLst>
                              <p:cond delay="900"/>
                            </p:stCondLst>
                            <p:childTnLst>
                              <p:par>
                                <p:cTn id="20" presetID="10" presetClass="entr" presetSubtype="0"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27"/>
          <p:cNvSpPr txBox="1"/>
          <p:nvPr/>
        </p:nvSpPr>
        <p:spPr>
          <a:xfrm>
            <a:off x="1012825" y="176213"/>
            <a:ext cx="5262979" cy="646331"/>
          </a:xfrm>
          <a:prstGeom prst="rect">
            <a:avLst/>
          </a:prstGeom>
          <a:noFill/>
          <a:ln w="9525">
            <a:noFill/>
          </a:ln>
        </p:spPr>
        <p:txBody>
          <a:bodyPr wrap="none" anchor="t">
            <a:spAutoFit/>
          </a:bodyPr>
          <a:lstStyle/>
          <a:p>
            <a:r>
              <a:rPr lang="zh-CN" altLang="en-US" sz="3600" b="1" dirty="0">
                <a:solidFill>
                  <a:schemeClr val="accent1"/>
                </a:solidFill>
                <a:latin typeface="微软雅黑" panose="020B0503020204020204" pitchFamily="34" charset="-122"/>
                <a:ea typeface="微软雅黑" panose="020B0503020204020204" pitchFamily="34" charset="-122"/>
              </a:rPr>
              <a:t>异构调度需要考虑的问题</a:t>
            </a:r>
          </a:p>
        </p:txBody>
      </p:sp>
      <p:sp>
        <p:nvSpPr>
          <p:cNvPr id="12291"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sp>
        <p:nvSpPr>
          <p:cNvPr id="12300" name="TextBox 11"/>
          <p:cNvSpPr txBox="1"/>
          <p:nvPr/>
        </p:nvSpPr>
        <p:spPr>
          <a:xfrm>
            <a:off x="901700" y="1946657"/>
            <a:ext cx="10441160" cy="3539430"/>
          </a:xfrm>
          <a:prstGeom prst="rect">
            <a:avLst/>
          </a:prstGeom>
          <a:noFill/>
          <a:ln w="9525">
            <a:noFill/>
          </a:ln>
        </p:spPr>
        <p:txBody>
          <a:bodyPr wrap="square" anchor="t">
            <a:spAutoFit/>
          </a:bodyPr>
          <a:lstStyle/>
          <a:p>
            <a:pPr marL="514350" indent="-514350">
              <a:buAutoNum type="arabicPeriod"/>
            </a:pPr>
            <a:r>
              <a:rPr lang="zh-CN" altLang="en-US" sz="3200" dirty="0">
                <a:solidFill>
                  <a:schemeClr val="accent1"/>
                </a:solidFill>
                <a:latin typeface="微软雅黑" panose="020B0503020204020204" pitchFamily="34" charset="-122"/>
                <a:ea typeface="微软雅黑" panose="020B0503020204020204" pitchFamily="34" charset="-122"/>
              </a:rPr>
              <a:t>计算平台</a:t>
            </a:r>
            <a:endParaRPr lang="en-US" altLang="zh-CN" sz="3200" dirty="0">
              <a:solidFill>
                <a:schemeClr val="accent1"/>
              </a:solidFill>
              <a:latin typeface="微软雅黑" panose="020B0503020204020204" pitchFamily="34" charset="-122"/>
              <a:ea typeface="微软雅黑" panose="020B0503020204020204" pitchFamily="34" charset="-122"/>
            </a:endParaRPr>
          </a:p>
          <a:p>
            <a:pPr marL="514350" indent="-514350">
              <a:buAutoNum type="arabicPeriod"/>
            </a:pPr>
            <a:endParaRPr lang="en-US" altLang="zh-CN" sz="3200" dirty="0">
              <a:solidFill>
                <a:schemeClr val="accent1"/>
              </a:solidFill>
              <a:latin typeface="微软雅黑" panose="020B0503020204020204" pitchFamily="34" charset="-122"/>
              <a:ea typeface="微软雅黑" panose="020B0503020204020204" pitchFamily="34" charset="-122"/>
            </a:endParaRPr>
          </a:p>
          <a:p>
            <a:pPr marL="514350" indent="-514350">
              <a:buAutoNum type="arabicPeriod"/>
            </a:pPr>
            <a:r>
              <a:rPr lang="zh-CN" altLang="en-US" sz="3200" dirty="0">
                <a:solidFill>
                  <a:schemeClr val="accent1"/>
                </a:solidFill>
                <a:latin typeface="微软雅黑" panose="020B0503020204020204" pitchFamily="34" charset="-122"/>
                <a:ea typeface="微软雅黑" panose="020B0503020204020204" pitchFamily="34" charset="-122"/>
              </a:rPr>
              <a:t>计算任务</a:t>
            </a:r>
            <a:endParaRPr lang="en-US" altLang="zh-CN" sz="3200" dirty="0">
              <a:solidFill>
                <a:schemeClr val="accent1"/>
              </a:solidFill>
              <a:latin typeface="微软雅黑" panose="020B0503020204020204" pitchFamily="34" charset="-122"/>
              <a:ea typeface="微软雅黑" panose="020B0503020204020204" pitchFamily="34" charset="-122"/>
            </a:endParaRPr>
          </a:p>
          <a:p>
            <a:pPr marL="514350" indent="-514350">
              <a:buAutoNum type="arabicPeriod"/>
            </a:pPr>
            <a:endParaRPr lang="en-US" altLang="zh-CN" sz="3200" dirty="0">
              <a:solidFill>
                <a:schemeClr val="accent1"/>
              </a:solidFill>
              <a:latin typeface="微软雅黑" panose="020B0503020204020204" pitchFamily="34" charset="-122"/>
              <a:ea typeface="微软雅黑" panose="020B0503020204020204" pitchFamily="34" charset="-122"/>
            </a:endParaRPr>
          </a:p>
          <a:p>
            <a:pPr marL="514350" indent="-514350">
              <a:buAutoNum type="arabicPeriod"/>
            </a:pPr>
            <a:r>
              <a:rPr lang="zh-CN" altLang="en-US" sz="3200" dirty="0">
                <a:solidFill>
                  <a:schemeClr val="accent1"/>
                </a:solidFill>
                <a:latin typeface="微软雅黑" panose="020B0503020204020204" pitchFamily="34" charset="-122"/>
                <a:ea typeface="微软雅黑" panose="020B0503020204020204" pitchFamily="34" charset="-122"/>
              </a:rPr>
              <a:t>平台间</a:t>
            </a:r>
            <a:endParaRPr lang="en-US" altLang="zh-CN" sz="3200" dirty="0">
              <a:solidFill>
                <a:schemeClr val="accent1"/>
              </a:solidFill>
              <a:latin typeface="微软雅黑" panose="020B0503020204020204" pitchFamily="34" charset="-122"/>
              <a:ea typeface="微软雅黑" panose="020B0503020204020204" pitchFamily="34" charset="-122"/>
            </a:endParaRPr>
          </a:p>
          <a:p>
            <a:pPr marL="514350" indent="-514350">
              <a:buAutoNum type="arabicPeriod"/>
            </a:pPr>
            <a:endParaRPr lang="en-US" altLang="zh-CN" sz="3200" dirty="0">
              <a:solidFill>
                <a:schemeClr val="accent1"/>
              </a:solidFill>
              <a:latin typeface="微软雅黑" panose="020B0503020204020204" pitchFamily="34" charset="-122"/>
              <a:ea typeface="微软雅黑" panose="020B0503020204020204" pitchFamily="34" charset="-122"/>
            </a:endParaRPr>
          </a:p>
          <a:p>
            <a:pPr marL="514350" indent="-514350">
              <a:buAutoNum type="arabicPeriod"/>
            </a:pPr>
            <a:r>
              <a:rPr lang="zh-CN" altLang="en-US" sz="3200" dirty="0">
                <a:solidFill>
                  <a:schemeClr val="accent1"/>
                </a:solidFill>
                <a:latin typeface="微软雅黑" panose="020B0503020204020204" pitchFamily="34" charset="-122"/>
                <a:ea typeface="微软雅黑" panose="020B0503020204020204" pitchFamily="34" charset="-122"/>
              </a:rPr>
              <a:t>任务间</a:t>
            </a:r>
            <a:endParaRPr lang="en-US" altLang="zh-CN" sz="3200" dirty="0">
              <a:solidFill>
                <a:schemeClr val="accent1"/>
              </a:solidFill>
              <a:latin typeface="微软雅黑" panose="020B0503020204020204" pitchFamily="34" charset="-122"/>
              <a:ea typeface="微软雅黑" panose="020B0503020204020204" pitchFamily="34" charset="-122"/>
            </a:endParaRPr>
          </a:p>
        </p:txBody>
      </p:sp>
      <p:sp>
        <p:nvSpPr>
          <p:cNvPr id="7" name="TextBox 27">
            <a:extLst>
              <a:ext uri="{FF2B5EF4-FFF2-40B4-BE49-F238E27FC236}">
                <a16:creationId xmlns:a16="http://schemas.microsoft.com/office/drawing/2014/main" id="{5FD10F61-8101-4888-BF28-FA20917BEA12}"/>
              </a:ext>
            </a:extLst>
          </p:cNvPr>
          <p:cNvSpPr txBox="1"/>
          <p:nvPr/>
        </p:nvSpPr>
        <p:spPr>
          <a:xfrm>
            <a:off x="1341837" y="845605"/>
            <a:ext cx="2052165" cy="523220"/>
          </a:xfrm>
          <a:prstGeom prst="rect">
            <a:avLst/>
          </a:prstGeom>
          <a:noFill/>
          <a:ln w="9525">
            <a:noFill/>
          </a:ln>
        </p:spPr>
        <p:txBody>
          <a:bodyPr wrap="none" anchor="t">
            <a:spAutoFit/>
          </a:bodyPr>
          <a:lstStyle/>
          <a:p>
            <a:r>
              <a:rPr lang="en-US" altLang="zh-CN" sz="2800" b="1" dirty="0">
                <a:solidFill>
                  <a:schemeClr val="accent1"/>
                </a:solidFill>
                <a:latin typeface="微软雅黑" panose="020B0503020204020204" pitchFamily="34" charset="-122"/>
                <a:ea typeface="微软雅黑" panose="020B0503020204020204" pitchFamily="34" charset="-122"/>
              </a:rPr>
              <a:t>1. </a:t>
            </a:r>
            <a:r>
              <a:rPr lang="zh-CN" altLang="en-US" sz="2800" b="1" dirty="0">
                <a:solidFill>
                  <a:schemeClr val="accent1"/>
                </a:solidFill>
                <a:latin typeface="微软雅黑" panose="020B0503020204020204" pitchFamily="34" charset="-122"/>
                <a:ea typeface="微软雅黑" panose="020B0503020204020204" pitchFamily="34" charset="-122"/>
              </a:rPr>
              <a:t>两个维度</a:t>
            </a:r>
          </a:p>
        </p:txBody>
      </p:sp>
    </p:spTree>
    <p:extLst>
      <p:ext uri="{BB962C8B-B14F-4D97-AF65-F5344CB8AC3E}">
        <p14:creationId xmlns:p14="http://schemas.microsoft.com/office/powerpoint/2010/main" val="1680049420"/>
      </p:ext>
    </p:extLst>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2291"/>
                                        </p:tgtEl>
                                        <p:attrNameLst>
                                          <p:attrName>style.visibility</p:attrName>
                                        </p:attrNameLst>
                                      </p:cBhvr>
                                      <p:to>
                                        <p:strVal val="visible"/>
                                      </p:to>
                                    </p:set>
                                    <p:anim calcmode="lin" valueType="num">
                                      <p:cBhvr>
                                        <p:cTn id="7" dur="300" fill="hold"/>
                                        <p:tgtEl>
                                          <p:spTgt spid="12291"/>
                                        </p:tgtEl>
                                        <p:attrNameLst>
                                          <p:attrName>ppt_w</p:attrName>
                                        </p:attrNameLst>
                                      </p:cBhvr>
                                      <p:tavLst>
                                        <p:tav tm="0">
                                          <p:val>
                                            <p:fltVal val="0"/>
                                          </p:val>
                                        </p:tav>
                                        <p:tav tm="100000">
                                          <p:val>
                                            <p:strVal val="#ppt_w"/>
                                          </p:val>
                                        </p:tav>
                                      </p:tavLst>
                                    </p:anim>
                                    <p:anim calcmode="lin" valueType="num">
                                      <p:cBhvr>
                                        <p:cTn id="8" dur="300" fill="hold"/>
                                        <p:tgtEl>
                                          <p:spTgt spid="12291"/>
                                        </p:tgtEl>
                                        <p:attrNameLst>
                                          <p:attrName>ppt_h</p:attrName>
                                        </p:attrNameLst>
                                      </p:cBhvr>
                                      <p:tavLst>
                                        <p:tav tm="0">
                                          <p:val>
                                            <p:fltVal val="0"/>
                                          </p:val>
                                        </p:tav>
                                        <p:tav tm="100000">
                                          <p:val>
                                            <p:strVal val="#ppt_h"/>
                                          </p:val>
                                        </p:tav>
                                      </p:tavLst>
                                    </p:anim>
                                    <p:anim calcmode="lin" valueType="num">
                                      <p:cBhvr>
                                        <p:cTn id="9" dur="300" fill="hold"/>
                                        <p:tgtEl>
                                          <p:spTgt spid="12291"/>
                                        </p:tgtEl>
                                        <p:attrNameLst>
                                          <p:attrName>style.rotation</p:attrName>
                                        </p:attrNameLst>
                                      </p:cBhvr>
                                      <p:tavLst>
                                        <p:tav tm="0">
                                          <p:val>
                                            <p:fltVal val="90"/>
                                          </p:val>
                                        </p:tav>
                                        <p:tav tm="100000">
                                          <p:val>
                                            <p:fltVal val="0"/>
                                          </p:val>
                                        </p:tav>
                                      </p:tavLst>
                                    </p:anim>
                                    <p:animEffect transition="in" filter="fade">
                                      <p:cBhvr>
                                        <p:cTn id="10" dur="300"/>
                                        <p:tgtEl>
                                          <p:spTgt spid="12291"/>
                                        </p:tgtEl>
                                      </p:cBhvr>
                                    </p:animEffect>
                                  </p:childTnLst>
                                </p:cTn>
                              </p:par>
                            </p:childTnLst>
                          </p:cTn>
                        </p:par>
                        <p:par>
                          <p:cTn id="11" fill="hold">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2290"/>
                                        </p:tgtEl>
                                        <p:attrNameLst>
                                          <p:attrName>style.visibility</p:attrName>
                                        </p:attrNameLst>
                                      </p:cBhvr>
                                      <p:to>
                                        <p:strVal val="visible"/>
                                      </p:to>
                                    </p:set>
                                    <p:anim calcmode="lin" valueType="num">
                                      <p:cBhvr>
                                        <p:cTn id="14" dur="400" fill="hold"/>
                                        <p:tgtEl>
                                          <p:spTgt spid="12290"/>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2290"/>
                                        </p:tgtEl>
                                        <p:attrNameLst>
                                          <p:attrName>ppt_y</p:attrName>
                                        </p:attrNameLst>
                                      </p:cBhvr>
                                      <p:tavLst>
                                        <p:tav tm="0">
                                          <p:val>
                                            <p:strVal val="#ppt_y"/>
                                          </p:val>
                                        </p:tav>
                                        <p:tav tm="100000">
                                          <p:val>
                                            <p:strVal val="#ppt_y"/>
                                          </p:val>
                                        </p:tav>
                                      </p:tavLst>
                                    </p:anim>
                                    <p:anim calcmode="lin" valueType="num">
                                      <p:cBhvr>
                                        <p:cTn id="16" dur="400" fill="hold"/>
                                        <p:tgtEl>
                                          <p:spTgt spid="12290"/>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2290"/>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2290"/>
                                        </p:tgtEl>
                                      </p:cBhvr>
                                    </p:animEffect>
                                  </p:childTnLst>
                                </p:cTn>
                              </p:par>
                            </p:childTnLst>
                          </p:cTn>
                        </p:par>
                        <p:par>
                          <p:cTn id="19" fill="hold">
                            <p:stCondLst>
                              <p:cond delay="1100"/>
                            </p:stCondLst>
                            <p:childTnLst>
                              <p:par>
                                <p:cTn id="20" presetID="22" presetClass="entr" presetSubtype="8" fill="hold" grpId="0" nodeType="afterEffect">
                                  <p:stCondLst>
                                    <p:cond delay="0"/>
                                  </p:stCondLst>
                                  <p:childTnLst>
                                    <p:set>
                                      <p:cBhvr>
                                        <p:cTn id="21" dur="1" fill="hold">
                                          <p:stCondLst>
                                            <p:cond delay="0"/>
                                          </p:stCondLst>
                                        </p:cTn>
                                        <p:tgtEl>
                                          <p:spTgt spid="12300"/>
                                        </p:tgtEl>
                                        <p:attrNameLst>
                                          <p:attrName>style.visibility</p:attrName>
                                        </p:attrNameLst>
                                      </p:cBhvr>
                                      <p:to>
                                        <p:strVal val="visible"/>
                                      </p:to>
                                    </p:set>
                                    <p:animEffect transition="in" filter="wipe(left)">
                                      <p:cBhvr>
                                        <p:cTn id="22" dur="500"/>
                                        <p:tgtEl>
                                          <p:spTgt spid="12300"/>
                                        </p:tgtEl>
                                      </p:cBhvr>
                                    </p:animEffect>
                                  </p:childTnLst>
                                </p:cTn>
                              </p:par>
                            </p:childTnLst>
                          </p:cTn>
                        </p:par>
                        <p:par>
                          <p:cTn id="23" fill="hold">
                            <p:stCondLst>
                              <p:cond delay="1600"/>
                            </p:stCondLst>
                            <p:childTnLst>
                              <p:par>
                                <p:cTn id="24" presetID="41" presetClass="entr" presetSubtype="0" fill="hold" grpId="0" nodeType="afterEffect">
                                  <p:stCondLst>
                                    <p:cond delay="0"/>
                                  </p:stCondLst>
                                  <p:iterate type="lt">
                                    <p:tmPct val="10000"/>
                                  </p:iterate>
                                  <p:childTnLst>
                                    <p:set>
                                      <p:cBhvr>
                                        <p:cTn id="25" dur="1" fill="hold">
                                          <p:stCondLst>
                                            <p:cond delay="0"/>
                                          </p:stCondLst>
                                        </p:cTn>
                                        <p:tgtEl>
                                          <p:spTgt spid="7"/>
                                        </p:tgtEl>
                                        <p:attrNameLst>
                                          <p:attrName>style.visibility</p:attrName>
                                        </p:attrNameLst>
                                      </p:cBhvr>
                                      <p:to>
                                        <p:strVal val="visible"/>
                                      </p:to>
                                    </p:set>
                                    <p:anim calcmode="lin" valueType="num">
                                      <p:cBhvr>
                                        <p:cTn id="26" dur="4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27" dur="400" fill="hold"/>
                                        <p:tgtEl>
                                          <p:spTgt spid="7"/>
                                        </p:tgtEl>
                                        <p:attrNameLst>
                                          <p:attrName>ppt_y</p:attrName>
                                        </p:attrNameLst>
                                      </p:cBhvr>
                                      <p:tavLst>
                                        <p:tav tm="0">
                                          <p:val>
                                            <p:strVal val="#ppt_y"/>
                                          </p:val>
                                        </p:tav>
                                        <p:tav tm="100000">
                                          <p:val>
                                            <p:strVal val="#ppt_y"/>
                                          </p:val>
                                        </p:tav>
                                      </p:tavLst>
                                    </p:anim>
                                    <p:anim calcmode="lin" valueType="num">
                                      <p:cBhvr>
                                        <p:cTn id="28" dur="4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29" dur="4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30" dur="400" tmFilter="0,0; .5, 1; 1, 1"/>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300"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27"/>
          <p:cNvSpPr txBox="1"/>
          <p:nvPr/>
        </p:nvSpPr>
        <p:spPr>
          <a:xfrm>
            <a:off x="1012825" y="176213"/>
            <a:ext cx="2954655" cy="646331"/>
          </a:xfrm>
          <a:prstGeom prst="rect">
            <a:avLst/>
          </a:prstGeom>
          <a:noFill/>
          <a:ln w="9525">
            <a:noFill/>
          </a:ln>
        </p:spPr>
        <p:txBody>
          <a:bodyPr wrap="none" anchor="t">
            <a:spAutoFit/>
          </a:bodyPr>
          <a:lstStyle/>
          <a:p>
            <a:r>
              <a:rPr lang="zh-CN" altLang="en-US" sz="3600" b="1" dirty="0">
                <a:solidFill>
                  <a:schemeClr val="accent1"/>
                </a:solidFill>
                <a:latin typeface="微软雅黑" panose="020B0503020204020204" pitchFamily="34" charset="-122"/>
                <a:ea typeface="微软雅黑" panose="020B0503020204020204" pitchFamily="34" charset="-122"/>
              </a:rPr>
              <a:t>对问题的建模</a:t>
            </a:r>
          </a:p>
        </p:txBody>
      </p:sp>
      <p:sp>
        <p:nvSpPr>
          <p:cNvPr id="12291"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sp>
        <p:nvSpPr>
          <p:cNvPr id="12300" name="TextBox 11"/>
          <p:cNvSpPr txBox="1"/>
          <p:nvPr/>
        </p:nvSpPr>
        <p:spPr>
          <a:xfrm>
            <a:off x="769789" y="2708920"/>
            <a:ext cx="10441160" cy="1077218"/>
          </a:xfrm>
          <a:prstGeom prst="rect">
            <a:avLst/>
          </a:prstGeom>
          <a:noFill/>
          <a:ln w="9525">
            <a:noFill/>
          </a:ln>
        </p:spPr>
        <p:txBody>
          <a:bodyPr wrap="square" anchor="t">
            <a:spAutoFit/>
          </a:bodyPr>
          <a:lstStyle/>
          <a:p>
            <a:pPr marL="514350" indent="-514350">
              <a:buAutoNum type="arabicPeriod"/>
            </a:pPr>
            <a:r>
              <a:rPr lang="zh-CN" altLang="en-US" sz="3200" dirty="0">
                <a:solidFill>
                  <a:schemeClr val="accent1"/>
                </a:solidFill>
                <a:latin typeface="微软雅黑" panose="020B0503020204020204" pitchFamily="34" charset="-122"/>
                <a:ea typeface="微软雅黑" panose="020B0503020204020204" pitchFamily="34" charset="-122"/>
              </a:rPr>
              <a:t>任务之间执行的拓扑关系 ： 有向无环图 </a:t>
            </a:r>
            <a:r>
              <a:rPr lang="en-US" altLang="zh-CN" sz="3200" dirty="0">
                <a:solidFill>
                  <a:schemeClr val="accent1"/>
                </a:solidFill>
                <a:latin typeface="微软雅黑" panose="020B0503020204020204" pitchFamily="34" charset="-122"/>
                <a:ea typeface="微软雅黑" panose="020B0503020204020204" pitchFamily="34" charset="-122"/>
              </a:rPr>
              <a:t>G = (V, E)</a:t>
            </a:r>
          </a:p>
          <a:p>
            <a:pPr marL="514350" indent="-514350">
              <a:buAutoNum type="arabicPeriod"/>
            </a:pPr>
            <a:endParaRPr lang="en-US" altLang="zh-CN" sz="3200" dirty="0">
              <a:solidFill>
                <a:schemeClr val="accent1"/>
              </a:solidFill>
              <a:latin typeface="微软雅黑" panose="020B0503020204020204" pitchFamily="34" charset="-122"/>
              <a:ea typeface="微软雅黑" panose="020B0503020204020204" pitchFamily="34" charset="-122"/>
            </a:endParaRPr>
          </a:p>
        </p:txBody>
      </p:sp>
      <p:sp>
        <p:nvSpPr>
          <p:cNvPr id="7" name="TextBox 27">
            <a:extLst>
              <a:ext uri="{FF2B5EF4-FFF2-40B4-BE49-F238E27FC236}">
                <a16:creationId xmlns:a16="http://schemas.microsoft.com/office/drawing/2014/main" id="{5FD10F61-8101-4888-BF28-FA20917BEA12}"/>
              </a:ext>
            </a:extLst>
          </p:cNvPr>
          <p:cNvSpPr txBox="1"/>
          <p:nvPr/>
        </p:nvSpPr>
        <p:spPr>
          <a:xfrm>
            <a:off x="1341837" y="845605"/>
            <a:ext cx="3129383" cy="523220"/>
          </a:xfrm>
          <a:prstGeom prst="rect">
            <a:avLst/>
          </a:prstGeom>
          <a:noFill/>
          <a:ln w="9525">
            <a:noFill/>
          </a:ln>
        </p:spPr>
        <p:txBody>
          <a:bodyPr wrap="none" anchor="t">
            <a:spAutoFit/>
          </a:bodyPr>
          <a:lstStyle/>
          <a:p>
            <a:r>
              <a:rPr lang="en-US" altLang="zh-CN" sz="2800" b="1" dirty="0">
                <a:solidFill>
                  <a:schemeClr val="accent1"/>
                </a:solidFill>
                <a:latin typeface="微软雅黑" panose="020B0503020204020204" pitchFamily="34" charset="-122"/>
                <a:ea typeface="微软雅黑" panose="020B0503020204020204" pitchFamily="34" charset="-122"/>
              </a:rPr>
              <a:t>1. </a:t>
            </a:r>
            <a:r>
              <a:rPr lang="zh-CN" altLang="en-US" sz="2800" b="1" dirty="0">
                <a:solidFill>
                  <a:schemeClr val="accent1"/>
                </a:solidFill>
                <a:latin typeface="微软雅黑" panose="020B0503020204020204" pitchFamily="34" charset="-122"/>
                <a:ea typeface="微软雅黑" panose="020B0503020204020204" pitchFamily="34" charset="-122"/>
              </a:rPr>
              <a:t>任务间执行关系</a:t>
            </a:r>
          </a:p>
        </p:txBody>
      </p:sp>
      <p:sp>
        <p:nvSpPr>
          <p:cNvPr id="2" name="TextBox 11">
            <a:extLst>
              <a:ext uri="{FF2B5EF4-FFF2-40B4-BE49-F238E27FC236}">
                <a16:creationId xmlns:a16="http://schemas.microsoft.com/office/drawing/2014/main" id="{1B29B294-1188-0189-18FC-9EB49767377B}"/>
              </a:ext>
            </a:extLst>
          </p:cNvPr>
          <p:cNvSpPr txBox="1"/>
          <p:nvPr/>
        </p:nvSpPr>
        <p:spPr>
          <a:xfrm>
            <a:off x="995610" y="1366050"/>
            <a:ext cx="10441160" cy="1077218"/>
          </a:xfrm>
          <a:prstGeom prst="rect">
            <a:avLst/>
          </a:prstGeom>
          <a:noFill/>
          <a:ln w="9525">
            <a:noFill/>
          </a:ln>
        </p:spPr>
        <p:txBody>
          <a:bodyPr wrap="square" anchor="t">
            <a:spAutoFit/>
          </a:bodyPr>
          <a:lstStyle/>
          <a:p>
            <a:r>
              <a:rPr lang="en-US" altLang="zh-CN" sz="3200" dirty="0">
                <a:solidFill>
                  <a:schemeClr val="accent1"/>
                </a:solidFill>
                <a:latin typeface="微软雅黑" panose="020B0503020204020204" pitchFamily="34" charset="-122"/>
                <a:ea typeface="微软雅黑" panose="020B0503020204020204" pitchFamily="34" charset="-122"/>
              </a:rPr>
              <a:t> </a:t>
            </a:r>
            <a:r>
              <a:rPr lang="en-US" altLang="zh-CN" sz="3200" dirty="0">
                <a:solidFill>
                  <a:srgbClr val="FF0000"/>
                </a:solidFill>
                <a:latin typeface="微软雅黑" panose="020B0503020204020204" pitchFamily="34" charset="-122"/>
                <a:ea typeface="微软雅黑" panose="020B0503020204020204" pitchFamily="34" charset="-122"/>
              </a:rPr>
              <a:t>q</a:t>
            </a:r>
            <a:r>
              <a:rPr lang="en-US" altLang="zh-CN" sz="3200" dirty="0">
                <a:solidFill>
                  <a:schemeClr val="accent1"/>
                </a:solidFill>
                <a:latin typeface="微软雅黑" panose="020B0503020204020204" pitchFamily="34" charset="-122"/>
                <a:ea typeface="微软雅黑" panose="020B0503020204020204" pitchFamily="34" charset="-122"/>
              </a:rPr>
              <a:t> </a:t>
            </a:r>
            <a:r>
              <a:rPr lang="zh-CN" altLang="en-US" sz="3200" dirty="0">
                <a:solidFill>
                  <a:schemeClr val="accent1"/>
                </a:solidFill>
                <a:latin typeface="微软雅黑" panose="020B0503020204020204" pitchFamily="34" charset="-122"/>
                <a:ea typeface="微软雅黑" panose="020B0503020204020204" pitchFamily="34" charset="-122"/>
              </a:rPr>
              <a:t>为计算平台的数量</a:t>
            </a:r>
            <a:endParaRPr lang="en-US" altLang="zh-CN" sz="3200" dirty="0">
              <a:solidFill>
                <a:schemeClr val="accent1"/>
              </a:solidFill>
              <a:latin typeface="微软雅黑" panose="020B0503020204020204" pitchFamily="34" charset="-122"/>
              <a:ea typeface="微软雅黑" panose="020B0503020204020204" pitchFamily="34" charset="-122"/>
            </a:endParaRPr>
          </a:p>
          <a:p>
            <a:r>
              <a:rPr lang="en-US" altLang="zh-CN" sz="3200" dirty="0">
                <a:solidFill>
                  <a:schemeClr val="accent1"/>
                </a:solidFill>
                <a:latin typeface="微软雅黑" panose="020B0503020204020204" pitchFamily="34" charset="-122"/>
                <a:ea typeface="微软雅黑" panose="020B0503020204020204" pitchFamily="34" charset="-122"/>
              </a:rPr>
              <a:t>       			</a:t>
            </a:r>
            <a:r>
              <a:rPr lang="zh-CN" altLang="en-US" sz="3200" dirty="0">
                <a:solidFill>
                  <a:schemeClr val="accent1"/>
                </a:solidFill>
                <a:latin typeface="微软雅黑" panose="020B0503020204020204" pitchFamily="34" charset="-122"/>
                <a:ea typeface="微软雅黑" panose="020B0503020204020204" pitchFamily="34" charset="-122"/>
              </a:rPr>
              <a:t>二元组 </a:t>
            </a:r>
            <a:r>
              <a:rPr lang="en-US" altLang="zh-CN" sz="3200" dirty="0">
                <a:solidFill>
                  <a:srgbClr val="FF0000"/>
                </a:solidFill>
                <a:latin typeface="微软雅黑" panose="020B0503020204020204" pitchFamily="34" charset="-122"/>
                <a:ea typeface="微软雅黑" panose="020B0503020204020204" pitchFamily="34" charset="-122"/>
              </a:rPr>
              <a:t>( task, processor) </a:t>
            </a:r>
            <a:r>
              <a:rPr lang="zh-CN" altLang="en-US" sz="3200" dirty="0">
                <a:solidFill>
                  <a:schemeClr val="accent1"/>
                </a:solidFill>
                <a:latin typeface="微软雅黑" panose="020B0503020204020204" pitchFamily="34" charset="-122"/>
                <a:ea typeface="微软雅黑" panose="020B0503020204020204" pitchFamily="34" charset="-122"/>
              </a:rPr>
              <a:t>表示任务分配</a:t>
            </a:r>
            <a:r>
              <a:rPr lang="en-US" altLang="zh-CN" sz="3200" dirty="0">
                <a:solidFill>
                  <a:schemeClr val="accent1"/>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1106858977"/>
      </p:ext>
    </p:extLst>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2291"/>
                                        </p:tgtEl>
                                        <p:attrNameLst>
                                          <p:attrName>style.visibility</p:attrName>
                                        </p:attrNameLst>
                                      </p:cBhvr>
                                      <p:to>
                                        <p:strVal val="visible"/>
                                      </p:to>
                                    </p:set>
                                    <p:anim calcmode="lin" valueType="num">
                                      <p:cBhvr>
                                        <p:cTn id="7" dur="300" fill="hold"/>
                                        <p:tgtEl>
                                          <p:spTgt spid="12291"/>
                                        </p:tgtEl>
                                        <p:attrNameLst>
                                          <p:attrName>ppt_w</p:attrName>
                                        </p:attrNameLst>
                                      </p:cBhvr>
                                      <p:tavLst>
                                        <p:tav tm="0">
                                          <p:val>
                                            <p:fltVal val="0"/>
                                          </p:val>
                                        </p:tav>
                                        <p:tav tm="100000">
                                          <p:val>
                                            <p:strVal val="#ppt_w"/>
                                          </p:val>
                                        </p:tav>
                                      </p:tavLst>
                                    </p:anim>
                                    <p:anim calcmode="lin" valueType="num">
                                      <p:cBhvr>
                                        <p:cTn id="8" dur="300" fill="hold"/>
                                        <p:tgtEl>
                                          <p:spTgt spid="12291"/>
                                        </p:tgtEl>
                                        <p:attrNameLst>
                                          <p:attrName>ppt_h</p:attrName>
                                        </p:attrNameLst>
                                      </p:cBhvr>
                                      <p:tavLst>
                                        <p:tav tm="0">
                                          <p:val>
                                            <p:fltVal val="0"/>
                                          </p:val>
                                        </p:tav>
                                        <p:tav tm="100000">
                                          <p:val>
                                            <p:strVal val="#ppt_h"/>
                                          </p:val>
                                        </p:tav>
                                      </p:tavLst>
                                    </p:anim>
                                    <p:anim calcmode="lin" valueType="num">
                                      <p:cBhvr>
                                        <p:cTn id="9" dur="300" fill="hold"/>
                                        <p:tgtEl>
                                          <p:spTgt spid="12291"/>
                                        </p:tgtEl>
                                        <p:attrNameLst>
                                          <p:attrName>style.rotation</p:attrName>
                                        </p:attrNameLst>
                                      </p:cBhvr>
                                      <p:tavLst>
                                        <p:tav tm="0">
                                          <p:val>
                                            <p:fltVal val="90"/>
                                          </p:val>
                                        </p:tav>
                                        <p:tav tm="100000">
                                          <p:val>
                                            <p:fltVal val="0"/>
                                          </p:val>
                                        </p:tav>
                                      </p:tavLst>
                                    </p:anim>
                                    <p:animEffect transition="in" filter="fade">
                                      <p:cBhvr>
                                        <p:cTn id="10" dur="300"/>
                                        <p:tgtEl>
                                          <p:spTgt spid="12291"/>
                                        </p:tgtEl>
                                      </p:cBhvr>
                                    </p:animEffect>
                                  </p:childTnLst>
                                </p:cTn>
                              </p:par>
                            </p:childTnLst>
                          </p:cTn>
                        </p:par>
                        <p:par>
                          <p:cTn id="11" fill="hold">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2290"/>
                                        </p:tgtEl>
                                        <p:attrNameLst>
                                          <p:attrName>style.visibility</p:attrName>
                                        </p:attrNameLst>
                                      </p:cBhvr>
                                      <p:to>
                                        <p:strVal val="visible"/>
                                      </p:to>
                                    </p:set>
                                    <p:anim calcmode="lin" valueType="num">
                                      <p:cBhvr>
                                        <p:cTn id="14" dur="400" fill="hold"/>
                                        <p:tgtEl>
                                          <p:spTgt spid="12290"/>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2290"/>
                                        </p:tgtEl>
                                        <p:attrNameLst>
                                          <p:attrName>ppt_y</p:attrName>
                                        </p:attrNameLst>
                                      </p:cBhvr>
                                      <p:tavLst>
                                        <p:tav tm="0">
                                          <p:val>
                                            <p:strVal val="#ppt_y"/>
                                          </p:val>
                                        </p:tav>
                                        <p:tav tm="100000">
                                          <p:val>
                                            <p:strVal val="#ppt_y"/>
                                          </p:val>
                                        </p:tav>
                                      </p:tavLst>
                                    </p:anim>
                                    <p:anim calcmode="lin" valueType="num">
                                      <p:cBhvr>
                                        <p:cTn id="16" dur="400" fill="hold"/>
                                        <p:tgtEl>
                                          <p:spTgt spid="12290"/>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2290"/>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2290"/>
                                        </p:tgtEl>
                                      </p:cBhvr>
                                    </p:animEffect>
                                  </p:childTnLst>
                                </p:cTn>
                              </p:par>
                            </p:childTnLst>
                          </p:cTn>
                        </p:par>
                        <p:par>
                          <p:cTn id="19" fill="hold">
                            <p:stCondLst>
                              <p:cond delay="900"/>
                            </p:stCondLst>
                            <p:childTnLst>
                              <p:par>
                                <p:cTn id="20" presetID="22" presetClass="entr" presetSubtype="8" fill="hold" grpId="0" nodeType="afterEffect">
                                  <p:stCondLst>
                                    <p:cond delay="0"/>
                                  </p:stCondLst>
                                  <p:childTnLst>
                                    <p:set>
                                      <p:cBhvr>
                                        <p:cTn id="21" dur="1" fill="hold">
                                          <p:stCondLst>
                                            <p:cond delay="0"/>
                                          </p:stCondLst>
                                        </p:cTn>
                                        <p:tgtEl>
                                          <p:spTgt spid="12300"/>
                                        </p:tgtEl>
                                        <p:attrNameLst>
                                          <p:attrName>style.visibility</p:attrName>
                                        </p:attrNameLst>
                                      </p:cBhvr>
                                      <p:to>
                                        <p:strVal val="visible"/>
                                      </p:to>
                                    </p:set>
                                    <p:animEffect transition="in" filter="wipe(left)">
                                      <p:cBhvr>
                                        <p:cTn id="22" dur="500"/>
                                        <p:tgtEl>
                                          <p:spTgt spid="12300"/>
                                        </p:tgtEl>
                                      </p:cBhvr>
                                    </p:animEffect>
                                  </p:childTnLst>
                                </p:cTn>
                              </p:par>
                            </p:childTnLst>
                          </p:cTn>
                        </p:par>
                        <p:par>
                          <p:cTn id="23" fill="hold">
                            <p:stCondLst>
                              <p:cond delay="1400"/>
                            </p:stCondLst>
                            <p:childTnLst>
                              <p:par>
                                <p:cTn id="24" presetID="41" presetClass="entr" presetSubtype="0" fill="hold" grpId="0" nodeType="afterEffect">
                                  <p:stCondLst>
                                    <p:cond delay="0"/>
                                  </p:stCondLst>
                                  <p:iterate type="lt">
                                    <p:tmPct val="10000"/>
                                  </p:iterate>
                                  <p:childTnLst>
                                    <p:set>
                                      <p:cBhvr>
                                        <p:cTn id="25" dur="1" fill="hold">
                                          <p:stCondLst>
                                            <p:cond delay="0"/>
                                          </p:stCondLst>
                                        </p:cTn>
                                        <p:tgtEl>
                                          <p:spTgt spid="7"/>
                                        </p:tgtEl>
                                        <p:attrNameLst>
                                          <p:attrName>style.visibility</p:attrName>
                                        </p:attrNameLst>
                                      </p:cBhvr>
                                      <p:to>
                                        <p:strVal val="visible"/>
                                      </p:to>
                                    </p:set>
                                    <p:anim calcmode="lin" valueType="num">
                                      <p:cBhvr>
                                        <p:cTn id="26" dur="4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27" dur="400" fill="hold"/>
                                        <p:tgtEl>
                                          <p:spTgt spid="7"/>
                                        </p:tgtEl>
                                        <p:attrNameLst>
                                          <p:attrName>ppt_y</p:attrName>
                                        </p:attrNameLst>
                                      </p:cBhvr>
                                      <p:tavLst>
                                        <p:tav tm="0">
                                          <p:val>
                                            <p:strVal val="#ppt_y"/>
                                          </p:val>
                                        </p:tav>
                                        <p:tav tm="100000">
                                          <p:val>
                                            <p:strVal val="#ppt_y"/>
                                          </p:val>
                                        </p:tav>
                                      </p:tavLst>
                                    </p:anim>
                                    <p:anim calcmode="lin" valueType="num">
                                      <p:cBhvr>
                                        <p:cTn id="28" dur="4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29" dur="4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30" dur="400" tmFilter="0,0; .5, 1; 1, 1"/>
                                        <p:tgtEl>
                                          <p:spTgt spid="7"/>
                                        </p:tgtEl>
                                      </p:cBhvr>
                                    </p:animEffect>
                                  </p:childTnLst>
                                </p:cTn>
                              </p:par>
                            </p:childTnLst>
                          </p:cTn>
                        </p:par>
                        <p:par>
                          <p:cTn id="31" fill="hold">
                            <p:stCondLst>
                              <p:cond delay="2120"/>
                            </p:stCondLst>
                            <p:childTnLst>
                              <p:par>
                                <p:cTn id="32" presetID="22" presetClass="entr" presetSubtype="8" fill="hold" grpId="0" nodeType="after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wipe(left)">
                                      <p:cBhvr>
                                        <p:cTn id="3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300" grpId="0"/>
      <p:bldP spid="7" grpId="0"/>
      <p:bldP spid="2" grpId="0"/>
    </p:bldLst>
  </p:timing>
</p:sld>
</file>

<file path=ppt/theme/theme1.xml><?xml version="1.0" encoding="utf-8"?>
<a:theme xmlns:a="http://schemas.openxmlformats.org/drawingml/2006/main" name="1">
  <a:themeElements>
    <a:clrScheme name="">
      <a:dk1>
        <a:srgbClr val="004C54"/>
      </a:dk1>
      <a:lt1>
        <a:srgbClr val="009EB0"/>
      </a:lt1>
      <a:dk2>
        <a:srgbClr val="DDDDDD"/>
      </a:dk2>
      <a:lt2>
        <a:srgbClr val="808080"/>
      </a:lt2>
      <a:accent1>
        <a:srgbClr val="292929"/>
      </a:accent1>
      <a:accent2>
        <a:srgbClr val="FFFFFF"/>
      </a:accent2>
      <a:accent3>
        <a:srgbClr val="AACCD4"/>
      </a:accent3>
      <a:accent4>
        <a:srgbClr val="004046"/>
      </a:accent4>
      <a:accent5>
        <a:srgbClr val="ACACAC"/>
      </a:accent5>
      <a:accent6>
        <a:srgbClr val="E7E7E7"/>
      </a:accent6>
      <a:hlink>
        <a:srgbClr val="B3B3B3"/>
      </a:hlink>
      <a:folHlink>
        <a:srgbClr val="404040"/>
      </a:folHlink>
    </a:clrScheme>
    <a:fontScheme name="2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2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
  <a:themeElements>
    <a:clrScheme name="">
      <a:dk1>
        <a:srgbClr val="004C54"/>
      </a:dk1>
      <a:lt1>
        <a:srgbClr val="009EB0"/>
      </a:lt1>
      <a:dk2>
        <a:srgbClr val="DDDDDD"/>
      </a:dk2>
      <a:lt2>
        <a:srgbClr val="808080"/>
      </a:lt2>
      <a:accent1>
        <a:srgbClr val="292929"/>
      </a:accent1>
      <a:accent2>
        <a:srgbClr val="FFFFFF"/>
      </a:accent2>
      <a:accent3>
        <a:srgbClr val="AACCD4"/>
      </a:accent3>
      <a:accent4>
        <a:srgbClr val="004046"/>
      </a:accent4>
      <a:accent5>
        <a:srgbClr val="ACACAC"/>
      </a:accent5>
      <a:accent6>
        <a:srgbClr val="E7E7E7"/>
      </a:accent6>
      <a:hlink>
        <a:srgbClr val="B3B3B3"/>
      </a:hlink>
      <a:folHlink>
        <a:srgbClr val="404040"/>
      </a:folHlink>
    </a:clrScheme>
    <a:fontScheme name="3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3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TotalTime>
  <Words>1470</Words>
  <Application>Microsoft Office PowerPoint</Application>
  <PresentationFormat>自定义</PresentationFormat>
  <Paragraphs>220</Paragraphs>
  <Slides>34</Slides>
  <Notes>2</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34</vt:i4>
      </vt:variant>
    </vt:vector>
  </HeadingPairs>
  <TitlesOfParts>
    <vt:vector size="40" baseType="lpstr">
      <vt:lpstr>微软雅黑</vt:lpstr>
      <vt:lpstr>Arial</vt:lpstr>
      <vt:lpstr>Calibri</vt:lpstr>
      <vt:lpstr>Wingdings</vt:lpstr>
      <vt:lpstr>1</vt:lpstr>
      <vt:lpstr>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dc:subject>1</dc:subject>
  <dc:creator>. ReActor</dc:creator>
  <dc:description>1</dc:description>
  <cp:lastModifiedBy>. ReActor</cp:lastModifiedBy>
  <cp:revision>155</cp:revision>
  <dcterms:created xsi:type="dcterms:W3CDTF">2013-01-25T01:44:00Z</dcterms:created>
  <dcterms:modified xsi:type="dcterms:W3CDTF">2023-11-29T14:32:24Z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