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4"/>
    <p:restoredTop sz="94595"/>
  </p:normalViewPr>
  <p:slideViewPr>
    <p:cSldViewPr snapToGrid="0" snapToObjects="1">
      <p:cViewPr>
        <p:scale>
          <a:sx n="120" d="100"/>
          <a:sy n="120" d="100"/>
        </p:scale>
        <p:origin x="368"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EF75-DC0C-8D4D-90B3-E49EDBA32F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821A06-A3BA-8A44-BAE4-D4F907A655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8F8017-4BEB-5D4D-8D6D-B29D774DD4EA}"/>
              </a:ext>
            </a:extLst>
          </p:cNvPr>
          <p:cNvSpPr>
            <a:spLocks noGrp="1"/>
          </p:cNvSpPr>
          <p:nvPr>
            <p:ph type="dt" sz="half" idx="10"/>
          </p:nvPr>
        </p:nvSpPr>
        <p:spPr/>
        <p:txBody>
          <a:bodyPr/>
          <a:lstStyle/>
          <a:p>
            <a:fld id="{1D5A2A67-4746-6143-9C5A-9A7319EDDB02}" type="datetimeFigureOut">
              <a:rPr lang="en-US" smtClean="0"/>
              <a:t>3/26/19</a:t>
            </a:fld>
            <a:endParaRPr lang="en-US"/>
          </a:p>
        </p:txBody>
      </p:sp>
      <p:sp>
        <p:nvSpPr>
          <p:cNvPr id="5" name="Footer Placeholder 4">
            <a:extLst>
              <a:ext uri="{FF2B5EF4-FFF2-40B4-BE49-F238E27FC236}">
                <a16:creationId xmlns:a16="http://schemas.microsoft.com/office/drawing/2014/main" id="{83587BD5-E72C-6544-B006-9E3D64892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E90BBD-64D8-B540-90E3-A8DCE3000688}"/>
              </a:ext>
            </a:extLst>
          </p:cNvPr>
          <p:cNvSpPr>
            <a:spLocks noGrp="1"/>
          </p:cNvSpPr>
          <p:nvPr>
            <p:ph type="sldNum" sz="quarter" idx="12"/>
          </p:nvPr>
        </p:nvSpPr>
        <p:spPr/>
        <p:txBody>
          <a:bodyPr/>
          <a:lstStyle/>
          <a:p>
            <a:fld id="{20CFF9A1-6D1B-9A42-80D1-470367EB2674}" type="slidenum">
              <a:rPr lang="en-US" smtClean="0"/>
              <a:t>‹#›</a:t>
            </a:fld>
            <a:endParaRPr lang="en-US"/>
          </a:p>
        </p:txBody>
      </p:sp>
    </p:spTree>
    <p:extLst>
      <p:ext uri="{BB962C8B-B14F-4D97-AF65-F5344CB8AC3E}">
        <p14:creationId xmlns:p14="http://schemas.microsoft.com/office/powerpoint/2010/main" val="904590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1FBB-4607-0F4F-86A2-089C2E747B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A3DA1D-6966-9349-8F86-612A23F36E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774B5-EFBF-9940-AFB8-AD1B7751A177}"/>
              </a:ext>
            </a:extLst>
          </p:cNvPr>
          <p:cNvSpPr>
            <a:spLocks noGrp="1"/>
          </p:cNvSpPr>
          <p:nvPr>
            <p:ph type="dt" sz="half" idx="10"/>
          </p:nvPr>
        </p:nvSpPr>
        <p:spPr/>
        <p:txBody>
          <a:bodyPr/>
          <a:lstStyle/>
          <a:p>
            <a:fld id="{1D5A2A67-4746-6143-9C5A-9A7319EDDB02}" type="datetimeFigureOut">
              <a:rPr lang="en-US" smtClean="0"/>
              <a:t>3/26/19</a:t>
            </a:fld>
            <a:endParaRPr lang="en-US"/>
          </a:p>
        </p:txBody>
      </p:sp>
      <p:sp>
        <p:nvSpPr>
          <p:cNvPr id="5" name="Footer Placeholder 4">
            <a:extLst>
              <a:ext uri="{FF2B5EF4-FFF2-40B4-BE49-F238E27FC236}">
                <a16:creationId xmlns:a16="http://schemas.microsoft.com/office/drawing/2014/main" id="{09198D07-FDF5-5444-82AF-CA1DC918B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B3E17-FA68-C143-81A4-A39A2D4E3F30}"/>
              </a:ext>
            </a:extLst>
          </p:cNvPr>
          <p:cNvSpPr>
            <a:spLocks noGrp="1"/>
          </p:cNvSpPr>
          <p:nvPr>
            <p:ph type="sldNum" sz="quarter" idx="12"/>
          </p:nvPr>
        </p:nvSpPr>
        <p:spPr/>
        <p:txBody>
          <a:bodyPr/>
          <a:lstStyle/>
          <a:p>
            <a:fld id="{20CFF9A1-6D1B-9A42-80D1-470367EB2674}" type="slidenum">
              <a:rPr lang="en-US" smtClean="0"/>
              <a:t>‹#›</a:t>
            </a:fld>
            <a:endParaRPr lang="en-US"/>
          </a:p>
        </p:txBody>
      </p:sp>
    </p:spTree>
    <p:extLst>
      <p:ext uri="{BB962C8B-B14F-4D97-AF65-F5344CB8AC3E}">
        <p14:creationId xmlns:p14="http://schemas.microsoft.com/office/powerpoint/2010/main" val="2997016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3851E1-D4D9-914E-A3FB-A098B1340C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A518A1-0F9A-D940-9AAE-5DAE5B519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596B6C-E2BD-5642-856B-6867C61BD868}"/>
              </a:ext>
            </a:extLst>
          </p:cNvPr>
          <p:cNvSpPr>
            <a:spLocks noGrp="1"/>
          </p:cNvSpPr>
          <p:nvPr>
            <p:ph type="dt" sz="half" idx="10"/>
          </p:nvPr>
        </p:nvSpPr>
        <p:spPr/>
        <p:txBody>
          <a:bodyPr/>
          <a:lstStyle/>
          <a:p>
            <a:fld id="{1D5A2A67-4746-6143-9C5A-9A7319EDDB02}" type="datetimeFigureOut">
              <a:rPr lang="en-US" smtClean="0"/>
              <a:t>3/26/19</a:t>
            </a:fld>
            <a:endParaRPr lang="en-US"/>
          </a:p>
        </p:txBody>
      </p:sp>
      <p:sp>
        <p:nvSpPr>
          <p:cNvPr id="5" name="Footer Placeholder 4">
            <a:extLst>
              <a:ext uri="{FF2B5EF4-FFF2-40B4-BE49-F238E27FC236}">
                <a16:creationId xmlns:a16="http://schemas.microsoft.com/office/drawing/2014/main" id="{C2484004-AECF-7C4F-A82B-86496C546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C1DCC-277D-DC46-B55E-D48E823182F5}"/>
              </a:ext>
            </a:extLst>
          </p:cNvPr>
          <p:cNvSpPr>
            <a:spLocks noGrp="1"/>
          </p:cNvSpPr>
          <p:nvPr>
            <p:ph type="sldNum" sz="quarter" idx="12"/>
          </p:nvPr>
        </p:nvSpPr>
        <p:spPr/>
        <p:txBody>
          <a:bodyPr/>
          <a:lstStyle/>
          <a:p>
            <a:fld id="{20CFF9A1-6D1B-9A42-80D1-470367EB2674}" type="slidenum">
              <a:rPr lang="en-US" smtClean="0"/>
              <a:t>‹#›</a:t>
            </a:fld>
            <a:endParaRPr lang="en-US"/>
          </a:p>
        </p:txBody>
      </p:sp>
    </p:spTree>
    <p:extLst>
      <p:ext uri="{BB962C8B-B14F-4D97-AF65-F5344CB8AC3E}">
        <p14:creationId xmlns:p14="http://schemas.microsoft.com/office/powerpoint/2010/main" val="3547549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8D2D-BA77-A84C-92A8-38345EEC9B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7767AB-86A0-1949-8FDA-3FC45814CD6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7923C-81D8-2542-AFBD-7149BDA5FEFF}"/>
              </a:ext>
            </a:extLst>
          </p:cNvPr>
          <p:cNvSpPr>
            <a:spLocks noGrp="1"/>
          </p:cNvSpPr>
          <p:nvPr>
            <p:ph type="dt" sz="half" idx="10"/>
          </p:nvPr>
        </p:nvSpPr>
        <p:spPr/>
        <p:txBody>
          <a:bodyPr/>
          <a:lstStyle/>
          <a:p>
            <a:fld id="{1D5A2A67-4746-6143-9C5A-9A7319EDDB02}" type="datetimeFigureOut">
              <a:rPr lang="en-US" smtClean="0"/>
              <a:t>3/26/19</a:t>
            </a:fld>
            <a:endParaRPr lang="en-US"/>
          </a:p>
        </p:txBody>
      </p:sp>
      <p:sp>
        <p:nvSpPr>
          <p:cNvPr id="5" name="Footer Placeholder 4">
            <a:extLst>
              <a:ext uri="{FF2B5EF4-FFF2-40B4-BE49-F238E27FC236}">
                <a16:creationId xmlns:a16="http://schemas.microsoft.com/office/drawing/2014/main" id="{916FF261-CC95-0341-873D-FA4FB2B0E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24163-63C5-3F41-ABF9-F751C84078EE}"/>
              </a:ext>
            </a:extLst>
          </p:cNvPr>
          <p:cNvSpPr>
            <a:spLocks noGrp="1"/>
          </p:cNvSpPr>
          <p:nvPr>
            <p:ph type="sldNum" sz="quarter" idx="12"/>
          </p:nvPr>
        </p:nvSpPr>
        <p:spPr/>
        <p:txBody>
          <a:bodyPr/>
          <a:lstStyle/>
          <a:p>
            <a:fld id="{20CFF9A1-6D1B-9A42-80D1-470367EB2674}" type="slidenum">
              <a:rPr lang="en-US" smtClean="0"/>
              <a:t>‹#›</a:t>
            </a:fld>
            <a:endParaRPr lang="en-US"/>
          </a:p>
        </p:txBody>
      </p:sp>
    </p:spTree>
    <p:extLst>
      <p:ext uri="{BB962C8B-B14F-4D97-AF65-F5344CB8AC3E}">
        <p14:creationId xmlns:p14="http://schemas.microsoft.com/office/powerpoint/2010/main" val="2841125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CC47-1BAF-E845-88F8-D15E2A4328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F41440-9E9E-B242-AE26-BD088F172E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8FF5B5A-B11B-6D43-8A28-B6063C6510D0}"/>
              </a:ext>
            </a:extLst>
          </p:cNvPr>
          <p:cNvSpPr>
            <a:spLocks noGrp="1"/>
          </p:cNvSpPr>
          <p:nvPr>
            <p:ph type="dt" sz="half" idx="10"/>
          </p:nvPr>
        </p:nvSpPr>
        <p:spPr/>
        <p:txBody>
          <a:bodyPr/>
          <a:lstStyle/>
          <a:p>
            <a:fld id="{1D5A2A67-4746-6143-9C5A-9A7319EDDB02}" type="datetimeFigureOut">
              <a:rPr lang="en-US" smtClean="0"/>
              <a:t>3/26/19</a:t>
            </a:fld>
            <a:endParaRPr lang="en-US"/>
          </a:p>
        </p:txBody>
      </p:sp>
      <p:sp>
        <p:nvSpPr>
          <p:cNvPr id="5" name="Footer Placeholder 4">
            <a:extLst>
              <a:ext uri="{FF2B5EF4-FFF2-40B4-BE49-F238E27FC236}">
                <a16:creationId xmlns:a16="http://schemas.microsoft.com/office/drawing/2014/main" id="{9A9F7737-CCCF-D341-AE62-EC8AC372A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E60DB-FA9B-D545-9166-3F399DF9AF5F}"/>
              </a:ext>
            </a:extLst>
          </p:cNvPr>
          <p:cNvSpPr>
            <a:spLocks noGrp="1"/>
          </p:cNvSpPr>
          <p:nvPr>
            <p:ph type="sldNum" sz="quarter" idx="12"/>
          </p:nvPr>
        </p:nvSpPr>
        <p:spPr/>
        <p:txBody>
          <a:bodyPr/>
          <a:lstStyle/>
          <a:p>
            <a:fld id="{20CFF9A1-6D1B-9A42-80D1-470367EB2674}" type="slidenum">
              <a:rPr lang="en-US" smtClean="0"/>
              <a:t>‹#›</a:t>
            </a:fld>
            <a:endParaRPr lang="en-US"/>
          </a:p>
        </p:txBody>
      </p:sp>
    </p:spTree>
    <p:extLst>
      <p:ext uri="{BB962C8B-B14F-4D97-AF65-F5344CB8AC3E}">
        <p14:creationId xmlns:p14="http://schemas.microsoft.com/office/powerpoint/2010/main" val="187001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8472-AA40-8F40-8981-0ADE08BC2B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192FD-B772-6C45-97FF-002D07A303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77ABC-C165-3A4A-8F9D-0BDFB36CAE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CB7F8C-08C9-D047-BA4D-9DE9A6618E8D}"/>
              </a:ext>
            </a:extLst>
          </p:cNvPr>
          <p:cNvSpPr>
            <a:spLocks noGrp="1"/>
          </p:cNvSpPr>
          <p:nvPr>
            <p:ph type="dt" sz="half" idx="10"/>
          </p:nvPr>
        </p:nvSpPr>
        <p:spPr/>
        <p:txBody>
          <a:bodyPr/>
          <a:lstStyle/>
          <a:p>
            <a:fld id="{1D5A2A67-4746-6143-9C5A-9A7319EDDB02}" type="datetimeFigureOut">
              <a:rPr lang="en-US" smtClean="0"/>
              <a:t>3/26/19</a:t>
            </a:fld>
            <a:endParaRPr lang="en-US"/>
          </a:p>
        </p:txBody>
      </p:sp>
      <p:sp>
        <p:nvSpPr>
          <p:cNvPr id="6" name="Footer Placeholder 5">
            <a:extLst>
              <a:ext uri="{FF2B5EF4-FFF2-40B4-BE49-F238E27FC236}">
                <a16:creationId xmlns:a16="http://schemas.microsoft.com/office/drawing/2014/main" id="{601B088E-1D31-D245-B0E6-5B5E2ADA2F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C9767-94CF-CB4D-B200-C42542E6FB71}"/>
              </a:ext>
            </a:extLst>
          </p:cNvPr>
          <p:cNvSpPr>
            <a:spLocks noGrp="1"/>
          </p:cNvSpPr>
          <p:nvPr>
            <p:ph type="sldNum" sz="quarter" idx="12"/>
          </p:nvPr>
        </p:nvSpPr>
        <p:spPr/>
        <p:txBody>
          <a:bodyPr/>
          <a:lstStyle/>
          <a:p>
            <a:fld id="{20CFF9A1-6D1B-9A42-80D1-470367EB2674}" type="slidenum">
              <a:rPr lang="en-US" smtClean="0"/>
              <a:t>‹#›</a:t>
            </a:fld>
            <a:endParaRPr lang="en-US"/>
          </a:p>
        </p:txBody>
      </p:sp>
    </p:spTree>
    <p:extLst>
      <p:ext uri="{BB962C8B-B14F-4D97-AF65-F5344CB8AC3E}">
        <p14:creationId xmlns:p14="http://schemas.microsoft.com/office/powerpoint/2010/main" val="2230423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7415-1BB1-DF47-9363-ADDBA80222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EFC817-7F64-5349-93E6-C3A3732A20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7C4E5C-1CDD-7A45-8F75-85AD47EB8B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B8AD84-1EA4-4046-BA96-309A0BABFB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7DC7FCE-4B84-B44F-9ABC-29876DC9308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4C1138-F55F-6542-ABDF-BB3DB84C65DE}"/>
              </a:ext>
            </a:extLst>
          </p:cNvPr>
          <p:cNvSpPr>
            <a:spLocks noGrp="1"/>
          </p:cNvSpPr>
          <p:nvPr>
            <p:ph type="dt" sz="half" idx="10"/>
          </p:nvPr>
        </p:nvSpPr>
        <p:spPr/>
        <p:txBody>
          <a:bodyPr/>
          <a:lstStyle/>
          <a:p>
            <a:fld id="{1D5A2A67-4746-6143-9C5A-9A7319EDDB02}" type="datetimeFigureOut">
              <a:rPr lang="en-US" smtClean="0"/>
              <a:t>3/26/19</a:t>
            </a:fld>
            <a:endParaRPr lang="en-US"/>
          </a:p>
        </p:txBody>
      </p:sp>
      <p:sp>
        <p:nvSpPr>
          <p:cNvPr id="8" name="Footer Placeholder 7">
            <a:extLst>
              <a:ext uri="{FF2B5EF4-FFF2-40B4-BE49-F238E27FC236}">
                <a16:creationId xmlns:a16="http://schemas.microsoft.com/office/drawing/2014/main" id="{D0C24FD9-0816-8C41-BCCA-DBC8FF88B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8B3ABD-F874-EC4E-9813-6DDD82B50B3D}"/>
              </a:ext>
            </a:extLst>
          </p:cNvPr>
          <p:cNvSpPr>
            <a:spLocks noGrp="1"/>
          </p:cNvSpPr>
          <p:nvPr>
            <p:ph type="sldNum" sz="quarter" idx="12"/>
          </p:nvPr>
        </p:nvSpPr>
        <p:spPr/>
        <p:txBody>
          <a:bodyPr/>
          <a:lstStyle/>
          <a:p>
            <a:fld id="{20CFF9A1-6D1B-9A42-80D1-470367EB2674}" type="slidenum">
              <a:rPr lang="en-US" smtClean="0"/>
              <a:t>‹#›</a:t>
            </a:fld>
            <a:endParaRPr lang="en-US"/>
          </a:p>
        </p:txBody>
      </p:sp>
    </p:spTree>
    <p:extLst>
      <p:ext uri="{BB962C8B-B14F-4D97-AF65-F5344CB8AC3E}">
        <p14:creationId xmlns:p14="http://schemas.microsoft.com/office/powerpoint/2010/main" val="2074066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ACE7-17CD-CB49-9CFE-591D6FA41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058014-004A-A146-8D28-FCEA508F6F3A}"/>
              </a:ext>
            </a:extLst>
          </p:cNvPr>
          <p:cNvSpPr>
            <a:spLocks noGrp="1"/>
          </p:cNvSpPr>
          <p:nvPr>
            <p:ph type="dt" sz="half" idx="10"/>
          </p:nvPr>
        </p:nvSpPr>
        <p:spPr/>
        <p:txBody>
          <a:bodyPr/>
          <a:lstStyle/>
          <a:p>
            <a:fld id="{1D5A2A67-4746-6143-9C5A-9A7319EDDB02}" type="datetimeFigureOut">
              <a:rPr lang="en-US" smtClean="0"/>
              <a:t>3/26/19</a:t>
            </a:fld>
            <a:endParaRPr lang="en-US"/>
          </a:p>
        </p:txBody>
      </p:sp>
      <p:sp>
        <p:nvSpPr>
          <p:cNvPr id="4" name="Footer Placeholder 3">
            <a:extLst>
              <a:ext uri="{FF2B5EF4-FFF2-40B4-BE49-F238E27FC236}">
                <a16:creationId xmlns:a16="http://schemas.microsoft.com/office/drawing/2014/main" id="{43199DAC-72EA-6049-BE14-FD7D09CA4C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3423E2-15A9-874C-83B5-5119E3C124F3}"/>
              </a:ext>
            </a:extLst>
          </p:cNvPr>
          <p:cNvSpPr>
            <a:spLocks noGrp="1"/>
          </p:cNvSpPr>
          <p:nvPr>
            <p:ph type="sldNum" sz="quarter" idx="12"/>
          </p:nvPr>
        </p:nvSpPr>
        <p:spPr/>
        <p:txBody>
          <a:bodyPr/>
          <a:lstStyle/>
          <a:p>
            <a:fld id="{20CFF9A1-6D1B-9A42-80D1-470367EB2674}" type="slidenum">
              <a:rPr lang="en-US" smtClean="0"/>
              <a:t>‹#›</a:t>
            </a:fld>
            <a:endParaRPr lang="en-US"/>
          </a:p>
        </p:txBody>
      </p:sp>
    </p:spTree>
    <p:extLst>
      <p:ext uri="{BB962C8B-B14F-4D97-AF65-F5344CB8AC3E}">
        <p14:creationId xmlns:p14="http://schemas.microsoft.com/office/powerpoint/2010/main" val="819697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88BD95-1C29-5C48-A700-DB7DCFC0721D}"/>
              </a:ext>
            </a:extLst>
          </p:cNvPr>
          <p:cNvSpPr>
            <a:spLocks noGrp="1"/>
          </p:cNvSpPr>
          <p:nvPr>
            <p:ph type="dt" sz="half" idx="10"/>
          </p:nvPr>
        </p:nvSpPr>
        <p:spPr/>
        <p:txBody>
          <a:bodyPr/>
          <a:lstStyle/>
          <a:p>
            <a:fld id="{1D5A2A67-4746-6143-9C5A-9A7319EDDB02}" type="datetimeFigureOut">
              <a:rPr lang="en-US" smtClean="0"/>
              <a:t>3/26/19</a:t>
            </a:fld>
            <a:endParaRPr lang="en-US"/>
          </a:p>
        </p:txBody>
      </p:sp>
      <p:sp>
        <p:nvSpPr>
          <p:cNvPr id="3" name="Footer Placeholder 2">
            <a:extLst>
              <a:ext uri="{FF2B5EF4-FFF2-40B4-BE49-F238E27FC236}">
                <a16:creationId xmlns:a16="http://schemas.microsoft.com/office/drawing/2014/main" id="{5EA242BC-0571-774A-A5D4-754FF86783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AA15FA-004C-9A4E-A1A3-0016CF4108D0}"/>
              </a:ext>
            </a:extLst>
          </p:cNvPr>
          <p:cNvSpPr>
            <a:spLocks noGrp="1"/>
          </p:cNvSpPr>
          <p:nvPr>
            <p:ph type="sldNum" sz="quarter" idx="12"/>
          </p:nvPr>
        </p:nvSpPr>
        <p:spPr/>
        <p:txBody>
          <a:bodyPr/>
          <a:lstStyle/>
          <a:p>
            <a:fld id="{20CFF9A1-6D1B-9A42-80D1-470367EB2674}" type="slidenum">
              <a:rPr lang="en-US" smtClean="0"/>
              <a:t>‹#›</a:t>
            </a:fld>
            <a:endParaRPr lang="en-US"/>
          </a:p>
        </p:txBody>
      </p:sp>
    </p:spTree>
    <p:extLst>
      <p:ext uri="{BB962C8B-B14F-4D97-AF65-F5344CB8AC3E}">
        <p14:creationId xmlns:p14="http://schemas.microsoft.com/office/powerpoint/2010/main" val="125893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5FB79-74AC-8A41-8B1D-72E9D5EF8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8AAC6C-475D-0E40-A9BF-890CBBE35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63D402-4FBE-A24F-884E-860FE9F71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51F240-EF13-3643-B70B-B260BED9601D}"/>
              </a:ext>
            </a:extLst>
          </p:cNvPr>
          <p:cNvSpPr>
            <a:spLocks noGrp="1"/>
          </p:cNvSpPr>
          <p:nvPr>
            <p:ph type="dt" sz="half" idx="10"/>
          </p:nvPr>
        </p:nvSpPr>
        <p:spPr/>
        <p:txBody>
          <a:bodyPr/>
          <a:lstStyle/>
          <a:p>
            <a:fld id="{1D5A2A67-4746-6143-9C5A-9A7319EDDB02}" type="datetimeFigureOut">
              <a:rPr lang="en-US" smtClean="0"/>
              <a:t>3/26/19</a:t>
            </a:fld>
            <a:endParaRPr lang="en-US"/>
          </a:p>
        </p:txBody>
      </p:sp>
      <p:sp>
        <p:nvSpPr>
          <p:cNvPr id="6" name="Footer Placeholder 5">
            <a:extLst>
              <a:ext uri="{FF2B5EF4-FFF2-40B4-BE49-F238E27FC236}">
                <a16:creationId xmlns:a16="http://schemas.microsoft.com/office/drawing/2014/main" id="{99EB7576-BCA4-E643-B825-605A5BEB2F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FFD3C-7D79-6545-B33A-F7B7ECE2A795}"/>
              </a:ext>
            </a:extLst>
          </p:cNvPr>
          <p:cNvSpPr>
            <a:spLocks noGrp="1"/>
          </p:cNvSpPr>
          <p:nvPr>
            <p:ph type="sldNum" sz="quarter" idx="12"/>
          </p:nvPr>
        </p:nvSpPr>
        <p:spPr/>
        <p:txBody>
          <a:bodyPr/>
          <a:lstStyle/>
          <a:p>
            <a:fld id="{20CFF9A1-6D1B-9A42-80D1-470367EB2674}" type="slidenum">
              <a:rPr lang="en-US" smtClean="0"/>
              <a:t>‹#›</a:t>
            </a:fld>
            <a:endParaRPr lang="en-US"/>
          </a:p>
        </p:txBody>
      </p:sp>
    </p:spTree>
    <p:extLst>
      <p:ext uri="{BB962C8B-B14F-4D97-AF65-F5344CB8AC3E}">
        <p14:creationId xmlns:p14="http://schemas.microsoft.com/office/powerpoint/2010/main" val="51721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6262-CB74-D140-BFC3-6DD3074741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AC96E4-0FCA-7145-997A-55BA3AEE3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99A45C-77F3-DF4F-ADCB-AAAD5B8FA3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562FF-6981-5848-90D9-6591EF8B0AC6}"/>
              </a:ext>
            </a:extLst>
          </p:cNvPr>
          <p:cNvSpPr>
            <a:spLocks noGrp="1"/>
          </p:cNvSpPr>
          <p:nvPr>
            <p:ph type="dt" sz="half" idx="10"/>
          </p:nvPr>
        </p:nvSpPr>
        <p:spPr/>
        <p:txBody>
          <a:bodyPr/>
          <a:lstStyle/>
          <a:p>
            <a:fld id="{1D5A2A67-4746-6143-9C5A-9A7319EDDB02}" type="datetimeFigureOut">
              <a:rPr lang="en-US" smtClean="0"/>
              <a:t>3/26/19</a:t>
            </a:fld>
            <a:endParaRPr lang="en-US"/>
          </a:p>
        </p:txBody>
      </p:sp>
      <p:sp>
        <p:nvSpPr>
          <p:cNvPr id="6" name="Footer Placeholder 5">
            <a:extLst>
              <a:ext uri="{FF2B5EF4-FFF2-40B4-BE49-F238E27FC236}">
                <a16:creationId xmlns:a16="http://schemas.microsoft.com/office/drawing/2014/main" id="{363E537C-23A0-1E4A-BBE8-2E707E773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89BABD-630C-6945-887C-602FB2AF5E74}"/>
              </a:ext>
            </a:extLst>
          </p:cNvPr>
          <p:cNvSpPr>
            <a:spLocks noGrp="1"/>
          </p:cNvSpPr>
          <p:nvPr>
            <p:ph type="sldNum" sz="quarter" idx="12"/>
          </p:nvPr>
        </p:nvSpPr>
        <p:spPr/>
        <p:txBody>
          <a:bodyPr/>
          <a:lstStyle/>
          <a:p>
            <a:fld id="{20CFF9A1-6D1B-9A42-80D1-470367EB2674}" type="slidenum">
              <a:rPr lang="en-US" smtClean="0"/>
              <a:t>‹#›</a:t>
            </a:fld>
            <a:endParaRPr lang="en-US"/>
          </a:p>
        </p:txBody>
      </p:sp>
    </p:spTree>
    <p:extLst>
      <p:ext uri="{BB962C8B-B14F-4D97-AF65-F5344CB8AC3E}">
        <p14:creationId xmlns:p14="http://schemas.microsoft.com/office/powerpoint/2010/main" val="2560354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7E53D6-7A18-0B40-85F4-74FF5DCD2E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87D9B9-0A09-DD4F-AC3E-CE2141B7D2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F9F8D-F543-014B-AD90-C2E65F9FB2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5A2A67-4746-6143-9C5A-9A7319EDDB02}" type="datetimeFigureOut">
              <a:rPr lang="en-US" smtClean="0"/>
              <a:t>3/26/19</a:t>
            </a:fld>
            <a:endParaRPr lang="en-US"/>
          </a:p>
        </p:txBody>
      </p:sp>
      <p:sp>
        <p:nvSpPr>
          <p:cNvPr id="5" name="Footer Placeholder 4">
            <a:extLst>
              <a:ext uri="{FF2B5EF4-FFF2-40B4-BE49-F238E27FC236}">
                <a16:creationId xmlns:a16="http://schemas.microsoft.com/office/drawing/2014/main" id="{6158633A-17DB-894F-BB65-A914DDDCFD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851523-A613-D64F-8AAC-E348019135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FF9A1-6D1B-9A42-80D1-470367EB2674}" type="slidenum">
              <a:rPr lang="en-US" smtClean="0"/>
              <a:t>‹#›</a:t>
            </a:fld>
            <a:endParaRPr lang="en-US"/>
          </a:p>
        </p:txBody>
      </p:sp>
    </p:spTree>
    <p:extLst>
      <p:ext uri="{BB962C8B-B14F-4D97-AF65-F5344CB8AC3E}">
        <p14:creationId xmlns:p14="http://schemas.microsoft.com/office/powerpoint/2010/main" val="2786204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5B72C-0236-2747-9DDC-C8721218E4E0}"/>
              </a:ext>
            </a:extLst>
          </p:cNvPr>
          <p:cNvSpPr>
            <a:spLocks noGrp="1"/>
          </p:cNvSpPr>
          <p:nvPr>
            <p:ph type="ctrTitle"/>
          </p:nvPr>
        </p:nvSpPr>
        <p:spPr/>
        <p:txBody>
          <a:bodyPr>
            <a:normAutofit fontScale="90000"/>
          </a:bodyPr>
          <a:lstStyle/>
          <a:p>
            <a:r>
              <a:rPr lang="en-US" dirty="0"/>
              <a:t>Parasites and the microbiome in Douc and Howler monkeys</a:t>
            </a:r>
          </a:p>
        </p:txBody>
      </p:sp>
      <p:sp>
        <p:nvSpPr>
          <p:cNvPr id="3" name="Subtitle 2">
            <a:extLst>
              <a:ext uri="{FF2B5EF4-FFF2-40B4-BE49-F238E27FC236}">
                <a16:creationId xmlns:a16="http://schemas.microsoft.com/office/drawing/2014/main" id="{E2383FED-56B1-C341-8A83-0313F29CA2B9}"/>
              </a:ext>
            </a:extLst>
          </p:cNvPr>
          <p:cNvSpPr>
            <a:spLocks noGrp="1"/>
          </p:cNvSpPr>
          <p:nvPr>
            <p:ph type="subTitle" idx="1"/>
          </p:nvPr>
        </p:nvSpPr>
        <p:spPr/>
        <p:txBody>
          <a:bodyPr/>
          <a:lstStyle/>
          <a:p>
            <a:pPr algn="l"/>
            <a:r>
              <a:rPr lang="en-US" dirty="0"/>
              <a:t>Results based on </a:t>
            </a:r>
            <a:r>
              <a:rPr lang="en-US" dirty="0" err="1"/>
              <a:t>GreenGenes</a:t>
            </a:r>
            <a:r>
              <a:rPr lang="en-US" dirty="0"/>
              <a:t> alignments</a:t>
            </a:r>
          </a:p>
          <a:p>
            <a:pPr algn="l"/>
            <a:r>
              <a:rPr lang="en-US" dirty="0"/>
              <a:t>3/26/19</a:t>
            </a:r>
          </a:p>
        </p:txBody>
      </p:sp>
    </p:spTree>
    <p:extLst>
      <p:ext uri="{BB962C8B-B14F-4D97-AF65-F5344CB8AC3E}">
        <p14:creationId xmlns:p14="http://schemas.microsoft.com/office/powerpoint/2010/main" val="2340504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D26EC2-84DE-F647-ACE0-45722C91AB09}"/>
              </a:ext>
            </a:extLst>
          </p:cNvPr>
          <p:cNvPicPr>
            <a:picLocks noChangeAspect="1"/>
          </p:cNvPicPr>
          <p:nvPr/>
        </p:nvPicPr>
        <p:blipFill>
          <a:blip r:embed="rId2"/>
          <a:stretch>
            <a:fillRect/>
          </a:stretch>
        </p:blipFill>
        <p:spPr>
          <a:xfrm>
            <a:off x="4417891" y="3657600"/>
            <a:ext cx="3200400" cy="3200400"/>
          </a:xfrm>
          <a:prstGeom prst="rect">
            <a:avLst/>
          </a:prstGeom>
        </p:spPr>
      </p:pic>
      <p:pic>
        <p:nvPicPr>
          <p:cNvPr id="6" name="Picture 5">
            <a:extLst>
              <a:ext uri="{FF2B5EF4-FFF2-40B4-BE49-F238E27FC236}">
                <a16:creationId xmlns:a16="http://schemas.microsoft.com/office/drawing/2014/main" id="{0E3E3DA3-2D0D-5D4A-818A-7E13261DBA0C}"/>
              </a:ext>
            </a:extLst>
          </p:cNvPr>
          <p:cNvPicPr>
            <a:picLocks noChangeAspect="1"/>
          </p:cNvPicPr>
          <p:nvPr/>
        </p:nvPicPr>
        <p:blipFill>
          <a:blip r:embed="rId3"/>
          <a:stretch>
            <a:fillRect/>
          </a:stretch>
        </p:blipFill>
        <p:spPr>
          <a:xfrm>
            <a:off x="919029" y="3657600"/>
            <a:ext cx="3200400" cy="3200400"/>
          </a:xfrm>
          <a:prstGeom prst="rect">
            <a:avLst/>
          </a:prstGeom>
        </p:spPr>
      </p:pic>
      <p:pic>
        <p:nvPicPr>
          <p:cNvPr id="7" name="Picture 6">
            <a:extLst>
              <a:ext uri="{FF2B5EF4-FFF2-40B4-BE49-F238E27FC236}">
                <a16:creationId xmlns:a16="http://schemas.microsoft.com/office/drawing/2014/main" id="{E33F2762-5D38-694A-B4DC-761DACB12F1D}"/>
              </a:ext>
            </a:extLst>
          </p:cNvPr>
          <p:cNvPicPr>
            <a:picLocks noChangeAspect="1"/>
          </p:cNvPicPr>
          <p:nvPr/>
        </p:nvPicPr>
        <p:blipFill>
          <a:blip r:embed="rId4"/>
          <a:stretch>
            <a:fillRect/>
          </a:stretch>
        </p:blipFill>
        <p:spPr>
          <a:xfrm>
            <a:off x="4367819" y="457200"/>
            <a:ext cx="3200400" cy="3200400"/>
          </a:xfrm>
          <a:prstGeom prst="rect">
            <a:avLst/>
          </a:prstGeom>
        </p:spPr>
      </p:pic>
      <p:pic>
        <p:nvPicPr>
          <p:cNvPr id="8" name="Picture 7">
            <a:extLst>
              <a:ext uri="{FF2B5EF4-FFF2-40B4-BE49-F238E27FC236}">
                <a16:creationId xmlns:a16="http://schemas.microsoft.com/office/drawing/2014/main" id="{478781CC-BF41-3E42-A368-9D5E0422C235}"/>
              </a:ext>
            </a:extLst>
          </p:cNvPr>
          <p:cNvPicPr>
            <a:picLocks noChangeAspect="1"/>
          </p:cNvPicPr>
          <p:nvPr/>
        </p:nvPicPr>
        <p:blipFill>
          <a:blip r:embed="rId5"/>
          <a:stretch>
            <a:fillRect/>
          </a:stretch>
        </p:blipFill>
        <p:spPr>
          <a:xfrm>
            <a:off x="7916753" y="457200"/>
            <a:ext cx="3200400" cy="3200400"/>
          </a:xfrm>
          <a:prstGeom prst="rect">
            <a:avLst/>
          </a:prstGeom>
        </p:spPr>
      </p:pic>
      <p:pic>
        <p:nvPicPr>
          <p:cNvPr id="9" name="Picture 8">
            <a:extLst>
              <a:ext uri="{FF2B5EF4-FFF2-40B4-BE49-F238E27FC236}">
                <a16:creationId xmlns:a16="http://schemas.microsoft.com/office/drawing/2014/main" id="{FAA16E98-AFA0-6741-93D8-75DBB32780EC}"/>
              </a:ext>
            </a:extLst>
          </p:cNvPr>
          <p:cNvPicPr>
            <a:picLocks noChangeAspect="1"/>
          </p:cNvPicPr>
          <p:nvPr/>
        </p:nvPicPr>
        <p:blipFill>
          <a:blip r:embed="rId6"/>
          <a:stretch>
            <a:fillRect/>
          </a:stretch>
        </p:blipFill>
        <p:spPr>
          <a:xfrm>
            <a:off x="818886" y="457200"/>
            <a:ext cx="3200400" cy="3200400"/>
          </a:xfrm>
          <a:prstGeom prst="rect">
            <a:avLst/>
          </a:prstGeom>
        </p:spPr>
      </p:pic>
      <p:pic>
        <p:nvPicPr>
          <p:cNvPr id="10" name="Picture 9">
            <a:extLst>
              <a:ext uri="{FF2B5EF4-FFF2-40B4-BE49-F238E27FC236}">
                <a16:creationId xmlns:a16="http://schemas.microsoft.com/office/drawing/2014/main" id="{012A3333-4740-5C40-B9DA-1E5D67A137D9}"/>
              </a:ext>
            </a:extLst>
          </p:cNvPr>
          <p:cNvPicPr>
            <a:picLocks noChangeAspect="1"/>
          </p:cNvPicPr>
          <p:nvPr/>
        </p:nvPicPr>
        <p:blipFill>
          <a:blip r:embed="rId7"/>
          <a:stretch>
            <a:fillRect/>
          </a:stretch>
        </p:blipFill>
        <p:spPr>
          <a:xfrm>
            <a:off x="7916753" y="3657600"/>
            <a:ext cx="3200400" cy="3200400"/>
          </a:xfrm>
          <a:prstGeom prst="rect">
            <a:avLst/>
          </a:prstGeom>
        </p:spPr>
      </p:pic>
      <p:sp>
        <p:nvSpPr>
          <p:cNvPr id="11" name="TextBox 10">
            <a:extLst>
              <a:ext uri="{FF2B5EF4-FFF2-40B4-BE49-F238E27FC236}">
                <a16:creationId xmlns:a16="http://schemas.microsoft.com/office/drawing/2014/main" id="{526E0CAA-63BD-D040-967F-9CE43FCF39DD}"/>
              </a:ext>
            </a:extLst>
          </p:cNvPr>
          <p:cNvSpPr txBox="1"/>
          <p:nvPr/>
        </p:nvSpPr>
        <p:spPr>
          <a:xfrm>
            <a:off x="154235" y="57090"/>
            <a:ext cx="11727712" cy="400110"/>
          </a:xfrm>
          <a:prstGeom prst="rect">
            <a:avLst/>
          </a:prstGeom>
          <a:noFill/>
        </p:spPr>
        <p:txBody>
          <a:bodyPr wrap="square" rtlCol="0">
            <a:spAutoFit/>
          </a:bodyPr>
          <a:lstStyle/>
          <a:p>
            <a:pPr algn="ctr"/>
            <a:r>
              <a:rPr lang="en-US" sz="2000" dirty="0"/>
              <a:t>Differential taxa that are significantly different between lower and higher parasite loads (</a:t>
            </a:r>
            <a:r>
              <a:rPr lang="en-US" sz="2000" dirty="0" err="1"/>
              <a:t>fdr</a:t>
            </a:r>
            <a:r>
              <a:rPr lang="en-US" sz="2000" dirty="0"/>
              <a:t> q &lt; 0.05)</a:t>
            </a:r>
          </a:p>
        </p:txBody>
      </p:sp>
    </p:spTree>
    <p:extLst>
      <p:ext uri="{BB962C8B-B14F-4D97-AF65-F5344CB8AC3E}">
        <p14:creationId xmlns:p14="http://schemas.microsoft.com/office/powerpoint/2010/main" val="460841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C5F745-F0CC-024C-B49F-322DEEF837C9}"/>
              </a:ext>
            </a:extLst>
          </p:cNvPr>
          <p:cNvPicPr>
            <a:picLocks noChangeAspect="1"/>
          </p:cNvPicPr>
          <p:nvPr/>
        </p:nvPicPr>
        <p:blipFill>
          <a:blip r:embed="rId2"/>
          <a:stretch>
            <a:fillRect/>
          </a:stretch>
        </p:blipFill>
        <p:spPr>
          <a:xfrm>
            <a:off x="555209" y="615777"/>
            <a:ext cx="4048096" cy="5892229"/>
          </a:xfrm>
          <a:prstGeom prst="rect">
            <a:avLst/>
          </a:prstGeom>
        </p:spPr>
      </p:pic>
      <p:sp>
        <p:nvSpPr>
          <p:cNvPr id="8" name="TextBox 7">
            <a:extLst>
              <a:ext uri="{FF2B5EF4-FFF2-40B4-BE49-F238E27FC236}">
                <a16:creationId xmlns:a16="http://schemas.microsoft.com/office/drawing/2014/main" id="{3CFD56DF-4346-E843-89C9-01B06353BB8F}"/>
              </a:ext>
            </a:extLst>
          </p:cNvPr>
          <p:cNvSpPr txBox="1"/>
          <p:nvPr/>
        </p:nvSpPr>
        <p:spPr>
          <a:xfrm>
            <a:off x="555209" y="154112"/>
            <a:ext cx="4263775" cy="923330"/>
          </a:xfrm>
          <a:prstGeom prst="rect">
            <a:avLst/>
          </a:prstGeom>
          <a:noFill/>
        </p:spPr>
        <p:txBody>
          <a:bodyPr wrap="square" rtlCol="0">
            <a:spAutoFit/>
          </a:bodyPr>
          <a:lstStyle/>
          <a:p>
            <a:pPr algn="ctr"/>
            <a:r>
              <a:rPr lang="en-US" dirty="0"/>
              <a:t>Douc + Howler</a:t>
            </a:r>
          </a:p>
          <a:p>
            <a:pPr algn="ctr"/>
            <a:r>
              <a:rPr lang="en-US" dirty="0"/>
              <a:t>Phylogenetic diversity vs semiquantitative index on ALL parasites</a:t>
            </a:r>
          </a:p>
        </p:txBody>
      </p:sp>
      <p:sp>
        <p:nvSpPr>
          <p:cNvPr id="10" name="TextBox 9">
            <a:extLst>
              <a:ext uri="{FF2B5EF4-FFF2-40B4-BE49-F238E27FC236}">
                <a16:creationId xmlns:a16="http://schemas.microsoft.com/office/drawing/2014/main" id="{46CD1975-D46A-5146-BD5F-E3E84CDEEB6F}"/>
              </a:ext>
            </a:extLst>
          </p:cNvPr>
          <p:cNvSpPr txBox="1"/>
          <p:nvPr/>
        </p:nvSpPr>
        <p:spPr>
          <a:xfrm>
            <a:off x="5157627" y="1489753"/>
            <a:ext cx="5794625" cy="2031325"/>
          </a:xfrm>
          <a:prstGeom prst="rect">
            <a:avLst/>
          </a:prstGeom>
          <a:noFill/>
        </p:spPr>
        <p:txBody>
          <a:bodyPr wrap="square" rtlCol="0">
            <a:spAutoFit/>
          </a:bodyPr>
          <a:lstStyle/>
          <a:p>
            <a:r>
              <a:rPr lang="en-US" dirty="0"/>
              <a:t>When looking at all samples and all parasites, stool microbial alpha diversity is significantly HIGHER in animals with higher parasite load (pairwise Wilcoxon; Moderate vs. None and Moderate vs. Low, both FDR q=0.01</a:t>
            </a:r>
          </a:p>
          <a:p>
            <a:endParaRPr lang="en-US" dirty="0"/>
          </a:p>
          <a:p>
            <a:r>
              <a:rPr lang="en-US" dirty="0"/>
              <a:t>Within the douc or howler, there are not strong correlations with alpha diversity and their respective common parasites.</a:t>
            </a:r>
          </a:p>
        </p:txBody>
      </p:sp>
    </p:spTree>
    <p:extLst>
      <p:ext uri="{BB962C8B-B14F-4D97-AF65-F5344CB8AC3E}">
        <p14:creationId xmlns:p14="http://schemas.microsoft.com/office/powerpoint/2010/main" val="271502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4B579D-EAF6-094D-A386-1522FBBCE151}"/>
              </a:ext>
            </a:extLst>
          </p:cNvPr>
          <p:cNvPicPr>
            <a:picLocks noChangeAspect="1"/>
          </p:cNvPicPr>
          <p:nvPr/>
        </p:nvPicPr>
        <p:blipFill>
          <a:blip r:embed="rId2"/>
          <a:stretch>
            <a:fillRect/>
          </a:stretch>
        </p:blipFill>
        <p:spPr>
          <a:xfrm>
            <a:off x="565078" y="102100"/>
            <a:ext cx="4541178" cy="6386031"/>
          </a:xfrm>
          <a:prstGeom prst="rect">
            <a:avLst/>
          </a:prstGeom>
        </p:spPr>
      </p:pic>
      <p:sp>
        <p:nvSpPr>
          <p:cNvPr id="4" name="TextBox 3">
            <a:extLst>
              <a:ext uri="{FF2B5EF4-FFF2-40B4-BE49-F238E27FC236}">
                <a16:creationId xmlns:a16="http://schemas.microsoft.com/office/drawing/2014/main" id="{AACB07FD-1EAF-7B49-A872-CF11B9BA2110}"/>
              </a:ext>
            </a:extLst>
          </p:cNvPr>
          <p:cNvSpPr txBox="1"/>
          <p:nvPr/>
        </p:nvSpPr>
        <p:spPr>
          <a:xfrm>
            <a:off x="5496674" y="1068512"/>
            <a:ext cx="5517223" cy="1754326"/>
          </a:xfrm>
          <a:prstGeom prst="rect">
            <a:avLst/>
          </a:prstGeom>
          <a:noFill/>
        </p:spPr>
        <p:txBody>
          <a:bodyPr wrap="square" rtlCol="0">
            <a:spAutoFit/>
          </a:bodyPr>
          <a:lstStyle/>
          <a:p>
            <a:r>
              <a:rPr lang="en-US" dirty="0"/>
              <a:t>Pearson correlation heatmap for Howlers and egg counts of the two parasites indicated. **, FDR q&lt; 0.05.</a:t>
            </a:r>
          </a:p>
          <a:p>
            <a:endParaRPr lang="en-US" dirty="0"/>
          </a:p>
          <a:p>
            <a:endParaRPr lang="en-US" dirty="0"/>
          </a:p>
          <a:p>
            <a:r>
              <a:rPr lang="en-US" dirty="0"/>
              <a:t>No significant correlations were found for Douc and </a:t>
            </a:r>
            <a:r>
              <a:rPr lang="en-US" dirty="0" err="1"/>
              <a:t>trichuris</a:t>
            </a:r>
            <a:r>
              <a:rPr lang="en-US" dirty="0"/>
              <a:t>.</a:t>
            </a:r>
          </a:p>
        </p:txBody>
      </p:sp>
    </p:spTree>
    <p:extLst>
      <p:ext uri="{BB962C8B-B14F-4D97-AF65-F5344CB8AC3E}">
        <p14:creationId xmlns:p14="http://schemas.microsoft.com/office/powerpoint/2010/main" val="3405218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439150-4E1B-774D-9B52-0C4023863BC7}"/>
              </a:ext>
            </a:extLst>
          </p:cNvPr>
          <p:cNvPicPr>
            <a:picLocks noChangeAspect="1"/>
          </p:cNvPicPr>
          <p:nvPr/>
        </p:nvPicPr>
        <p:blipFill>
          <a:blip r:embed="rId2"/>
          <a:stretch>
            <a:fillRect/>
          </a:stretch>
        </p:blipFill>
        <p:spPr>
          <a:xfrm>
            <a:off x="2260315" y="482884"/>
            <a:ext cx="6758150" cy="3119639"/>
          </a:xfrm>
          <a:prstGeom prst="rect">
            <a:avLst/>
          </a:prstGeom>
        </p:spPr>
      </p:pic>
      <p:sp>
        <p:nvSpPr>
          <p:cNvPr id="4" name="TextBox 3">
            <a:extLst>
              <a:ext uri="{FF2B5EF4-FFF2-40B4-BE49-F238E27FC236}">
                <a16:creationId xmlns:a16="http://schemas.microsoft.com/office/drawing/2014/main" id="{91071C56-A4D9-5B41-A9AD-84C9ECD103E6}"/>
              </a:ext>
            </a:extLst>
          </p:cNvPr>
          <p:cNvSpPr txBox="1"/>
          <p:nvPr/>
        </p:nvSpPr>
        <p:spPr>
          <a:xfrm>
            <a:off x="2619910" y="3976099"/>
            <a:ext cx="6398555" cy="923330"/>
          </a:xfrm>
          <a:prstGeom prst="rect">
            <a:avLst/>
          </a:prstGeom>
          <a:noFill/>
        </p:spPr>
        <p:txBody>
          <a:bodyPr wrap="square" rtlCol="0">
            <a:spAutoFit/>
          </a:bodyPr>
          <a:lstStyle/>
          <a:p>
            <a:r>
              <a:rPr lang="en-US" dirty="0"/>
              <a:t>Unweighted </a:t>
            </a:r>
            <a:r>
              <a:rPr lang="en-US" dirty="0" err="1"/>
              <a:t>unifrac</a:t>
            </a:r>
            <a:r>
              <a:rPr lang="en-US" dirty="0"/>
              <a:t> with howlers on right and doucs on left.</a:t>
            </a:r>
          </a:p>
          <a:p>
            <a:r>
              <a:rPr lang="en-US" dirty="0"/>
              <a:t>Color gradient is purple-teal-yellow: 0 egg counts (dark purple) to high (143; yellow).</a:t>
            </a:r>
          </a:p>
        </p:txBody>
      </p:sp>
    </p:spTree>
    <p:extLst>
      <p:ext uri="{BB962C8B-B14F-4D97-AF65-F5344CB8AC3E}">
        <p14:creationId xmlns:p14="http://schemas.microsoft.com/office/powerpoint/2010/main" val="140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C4171C-E3AD-244E-91C3-BA1952C2774A}"/>
              </a:ext>
            </a:extLst>
          </p:cNvPr>
          <p:cNvPicPr>
            <a:picLocks noChangeAspect="1"/>
          </p:cNvPicPr>
          <p:nvPr/>
        </p:nvPicPr>
        <p:blipFill>
          <a:blip r:embed="rId2"/>
          <a:stretch>
            <a:fillRect/>
          </a:stretch>
        </p:blipFill>
        <p:spPr>
          <a:xfrm>
            <a:off x="7765688" y="0"/>
            <a:ext cx="4426312" cy="3383280"/>
          </a:xfrm>
          <a:prstGeom prst="rect">
            <a:avLst/>
          </a:prstGeom>
        </p:spPr>
      </p:pic>
      <p:pic>
        <p:nvPicPr>
          <p:cNvPr id="5" name="Picture 4">
            <a:extLst>
              <a:ext uri="{FF2B5EF4-FFF2-40B4-BE49-F238E27FC236}">
                <a16:creationId xmlns:a16="http://schemas.microsoft.com/office/drawing/2014/main" id="{9BC23555-772C-9D40-BE6B-ACA018401D38}"/>
              </a:ext>
            </a:extLst>
          </p:cNvPr>
          <p:cNvPicPr>
            <a:picLocks noChangeAspect="1"/>
          </p:cNvPicPr>
          <p:nvPr/>
        </p:nvPicPr>
        <p:blipFill>
          <a:blip r:embed="rId3"/>
          <a:stretch>
            <a:fillRect/>
          </a:stretch>
        </p:blipFill>
        <p:spPr>
          <a:xfrm>
            <a:off x="3128726" y="3474720"/>
            <a:ext cx="4431744" cy="3383280"/>
          </a:xfrm>
          <a:prstGeom prst="rect">
            <a:avLst/>
          </a:prstGeom>
        </p:spPr>
      </p:pic>
      <p:pic>
        <p:nvPicPr>
          <p:cNvPr id="7" name="Picture 6">
            <a:extLst>
              <a:ext uri="{FF2B5EF4-FFF2-40B4-BE49-F238E27FC236}">
                <a16:creationId xmlns:a16="http://schemas.microsoft.com/office/drawing/2014/main" id="{BC57CFCF-5414-9E4B-AABE-AA0B01ADDA5A}"/>
              </a:ext>
            </a:extLst>
          </p:cNvPr>
          <p:cNvPicPr>
            <a:picLocks noChangeAspect="1"/>
          </p:cNvPicPr>
          <p:nvPr/>
        </p:nvPicPr>
        <p:blipFill>
          <a:blip r:embed="rId4"/>
          <a:stretch>
            <a:fillRect/>
          </a:stretch>
        </p:blipFill>
        <p:spPr>
          <a:xfrm>
            <a:off x="7765688" y="3474720"/>
            <a:ext cx="4302034" cy="3383280"/>
          </a:xfrm>
          <a:prstGeom prst="rect">
            <a:avLst/>
          </a:prstGeom>
        </p:spPr>
      </p:pic>
      <p:sp>
        <p:nvSpPr>
          <p:cNvPr id="8" name="TextBox 7">
            <a:extLst>
              <a:ext uri="{FF2B5EF4-FFF2-40B4-BE49-F238E27FC236}">
                <a16:creationId xmlns:a16="http://schemas.microsoft.com/office/drawing/2014/main" id="{92EB0E6C-AFD7-3C41-A114-153E9F28A379}"/>
              </a:ext>
            </a:extLst>
          </p:cNvPr>
          <p:cNvSpPr txBox="1"/>
          <p:nvPr/>
        </p:nvSpPr>
        <p:spPr>
          <a:xfrm>
            <a:off x="1" y="58400"/>
            <a:ext cx="7765688" cy="3139321"/>
          </a:xfrm>
          <a:prstGeom prst="rect">
            <a:avLst/>
          </a:prstGeom>
          <a:noFill/>
        </p:spPr>
        <p:txBody>
          <a:bodyPr wrap="square" rtlCol="0">
            <a:spAutoFit/>
          </a:bodyPr>
          <a:lstStyle/>
          <a:p>
            <a:r>
              <a:rPr lang="en-US" dirty="0"/>
              <a:t>Weighted </a:t>
            </a:r>
            <a:r>
              <a:rPr lang="en-US" dirty="0" err="1"/>
              <a:t>unifrac</a:t>
            </a:r>
            <a:r>
              <a:rPr lang="en-US" dirty="0"/>
              <a:t>, red = howlers at right.</a:t>
            </a:r>
          </a:p>
          <a:p>
            <a:r>
              <a:rPr lang="en-US" dirty="0"/>
              <a:t>Bottom left is colored by the semi-quantitative egg scale (none=orange, low=red, moderate=blue).</a:t>
            </a:r>
          </a:p>
          <a:p>
            <a:r>
              <a:rPr lang="en-US" dirty="0"/>
              <a:t>Bottom right is the same scale as previous slide.</a:t>
            </a:r>
          </a:p>
          <a:p>
            <a:endParaRPr lang="en-US" dirty="0"/>
          </a:p>
          <a:p>
            <a:r>
              <a:rPr lang="en-US" dirty="0"/>
              <a:t>Here, the higher parasite count samples seem to be more distributed, in particular with the Douc. This goes along interestingly with the alpha diversity observation. Higher parasite load might mean greater more phylogenetically diverse guts, and also less similarity between individuals. Could this have a diet/behavioral link? We can quantify these distances if you all think it’s interesting and worth measuring.</a:t>
            </a:r>
          </a:p>
        </p:txBody>
      </p:sp>
      <p:sp>
        <p:nvSpPr>
          <p:cNvPr id="9" name="TextBox 8">
            <a:extLst>
              <a:ext uri="{FF2B5EF4-FFF2-40B4-BE49-F238E27FC236}">
                <a16:creationId xmlns:a16="http://schemas.microsoft.com/office/drawing/2014/main" id="{BD4B1723-212E-D14D-B373-C57328740E39}"/>
              </a:ext>
            </a:extLst>
          </p:cNvPr>
          <p:cNvSpPr txBox="1"/>
          <p:nvPr/>
        </p:nvSpPr>
        <p:spPr>
          <a:xfrm>
            <a:off x="215757" y="4202130"/>
            <a:ext cx="2568540" cy="2031325"/>
          </a:xfrm>
          <a:prstGeom prst="rect">
            <a:avLst/>
          </a:prstGeom>
          <a:noFill/>
        </p:spPr>
        <p:txBody>
          <a:bodyPr wrap="square" rtlCol="0">
            <a:spAutoFit/>
          </a:bodyPr>
          <a:lstStyle/>
          <a:p>
            <a:r>
              <a:rPr lang="en-US" dirty="0"/>
              <a:t>Bray Curtis (not shown) has a similar shape to unweighted </a:t>
            </a:r>
            <a:r>
              <a:rPr lang="en-US" dirty="0" err="1"/>
              <a:t>unifrac</a:t>
            </a:r>
            <a:r>
              <a:rPr lang="en-US" dirty="0"/>
              <a:t> on prev. slide, but the groupings are more similar to the weighted here.</a:t>
            </a:r>
          </a:p>
        </p:txBody>
      </p:sp>
    </p:spTree>
    <p:extLst>
      <p:ext uri="{BB962C8B-B14F-4D97-AF65-F5344CB8AC3E}">
        <p14:creationId xmlns:p14="http://schemas.microsoft.com/office/powerpoint/2010/main" val="2944627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306</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Parasites and the microbiome in Douc and Howler monkeys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Parasites and the microbiome in Douc and Howler monkeys</dc:title>
  <dc:creator>Robin Shields-Cutler</dc:creator>
  <cp:lastModifiedBy>Robin Shields-Cutler</cp:lastModifiedBy>
  <cp:revision>10</cp:revision>
  <dcterms:created xsi:type="dcterms:W3CDTF">2019-03-26T18:46:58Z</dcterms:created>
  <dcterms:modified xsi:type="dcterms:W3CDTF">2019-03-26T19:49:05Z</dcterms:modified>
</cp:coreProperties>
</file>