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58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95"/>
    <p:restoredTop sz="94629"/>
  </p:normalViewPr>
  <p:slideViewPr>
    <p:cSldViewPr snapToGrid="0" snapToObjects="1">
      <p:cViewPr>
        <p:scale>
          <a:sx n="177" d="100"/>
          <a:sy n="177" d="100"/>
        </p:scale>
        <p:origin x="536" y="-7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0011A-C79D-9447-ABD0-A9E9C6AF36C5}" type="datetimeFigureOut">
              <a:rPr lang="en-US" smtClean="0"/>
              <a:t>7/19/17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D747-6B1E-F14C-94B4-6DB4CFAF399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88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DEEC-B784-3F4C-8399-EACB20589474}" type="datetimeFigureOut">
              <a:rPr lang="de-DE" smtClean="0"/>
              <a:t>19.07.17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6DC6-E3A7-B446-BDD0-39F3A2F87D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36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DEEC-B784-3F4C-8399-EACB20589474}" type="datetimeFigureOut">
              <a:rPr lang="de-DE" smtClean="0"/>
              <a:t>19.07.17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6DC6-E3A7-B446-BDD0-39F3A2F87D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444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DEEC-B784-3F4C-8399-EACB20589474}" type="datetimeFigureOut">
              <a:rPr lang="de-DE" smtClean="0"/>
              <a:t>19.07.17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6DC6-E3A7-B446-BDD0-39F3A2F87D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557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DEEC-B784-3F4C-8399-EACB20589474}" type="datetimeFigureOut">
              <a:rPr lang="de-DE" smtClean="0"/>
              <a:t>19.07.17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6DC6-E3A7-B446-BDD0-39F3A2F87D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3776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DEEC-B784-3F4C-8399-EACB20589474}" type="datetimeFigureOut">
              <a:rPr lang="de-DE" smtClean="0"/>
              <a:t>19.07.17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6DC6-E3A7-B446-BDD0-39F3A2F87D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8067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DEEC-B784-3F4C-8399-EACB20589474}" type="datetimeFigureOut">
              <a:rPr lang="de-DE" smtClean="0"/>
              <a:t>19.07.17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6DC6-E3A7-B446-BDD0-39F3A2F87D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29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DEEC-B784-3F4C-8399-EACB20589474}" type="datetimeFigureOut">
              <a:rPr lang="de-DE" smtClean="0"/>
              <a:t>19.07.17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6DC6-E3A7-B446-BDD0-39F3A2F87D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3805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DEEC-B784-3F4C-8399-EACB20589474}" type="datetimeFigureOut">
              <a:rPr lang="de-DE" smtClean="0"/>
              <a:t>19.07.17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6DC6-E3A7-B446-BDD0-39F3A2F87D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7155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DEEC-B784-3F4C-8399-EACB20589474}" type="datetimeFigureOut">
              <a:rPr lang="de-DE" smtClean="0"/>
              <a:t>19.07.17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6DC6-E3A7-B446-BDD0-39F3A2F87D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889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DEEC-B784-3F4C-8399-EACB20589474}" type="datetimeFigureOut">
              <a:rPr lang="de-DE" smtClean="0"/>
              <a:t>19.07.17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6DC6-E3A7-B446-BDD0-39F3A2F87D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83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DEEC-B784-3F4C-8399-EACB20589474}" type="datetimeFigureOut">
              <a:rPr lang="de-DE" smtClean="0"/>
              <a:t>19.07.17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6DC6-E3A7-B446-BDD0-39F3A2F87D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1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FDEEC-B784-3F4C-8399-EACB20589474}" type="datetimeFigureOut">
              <a:rPr lang="de-DE" smtClean="0"/>
              <a:t>19.07.17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26DC6-E3A7-B446-BDD0-39F3A2F87D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6551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Stencil </a:t>
            </a:r>
            <a:r>
              <a:rPr lang="de-DE" dirty="0" err="1" smtClean="0"/>
              <a:t>Blueprints</a:t>
            </a:r>
            <a:r>
              <a:rPr lang="de-DE" smtClean="0"/>
              <a:t/>
            </a:r>
            <a:br>
              <a:rPr lang="de-DE" smtClean="0"/>
            </a:br>
            <a:r>
              <a:rPr lang="de-DE" smtClean="0"/>
              <a:t>Definition &amp; Characterization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42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Classification of </a:t>
            </a:r>
            <a:r>
              <a:rPr lang="en-US" sz="2800" dirty="0" smtClean="0"/>
              <a:t>stencils </a:t>
            </a:r>
            <a:r>
              <a:rPr lang="mr-IN" sz="2800" dirty="0" smtClean="0"/>
              <a:t>–</a:t>
            </a:r>
            <a:r>
              <a:rPr lang="en-US" sz="2800" dirty="0" smtClean="0"/>
              <a:t> heterogeneous weighting factors</a:t>
            </a:r>
            <a:endParaRPr lang="en-US" sz="2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2958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weighting factors expose no symmetry and we need a separate coefficient for each direction</a:t>
            </a:r>
            <a:endParaRPr lang="en-US" sz="2400" dirty="0">
              <a:ea typeface="Courier New" charset="0"/>
              <a:cs typeface="Courier New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096000" y="2867694"/>
            <a:ext cx="4109049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2D-l=2-constant-star-heterogeneous</a:t>
            </a:r>
            <a:endParaRPr lang="en-US" sz="2000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1001494" y="2751078"/>
            <a:ext cx="9317772" cy="3061104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(i=1; i&lt;N-1; i++) </a:t>
            </a:r>
          </a:p>
          <a:p>
            <a:pPr marL="0" indent="0">
              <a:buFont typeface="Arial"/>
              <a:buNone/>
            </a:pP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=1;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&lt;N-1;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j++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) { 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	OUT[i][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] = 	IN[i-2][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]	* 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W[i][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][0] +</a:t>
            </a:r>
            <a:b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			IN[i-1][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]  	* W[i][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][1] +</a:t>
            </a:r>
            <a:b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			IN[i][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]   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	* 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W[i][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][2] 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+</a:t>
            </a:r>
            <a:br>
              <a:rPr lang="de-DE" sz="18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 			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IN[i+1][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]  	* 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W[i][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][3] +</a:t>
            </a:r>
            <a:b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			IN[i+2][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] 	* 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W[i][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][4] 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+</a:t>
            </a:r>
            <a:br>
              <a:rPr lang="de-DE" sz="18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			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IN[i][j-2] 	* 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W[i][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][5] 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+</a:t>
            </a:r>
            <a:br>
              <a:rPr lang="de-DE" sz="18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			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IN[i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][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j-1] 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	* W[i][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][6] +</a:t>
            </a:r>
            <a:b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			IN[i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][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] 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	* W[i][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][7] +</a:t>
            </a:r>
            <a:b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			IN[i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][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j+1] 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	* W[i][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][8] +</a:t>
            </a:r>
            <a:b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			IN[i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][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j+2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] 	* W[i][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][9]; } </a:t>
            </a:r>
          </a:p>
          <a:p>
            <a:pPr marL="0" indent="0">
              <a:buFont typeface="Arial"/>
              <a:buNone/>
            </a:pPr>
            <a:endParaRPr lang="de-DE" sz="18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56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Implementation strategies for blue prints</a:t>
            </a:r>
            <a:endParaRPr lang="en-US" sz="280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OpenMP</a:t>
            </a:r>
            <a:r>
              <a:rPr lang="en-US" sz="2400" dirty="0" smtClean="0"/>
              <a:t> parallelization of </a:t>
            </a:r>
            <a:r>
              <a:rPr lang="en-US" sz="2400" b="1" dirty="0" smtClean="0"/>
              <a:t>outer-most</a:t>
            </a:r>
            <a:r>
              <a:rPr lang="en-US" sz="2400" dirty="0" smtClean="0"/>
              <a:t> loop over computational grid</a:t>
            </a:r>
            <a:endParaRPr lang="en-US" sz="2400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368967" y="2758939"/>
            <a:ext cx="11694696" cy="3061104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pragma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omp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parallel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private(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)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schedule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runtime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0" indent="0">
              <a:buFont typeface="Arial"/>
              <a:buNone/>
            </a:pP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(i=1; i&lt;N-1; i++) </a:t>
            </a:r>
          </a:p>
          <a:p>
            <a:pPr marL="0" indent="0">
              <a:buFont typeface="Arial"/>
              <a:buNone/>
            </a:pP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=1;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&lt;N-1;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j++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) { 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	OUT[i][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] = 	C0 *  IN[i][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] +</a:t>
            </a:r>
            <a:br>
              <a:rPr lang="de-DE" sz="18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			C1 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* (IN[i-1][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]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 + IN[i+1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][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]) +</a:t>
            </a:r>
            <a:b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			C2 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*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(IN[i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][j-1]   + IN[i][j+1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]) +</a:t>
            </a:r>
            <a:b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			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C3 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* (IN[i-1][j-1] +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IN[i+1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][j+1]) 			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			C4 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*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(IN[i-1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][j+1] + IN[i+1][j-1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]) ;} 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//</a:t>
            </a:r>
            <a:b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// in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case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of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variable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coefficient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stencil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18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//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replace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C0,C1,C2,C3,C4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 W[i][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][0:4]</a:t>
            </a:r>
            <a:endParaRPr lang="de-DE" sz="18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44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Implementation strategies for blue prints</a:t>
            </a:r>
            <a:endParaRPr lang="en-US" sz="280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Spatial blocking of inner-most (middle) loop in 2D (3D)</a:t>
            </a:r>
            <a:endParaRPr lang="en-US" sz="2400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368967" y="2758938"/>
            <a:ext cx="11694696" cy="3719499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pragma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omp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parallel private(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jb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jend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) { </a:t>
            </a:r>
          </a:p>
          <a:p>
            <a:pPr marL="0" indent="0">
              <a:buNone/>
            </a:pP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jb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=1;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jb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&lt;N-1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;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jb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+=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block_factor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){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end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=min(jb+block_factor,N-1);</a:t>
            </a:r>
            <a:endParaRPr lang="de-DE" sz="18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Font typeface="Arial"/>
              <a:buNone/>
            </a:pP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pragma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omp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private(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)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schedule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runtime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0" indent="0">
              <a:buFont typeface="Arial"/>
              <a:buNone/>
            </a:pP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(i=1; i&lt;N-1; i++) </a:t>
            </a:r>
          </a:p>
          <a:p>
            <a:pPr marL="0" indent="0">
              <a:buFont typeface="Arial"/>
              <a:buNone/>
            </a:pP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jb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;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jend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;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j++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) { 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	  OUT[i][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] = 	C0 *  IN[i][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] +</a:t>
            </a:r>
            <a:br>
              <a:rPr lang="de-DE" sz="18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			C1 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* (IN[i-1][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]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 + IN[i+1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][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]) +</a:t>
            </a:r>
            <a:b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			C2 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*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(IN[i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][j-1]   + IN[i][j+1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]) +</a:t>
            </a:r>
            <a:b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			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C3 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* (IN[i-1][j-1] +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IN[i+1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][j+1]) 			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			C4 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*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(IN[i-1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][j+1] + IN[i+1][j-1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]) ;}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de-DE" sz="18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//</a:t>
            </a:r>
            <a:b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// 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18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//</a:t>
            </a:r>
            <a:endParaRPr lang="de-DE" sz="18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90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First generate </a:t>
            </a:r>
            <a:r>
              <a:rPr lang="en-US" dirty="0" err="1" smtClean="0"/>
              <a:t>kerncraft</a:t>
            </a:r>
            <a:r>
              <a:rPr lang="en-US" dirty="0" smtClean="0"/>
              <a:t> code (no </a:t>
            </a:r>
            <a:r>
              <a:rPr lang="en-US" dirty="0" err="1" smtClean="0"/>
              <a:t>openmp</a:t>
            </a:r>
            <a:r>
              <a:rPr lang="en-US" dirty="0" smtClean="0"/>
              <a:t> - no blocking)</a:t>
            </a:r>
          </a:p>
          <a:p>
            <a:r>
              <a:rPr lang="en-US" dirty="0" smtClean="0"/>
              <a:t>Generate ECM model</a:t>
            </a:r>
          </a:p>
          <a:p>
            <a:r>
              <a:rPr lang="en-US" dirty="0" smtClean="0"/>
              <a:t>Generate “executable” code with </a:t>
            </a:r>
            <a:r>
              <a:rPr lang="en-US" dirty="0" err="1" smtClean="0"/>
              <a:t>OpenMP</a:t>
            </a:r>
            <a:r>
              <a:rPr lang="en-US" dirty="0" smtClean="0"/>
              <a:t> parallelization and Blocking </a:t>
            </a:r>
            <a:r>
              <a:rPr lang="mr-IN" dirty="0" smtClean="0"/>
              <a:t>–</a:t>
            </a:r>
            <a:r>
              <a:rPr lang="en-US" dirty="0" smtClean="0"/>
              <a:t> including </a:t>
            </a:r>
            <a:r>
              <a:rPr lang="en-US" dirty="0" err="1" smtClean="0"/>
              <a:t>likwid</a:t>
            </a:r>
            <a:r>
              <a:rPr lang="en-US" dirty="0" smtClean="0"/>
              <a:t> marker</a:t>
            </a:r>
          </a:p>
          <a:p>
            <a:r>
              <a:rPr lang="en-US" dirty="0" smtClean="0"/>
              <a:t>Run validation w/</a:t>
            </a:r>
            <a:r>
              <a:rPr lang="en-US" dirty="0" err="1" smtClean="0"/>
              <a:t>w.o</a:t>
            </a:r>
            <a:r>
              <a:rPr lang="en-US" dirty="0" smtClean="0"/>
              <a:t>. appropriate blocking factor </a:t>
            </a:r>
          </a:p>
          <a:p>
            <a:r>
              <a:rPr lang="en-US" dirty="0" smtClean="0"/>
              <a:t>Performance metric: Lattice Site Updates / s</a:t>
            </a:r>
          </a:p>
          <a:p>
            <a:r>
              <a:rPr lang="en-US" dirty="0" smtClean="0"/>
              <a:t>Time measurement: </a:t>
            </a:r>
            <a:r>
              <a:rPr lang="en-US" dirty="0" err="1" smtClean="0"/>
              <a:t>gettime_of_day</a:t>
            </a:r>
            <a:endParaRPr lang="en-US" dirty="0" smtClean="0"/>
          </a:p>
          <a:p>
            <a:r>
              <a:rPr lang="en-US" dirty="0" smtClean="0"/>
              <a:t>l=1,..,4 for star stencils and l=1,2 for box stencils in 2D and 3D</a:t>
            </a:r>
          </a:p>
          <a:p>
            <a:r>
              <a:rPr lang="en-US" dirty="0" smtClean="0"/>
              <a:t>Run stencil “often enough” such that execution time is min. 5s.</a:t>
            </a:r>
          </a:p>
        </p:txBody>
      </p:sp>
    </p:spTree>
    <p:extLst>
      <p:ext uri="{BB962C8B-B14F-4D97-AF65-F5344CB8AC3E}">
        <p14:creationId xmlns:p14="http://schemas.microsoft.com/office/powerpoint/2010/main" val="12829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Swap  IN[:][:] &amp; OUT[:][:] after each “outer” iteration</a:t>
            </a:r>
          </a:p>
          <a:p>
            <a:r>
              <a:rPr lang="en-US" dirty="0" smtClean="0"/>
              <a:t>Put Stencil-Up in separate subroutine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#pragma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omp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parallel private(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iter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) {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ter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= 1, niter</a:t>
            </a:r>
          </a:p>
          <a:p>
            <a:pPr marL="457200" lvl="1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all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stencil_update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(IN,OUT,W,</a:t>
            </a:r>
            <a:r>
              <a:rPr lang="mr-IN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IN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 OUT</a:t>
            </a:r>
          </a:p>
          <a:p>
            <a:pPr marL="0" indent="0"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  <a:sym typeface="Wingdings"/>
              </a:rPr>
              <a:t>e</a:t>
            </a:r>
            <a:r>
              <a:rPr lang="en-US" sz="240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nd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iter</a:t>
            </a:r>
            <a:endParaRPr lang="en-US" sz="2400" dirty="0" smtClean="0">
              <a:latin typeface="Courier New" charset="0"/>
              <a:ea typeface="Courier New" charset="0"/>
              <a:cs typeface="Courier New" charset="0"/>
              <a:sym typeface="Wingdings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9291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Literature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 smtClean="0"/>
              <a:t>[Stock14] </a:t>
            </a:r>
            <a:r>
              <a:rPr lang="de-DE" sz="2000" dirty="0"/>
              <a:t>Kevin Stock, Martin Kong, Tobias </a:t>
            </a:r>
            <a:r>
              <a:rPr lang="de-DE" sz="2000" dirty="0" err="1"/>
              <a:t>Grosser</a:t>
            </a:r>
            <a:r>
              <a:rPr lang="de-DE" sz="2000" dirty="0"/>
              <a:t>, Louis-Noël </a:t>
            </a:r>
            <a:r>
              <a:rPr lang="de-DE" sz="2000" dirty="0" err="1"/>
              <a:t>Pouchet</a:t>
            </a:r>
            <a:r>
              <a:rPr lang="de-DE" sz="2000" dirty="0"/>
              <a:t>, Fabrice </a:t>
            </a:r>
            <a:r>
              <a:rPr lang="de-DE" sz="2000" dirty="0" err="1"/>
              <a:t>Rastello</a:t>
            </a:r>
            <a:r>
              <a:rPr lang="de-DE" sz="2000" dirty="0"/>
              <a:t>, J. </a:t>
            </a:r>
            <a:r>
              <a:rPr lang="de-DE" sz="2000" dirty="0" err="1"/>
              <a:t>Ramanujam</a:t>
            </a:r>
            <a:r>
              <a:rPr lang="de-DE" sz="2000" dirty="0"/>
              <a:t>, </a:t>
            </a:r>
            <a:r>
              <a:rPr lang="de-DE" sz="2000" dirty="0" err="1"/>
              <a:t>and</a:t>
            </a:r>
            <a:r>
              <a:rPr lang="de-DE" sz="2000" dirty="0"/>
              <a:t> P. </a:t>
            </a:r>
            <a:r>
              <a:rPr lang="de-DE" sz="2000" dirty="0" err="1"/>
              <a:t>Sadayappan</a:t>
            </a:r>
            <a:r>
              <a:rPr lang="de-DE" sz="2000" dirty="0"/>
              <a:t>. 2014. A </a:t>
            </a:r>
            <a:r>
              <a:rPr lang="de-DE" sz="2000" dirty="0" err="1"/>
              <a:t>framework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enhancing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reuse</a:t>
            </a:r>
            <a:r>
              <a:rPr lang="de-DE" sz="2000" dirty="0"/>
              <a:t> via </a:t>
            </a:r>
            <a:r>
              <a:rPr lang="de-DE" sz="2000" dirty="0" err="1"/>
              <a:t>associative</a:t>
            </a:r>
            <a:r>
              <a:rPr lang="de-DE" sz="2000" dirty="0"/>
              <a:t> </a:t>
            </a:r>
            <a:r>
              <a:rPr lang="de-DE" sz="2000" dirty="0" err="1"/>
              <a:t>reordering</a:t>
            </a:r>
            <a:r>
              <a:rPr lang="de-DE" sz="2000" dirty="0"/>
              <a:t>. In </a:t>
            </a:r>
            <a:r>
              <a:rPr lang="de-DE" sz="2000" i="1" dirty="0" err="1"/>
              <a:t>Proceedings</a:t>
            </a:r>
            <a:r>
              <a:rPr lang="de-DE" sz="2000" i="1" dirty="0"/>
              <a:t> </a:t>
            </a:r>
            <a:r>
              <a:rPr lang="de-DE" sz="2000" i="1" dirty="0" err="1"/>
              <a:t>of</a:t>
            </a:r>
            <a:r>
              <a:rPr lang="de-DE" sz="2000" i="1" dirty="0"/>
              <a:t> </a:t>
            </a:r>
            <a:r>
              <a:rPr lang="de-DE" sz="2000" i="1" dirty="0" err="1"/>
              <a:t>the</a:t>
            </a:r>
            <a:r>
              <a:rPr lang="de-DE" sz="2000" i="1" dirty="0"/>
              <a:t> 35th ACM SIGPLAN Conference on </a:t>
            </a:r>
            <a:r>
              <a:rPr lang="de-DE" sz="2000" i="1" dirty="0" err="1"/>
              <a:t>Programming</a:t>
            </a:r>
            <a:r>
              <a:rPr lang="de-DE" sz="2000" i="1" dirty="0"/>
              <a:t> Language Design </a:t>
            </a:r>
            <a:r>
              <a:rPr lang="de-DE" sz="2000" i="1" dirty="0" err="1"/>
              <a:t>and</a:t>
            </a:r>
            <a:r>
              <a:rPr lang="de-DE" sz="2000" i="1" dirty="0"/>
              <a:t> Implementation</a:t>
            </a:r>
            <a:r>
              <a:rPr lang="de-DE" sz="2000" dirty="0"/>
              <a:t> (PLDI '14). ACM, New York, NY, USA, 65-76. DOI=http://</a:t>
            </a:r>
            <a:r>
              <a:rPr lang="de-DE" sz="2000" dirty="0" err="1" smtClean="0"/>
              <a:t>dx.doi.org</a:t>
            </a:r>
            <a:r>
              <a:rPr lang="de-DE" sz="2000" dirty="0" smtClean="0"/>
              <a:t>/10.1145/2594291.2594342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dirty="0" smtClean="0"/>
              <a:t> 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60642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994611"/>
            <a:ext cx="10850592" cy="5182352"/>
          </a:xfrm>
        </p:spPr>
        <p:txBody>
          <a:bodyPr>
            <a:noAutofit/>
          </a:bodyPr>
          <a:lstStyle/>
          <a:p>
            <a:r>
              <a:rPr lang="de-DE" sz="2400" dirty="0" smtClean="0"/>
              <a:t>This </a:t>
            </a:r>
            <a:r>
              <a:rPr lang="de-DE" sz="2400" dirty="0" err="1" smtClean="0"/>
              <a:t>slide</a:t>
            </a:r>
            <a:r>
              <a:rPr lang="de-DE" sz="2400" dirty="0" smtClean="0"/>
              <a:t> </a:t>
            </a:r>
            <a:r>
              <a:rPr lang="de-DE" sz="2400" dirty="0" err="1" smtClean="0"/>
              <a:t>set</a:t>
            </a:r>
            <a:r>
              <a:rPr lang="de-DE" sz="2400" dirty="0" smtClean="0"/>
              <a:t> </a:t>
            </a:r>
            <a:r>
              <a:rPr lang="de-DE" sz="2400" dirty="0" err="1" smtClean="0"/>
              <a:t>should</a:t>
            </a:r>
            <a:r>
              <a:rPr lang="de-DE" sz="2400" dirty="0" smtClean="0"/>
              <a:t> </a:t>
            </a:r>
            <a:r>
              <a:rPr lang="de-DE" sz="2400" dirty="0" err="1" smtClean="0"/>
              <a:t>provide</a:t>
            </a:r>
            <a:r>
              <a:rPr lang="de-DE" sz="2400" dirty="0" smtClean="0"/>
              <a:t> an </a:t>
            </a:r>
            <a:r>
              <a:rPr lang="de-DE" sz="2400" dirty="0" err="1" smtClean="0"/>
              <a:t>overview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different prototype </a:t>
            </a:r>
            <a:r>
              <a:rPr lang="de-DE" sz="2400" dirty="0" err="1" smtClean="0"/>
              <a:t>stencil</a:t>
            </a:r>
            <a:r>
              <a:rPr lang="de-DE" sz="2400" dirty="0" smtClean="0"/>
              <a:t> </a:t>
            </a:r>
            <a:r>
              <a:rPr lang="de-DE" sz="2400" dirty="0" err="1" smtClean="0"/>
              <a:t>blueprints</a:t>
            </a:r>
            <a:r>
              <a:rPr lang="de-DE" sz="2400" dirty="0" smtClean="0"/>
              <a:t> </a:t>
            </a:r>
            <a:r>
              <a:rPr lang="de-DE" sz="2400" dirty="0" err="1" smtClean="0"/>
              <a:t>which</a:t>
            </a:r>
            <a:r>
              <a:rPr lang="de-DE" sz="2400" dirty="0" smtClean="0"/>
              <a:t> </a:t>
            </a:r>
            <a:r>
              <a:rPr lang="de-DE" sz="2400" dirty="0" err="1" smtClean="0"/>
              <a:t>should</a:t>
            </a:r>
            <a:r>
              <a:rPr lang="de-DE" sz="2400" dirty="0" smtClean="0"/>
              <a:t> </a:t>
            </a:r>
            <a:r>
              <a:rPr lang="de-DE" sz="2400" dirty="0" err="1" smtClean="0"/>
              <a:t>be</a:t>
            </a:r>
            <a:r>
              <a:rPr lang="de-DE" sz="2400" dirty="0" smtClean="0"/>
              <a:t> </a:t>
            </a:r>
            <a:r>
              <a:rPr lang="de-DE" sz="2400" dirty="0" err="1" smtClean="0"/>
              <a:t>implemented</a:t>
            </a:r>
            <a:r>
              <a:rPr lang="de-DE" sz="2400" dirty="0" smtClean="0"/>
              <a:t> </a:t>
            </a:r>
          </a:p>
          <a:p>
            <a:endParaRPr lang="de-DE" sz="2400" dirty="0"/>
          </a:p>
          <a:p>
            <a:r>
              <a:rPr lang="de-DE" sz="2400" dirty="0" smtClean="0"/>
              <a:t>Sample </a:t>
            </a:r>
            <a:r>
              <a:rPr lang="de-DE" sz="2400" dirty="0" err="1" smtClean="0"/>
              <a:t>codes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pictures</a:t>
            </a:r>
            <a:r>
              <a:rPr lang="de-DE" sz="2400" dirty="0" smtClean="0"/>
              <a:t> </a:t>
            </a:r>
            <a:r>
              <a:rPr lang="de-DE" sz="2400" dirty="0" err="1" smtClean="0"/>
              <a:t>are</a:t>
            </a:r>
            <a:r>
              <a:rPr lang="de-DE" sz="2400" dirty="0" smtClean="0"/>
              <a:t> </a:t>
            </a:r>
            <a:r>
              <a:rPr lang="de-DE" sz="2400" dirty="0" err="1" smtClean="0"/>
              <a:t>given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2D but </a:t>
            </a:r>
            <a:r>
              <a:rPr lang="de-DE" sz="2400" dirty="0" err="1" smtClean="0"/>
              <a:t>are</a:t>
            </a:r>
            <a:r>
              <a:rPr lang="de-DE" sz="2400" dirty="0" smtClean="0"/>
              <a:t> </a:t>
            </a:r>
            <a:r>
              <a:rPr lang="de-DE" sz="2400" dirty="0" err="1" smtClean="0"/>
              <a:t>straightforwad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extend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3D</a:t>
            </a:r>
          </a:p>
          <a:p>
            <a:endParaRPr lang="de-DE" sz="2400" dirty="0"/>
          </a:p>
          <a:p>
            <a:r>
              <a:rPr lang="de-DE" sz="2400" dirty="0" smtClean="0"/>
              <a:t>Basic </a:t>
            </a:r>
            <a:r>
              <a:rPr lang="de-DE" sz="2400" dirty="0" err="1" smtClean="0"/>
              <a:t>assumption</a:t>
            </a:r>
            <a:r>
              <a:rPr lang="de-DE" sz="2400" dirty="0" smtClean="0"/>
              <a:t>: </a:t>
            </a:r>
          </a:p>
          <a:p>
            <a:pPr lvl="1"/>
            <a:r>
              <a:rPr lang="de-DE" sz="1800" dirty="0" err="1" smtClean="0"/>
              <a:t>input</a:t>
            </a:r>
            <a:r>
              <a:rPr lang="de-DE" sz="1800" dirty="0" smtClean="0"/>
              <a:t> </a:t>
            </a:r>
            <a:r>
              <a:rPr lang="de-DE" sz="1800" dirty="0" err="1" smtClean="0"/>
              <a:t>array</a:t>
            </a:r>
            <a:r>
              <a:rPr lang="de-DE" sz="1800" dirty="0" smtClean="0"/>
              <a:t>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IN[:][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:] </a:t>
            </a:r>
            <a:endParaRPr lang="de-DE" sz="1800" dirty="0" smtClean="0">
              <a:sym typeface="Wingdings"/>
            </a:endParaRPr>
          </a:p>
          <a:p>
            <a:pPr lvl="1"/>
            <a:r>
              <a:rPr lang="de-DE" sz="1800" dirty="0" err="1" smtClean="0">
                <a:sym typeface="Wingdings"/>
              </a:rPr>
              <a:t>calculate</a:t>
            </a:r>
            <a:r>
              <a:rPr lang="de-DE" sz="1800" dirty="0" smtClean="0">
                <a:sym typeface="Wingdings"/>
              </a:rPr>
              <a:t> </a:t>
            </a:r>
            <a:r>
              <a:rPr lang="de-DE" sz="1800" dirty="0" err="1" smtClean="0">
                <a:sym typeface="Wingdings"/>
              </a:rPr>
              <a:t>weighted</a:t>
            </a:r>
            <a:r>
              <a:rPr lang="de-DE" sz="1800" dirty="0" smtClean="0">
                <a:sym typeface="Wingdings"/>
              </a:rPr>
              <a:t> </a:t>
            </a:r>
            <a:r>
              <a:rPr lang="de-DE" sz="1800" dirty="0" err="1" smtClean="0">
                <a:sym typeface="Wingdings"/>
              </a:rPr>
              <a:t>average</a:t>
            </a:r>
            <a:r>
              <a:rPr lang="de-DE" sz="1800" dirty="0" smtClean="0">
                <a:sym typeface="Wingdings"/>
              </a:rPr>
              <a:t> </a:t>
            </a:r>
            <a:r>
              <a:rPr lang="de-DE" sz="1800" dirty="0" err="1" smtClean="0">
                <a:sym typeface="Wingdings"/>
              </a:rPr>
              <a:t>using</a:t>
            </a:r>
            <a:r>
              <a:rPr lang="de-DE" sz="1800" dirty="0" smtClean="0">
                <a:sym typeface="Wingdings"/>
              </a:rPr>
              <a:t> </a:t>
            </a:r>
            <a:r>
              <a:rPr lang="de-DE" sz="1800" b="1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W[:][:][0:2*l][0:2*l] </a:t>
            </a:r>
            <a:endParaRPr lang="de-DE" sz="1800" b="1" dirty="0">
              <a:sym typeface="Wingdings"/>
            </a:endParaRPr>
          </a:p>
          <a:p>
            <a:pPr lvl="1"/>
            <a:r>
              <a:rPr lang="de-DE" sz="1800" dirty="0" err="1" smtClean="0">
                <a:sym typeface="Wingdings"/>
              </a:rPr>
              <a:t>write</a:t>
            </a:r>
            <a:r>
              <a:rPr lang="de-DE" sz="1800" dirty="0" smtClean="0">
                <a:sym typeface="Wingdings"/>
              </a:rPr>
              <a:t> </a:t>
            </a:r>
            <a:r>
              <a:rPr lang="de-DE" sz="1800" dirty="0" err="1" smtClean="0">
                <a:sym typeface="Wingdings"/>
              </a:rPr>
              <a:t>to</a:t>
            </a:r>
            <a:r>
              <a:rPr lang="de-DE" sz="1800" dirty="0" smtClean="0">
                <a:sym typeface="Wingdings"/>
              </a:rPr>
              <a:t> </a:t>
            </a:r>
            <a:r>
              <a:rPr lang="de-DE" sz="1800" dirty="0" err="1" smtClean="0">
                <a:sym typeface="Wingdings"/>
              </a:rPr>
              <a:t>output</a:t>
            </a:r>
            <a:r>
              <a:rPr lang="de-DE" sz="1800" dirty="0" smtClean="0">
                <a:sym typeface="Wingdings"/>
              </a:rPr>
              <a:t> </a:t>
            </a:r>
            <a:r>
              <a:rPr lang="de-DE" sz="1800" dirty="0" err="1" smtClean="0">
                <a:sym typeface="Wingdings"/>
              </a:rPr>
              <a:t>array</a:t>
            </a:r>
            <a:r>
              <a:rPr lang="de-DE" sz="1800" dirty="0" smtClean="0">
                <a:sym typeface="Wingdings"/>
              </a:rPr>
              <a:t>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OUT[:][:] </a:t>
            </a:r>
          </a:p>
          <a:p>
            <a:pPr lvl="1"/>
            <a:r>
              <a:rPr lang="de-DE" sz="1800" dirty="0" err="1" smtClean="0">
                <a:sym typeface="Wingdings"/>
              </a:rPr>
              <a:t>assuming</a:t>
            </a:r>
            <a:r>
              <a:rPr lang="de-DE" sz="1800" dirty="0" smtClean="0">
                <a:sym typeface="Wingdings"/>
              </a:rPr>
              <a:t> a </a:t>
            </a:r>
            <a:r>
              <a:rPr lang="de-DE" sz="1800" dirty="0" err="1" smtClean="0">
                <a:sym typeface="Wingdings"/>
              </a:rPr>
              <a:t>stencil</a:t>
            </a:r>
            <a:r>
              <a:rPr lang="de-DE" sz="1800" dirty="0" smtClean="0">
                <a:sym typeface="Wingdings"/>
              </a:rPr>
              <a:t> </a:t>
            </a:r>
            <a:r>
              <a:rPr lang="de-DE" sz="1800" dirty="0" err="1" smtClean="0">
                <a:sym typeface="Wingdings"/>
              </a:rPr>
              <a:t>of</a:t>
            </a:r>
            <a:r>
              <a:rPr lang="de-DE" sz="1800" dirty="0" smtClean="0">
                <a:sym typeface="Wingdings"/>
              </a:rPr>
              <a:t> </a:t>
            </a:r>
            <a:r>
              <a:rPr lang="de-DE" sz="1800" dirty="0" err="1" smtClean="0">
                <a:sym typeface="Wingdings"/>
              </a:rPr>
              <a:t>range</a:t>
            </a:r>
            <a:r>
              <a:rPr lang="de-DE" sz="1800" dirty="0" smtClean="0">
                <a:sym typeface="Wingdings"/>
              </a:rPr>
              <a:t>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l</a:t>
            </a:r>
            <a:endParaRPr lang="de-DE" sz="1800" dirty="0">
              <a:sym typeface="Wingdings"/>
            </a:endParaRPr>
          </a:p>
          <a:p>
            <a:pPr lvl="1"/>
            <a:r>
              <a:rPr lang="de-DE" sz="1800" dirty="0" err="1" smtClean="0">
                <a:sym typeface="Wingdings"/>
              </a:rPr>
              <a:t>Be</a:t>
            </a:r>
            <a:r>
              <a:rPr lang="de-DE" sz="1800" dirty="0" smtClean="0">
                <a:sym typeface="Wingdings"/>
              </a:rPr>
              <a:t> </a:t>
            </a:r>
            <a:r>
              <a:rPr lang="de-DE" sz="1800" dirty="0" err="1" smtClean="0">
                <a:sym typeface="Wingdings"/>
              </a:rPr>
              <a:t>felxible</a:t>
            </a:r>
            <a:r>
              <a:rPr lang="de-DE" sz="1800" dirty="0" smtClean="0">
                <a:sym typeface="Wingdings"/>
              </a:rPr>
              <a:t> </a:t>
            </a:r>
            <a:r>
              <a:rPr lang="de-DE" sz="1800" dirty="0" err="1" smtClean="0">
                <a:sym typeface="Wingdings"/>
              </a:rPr>
              <a:t>to</a:t>
            </a:r>
            <a:r>
              <a:rPr lang="de-DE" sz="1800" dirty="0" smtClean="0">
                <a:sym typeface="Wingdings"/>
              </a:rPr>
              <a:t> </a:t>
            </a:r>
            <a:r>
              <a:rPr lang="de-DE" sz="1800" dirty="0" err="1" smtClean="0">
                <a:sym typeface="Wingdings"/>
              </a:rPr>
              <a:t>change</a:t>
            </a:r>
            <a:r>
              <a:rPr lang="de-DE" sz="1800" dirty="0" smtClean="0">
                <a:sym typeface="Wingdings"/>
              </a:rPr>
              <a:t> </a:t>
            </a:r>
            <a:r>
              <a:rPr lang="de-DE" sz="1800" dirty="0" err="1" smtClean="0">
                <a:sym typeface="Wingdings"/>
              </a:rPr>
              <a:t>data</a:t>
            </a:r>
            <a:r>
              <a:rPr lang="de-DE" sz="1800" dirty="0" smtClean="0">
                <a:sym typeface="Wingdings"/>
              </a:rPr>
              <a:t> type </a:t>
            </a:r>
            <a:r>
              <a:rPr lang="de-DE" sz="1800" dirty="0" err="1" smtClean="0">
                <a:sym typeface="Wingdings"/>
              </a:rPr>
              <a:t>foat</a:t>
            </a:r>
            <a:r>
              <a:rPr lang="de-DE" sz="1800" dirty="0" smtClean="0">
                <a:sym typeface="Wingdings"/>
              </a:rPr>
              <a:t> double </a:t>
            </a:r>
          </a:p>
          <a:p>
            <a:pPr lvl="1"/>
            <a:r>
              <a:rPr lang="de-DE" sz="1800" dirty="0" err="1" smtClean="0">
                <a:sym typeface="Wingdings"/>
              </a:rPr>
              <a:t>For</a:t>
            </a:r>
            <a:r>
              <a:rPr lang="de-DE" sz="1800" dirty="0" smtClean="0">
                <a:sym typeface="Wingdings"/>
              </a:rPr>
              <a:t> </a:t>
            </a:r>
            <a:r>
              <a:rPr lang="de-DE" sz="1800" dirty="0" err="1" smtClean="0">
                <a:sym typeface="Wingdings"/>
              </a:rPr>
              <a:t>performance</a:t>
            </a:r>
            <a:r>
              <a:rPr lang="de-DE" sz="1800" dirty="0" smtClean="0">
                <a:sym typeface="Wingdings"/>
              </a:rPr>
              <a:t> </a:t>
            </a:r>
            <a:r>
              <a:rPr lang="de-DE" sz="1800" dirty="0" err="1" smtClean="0">
                <a:sym typeface="Wingdings"/>
              </a:rPr>
              <a:t>measurements</a:t>
            </a:r>
            <a:r>
              <a:rPr lang="de-DE" sz="1800" dirty="0" smtClean="0">
                <a:sym typeface="Wingdings"/>
              </a:rPr>
              <a:t> </a:t>
            </a:r>
            <a:r>
              <a:rPr lang="de-DE" sz="1800" dirty="0" err="1" smtClean="0">
                <a:sym typeface="Wingdings"/>
              </a:rPr>
              <a:t>concentrate</a:t>
            </a:r>
            <a:r>
              <a:rPr lang="de-DE" sz="1800" dirty="0" smtClean="0">
                <a:sym typeface="Wingdings"/>
              </a:rPr>
              <a:t> on </a:t>
            </a:r>
            <a:r>
              <a:rPr lang="de-DE" sz="1800" dirty="0" smtClean="0">
                <a:sym typeface="Wingdings"/>
              </a:rPr>
              <a:t> </a:t>
            </a:r>
            <a:r>
              <a:rPr lang="de-DE" sz="1800" dirty="0" smtClean="0">
                <a:sym typeface="Wingdings"/>
              </a:rPr>
              <a:t>double (8-byte) </a:t>
            </a:r>
            <a:r>
              <a:rPr lang="de-DE" sz="1800" dirty="0" err="1" smtClean="0">
                <a:sym typeface="Wingdings"/>
              </a:rPr>
              <a:t>data</a:t>
            </a:r>
            <a:r>
              <a:rPr lang="de-DE" sz="1800" dirty="0" smtClean="0">
                <a:sym typeface="Wingdings"/>
              </a:rPr>
              <a:t> type </a:t>
            </a:r>
            <a:r>
              <a:rPr lang="de-DE" sz="1800" dirty="0" err="1" smtClean="0">
                <a:sym typeface="Wingdings"/>
              </a:rPr>
              <a:t>and</a:t>
            </a:r>
            <a:r>
              <a:rPr lang="de-DE" sz="1800" dirty="0" smtClean="0">
                <a:sym typeface="Wingdings"/>
              </a:rPr>
              <a:t> </a:t>
            </a:r>
            <a:r>
              <a:rPr lang="de-DE" sz="1800" dirty="0" err="1" smtClean="0">
                <a:sym typeface="Wingdings"/>
              </a:rPr>
              <a:t>quadratic</a:t>
            </a:r>
            <a:r>
              <a:rPr lang="de-DE" sz="1800" dirty="0" smtClean="0">
                <a:sym typeface="Wingdings"/>
              </a:rPr>
              <a:t> / </a:t>
            </a:r>
            <a:r>
              <a:rPr lang="de-DE" sz="1800" dirty="0" err="1" smtClean="0">
                <a:sym typeface="Wingdings"/>
              </a:rPr>
              <a:t>cubic</a:t>
            </a:r>
            <a:r>
              <a:rPr lang="de-DE" sz="1800" dirty="0" smtClean="0">
                <a:sym typeface="Wingdings"/>
              </a:rPr>
              <a:t> </a:t>
            </a:r>
            <a:r>
              <a:rPr lang="de-DE" sz="1800" dirty="0" err="1" smtClean="0">
                <a:sym typeface="Wingdings"/>
              </a:rPr>
              <a:t>domains</a:t>
            </a:r>
            <a:r>
              <a:rPr lang="de-DE" sz="1800" dirty="0" smtClean="0">
                <a:sym typeface="Wingdings"/>
              </a:rPr>
              <a:t> in </a:t>
            </a:r>
            <a:r>
              <a:rPr lang="de-DE" sz="1800" dirty="0" err="1" smtClean="0">
                <a:sym typeface="Wingdings"/>
              </a:rPr>
              <a:t>the</a:t>
            </a:r>
            <a:r>
              <a:rPr lang="de-DE" sz="1800" dirty="0" smtClean="0">
                <a:sym typeface="Wingdings"/>
              </a:rPr>
              <a:t> </a:t>
            </a:r>
            <a:r>
              <a:rPr lang="de-DE" sz="1800" dirty="0" err="1" smtClean="0">
                <a:sym typeface="Wingdings"/>
              </a:rPr>
              <a:t>beginning</a:t>
            </a:r>
            <a:r>
              <a:rPr lang="de-DE" sz="1800" dirty="0" smtClean="0">
                <a:sym typeface="Wingdings"/>
              </a:rPr>
              <a:t> (</a:t>
            </a:r>
            <a:r>
              <a:rPr lang="de-DE" sz="1800" dirty="0" err="1" smtClean="0">
                <a:sym typeface="Wingdings"/>
              </a:rPr>
              <a:t>generation</a:t>
            </a:r>
            <a:r>
              <a:rPr lang="de-DE" sz="1800" dirty="0" smtClean="0">
                <a:sym typeface="Wingdings"/>
              </a:rPr>
              <a:t> </a:t>
            </a:r>
            <a:r>
              <a:rPr lang="de-DE" sz="1800" dirty="0" err="1" smtClean="0">
                <a:sym typeface="Wingdings"/>
              </a:rPr>
              <a:t>routine</a:t>
            </a:r>
            <a:r>
              <a:rPr lang="de-DE" sz="1800" dirty="0" smtClean="0">
                <a:sym typeface="Wingdings"/>
              </a:rPr>
              <a:t> </a:t>
            </a:r>
            <a:r>
              <a:rPr lang="de-DE" sz="1800" dirty="0" err="1" smtClean="0">
                <a:sym typeface="Wingdings"/>
              </a:rPr>
              <a:t>should</a:t>
            </a:r>
            <a:r>
              <a:rPr lang="de-DE" sz="1800" dirty="0" smtClean="0">
                <a:sym typeface="Wingdings"/>
              </a:rPr>
              <a:t> </a:t>
            </a:r>
            <a:r>
              <a:rPr lang="de-DE" sz="1800" dirty="0" err="1" smtClean="0">
                <a:sym typeface="Wingdings"/>
              </a:rPr>
              <a:t>be</a:t>
            </a:r>
            <a:r>
              <a:rPr lang="de-DE" sz="1800" dirty="0" smtClean="0">
                <a:sym typeface="Wingdings"/>
              </a:rPr>
              <a:t> flexible </a:t>
            </a:r>
            <a:r>
              <a:rPr lang="de-DE" sz="1800" dirty="0" err="1" smtClean="0">
                <a:sym typeface="Wingdings"/>
              </a:rPr>
              <a:t>to</a:t>
            </a:r>
            <a:r>
              <a:rPr lang="de-DE" sz="1800" dirty="0" smtClean="0">
                <a:sym typeface="Wingdings"/>
              </a:rPr>
              <a:t> </a:t>
            </a:r>
            <a:r>
              <a:rPr lang="de-DE" sz="1800" dirty="0" err="1" smtClean="0">
                <a:sym typeface="Wingdings"/>
              </a:rPr>
              <a:t>generate</a:t>
            </a:r>
            <a:r>
              <a:rPr lang="de-DE" sz="1800" dirty="0" smtClean="0">
                <a:sym typeface="Wingdings"/>
              </a:rPr>
              <a:t> </a:t>
            </a:r>
            <a:r>
              <a:rPr lang="de-DE" sz="1800" dirty="0" err="1" smtClean="0">
                <a:sym typeface="Wingdings"/>
              </a:rPr>
              <a:t>float</a:t>
            </a:r>
            <a:r>
              <a:rPr lang="de-DE" sz="1800" dirty="0" smtClean="0">
                <a:sym typeface="Wingdings"/>
              </a:rPr>
              <a:t> </a:t>
            </a:r>
            <a:r>
              <a:rPr lang="de-DE" sz="1800" dirty="0" err="1" smtClean="0">
                <a:sym typeface="Wingdings"/>
              </a:rPr>
              <a:t>and</a:t>
            </a:r>
            <a:r>
              <a:rPr lang="de-DE" sz="1800" dirty="0" smtClean="0">
                <a:sym typeface="Wingdings"/>
              </a:rPr>
              <a:t> non-</a:t>
            </a:r>
            <a:r>
              <a:rPr lang="de-DE" sz="1800" dirty="0" err="1" smtClean="0">
                <a:sym typeface="Wingdings"/>
              </a:rPr>
              <a:t>square</a:t>
            </a:r>
            <a:r>
              <a:rPr lang="de-DE" sz="1800" dirty="0" smtClean="0">
                <a:sym typeface="Wingdings"/>
              </a:rPr>
              <a:t>/non-</a:t>
            </a:r>
            <a:r>
              <a:rPr lang="de-DE" sz="1800" dirty="0" err="1" smtClean="0">
                <a:sym typeface="Wingdings"/>
              </a:rPr>
              <a:t>cubic</a:t>
            </a:r>
            <a:r>
              <a:rPr lang="de-DE" sz="1800" dirty="0">
                <a:sym typeface="Wingdings"/>
              </a:rPr>
              <a:t/>
            </a:r>
            <a:br>
              <a:rPr lang="de-DE" sz="1800" dirty="0">
                <a:sym typeface="Wingdings"/>
              </a:rPr>
            </a:br>
            <a:endParaRPr lang="de-DE" sz="1800" dirty="0" smtClean="0">
              <a:sym typeface="Wingdings"/>
            </a:endParaRPr>
          </a:p>
          <a:p>
            <a:r>
              <a:rPr lang="de-DE" sz="2400" dirty="0" smtClean="0">
                <a:sym typeface="Wingdings"/>
              </a:rPr>
              <a:t>See also [Stock14] </a:t>
            </a:r>
            <a:r>
              <a:rPr lang="de-DE" sz="2400" dirty="0" err="1" smtClean="0">
                <a:sym typeface="Wingdings"/>
              </a:rPr>
              <a:t>for</a:t>
            </a:r>
            <a:r>
              <a:rPr lang="de-DE" sz="2400" dirty="0" smtClean="0">
                <a:sym typeface="Wingdings"/>
              </a:rPr>
              <a:t> </a:t>
            </a:r>
            <a:r>
              <a:rPr lang="de-DE" sz="2400" dirty="0" err="1" smtClean="0">
                <a:sym typeface="Wingdings"/>
              </a:rPr>
              <a:t>similar</a:t>
            </a:r>
            <a:r>
              <a:rPr lang="de-DE" sz="2400" dirty="0" smtClean="0">
                <a:sym typeface="Wingdings"/>
              </a:rPr>
              <a:t> </a:t>
            </a:r>
            <a:r>
              <a:rPr lang="de-DE" sz="2400" dirty="0" err="1" smtClean="0">
                <a:sym typeface="Wingdings"/>
              </a:rPr>
              <a:t>formulation</a:t>
            </a:r>
            <a:endParaRPr lang="de-DE" sz="2400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81272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General Sample Code </a:t>
            </a:r>
            <a:r>
              <a:rPr lang="de-DE" sz="2800" dirty="0" err="1" smtClean="0"/>
              <a:t>for</a:t>
            </a:r>
            <a:r>
              <a:rPr lang="de-DE" sz="2800" dirty="0" smtClean="0"/>
              <a:t> 2D </a:t>
            </a:r>
            <a:r>
              <a:rPr lang="mr-IN" sz="2800" dirty="0" smtClean="0"/>
              <a:t>–</a:t>
            </a:r>
            <a:r>
              <a:rPr lang="de-DE" sz="2800" dirty="0" smtClean="0"/>
              <a:t> cf. [Stock14]</a:t>
            </a:r>
            <a:endParaRPr lang="de-DE" sz="2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i=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l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;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i&lt;N-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l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; 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i++) </a:t>
            </a:r>
            <a:endParaRPr lang="de-DE" sz="18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l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;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&lt;N-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l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; 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j++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) { 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        OUT[i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][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] = 0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18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18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b="1" dirty="0" smtClean="0">
                <a:latin typeface="Courier New" charset="0"/>
                <a:ea typeface="Courier New" charset="0"/>
                <a:cs typeface="Courier New" charset="0"/>
              </a:rPr>
              <a:t>// </a:t>
            </a:r>
            <a:r>
              <a:rPr lang="de-DE" sz="1800" b="1" dirty="0">
                <a:latin typeface="Courier New" charset="0"/>
                <a:ea typeface="Courier New" charset="0"/>
                <a:cs typeface="Courier New" charset="0"/>
              </a:rPr>
              <a:t>Loops (</a:t>
            </a:r>
            <a:r>
              <a:rPr lang="de-DE" sz="1800" b="1" dirty="0" err="1">
                <a:latin typeface="Courier New" charset="0"/>
                <a:ea typeface="Courier New" charset="0"/>
                <a:cs typeface="Courier New" charset="0"/>
              </a:rPr>
              <a:t>ii,jj</a:t>
            </a:r>
            <a:r>
              <a:rPr lang="de-DE" sz="1800" b="1" dirty="0">
                <a:latin typeface="Courier New" charset="0"/>
                <a:ea typeface="Courier New" charset="0"/>
                <a:cs typeface="Courier New" charset="0"/>
              </a:rPr>
              <a:t>) </a:t>
            </a:r>
            <a:r>
              <a:rPr lang="de-DE" sz="1800" b="1" dirty="0" err="1">
                <a:latin typeface="Courier New" charset="0"/>
                <a:ea typeface="Courier New" charset="0"/>
                <a:cs typeface="Courier New" charset="0"/>
              </a:rPr>
              <a:t>are</a:t>
            </a:r>
            <a:r>
              <a:rPr lang="de-DE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800" b="1" dirty="0" err="1">
                <a:latin typeface="Courier New" charset="0"/>
                <a:ea typeface="Courier New" charset="0"/>
                <a:cs typeface="Courier New" charset="0"/>
              </a:rPr>
              <a:t>fully</a:t>
            </a:r>
            <a:r>
              <a:rPr lang="de-DE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800" b="1" dirty="0" err="1" smtClean="0">
                <a:latin typeface="Courier New" charset="0"/>
                <a:ea typeface="Courier New" charset="0"/>
                <a:cs typeface="Courier New" charset="0"/>
              </a:rPr>
              <a:t>unrolled</a:t>
            </a:r>
            <a:r>
              <a:rPr lang="de-DE" sz="18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18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b="1" dirty="0" smtClean="0">
                <a:latin typeface="Courier New" charset="0"/>
                <a:ea typeface="Courier New" charset="0"/>
                <a:cs typeface="Courier New" charset="0"/>
              </a:rPr>
              <a:t>// </a:t>
            </a:r>
            <a:r>
              <a:rPr lang="de-DE" sz="1800" b="1" dirty="0" err="1" smtClean="0">
                <a:latin typeface="Courier New" charset="0"/>
                <a:ea typeface="Courier New" charset="0"/>
                <a:cs typeface="Courier New" charset="0"/>
              </a:rPr>
              <a:t>Strenth</a:t>
            </a:r>
            <a:r>
              <a:rPr lang="de-DE" sz="18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800" b="1" dirty="0" err="1" smtClean="0">
                <a:latin typeface="Courier New" charset="0"/>
                <a:ea typeface="Courier New" charset="0"/>
                <a:cs typeface="Courier New" charset="0"/>
              </a:rPr>
              <a:t>reduction</a:t>
            </a:r>
            <a:r>
              <a:rPr lang="de-DE" sz="18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800" b="1" dirty="0" err="1" smtClean="0">
                <a:latin typeface="Courier New" charset="0"/>
                <a:ea typeface="Courier New" charset="0"/>
                <a:cs typeface="Courier New" charset="0"/>
              </a:rPr>
              <a:t>performed</a:t>
            </a:r>
            <a:r>
              <a:rPr lang="de-DE" sz="18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800" b="1" dirty="0" err="1" smtClean="0">
                <a:latin typeface="Courier New" charset="0"/>
                <a:ea typeface="Courier New" charset="0"/>
                <a:cs typeface="Courier New" charset="0"/>
              </a:rPr>
              <a:t>based</a:t>
            </a:r>
            <a:r>
              <a:rPr lang="de-DE" sz="1800" b="1" dirty="0" smtClean="0">
                <a:latin typeface="Courier New" charset="0"/>
                <a:ea typeface="Courier New" charset="0"/>
                <a:cs typeface="Courier New" charset="0"/>
              </a:rPr>
              <a:t> on </a:t>
            </a:r>
            <a:r>
              <a:rPr lang="de-DE" sz="1800" b="1" dirty="0" err="1" smtClean="0">
                <a:latin typeface="Courier New" charset="0"/>
                <a:ea typeface="Courier New" charset="0"/>
                <a:cs typeface="Courier New" charset="0"/>
              </a:rPr>
              <a:t>actual</a:t>
            </a:r>
            <a:r>
              <a:rPr lang="de-DE" sz="1800" b="1" dirty="0" smtClean="0">
                <a:latin typeface="Courier New" charset="0"/>
                <a:ea typeface="Courier New" charset="0"/>
                <a:cs typeface="Courier New" charset="0"/>
              </a:rPr>
              <a:t> form </a:t>
            </a:r>
            <a:r>
              <a:rPr lang="de-DE" sz="1800" b="1" dirty="0" err="1" smtClean="0">
                <a:latin typeface="Courier New" charset="0"/>
                <a:ea typeface="Courier New" charset="0"/>
                <a:cs typeface="Courier New" charset="0"/>
              </a:rPr>
              <a:t>of</a:t>
            </a:r>
            <a:r>
              <a:rPr lang="de-DE" sz="1800" b="1" dirty="0" smtClean="0">
                <a:latin typeface="Courier New" charset="0"/>
                <a:ea typeface="Courier New" charset="0"/>
                <a:cs typeface="Courier New" charset="0"/>
              </a:rPr>
              <a:t> W </a:t>
            </a:r>
          </a:p>
          <a:p>
            <a:pPr marL="0" indent="0">
              <a:buNone/>
            </a:pP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</a:p>
          <a:p>
            <a:pPr marL="0" indent="0">
              <a:buNone/>
            </a:pP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(ii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=-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l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; 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ii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&lt;=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l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; 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ii++)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		  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jj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=-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l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; 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jj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&lt;=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l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; 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jj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++) </a:t>
            </a:r>
            <a:endParaRPr lang="de-DE" sz="18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		OUT[i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][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] +=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IN[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i+ii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][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j+jj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]* </a:t>
            </a:r>
            <a:r>
              <a:rPr lang="de-DE" sz="1800" b="1" dirty="0" smtClean="0">
                <a:latin typeface="Courier New" charset="0"/>
                <a:ea typeface="Courier New" charset="0"/>
                <a:cs typeface="Courier New" charset="0"/>
              </a:rPr>
              <a:t>W[i][</a:t>
            </a:r>
            <a:r>
              <a:rPr lang="de-DE" sz="1800" b="1" dirty="0" err="1" smtClean="0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b="1" dirty="0" smtClean="0">
                <a:latin typeface="Courier New" charset="0"/>
                <a:ea typeface="Courier New" charset="0"/>
                <a:cs typeface="Courier New" charset="0"/>
              </a:rPr>
              <a:t>][</a:t>
            </a:r>
            <a:r>
              <a:rPr lang="de-DE" sz="1800" b="1" dirty="0" err="1">
                <a:latin typeface="Courier New" charset="0"/>
                <a:ea typeface="Courier New" charset="0"/>
                <a:cs typeface="Courier New" charset="0"/>
              </a:rPr>
              <a:t>l</a:t>
            </a:r>
            <a:r>
              <a:rPr lang="de-DE" sz="1800" b="1" dirty="0" err="1" smtClean="0">
                <a:latin typeface="Courier New" charset="0"/>
                <a:ea typeface="Courier New" charset="0"/>
                <a:cs typeface="Courier New" charset="0"/>
              </a:rPr>
              <a:t>+ii</a:t>
            </a:r>
            <a:r>
              <a:rPr lang="de-DE" sz="1800" b="1" dirty="0" smtClean="0">
                <a:latin typeface="Courier New" charset="0"/>
                <a:ea typeface="Courier New" charset="0"/>
                <a:cs typeface="Courier New" charset="0"/>
              </a:rPr>
              <a:t>][</a:t>
            </a:r>
            <a:r>
              <a:rPr lang="de-DE" sz="1800" b="1" dirty="0" err="1">
                <a:latin typeface="Courier New" charset="0"/>
                <a:ea typeface="Courier New" charset="0"/>
                <a:cs typeface="Courier New" charset="0"/>
              </a:rPr>
              <a:t>l</a:t>
            </a:r>
            <a:r>
              <a:rPr lang="de-DE" sz="1800" b="1" dirty="0" err="1" smtClean="0">
                <a:latin typeface="Courier New" charset="0"/>
                <a:ea typeface="Courier New" charset="0"/>
                <a:cs typeface="Courier New" charset="0"/>
              </a:rPr>
              <a:t>+jj</a:t>
            </a:r>
            <a:r>
              <a:rPr lang="de-DE" sz="1800" b="1" dirty="0" smtClean="0">
                <a:latin typeface="Courier New" charset="0"/>
                <a:ea typeface="Courier New" charset="0"/>
                <a:cs typeface="Courier New" charset="0"/>
              </a:rPr>
              <a:t>]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; 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} </a:t>
            </a:r>
          </a:p>
          <a:p>
            <a:pPr marL="0" indent="0">
              <a:buNone/>
            </a:pPr>
            <a:endParaRPr lang="de-DE" sz="18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83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err="1"/>
              <a:t>Classification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stencil</a:t>
            </a:r>
            <a:r>
              <a:rPr lang="de-DE" sz="2800" dirty="0"/>
              <a:t> </a:t>
            </a:r>
            <a:r>
              <a:rPr lang="de-DE" sz="2800" dirty="0" err="1"/>
              <a:t>classes</a:t>
            </a:r>
            <a:r>
              <a:rPr lang="de-DE" sz="2800" dirty="0"/>
              <a:t> (1): </a:t>
            </a:r>
            <a:r>
              <a:rPr lang="de-DE" sz="2800" b="1" dirty="0"/>
              <a:t>v</a:t>
            </a:r>
            <a:r>
              <a:rPr lang="de-DE" sz="2800" b="1" dirty="0" smtClean="0"/>
              <a:t>ariable/</a:t>
            </a:r>
            <a:r>
              <a:rPr lang="de-DE" sz="2800" b="1" dirty="0" err="1" smtClean="0"/>
              <a:t>constant</a:t>
            </a:r>
            <a:r>
              <a:rPr lang="de-DE" sz="2800" b="1" dirty="0" smtClean="0"/>
              <a:t> </a:t>
            </a:r>
            <a:r>
              <a:rPr lang="de-DE" sz="2800" b="1" dirty="0" err="1"/>
              <a:t>coefficients</a:t>
            </a:r>
            <a:endParaRPr lang="de-DE" sz="28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b="1" dirty="0" smtClean="0"/>
              <a:t>Variable</a:t>
            </a:r>
            <a:r>
              <a:rPr lang="de-DE" sz="2400" dirty="0" smtClean="0"/>
              <a:t> vs. </a:t>
            </a:r>
            <a:r>
              <a:rPr lang="de-DE" sz="2400" b="1" dirty="0" smtClean="0"/>
              <a:t>Constant</a:t>
            </a:r>
            <a:r>
              <a:rPr lang="de-DE" sz="2400" dirty="0" smtClean="0"/>
              <a:t> </a:t>
            </a:r>
            <a:r>
              <a:rPr lang="de-DE" sz="2400" dirty="0" err="1" smtClean="0"/>
              <a:t>coefficients</a:t>
            </a:r>
            <a:endParaRPr lang="de-DE" sz="2000" b="1" dirty="0" smtClean="0"/>
          </a:p>
          <a:p>
            <a:pPr lvl="1"/>
            <a:r>
              <a:rPr lang="de-DE" sz="2000" b="1" dirty="0" smtClean="0"/>
              <a:t>Variable </a:t>
            </a:r>
            <a:r>
              <a:rPr lang="de-DE" sz="2000" dirty="0" err="1" smtClean="0"/>
              <a:t>coefficients</a:t>
            </a:r>
            <a:r>
              <a:rPr lang="de-DE" sz="2000" dirty="0"/>
              <a:t>: 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  <a:sym typeface="Wingdings"/>
              </a:rPr>
              <a:t>W[:][:][0:2*l][0:2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*]</a:t>
            </a:r>
            <a:r>
              <a:rPr lang="de-DE" sz="2000" dirty="0" err="1" smtClean="0">
                <a:ea typeface="Courier New" charset="0"/>
                <a:cs typeface="Courier New" charset="0"/>
                <a:sym typeface="Wingdings"/>
              </a:rPr>
              <a:t>does</a:t>
            </a:r>
            <a:r>
              <a:rPr lang="de-DE" sz="2000" dirty="0" smtClean="0">
                <a:ea typeface="Courier New" charset="0"/>
                <a:cs typeface="Courier New" charset="0"/>
                <a:sym typeface="Wingdings"/>
              </a:rPr>
              <a:t> </a:t>
            </a:r>
            <a:r>
              <a:rPr lang="de-DE" sz="2000" dirty="0" err="1">
                <a:ea typeface="Courier New" charset="0"/>
                <a:cs typeface="Courier New" charset="0"/>
                <a:sym typeface="Wingdings"/>
              </a:rPr>
              <a:t>depend</a:t>
            </a:r>
            <a:r>
              <a:rPr lang="de-DE" sz="2000" dirty="0" smtClean="0">
                <a:ea typeface="Courier New" charset="0"/>
                <a:cs typeface="Courier New" charset="0"/>
                <a:sym typeface="Wingdings"/>
              </a:rPr>
              <a:t> </a:t>
            </a:r>
            <a:r>
              <a:rPr lang="de-DE" sz="2000" dirty="0">
                <a:ea typeface="Courier New" charset="0"/>
                <a:cs typeface="Courier New" charset="0"/>
                <a:sym typeface="Wingdings"/>
              </a:rPr>
              <a:t>on </a:t>
            </a:r>
            <a:r>
              <a:rPr lang="de-DE" sz="2000" dirty="0" err="1">
                <a:ea typeface="Courier New" charset="0"/>
                <a:cs typeface="Courier New" charset="0"/>
                <a:sym typeface="Wingdings"/>
              </a:rPr>
              <a:t>site</a:t>
            </a:r>
            <a:r>
              <a:rPr lang="de-DE" sz="2000" dirty="0">
                <a:ea typeface="Courier New" charset="0"/>
                <a:cs typeface="Courier New" charset="0"/>
                <a:sym typeface="Wingdings"/>
              </a:rPr>
              <a:t> </a:t>
            </a:r>
            <a:r>
              <a:rPr lang="de-DE" sz="2000" dirty="0" err="1">
                <a:ea typeface="Courier New" charset="0"/>
                <a:cs typeface="Courier New" charset="0"/>
                <a:sym typeface="Wingdings"/>
              </a:rPr>
              <a:t>index</a:t>
            </a:r>
            <a:r>
              <a:rPr lang="de-DE" sz="2000" dirty="0">
                <a:ea typeface="Courier New" charset="0"/>
                <a:cs typeface="Courier New" charset="0"/>
                <a:sym typeface="Wingdings"/>
              </a:rPr>
              <a:t> 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  <a:sym typeface="Wingdings"/>
              </a:rPr>
              <a:t>[i][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  <a:sym typeface="Wingdings"/>
              </a:rPr>
              <a:t>j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] </a:t>
            </a:r>
            <a:r>
              <a:rPr lang="mr-IN" sz="2000" dirty="0">
                <a:ea typeface="Courier New" charset="0"/>
                <a:cs typeface="Courier New" charset="0"/>
                <a:sym typeface="Wingdings"/>
              </a:rPr>
              <a:t>–</a:t>
            </a:r>
            <a:r>
              <a:rPr lang="de-DE" sz="2000" dirty="0">
                <a:ea typeface="Courier New" charset="0"/>
                <a:cs typeface="Courier New" charset="0"/>
                <a:sym typeface="Wingdings"/>
              </a:rPr>
              <a:t> flexible </a:t>
            </a:r>
            <a:r>
              <a:rPr lang="de-DE" sz="2000" dirty="0" err="1">
                <a:ea typeface="Courier New" charset="0"/>
                <a:cs typeface="Courier New" charset="0"/>
                <a:sym typeface="Wingdings"/>
              </a:rPr>
              <a:t>to</a:t>
            </a:r>
            <a:r>
              <a:rPr lang="de-DE" sz="2000" dirty="0">
                <a:ea typeface="Courier New" charset="0"/>
                <a:cs typeface="Courier New" charset="0"/>
                <a:sym typeface="Wingdings"/>
              </a:rPr>
              <a:t> </a:t>
            </a:r>
            <a:r>
              <a:rPr lang="de-DE" sz="2000" dirty="0" err="1">
                <a:ea typeface="Courier New" charset="0"/>
                <a:cs typeface="Courier New" charset="0"/>
                <a:sym typeface="Wingdings"/>
              </a:rPr>
              <a:t>generate</a:t>
            </a:r>
            <a:r>
              <a:rPr lang="de-DE" sz="2000" dirty="0">
                <a:ea typeface="Courier New" charset="0"/>
                <a:cs typeface="Courier New" charset="0"/>
                <a:sym typeface="Wingdings"/>
              </a:rPr>
              <a:t> different </a:t>
            </a:r>
            <a:r>
              <a:rPr lang="de-DE" sz="2000" dirty="0" err="1">
                <a:ea typeface="Courier New" charset="0"/>
                <a:cs typeface="Courier New" charset="0"/>
                <a:sym typeface="Wingdings"/>
              </a:rPr>
              <a:t>layouts</a:t>
            </a:r>
            <a:endParaRPr lang="de-DE" sz="2000" dirty="0">
              <a:ea typeface="Courier New" charset="0"/>
              <a:cs typeface="Courier New" charset="0"/>
            </a:endParaRPr>
          </a:p>
          <a:p>
            <a:pPr lvl="1"/>
            <a:r>
              <a:rPr lang="de-DE" sz="2000" b="1" dirty="0" smtClean="0"/>
              <a:t>Constant</a:t>
            </a:r>
            <a:r>
              <a:rPr lang="de-DE" sz="2000" dirty="0" smtClean="0"/>
              <a:t> </a:t>
            </a:r>
            <a:r>
              <a:rPr lang="de-DE" sz="2000" dirty="0" err="1" smtClean="0"/>
              <a:t>coefficients</a:t>
            </a:r>
            <a:r>
              <a:rPr lang="de-DE" sz="2000" dirty="0" smtClean="0"/>
              <a:t>: 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  <a:sym typeface="Wingdings"/>
              </a:rPr>
              <a:t>W[:][:][0:2*l][0:2*] 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= C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  <a:sym typeface="Wingdings"/>
              </a:rPr>
              <a:t>[0:2*l][0:2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*]</a:t>
            </a:r>
            <a:r>
              <a:rPr lang="de-DE" sz="2000" dirty="0" smtClean="0">
                <a:ea typeface="Courier New" charset="0"/>
                <a:cs typeface="Courier New" charset="0"/>
                <a:sym typeface="Wingdings"/>
              </a:rPr>
              <a:t>, i.e. </a:t>
            </a:r>
            <a:r>
              <a:rPr lang="de-DE" sz="2000" dirty="0" err="1" smtClean="0">
                <a:ea typeface="Courier New" charset="0"/>
                <a:cs typeface="Courier New" charset="0"/>
                <a:sym typeface="Wingdings"/>
              </a:rPr>
              <a:t>weighting</a:t>
            </a:r>
            <a:r>
              <a:rPr lang="de-DE" sz="2000" dirty="0" smtClean="0">
                <a:ea typeface="Courier New" charset="0"/>
                <a:cs typeface="Courier New" charset="0"/>
                <a:sym typeface="Wingdings"/>
              </a:rPr>
              <a:t> </a:t>
            </a:r>
            <a:r>
              <a:rPr lang="de-DE" sz="2000" dirty="0" err="1" smtClean="0">
                <a:ea typeface="Courier New" charset="0"/>
                <a:cs typeface="Courier New" charset="0"/>
                <a:sym typeface="Wingdings"/>
              </a:rPr>
              <a:t>factor</a:t>
            </a:r>
            <a:r>
              <a:rPr lang="de-DE" sz="2000" dirty="0" smtClean="0">
                <a:ea typeface="Courier New" charset="0"/>
                <a:cs typeface="Courier New" charset="0"/>
                <a:sym typeface="Wingdings"/>
              </a:rPr>
              <a:t> </a:t>
            </a:r>
            <a:r>
              <a:rPr lang="de-DE" sz="2000" dirty="0" err="1" smtClean="0">
                <a:ea typeface="Courier New" charset="0"/>
                <a:cs typeface="Courier New" charset="0"/>
                <a:sym typeface="Wingdings"/>
              </a:rPr>
              <a:t>does</a:t>
            </a:r>
            <a:r>
              <a:rPr lang="de-DE" sz="2000" dirty="0" smtClean="0">
                <a:ea typeface="Courier New" charset="0"/>
                <a:cs typeface="Courier New" charset="0"/>
                <a:sym typeface="Wingdings"/>
              </a:rPr>
              <a:t> not </a:t>
            </a:r>
            <a:r>
              <a:rPr lang="de-DE" sz="2000" dirty="0" err="1" smtClean="0">
                <a:ea typeface="Courier New" charset="0"/>
                <a:cs typeface="Courier New" charset="0"/>
                <a:sym typeface="Wingdings"/>
              </a:rPr>
              <a:t>depend</a:t>
            </a:r>
            <a:r>
              <a:rPr lang="de-DE" sz="2000" dirty="0" smtClean="0">
                <a:ea typeface="Courier New" charset="0"/>
                <a:cs typeface="Courier New" charset="0"/>
                <a:sym typeface="Wingdings"/>
              </a:rPr>
              <a:t> on </a:t>
            </a:r>
            <a:r>
              <a:rPr lang="de-DE" sz="2000" dirty="0" err="1" smtClean="0">
                <a:ea typeface="Courier New" charset="0"/>
                <a:cs typeface="Courier New" charset="0"/>
                <a:sym typeface="Wingdings"/>
              </a:rPr>
              <a:t>site</a:t>
            </a:r>
            <a:r>
              <a:rPr lang="de-DE" sz="2000" dirty="0" smtClean="0">
                <a:ea typeface="Courier New" charset="0"/>
                <a:cs typeface="Courier New" charset="0"/>
                <a:sym typeface="Wingdings"/>
              </a:rPr>
              <a:t> </a:t>
            </a:r>
            <a:r>
              <a:rPr lang="de-DE" sz="2000" dirty="0" err="1" smtClean="0">
                <a:ea typeface="Courier New" charset="0"/>
                <a:cs typeface="Courier New" charset="0"/>
                <a:sym typeface="Wingdings"/>
              </a:rPr>
              <a:t>index</a:t>
            </a:r>
            <a:r>
              <a:rPr lang="de-DE" sz="2000" dirty="0" smtClean="0">
                <a:ea typeface="Courier New" charset="0"/>
                <a:cs typeface="Courier New" charset="0"/>
                <a:sym typeface="Wingdings"/>
              </a:rPr>
              <a:t> 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[i][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j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]</a:t>
            </a:r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1145873" y="3388819"/>
            <a:ext cx="9317772" cy="3061104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(i=1; i&lt;N-1; i++) </a:t>
            </a:r>
          </a:p>
          <a:p>
            <a:pPr marL="0" indent="0">
              <a:buFont typeface="Arial"/>
              <a:buNone/>
            </a:pP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=1;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&lt;N-1;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j++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) { 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	OUT[i][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] = 	IN[i-1][j-1]	* 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W[i][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][0][0] +</a:t>
            </a:r>
            <a:b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			IN[i-1][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]  	* W[i][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][0][1] +</a:t>
            </a:r>
            <a:b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			IN[i-1][j+1] 	* 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W[i][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][0][2] +</a:t>
            </a:r>
            <a:b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			IN[i][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j-1]  	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* 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W[i][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][1][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0] +</a:t>
            </a:r>
            <a:br>
              <a:rPr lang="de-DE" sz="18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 			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IN[i][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]   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	* 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W[i][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][1][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1] +</a:t>
            </a:r>
            <a:br>
              <a:rPr lang="de-DE" sz="18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 			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IN[i][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j+1] 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	* 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W[i][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][1][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2]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+</a:t>
            </a:r>
            <a:b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			IN[i+1][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j-1]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	* 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W[i][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][2][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0] +</a:t>
            </a:r>
            <a:br>
              <a:rPr lang="de-DE" sz="18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 			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IN[i+1][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]  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	* 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W[i][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][2][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1] +</a:t>
            </a:r>
            <a:br>
              <a:rPr lang="de-DE" sz="18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 			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IN[i+1][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j+1]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	* 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W[i][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][2][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2]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; } </a:t>
            </a:r>
          </a:p>
          <a:p>
            <a:pPr marL="0" indent="0">
              <a:buFont typeface="Arial"/>
              <a:buNone/>
            </a:pPr>
            <a:endParaRPr lang="de-DE" sz="18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8104517" y="3503305"/>
            <a:ext cx="2130528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2D-l=1-variable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642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err="1"/>
              <a:t>Classification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stencil</a:t>
            </a:r>
            <a:r>
              <a:rPr lang="de-DE" sz="2800" dirty="0"/>
              <a:t> </a:t>
            </a:r>
            <a:r>
              <a:rPr lang="de-DE" sz="2800" dirty="0" err="1"/>
              <a:t>classes</a:t>
            </a:r>
            <a:r>
              <a:rPr lang="de-DE" sz="2800" dirty="0"/>
              <a:t> </a:t>
            </a:r>
            <a:r>
              <a:rPr lang="de-DE" sz="2800" dirty="0" smtClean="0"/>
              <a:t>(2):  </a:t>
            </a:r>
            <a:r>
              <a:rPr lang="de-DE" sz="2800" b="1" dirty="0" err="1" smtClean="0"/>
              <a:t>star</a:t>
            </a:r>
            <a:r>
              <a:rPr lang="de-DE" sz="2800" b="1" dirty="0" smtClean="0"/>
              <a:t>/box</a:t>
            </a:r>
            <a:r>
              <a:rPr lang="de-DE" sz="2800" dirty="0" smtClean="0"/>
              <a:t> </a:t>
            </a:r>
            <a:r>
              <a:rPr lang="de-DE" sz="2800" dirty="0" err="1" smtClean="0"/>
              <a:t>structure</a:t>
            </a:r>
            <a:endParaRPr lang="en-US" sz="2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Structure of update scheme: star vs box stencil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b="1" dirty="0" smtClean="0"/>
              <a:t>Star</a:t>
            </a:r>
            <a:r>
              <a:rPr lang="en-US" sz="2000" dirty="0" smtClean="0"/>
              <a:t> stencil: Weighting factors are non-zero along the main (</a:t>
            </a:r>
            <a:r>
              <a:rPr lang="en-US" sz="2000" dirty="0" err="1" smtClean="0"/>
              <a:t>i</a:t>
            </a:r>
            <a:r>
              <a:rPr lang="en-US" sz="2000" dirty="0" smtClean="0"/>
              <a:t>-,j-,k-)axis only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b="1" dirty="0" smtClean="0"/>
              <a:t>Box</a:t>
            </a:r>
            <a:r>
              <a:rPr lang="en-US" sz="2000" dirty="0" smtClean="0"/>
              <a:t> stencil: All weighting factors can be non-zero (see previous slide)</a:t>
            </a:r>
            <a:endParaRPr lang="en-US" sz="2000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1104309" y="3250796"/>
            <a:ext cx="9317772" cy="3061104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(i=1; i&lt;N-1; i++) </a:t>
            </a:r>
          </a:p>
          <a:p>
            <a:pPr marL="0" indent="0">
              <a:buFont typeface="Arial"/>
              <a:buNone/>
            </a:pP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=1;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&lt;N-1;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j++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) { 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	OUT[i][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] = 	IN[i-1][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]  	* C[0][1] +</a:t>
            </a:r>
            <a:b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			IN[i][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j-1]  	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* C[1][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0] +</a:t>
            </a:r>
            <a:br>
              <a:rPr lang="de-DE" sz="18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 			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IN[i][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]   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	* C[1][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1] +</a:t>
            </a:r>
            <a:br>
              <a:rPr lang="de-DE" sz="18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 			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IN[i][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j+1] 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	* C[1][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2]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+</a:t>
            </a:r>
            <a:b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			IN[i+1][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]  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	* C[2][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] ; } 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// in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actual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implementation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choose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5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constants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instead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of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// 2D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array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C(0:2,0:2)</a:t>
            </a:r>
          </a:p>
          <a:p>
            <a:pPr marL="0" indent="0">
              <a:buFont typeface="Arial"/>
              <a:buNone/>
            </a:pPr>
            <a:endParaRPr lang="de-DE" sz="18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7762009" y="3503305"/>
            <a:ext cx="2473036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/>
              <a:t>2D-l=1-constant-star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6520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Classification of stencils </a:t>
            </a:r>
            <a:r>
              <a:rPr lang="mr-IN" sz="2800" dirty="0" smtClean="0"/>
              <a:t>–</a:t>
            </a:r>
            <a:r>
              <a:rPr lang="en-US" sz="2800" dirty="0" smtClean="0"/>
              <a:t> form/symmetry of weighting factors</a:t>
            </a:r>
            <a:endParaRPr lang="en-US" sz="2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199" y="1293962"/>
            <a:ext cx="11353801" cy="5187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For simplicity use corner cases for explicit form of weighting factors 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  <a:sym typeface="Wingdings"/>
              </a:rPr>
              <a:t>W[:][:][0:2*l][0:2*l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] (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  <a:sym typeface="Wingdings"/>
              </a:rPr>
              <a:t>C[0:2*l][0:2*l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])</a:t>
            </a:r>
            <a:r>
              <a:rPr lang="de-DE" sz="2400" dirty="0" err="1" smtClean="0">
                <a:ea typeface="Courier New" charset="0"/>
                <a:cs typeface="Courier New" charset="0"/>
                <a:sym typeface="Wingdings"/>
              </a:rPr>
              <a:t>for</a:t>
            </a:r>
            <a:r>
              <a:rPr lang="de-DE" sz="2400" dirty="0" smtClean="0">
                <a:ea typeface="Courier New" charset="0"/>
                <a:cs typeface="Courier New" charset="0"/>
                <a:sym typeface="Wingdings"/>
              </a:rPr>
              <a:t> variable (</a:t>
            </a:r>
            <a:r>
              <a:rPr lang="de-DE" sz="2400" dirty="0" err="1" smtClean="0">
                <a:ea typeface="Courier New" charset="0"/>
                <a:cs typeface="Courier New" charset="0"/>
                <a:sym typeface="Wingdings"/>
              </a:rPr>
              <a:t>constant</a:t>
            </a:r>
            <a:r>
              <a:rPr lang="de-DE" sz="2400" dirty="0" smtClean="0">
                <a:ea typeface="Courier New" charset="0"/>
                <a:cs typeface="Courier New" charset="0"/>
                <a:sym typeface="Wingdings"/>
              </a:rPr>
              <a:t>) </a:t>
            </a:r>
            <a:r>
              <a:rPr lang="de-DE" sz="2400" dirty="0" err="1" smtClean="0">
                <a:ea typeface="Courier New" charset="0"/>
                <a:cs typeface="Courier New" charset="0"/>
                <a:sym typeface="Wingdings"/>
              </a:rPr>
              <a:t>coefficients</a:t>
            </a:r>
            <a:r>
              <a:rPr lang="de-DE" sz="2400" dirty="0" smtClean="0">
                <a:ea typeface="Courier New" charset="0"/>
                <a:cs typeface="Courier New" charset="0"/>
                <a:sym typeface="Wingdings"/>
              </a:rPr>
              <a:t>:</a:t>
            </a:r>
          </a:p>
          <a:p>
            <a:pPr marL="0" indent="0">
              <a:buNone/>
            </a:pPr>
            <a:endParaRPr lang="de-DE" sz="2400" dirty="0">
              <a:ea typeface="Courier New" charset="0"/>
              <a:cs typeface="Courier New" charset="0"/>
              <a:sym typeface="Wingdings"/>
            </a:endParaRPr>
          </a:p>
          <a:p>
            <a:r>
              <a:rPr lang="de-DE" sz="2400" dirty="0" err="1" smtClean="0">
                <a:ea typeface="Courier New" charset="0"/>
                <a:cs typeface="Courier New" charset="0"/>
                <a:sym typeface="Wingdings"/>
              </a:rPr>
              <a:t>Homogeneous</a:t>
            </a:r>
            <a:endParaRPr lang="de-DE" sz="2400" dirty="0" smtClean="0">
              <a:ea typeface="Courier New" charset="0"/>
              <a:cs typeface="Courier New" charset="0"/>
              <a:sym typeface="Wingdings"/>
            </a:endParaRPr>
          </a:p>
          <a:p>
            <a:r>
              <a:rPr lang="de-DE" sz="2400" dirty="0" err="1" smtClean="0">
                <a:ea typeface="Courier New" charset="0"/>
                <a:cs typeface="Courier New" charset="0"/>
                <a:sym typeface="Wingdings"/>
              </a:rPr>
              <a:t>Isotropic</a:t>
            </a:r>
            <a:endParaRPr lang="de-DE" sz="2400" dirty="0">
              <a:ea typeface="Courier New" charset="0"/>
              <a:cs typeface="Courier New" charset="0"/>
              <a:sym typeface="Wingdings"/>
            </a:endParaRPr>
          </a:p>
          <a:p>
            <a:r>
              <a:rPr lang="de-DE" sz="2400" dirty="0" smtClean="0">
                <a:ea typeface="Courier New" charset="0"/>
                <a:cs typeface="Courier New" charset="0"/>
                <a:sym typeface="Wingdings"/>
              </a:rPr>
              <a:t>Point </a:t>
            </a:r>
            <a:r>
              <a:rPr lang="de-DE" sz="2400" dirty="0" err="1" smtClean="0">
                <a:ea typeface="Courier New" charset="0"/>
                <a:cs typeface="Courier New" charset="0"/>
                <a:sym typeface="Wingdings"/>
              </a:rPr>
              <a:t>symmetric</a:t>
            </a:r>
            <a:r>
              <a:rPr lang="de-DE" sz="2400" dirty="0" smtClean="0">
                <a:ea typeface="Courier New" charset="0"/>
                <a:cs typeface="Courier New" charset="0"/>
                <a:sym typeface="Wingdings"/>
              </a:rPr>
              <a:t> </a:t>
            </a:r>
          </a:p>
          <a:p>
            <a:r>
              <a:rPr lang="de-DE" sz="2400" dirty="0" err="1" smtClean="0">
                <a:ea typeface="Courier New" charset="0"/>
                <a:cs typeface="Courier New" charset="0"/>
                <a:sym typeface="Wingdings"/>
              </a:rPr>
              <a:t>Heterogeneous</a:t>
            </a:r>
            <a:endParaRPr lang="de-DE" sz="2400" dirty="0" smtClean="0">
              <a:ea typeface="Courier New" charset="0"/>
              <a:cs typeface="Courier New" charset="0"/>
              <a:sym typeface="Wingdings"/>
            </a:endParaRPr>
          </a:p>
          <a:p>
            <a:endParaRPr lang="de-DE" sz="2400" dirty="0" smtClean="0">
              <a:ea typeface="Courier New" charset="0"/>
              <a:cs typeface="Courier New" charset="0"/>
              <a:sym typeface="Wingdings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de-DE" dirty="0" smtClean="0">
                <a:ea typeface="Courier New" charset="0"/>
                <a:cs typeface="Courier New" charset="0"/>
                <a:sym typeface="Wingdings"/>
              </a:rPr>
              <a:t>As </a:t>
            </a:r>
            <a:r>
              <a:rPr lang="de-DE" dirty="0" err="1" smtClean="0">
                <a:ea typeface="Courier New" charset="0"/>
                <a:cs typeface="Courier New" charset="0"/>
                <a:sym typeface="Wingdings"/>
              </a:rPr>
              <a:t>symmetries</a:t>
            </a:r>
            <a:r>
              <a:rPr lang="de-DE" dirty="0" smtClean="0">
                <a:ea typeface="Courier New" charset="0"/>
                <a:cs typeface="Courier New" charset="0"/>
                <a:sym typeface="Wingdings"/>
              </a:rPr>
              <a:t> </a:t>
            </a:r>
            <a:r>
              <a:rPr lang="de-DE" dirty="0" err="1" smtClean="0">
                <a:ea typeface="Courier New" charset="0"/>
                <a:cs typeface="Courier New" charset="0"/>
                <a:sym typeface="Wingdings"/>
              </a:rPr>
              <a:t>reduce</a:t>
            </a:r>
            <a:r>
              <a:rPr lang="de-DE" dirty="0" smtClean="0">
                <a:ea typeface="Courier New" charset="0"/>
                <a:cs typeface="Courier New" charset="0"/>
                <a:sym typeface="Wingdings"/>
              </a:rPr>
              <a:t> </a:t>
            </a:r>
            <a:r>
              <a:rPr lang="de-DE" dirty="0" err="1" smtClean="0">
                <a:ea typeface="Courier New" charset="0"/>
                <a:cs typeface="Courier New" charset="0"/>
                <a:sym typeface="Wingdings"/>
              </a:rPr>
              <a:t>the</a:t>
            </a:r>
            <a:r>
              <a:rPr lang="de-DE" dirty="0" smtClean="0">
                <a:ea typeface="Courier New" charset="0"/>
                <a:cs typeface="Courier New" charset="0"/>
                <a:sym typeface="Wingdings"/>
              </a:rPr>
              <a:t> </a:t>
            </a:r>
            <a:r>
              <a:rPr lang="de-DE" dirty="0" err="1" smtClean="0">
                <a:ea typeface="Courier New" charset="0"/>
                <a:cs typeface="Courier New" charset="0"/>
                <a:sym typeface="Wingdings"/>
              </a:rPr>
              <a:t>amount</a:t>
            </a:r>
            <a:r>
              <a:rPr lang="de-DE" dirty="0" smtClean="0">
                <a:ea typeface="Courier New" charset="0"/>
                <a:cs typeface="Courier New" charset="0"/>
                <a:sym typeface="Wingdings"/>
              </a:rPr>
              <a:t> </a:t>
            </a:r>
            <a:r>
              <a:rPr lang="de-DE" dirty="0" err="1" smtClean="0">
                <a:ea typeface="Courier New" charset="0"/>
                <a:cs typeface="Courier New" charset="0"/>
                <a:sym typeface="Wingdings"/>
              </a:rPr>
              <a:t>of</a:t>
            </a:r>
            <a:r>
              <a:rPr lang="de-DE" dirty="0" smtClean="0">
                <a:ea typeface="Courier New" charset="0"/>
                <a:cs typeface="Courier New" charset="0"/>
                <a:sym typeface="Wingdings"/>
              </a:rPr>
              <a:t> non-zero </a:t>
            </a:r>
            <a:r>
              <a:rPr lang="de-DE" dirty="0" err="1" smtClean="0">
                <a:ea typeface="Courier New" charset="0"/>
                <a:cs typeface="Courier New" charset="0"/>
                <a:sym typeface="Wingdings"/>
              </a:rPr>
              <a:t>and</a:t>
            </a:r>
            <a:r>
              <a:rPr lang="de-DE" dirty="0" smtClean="0">
                <a:ea typeface="Courier New" charset="0"/>
                <a:cs typeface="Courier New" charset="0"/>
                <a:sym typeface="Wingdings"/>
              </a:rPr>
              <a:t> </a:t>
            </a:r>
            <a:r>
              <a:rPr lang="de-DE" dirty="0" err="1" smtClean="0">
                <a:ea typeface="Courier New" charset="0"/>
                <a:cs typeface="Courier New" charset="0"/>
                <a:sym typeface="Wingdings"/>
              </a:rPr>
              <a:t>distinct</a:t>
            </a:r>
            <a:r>
              <a:rPr lang="de-DE" dirty="0" smtClean="0">
                <a:ea typeface="Courier New" charset="0"/>
                <a:cs typeface="Courier New" charset="0"/>
                <a:sym typeface="Wingdings"/>
              </a:rPr>
              <a:t> </a:t>
            </a:r>
            <a:r>
              <a:rPr lang="de-DE" dirty="0" err="1" smtClean="0">
                <a:ea typeface="Courier New" charset="0"/>
                <a:cs typeface="Courier New" charset="0"/>
                <a:sym typeface="Wingdings"/>
              </a:rPr>
              <a:t>coefficients</a:t>
            </a:r>
            <a:r>
              <a:rPr lang="de-DE" dirty="0" smtClean="0">
                <a:ea typeface="Courier New" charset="0"/>
                <a:cs typeface="Courier New" charset="0"/>
                <a:sym typeface="Wingdings"/>
              </a:rPr>
              <a:t>, in </a:t>
            </a:r>
            <a:r>
              <a:rPr lang="de-DE" dirty="0" err="1" smtClean="0">
                <a:ea typeface="Courier New" charset="0"/>
                <a:cs typeface="Courier New" charset="0"/>
                <a:sym typeface="Wingdings"/>
              </a:rPr>
              <a:t>the</a:t>
            </a:r>
            <a:r>
              <a:rPr lang="de-DE" dirty="0" smtClean="0">
                <a:ea typeface="Courier New" charset="0"/>
                <a:cs typeface="Courier New" charset="0"/>
                <a:sym typeface="Wingdings"/>
              </a:rPr>
              <a:t> </a:t>
            </a:r>
            <a:r>
              <a:rPr lang="de-DE" dirty="0" err="1" smtClean="0">
                <a:ea typeface="Courier New" charset="0"/>
                <a:cs typeface="Courier New" charset="0"/>
                <a:sym typeface="Wingdings"/>
              </a:rPr>
              <a:t>following</a:t>
            </a:r>
            <a:r>
              <a:rPr lang="de-DE" dirty="0" smtClean="0">
                <a:ea typeface="Courier New" charset="0"/>
                <a:cs typeface="Courier New" charset="0"/>
                <a:sym typeface="Wingdings"/>
              </a:rPr>
              <a:t> I </a:t>
            </a:r>
            <a:r>
              <a:rPr lang="de-DE" dirty="0" err="1" smtClean="0">
                <a:ea typeface="Courier New" charset="0"/>
                <a:cs typeface="Courier New" charset="0"/>
                <a:sym typeface="Wingdings"/>
              </a:rPr>
              <a:t>only</a:t>
            </a:r>
            <a:r>
              <a:rPr lang="de-DE" dirty="0" smtClean="0">
                <a:ea typeface="Courier New" charset="0"/>
                <a:cs typeface="Courier New" charset="0"/>
                <a:sym typeface="Wingdings"/>
              </a:rPr>
              <a:t> </a:t>
            </a:r>
            <a:r>
              <a:rPr lang="de-DE" dirty="0" err="1" smtClean="0">
                <a:ea typeface="Courier New" charset="0"/>
                <a:cs typeface="Courier New" charset="0"/>
                <a:sym typeface="Wingdings"/>
              </a:rPr>
              <a:t>one</a:t>
            </a:r>
            <a:r>
              <a:rPr lang="de-DE" dirty="0" smtClean="0">
                <a:ea typeface="Courier New" charset="0"/>
                <a:cs typeface="Courier New" charset="0"/>
                <a:sym typeface="Wingdings"/>
              </a:rPr>
              <a:t> (additional) </a:t>
            </a:r>
            <a:r>
              <a:rPr lang="de-DE" dirty="0" err="1" smtClean="0">
                <a:ea typeface="Courier New" charset="0"/>
                <a:cs typeface="Courier New" charset="0"/>
                <a:sym typeface="Wingdings"/>
              </a:rPr>
              <a:t>dimension</a:t>
            </a:r>
            <a:r>
              <a:rPr lang="de-DE" dirty="0" smtClean="0">
                <a:ea typeface="Courier New" charset="0"/>
                <a:cs typeface="Courier New" charset="0"/>
                <a:sym typeface="Wingdings"/>
              </a:rPr>
              <a:t> </a:t>
            </a:r>
            <a:r>
              <a:rPr lang="de-DE" dirty="0" err="1" smtClean="0">
                <a:ea typeface="Courier New" charset="0"/>
                <a:cs typeface="Courier New" charset="0"/>
                <a:sym typeface="Wingdings"/>
              </a:rPr>
              <a:t>for</a:t>
            </a:r>
            <a:r>
              <a:rPr lang="de-DE" dirty="0" smtClean="0">
                <a:ea typeface="Courier New" charset="0"/>
                <a:cs typeface="Courier New" charset="0"/>
                <a:sym typeface="Wingdings"/>
              </a:rPr>
              <a:t> </a:t>
            </a:r>
            <a:r>
              <a:rPr lang="de-DE" dirty="0" err="1" smtClean="0">
                <a:ea typeface="Courier New" charset="0"/>
                <a:cs typeface="Courier New" charset="0"/>
                <a:sym typeface="Wingdings"/>
              </a:rPr>
              <a:t>the</a:t>
            </a:r>
            <a:r>
              <a:rPr lang="de-DE" dirty="0" smtClean="0">
                <a:ea typeface="Courier New" charset="0"/>
                <a:cs typeface="Courier New" charset="0"/>
                <a:sym typeface="Wingdings"/>
              </a:rPr>
              <a:t> </a:t>
            </a:r>
            <a:r>
              <a:rPr lang="de-DE" dirty="0" err="1" smtClean="0">
                <a:ea typeface="Courier New" charset="0"/>
                <a:cs typeface="Courier New" charset="0"/>
                <a:sym typeface="Wingdings"/>
              </a:rPr>
              <a:t>coefficient</a:t>
            </a:r>
            <a:r>
              <a:rPr lang="de-DE" dirty="0" smtClean="0">
                <a:ea typeface="Courier New" charset="0"/>
                <a:cs typeface="Courier New" charset="0"/>
                <a:sym typeface="Wingdings"/>
              </a:rPr>
              <a:t> </a:t>
            </a:r>
            <a:r>
              <a:rPr lang="de-DE" dirty="0" err="1" smtClean="0">
                <a:ea typeface="Courier New" charset="0"/>
                <a:cs typeface="Courier New" charset="0"/>
                <a:sym typeface="Wingdings"/>
              </a:rPr>
              <a:t>arrays</a:t>
            </a:r>
            <a:r>
              <a:rPr lang="de-DE" dirty="0" smtClean="0">
                <a:ea typeface="Courier New" charset="0"/>
                <a:cs typeface="Courier New" charset="0"/>
                <a:sym typeface="Wingdings"/>
              </a:rPr>
              <a:t> </a:t>
            </a:r>
            <a:r>
              <a:rPr lang="de-DE" dirty="0" err="1" smtClean="0">
                <a:ea typeface="Courier New" charset="0"/>
                <a:cs typeface="Courier New" charset="0"/>
                <a:sym typeface="Wingdings"/>
              </a:rPr>
              <a:t>of</a:t>
            </a:r>
            <a:r>
              <a:rPr lang="de-DE" dirty="0" smtClean="0">
                <a:ea typeface="Courier New" charset="0"/>
                <a:cs typeface="Courier New" charset="0"/>
                <a:sym typeface="Wingdings"/>
              </a:rPr>
              <a:t> </a:t>
            </a:r>
            <a:r>
              <a:rPr lang="de-DE" dirty="0" err="1" smtClean="0">
                <a:ea typeface="Courier New" charset="0"/>
                <a:cs typeface="Courier New" charset="0"/>
                <a:sym typeface="Wingdings"/>
              </a:rPr>
              <a:t>appropriate</a:t>
            </a:r>
            <a:r>
              <a:rPr lang="de-DE" dirty="0" smtClean="0">
                <a:ea typeface="Courier New" charset="0"/>
                <a:cs typeface="Courier New" charset="0"/>
                <a:sym typeface="Wingdings"/>
              </a:rPr>
              <a:t> </a:t>
            </a:r>
            <a:r>
              <a:rPr lang="de-DE" dirty="0" err="1" smtClean="0">
                <a:ea typeface="Courier New" charset="0"/>
                <a:cs typeface="Courier New" charset="0"/>
                <a:sym typeface="Wingdings"/>
              </a:rPr>
              <a:t>length</a:t>
            </a:r>
            <a:r>
              <a:rPr lang="de-DE" dirty="0" smtClean="0">
                <a:ea typeface="Courier New" charset="0"/>
                <a:cs typeface="Courier New" charset="0"/>
                <a:sym typeface="Wingdings"/>
              </a:rPr>
              <a:t> </a:t>
            </a:r>
            <a:r>
              <a:rPr lang="de-DE" dirty="0" err="1" smtClean="0">
                <a:ea typeface="Courier New" charset="0"/>
                <a:cs typeface="Courier New" charset="0"/>
                <a:sym typeface="Wingdings"/>
              </a:rPr>
              <a:t>is</a:t>
            </a:r>
            <a:r>
              <a:rPr lang="de-DE" dirty="0" smtClean="0">
                <a:ea typeface="Courier New" charset="0"/>
                <a:cs typeface="Courier New" charset="0"/>
                <a:sym typeface="Wingdings"/>
              </a:rPr>
              <a:t> </a:t>
            </a:r>
            <a:r>
              <a:rPr lang="de-DE" dirty="0" err="1" smtClean="0">
                <a:ea typeface="Courier New" charset="0"/>
                <a:cs typeface="Courier New" charset="0"/>
                <a:sym typeface="Wingdings"/>
              </a:rPr>
              <a:t>used</a:t>
            </a:r>
            <a:r>
              <a:rPr lang="de-DE" dirty="0" smtClean="0">
                <a:ea typeface="Courier New" charset="0"/>
                <a:cs typeface="Courier New" charset="0"/>
                <a:sym typeface="Wingdings"/>
              </a:rPr>
              <a:t>, </a:t>
            </a:r>
            <a:r>
              <a:rPr lang="de-DE" dirty="0" err="1" smtClean="0">
                <a:ea typeface="Courier New" charset="0"/>
                <a:cs typeface="Courier New" charset="0"/>
                <a:sym typeface="Wingdings"/>
              </a:rPr>
              <a:t>storing</a:t>
            </a:r>
            <a:r>
              <a:rPr lang="de-DE" dirty="0" smtClean="0">
                <a:ea typeface="Courier New" charset="0"/>
                <a:cs typeface="Courier New" charset="0"/>
                <a:sym typeface="Wingdings"/>
              </a:rPr>
              <a:t> </a:t>
            </a:r>
            <a:r>
              <a:rPr lang="de-DE" dirty="0" err="1" smtClean="0">
                <a:ea typeface="Courier New" charset="0"/>
                <a:cs typeface="Courier New" charset="0"/>
                <a:sym typeface="Wingdings"/>
              </a:rPr>
              <a:t>only</a:t>
            </a:r>
            <a:r>
              <a:rPr lang="de-DE" dirty="0" smtClean="0">
                <a:ea typeface="Courier New" charset="0"/>
                <a:cs typeface="Courier New" charset="0"/>
                <a:sym typeface="Wingdings"/>
              </a:rPr>
              <a:t> relevant </a:t>
            </a:r>
            <a:r>
              <a:rPr lang="de-DE" dirty="0" err="1" smtClean="0">
                <a:ea typeface="Courier New" charset="0"/>
                <a:cs typeface="Courier New" charset="0"/>
                <a:sym typeface="Wingdings"/>
              </a:rPr>
              <a:t>entries</a:t>
            </a:r>
            <a:r>
              <a:rPr lang="de-DE" dirty="0" smtClean="0">
                <a:ea typeface="Courier New" charset="0"/>
                <a:cs typeface="Courier New" charset="0"/>
                <a:sym typeface="Wingdings"/>
              </a:rPr>
              <a:t>:  </a:t>
            </a:r>
            <a:br>
              <a:rPr lang="de-DE" dirty="0" smtClean="0">
                <a:ea typeface="Courier New" charset="0"/>
                <a:cs typeface="Courier New" charset="0"/>
                <a:sym typeface="Wingdings"/>
              </a:rPr>
            </a:br>
            <a:r>
              <a:rPr lang="de-DE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C[:] </a:t>
            </a:r>
            <a:r>
              <a:rPr lang="de-DE" dirty="0" smtClean="0">
                <a:ea typeface="Courier New" charset="0"/>
                <a:cs typeface="Courier New" charset="0"/>
                <a:sym typeface="Wingdings"/>
              </a:rPr>
              <a:t>(</a:t>
            </a:r>
            <a:r>
              <a:rPr lang="de-DE" dirty="0" err="1" smtClean="0">
                <a:ea typeface="Courier New" charset="0"/>
                <a:cs typeface="Courier New" charset="0"/>
                <a:sym typeface="Wingdings"/>
              </a:rPr>
              <a:t>constant</a:t>
            </a:r>
            <a:r>
              <a:rPr lang="de-DE" dirty="0" smtClean="0">
                <a:ea typeface="Courier New" charset="0"/>
                <a:cs typeface="Courier New" charset="0"/>
                <a:sym typeface="Wingdings"/>
              </a:rPr>
              <a:t> </a:t>
            </a:r>
            <a:r>
              <a:rPr lang="de-DE" dirty="0" err="1" smtClean="0">
                <a:ea typeface="Courier New" charset="0"/>
                <a:cs typeface="Courier New" charset="0"/>
                <a:sym typeface="Wingdings"/>
              </a:rPr>
              <a:t>coefficient</a:t>
            </a:r>
            <a:r>
              <a:rPr lang="de-DE" dirty="0" smtClean="0">
                <a:ea typeface="Courier New" charset="0"/>
                <a:cs typeface="Courier New" charset="0"/>
                <a:sym typeface="Wingdings"/>
              </a:rPr>
              <a:t>)  </a:t>
            </a:r>
            <a:r>
              <a:rPr lang="de-DE" dirty="0" err="1" smtClean="0">
                <a:ea typeface="Courier New" charset="0"/>
                <a:cs typeface="Courier New" charset="0"/>
                <a:sym typeface="Wingdings"/>
              </a:rPr>
              <a:t>and</a:t>
            </a:r>
            <a:r>
              <a:rPr lang="de-DE" dirty="0" smtClean="0">
                <a:ea typeface="Courier New" charset="0"/>
                <a:cs typeface="Courier New" charset="0"/>
                <a:sym typeface="Wingdings"/>
              </a:rPr>
              <a:t> 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  <a:sym typeface="Wingdings"/>
              </a:rPr>
              <a:t>W</a:t>
            </a:r>
            <a:r>
              <a:rPr lang="de-DE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[:][:][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  <a:sym typeface="Wingdings"/>
              </a:rPr>
              <a:t>:</a:t>
            </a:r>
            <a:r>
              <a:rPr lang="de-DE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] </a:t>
            </a:r>
            <a:r>
              <a:rPr lang="de-DE" dirty="0" smtClean="0">
                <a:ea typeface="Courier New" charset="0"/>
                <a:cs typeface="Courier New" charset="0"/>
                <a:sym typeface="Wingdings"/>
              </a:rPr>
              <a:t>(variable </a:t>
            </a:r>
            <a:r>
              <a:rPr lang="de-DE" dirty="0" err="1" smtClean="0">
                <a:ea typeface="Courier New" charset="0"/>
                <a:cs typeface="Courier New" charset="0"/>
                <a:sym typeface="Wingdings"/>
              </a:rPr>
              <a:t>coefficient</a:t>
            </a:r>
            <a:r>
              <a:rPr lang="de-DE" dirty="0" smtClean="0">
                <a:ea typeface="Courier New" charset="0"/>
                <a:cs typeface="Courier New" charset="0"/>
                <a:sym typeface="Wingdings"/>
              </a:rPr>
              <a:t>)</a:t>
            </a:r>
            <a:endParaRPr lang="de-DE" dirty="0">
              <a:ea typeface="Courier New" charset="0"/>
              <a:cs typeface="Courier New" charset="0"/>
              <a:sym typeface="Wingdings"/>
            </a:endParaRPr>
          </a:p>
          <a:p>
            <a:endParaRPr lang="de-DE" sz="2400" dirty="0" smtClean="0">
              <a:ea typeface="Courier New" charset="0"/>
              <a:cs typeface="Courier New" charset="0"/>
              <a:sym typeface="Wingdings"/>
            </a:endParaRPr>
          </a:p>
          <a:p>
            <a:endParaRPr lang="de-DE" sz="2400" dirty="0">
              <a:ea typeface="Courier New" charset="0"/>
              <a:cs typeface="Courier New" charset="0"/>
              <a:sym typeface="Wingdings"/>
            </a:endParaRPr>
          </a:p>
          <a:p>
            <a:endParaRPr lang="de-DE" sz="2400" dirty="0" smtClean="0">
              <a:ea typeface="Courier New" charset="0"/>
              <a:cs typeface="Courier New" charset="0"/>
              <a:sym typeface="Wingdings"/>
            </a:endParaRPr>
          </a:p>
          <a:p>
            <a:endParaRPr lang="de-DE" sz="2400" dirty="0">
              <a:ea typeface="Courier New" charset="0"/>
              <a:cs typeface="Courier New" charset="0"/>
              <a:sym typeface="Wingdings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543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Classification of </a:t>
            </a:r>
            <a:r>
              <a:rPr lang="en-US" sz="2800" dirty="0" smtClean="0"/>
              <a:t>stencils </a:t>
            </a:r>
            <a:r>
              <a:rPr lang="mr-IN" sz="2800" dirty="0" smtClean="0"/>
              <a:t>–</a:t>
            </a:r>
            <a:r>
              <a:rPr lang="en-US" sz="2800" dirty="0" smtClean="0"/>
              <a:t> </a:t>
            </a:r>
            <a:r>
              <a:rPr lang="en-US" sz="2800" b="1" dirty="0" smtClean="0"/>
              <a:t>homogeneous</a:t>
            </a:r>
            <a:r>
              <a:rPr lang="en-US" sz="2800" dirty="0" smtClean="0"/>
              <a:t> weighting factors</a:t>
            </a:r>
            <a:endParaRPr lang="en-US" sz="2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weighting factors are constant (but may be different for different sites [</a:t>
            </a:r>
            <a:r>
              <a:rPr lang="en-US" sz="2400" dirty="0" err="1" smtClean="0"/>
              <a:t>i</a:t>
            </a:r>
            <a:r>
              <a:rPr lang="en-US" sz="2400" dirty="0" smtClean="0"/>
              <a:t>][j] in case of variable coefficients)</a:t>
            </a:r>
            <a:endParaRPr lang="en-US" sz="2400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838199" y="2871234"/>
            <a:ext cx="9582509" cy="3061104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(i=1; i&lt;N-1; i++) </a:t>
            </a:r>
          </a:p>
          <a:p>
            <a:pPr marL="0" indent="0">
              <a:buFont typeface="Arial"/>
              <a:buNone/>
            </a:pP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=1;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&lt;N-1;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j++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) { 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	OUT[i][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] = 	C * (IN[i-1][j-1] 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+ IN[i-1][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]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 + IN[i-1][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j+1] + </a:t>
            </a:r>
            <a:b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			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   IN[i][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j-1]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 + IN[i][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]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 + IN[i][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j+1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] +</a:t>
            </a:r>
            <a:b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			     IN[i+1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][j-1] +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IN[i+1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][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] +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IN[i+1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][j+1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]);} 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//</a:t>
            </a:r>
            <a:b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// in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case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of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variable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coefficient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stencil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18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//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replace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C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 W[i][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]</a:t>
            </a:r>
            <a:endParaRPr lang="de-DE" sz="18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6095999" y="3011599"/>
            <a:ext cx="4109049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/>
              <a:t>2D-l=1-constant-box-homogeneous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4214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Classification of </a:t>
            </a:r>
            <a:r>
              <a:rPr lang="en-US" sz="2800" dirty="0" smtClean="0"/>
              <a:t>stencils </a:t>
            </a:r>
            <a:r>
              <a:rPr lang="mr-IN" sz="2800" dirty="0" smtClean="0"/>
              <a:t>–</a:t>
            </a:r>
            <a:r>
              <a:rPr lang="en-US" sz="2800" dirty="0" smtClean="0"/>
              <a:t> </a:t>
            </a:r>
            <a:r>
              <a:rPr lang="en-US" sz="2800" b="1" dirty="0" smtClean="0"/>
              <a:t>isotropic </a:t>
            </a:r>
            <a:r>
              <a:rPr lang="en-US" sz="2800" dirty="0" smtClean="0"/>
              <a:t>weighting factors</a:t>
            </a:r>
            <a:endParaRPr lang="en-US" sz="2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2958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weighting factors only depend on the </a:t>
            </a:r>
            <a:r>
              <a:rPr lang="en-US" sz="2400" dirty="0"/>
              <a:t>(L2) </a:t>
            </a:r>
            <a:r>
              <a:rPr lang="en-US" sz="2400" dirty="0" smtClean="0"/>
              <a:t>distance from stencil origin 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][j]</a:t>
            </a:r>
            <a:endParaRPr lang="en-US" sz="2400" dirty="0">
              <a:ea typeface="Courier New" charset="0"/>
              <a:cs typeface="Courier New" charset="0"/>
            </a:endParaRP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368967" y="2758939"/>
            <a:ext cx="11694696" cy="3061104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(i=1; i&lt;N-1; i++) </a:t>
            </a:r>
          </a:p>
          <a:p>
            <a:pPr marL="0" indent="0">
              <a:buFont typeface="Arial"/>
              <a:buNone/>
            </a:pP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=1;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&lt;N-1;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j++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) { 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	OUT[i][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] = 	C0 *  IN[i][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] +</a:t>
            </a:r>
            <a:br>
              <a:rPr lang="de-DE" sz="18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			C1 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* (IN[i-1][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]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 + 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IN[i][j-1]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 + 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IN[i][j+1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].  + IN[i+1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][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]) +</a:t>
            </a:r>
            <a:b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			C2 * (IN[i-1][j-1] 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+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IN[i-1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][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j+1] + 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IN[i+1][j-1]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+ 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IN[i+1][j+1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]) 	;} 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//</a:t>
            </a:r>
            <a:b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// in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case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of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variable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coefficient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stencil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18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//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replace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C0,C1,C2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 W[i][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][0:2]</a:t>
            </a:r>
            <a:endParaRPr lang="de-DE" sz="18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095999" y="3011599"/>
            <a:ext cx="4109049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2D-l=1-constant-box-isotropic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6301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Classification of </a:t>
            </a:r>
            <a:r>
              <a:rPr lang="en-US" sz="2800" dirty="0" smtClean="0"/>
              <a:t>stencils </a:t>
            </a:r>
            <a:r>
              <a:rPr lang="mr-IN" sz="2800" dirty="0" smtClean="0"/>
              <a:t>–</a:t>
            </a:r>
            <a:r>
              <a:rPr lang="en-US" sz="2800" dirty="0" smtClean="0"/>
              <a:t> </a:t>
            </a:r>
            <a:r>
              <a:rPr lang="en-US" sz="2800" b="1" dirty="0" smtClean="0"/>
              <a:t>point symmetric </a:t>
            </a:r>
            <a:r>
              <a:rPr lang="en-US" sz="2800" dirty="0" smtClean="0"/>
              <a:t>weighting factors</a:t>
            </a:r>
            <a:endParaRPr lang="en-US" sz="2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2958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weighting factors which are symmetric </a:t>
            </a:r>
            <a:r>
              <a:rPr lang="en-US" sz="2400" dirty="0" err="1" smtClean="0"/>
              <a:t>w.r.t</a:t>
            </a:r>
            <a:r>
              <a:rPr lang="en-US" sz="2400" dirty="0" smtClean="0"/>
              <a:t>. stencil origin 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][j] </a:t>
            </a:r>
            <a:r>
              <a:rPr lang="en-US" sz="2400" dirty="0" smtClean="0">
                <a:ea typeface="Courier New" charset="0"/>
                <a:cs typeface="Courier New" charset="0"/>
              </a:rPr>
              <a:t>have the same value</a:t>
            </a:r>
            <a:endParaRPr lang="en-US" sz="2400" dirty="0">
              <a:ea typeface="Courier New" charset="0"/>
              <a:cs typeface="Courier New" charset="0"/>
            </a:endParaRP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368967" y="2758939"/>
            <a:ext cx="11694696" cy="3061104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(i=1; i&lt;N-1; i++) </a:t>
            </a:r>
          </a:p>
          <a:p>
            <a:pPr marL="0" indent="0">
              <a:buFont typeface="Arial"/>
              <a:buNone/>
            </a:pP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=1;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&lt;N-1;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j++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) { 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	OUT[i][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] = 	C0 *  IN[i][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] +</a:t>
            </a:r>
            <a:br>
              <a:rPr lang="de-DE" sz="18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			C1 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* (IN[i-1][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]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 + IN[i+1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][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]) +</a:t>
            </a:r>
            <a:b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			C2 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*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(IN[i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][j-1]   + IN[i][j+1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]) +</a:t>
            </a:r>
            <a:b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			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C3 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* (IN[i-1][j-1] +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IN[i+1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][j+1]) 			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			C4 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*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(IN[i-1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][j+1] + IN[i+1][j-1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]) ;} 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//</a:t>
            </a:r>
            <a:b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// in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case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of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variable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coefficient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stencil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18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//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replace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C0,C1,C2,C3,C4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 W[i][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][0:4]</a:t>
            </a:r>
            <a:endParaRPr lang="de-DE" sz="18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128083" y="3028852"/>
            <a:ext cx="4109049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2D-l=1-constant-box-point_symm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8202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820</Words>
  <Application>Microsoft Macintosh PowerPoint</Application>
  <PresentationFormat>Breitbild</PresentationFormat>
  <Paragraphs>115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2" baseType="lpstr">
      <vt:lpstr>Calibri</vt:lpstr>
      <vt:lpstr>Calibri Light</vt:lpstr>
      <vt:lpstr>Courier New</vt:lpstr>
      <vt:lpstr>Mangal</vt:lpstr>
      <vt:lpstr>Wingdings</vt:lpstr>
      <vt:lpstr>Arial</vt:lpstr>
      <vt:lpstr>Office-Design</vt:lpstr>
      <vt:lpstr>Stencil Blueprints Definition &amp; Characterization</vt:lpstr>
      <vt:lpstr>PowerPoint-Präsentation</vt:lpstr>
      <vt:lpstr>General Sample Code for 2D – cf. [Stock14]</vt:lpstr>
      <vt:lpstr>Classification of stencil classes (1): variable/constant coefficients</vt:lpstr>
      <vt:lpstr>Classification of stencil classes (2):  star/box structure</vt:lpstr>
      <vt:lpstr>Classification of stencils – form/symmetry of weighting factors</vt:lpstr>
      <vt:lpstr>Classification of stencils – homogeneous weighting factors</vt:lpstr>
      <vt:lpstr>Classification of stencils – isotropic weighting factors</vt:lpstr>
      <vt:lpstr>Classification of stencils – point symmetric weighting factors</vt:lpstr>
      <vt:lpstr>Classification of stencils – heterogeneous weighting factors</vt:lpstr>
      <vt:lpstr>Implementation strategies for blue prints</vt:lpstr>
      <vt:lpstr>Implementation strategies for blue prints</vt:lpstr>
      <vt:lpstr>PowerPoint-Präsentation</vt:lpstr>
      <vt:lpstr>PowerPoint-Präsentation</vt:lpstr>
      <vt:lpstr>Literature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Office-Anwender</dc:creator>
  <cp:lastModifiedBy>Microsoft Office-Anwender</cp:lastModifiedBy>
  <cp:revision>26</cp:revision>
  <dcterms:created xsi:type="dcterms:W3CDTF">2017-07-14T10:53:58Z</dcterms:created>
  <dcterms:modified xsi:type="dcterms:W3CDTF">2017-07-19T16:02:21Z</dcterms:modified>
</cp:coreProperties>
</file>