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3" r:id="rId5"/>
    <p:sldId id="274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4" autoAdjust="0"/>
    <p:restoredTop sz="94565" autoAdjust="0"/>
  </p:normalViewPr>
  <p:slideViewPr>
    <p:cSldViewPr snapToGrid="0" snapToObjects="1">
      <p:cViewPr>
        <p:scale>
          <a:sx n="100" d="100"/>
          <a:sy n="100" d="100"/>
        </p:scale>
        <p:origin x="144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0011A-C79D-9447-ABD0-A9E9C6AF36C5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D747-6B1E-F14C-94B4-6DB4CFAF3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6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5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77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06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0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1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89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8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DEEC-B784-3F4C-8399-EACB20589474}" type="datetimeFigureOut">
              <a:rPr lang="de-DE" smtClean="0"/>
              <a:t>13.12.17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6DC6-E3A7-B446-BDD0-39F3A2F87D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55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STEMPEL Status Update</a:t>
            </a:r>
            <a:br>
              <a:rPr lang="de-DE" dirty="0" smtClean="0"/>
            </a:br>
            <a:r>
              <a:rPr lang="de-DE" sz="4000" dirty="0" smtClean="0"/>
              <a:t>05/12/2017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features: </a:t>
            </a:r>
            <a:r>
              <a:rPr lang="en-US" dirty="0" err="1" smtClean="0"/>
              <a:t>kerncraft</a:t>
            </a:r>
            <a:r>
              <a:rPr lang="en-US" dirty="0" smtClean="0"/>
              <a:t>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Generation of code to be </a:t>
            </a:r>
            <a:r>
              <a:rPr lang="en-US" dirty="0" err="1"/>
              <a:t>analysed</a:t>
            </a:r>
            <a:r>
              <a:rPr lang="en-US" dirty="0"/>
              <a:t> by </a:t>
            </a:r>
            <a:r>
              <a:rPr lang="en-US" dirty="0" err="1" smtClean="0"/>
              <a:t>kerncraft</a:t>
            </a:r>
            <a:r>
              <a:rPr lang="en-US" dirty="0" smtClean="0"/>
              <a:t>, via command line:</a:t>
            </a:r>
          </a:p>
          <a:p>
            <a:pPr lvl="1"/>
            <a:r>
              <a:rPr lang="en-US" sz="1100" dirty="0" err="1">
                <a:latin typeface="Menlo" charset="0"/>
                <a:ea typeface="Menlo" charset="0"/>
                <a:cs typeface="Menlo" charset="0"/>
              </a:rPr>
              <a:t>stempel</a:t>
            </a:r>
            <a:r>
              <a:rPr lang="en-US" sz="1100" dirty="0">
                <a:latin typeface="Menlo" charset="0"/>
                <a:ea typeface="Menlo" charset="0"/>
                <a:cs typeface="Menlo" charset="0"/>
              </a:rPr>
              <a:t> gen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--dimensions </a:t>
            </a:r>
            <a:r>
              <a:rPr lang="en-US" sz="1100" dirty="0">
                <a:latin typeface="Menlo" charset="0"/>
                <a:ea typeface="Menlo" charset="0"/>
                <a:cs typeface="Menlo" charset="0"/>
              </a:rPr>
              <a:t>2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--radius </a:t>
            </a:r>
            <a:r>
              <a:rPr lang="en-US" sz="1100" dirty="0">
                <a:latin typeface="Menlo" charset="0"/>
                <a:ea typeface="Menlo" charset="0"/>
                <a:cs typeface="Menlo" charset="0"/>
              </a:rPr>
              <a:t>1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--isotropic --kind star --C constant --type double --store 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stencil.c</a:t>
            </a:r>
            <a:endParaRPr lang="en-US" sz="2800" dirty="0"/>
          </a:p>
          <a:p>
            <a:r>
              <a:rPr lang="en-US" dirty="0" smtClean="0"/>
              <a:t>Stencil kinds: box, star</a:t>
            </a:r>
          </a:p>
          <a:p>
            <a:r>
              <a:rPr lang="en-US" dirty="0" smtClean="0"/>
              <a:t>Coefficients: variable, constant</a:t>
            </a:r>
          </a:p>
          <a:p>
            <a:r>
              <a:rPr lang="en-US" dirty="0" smtClean="0"/>
              <a:t>Stencil classification: isotropic, point-symmetric, heterogeneous, homogeneous (weighting factors)</a:t>
            </a:r>
          </a:p>
          <a:p>
            <a:r>
              <a:rPr lang="en-US" dirty="0" smtClean="0"/>
              <a:t>Data types: float, double</a:t>
            </a:r>
          </a:p>
          <a:p>
            <a:r>
              <a:rPr lang="en-US" dirty="0"/>
              <a:t>In case of variable coefficients it is possible </a:t>
            </a:r>
            <a:r>
              <a:rPr lang="en-US" dirty="0" smtClean="0"/>
              <a:t>to </a:t>
            </a:r>
            <a:r>
              <a:rPr lang="en-US" dirty="0"/>
              <a:t>shift the dimension holding the </a:t>
            </a:r>
            <a:r>
              <a:rPr lang="en-US" dirty="0" smtClean="0"/>
              <a:t>coefficients, </a:t>
            </a:r>
            <a:r>
              <a:rPr lang="en-US" dirty="0"/>
              <a:t>(by using the </a:t>
            </a:r>
            <a:r>
              <a:rPr lang="en-US" dirty="0" smtClean="0"/>
              <a:t>“--</a:t>
            </a:r>
            <a:r>
              <a:rPr lang="en-US" dirty="0" err="1" smtClean="0"/>
              <a:t>dimofcoeffs</a:t>
            </a:r>
            <a:r>
              <a:rPr lang="en-US" dirty="0" smtClean="0"/>
              <a:t> 2” </a:t>
            </a:r>
            <a:r>
              <a:rPr lang="en-US" dirty="0"/>
              <a:t>on the command line) </a:t>
            </a:r>
            <a:r>
              <a:rPr lang="en-US" dirty="0" smtClean="0"/>
              <a:t>: </a:t>
            </a:r>
            <a:r>
              <a:rPr lang="en-US" dirty="0"/>
              <a:t>W[N][M][3] can be turned in W[N][3][M] or W[3][N][M</a:t>
            </a:r>
            <a:r>
              <a:rPr lang="en-US" dirty="0" smtClean="0"/>
              <a:t>]</a:t>
            </a:r>
          </a:p>
          <a:p>
            <a:r>
              <a:rPr lang="en-US" dirty="0" smtClean="0"/>
              <a:t>See </a:t>
            </a:r>
            <a:r>
              <a:rPr lang="de-DE" dirty="0">
                <a:sym typeface="Wingdings"/>
              </a:rPr>
              <a:t>[Stock14] </a:t>
            </a:r>
            <a:r>
              <a:rPr lang="de-DE" dirty="0" err="1" smtClean="0">
                <a:sym typeface="Wingdings"/>
              </a:rPr>
              <a:t>for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the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formulation</a:t>
            </a:r>
            <a:endParaRPr lang="en-US" dirty="0"/>
          </a:p>
          <a:p>
            <a:endParaRPr lang="en-US" dirty="0"/>
          </a:p>
          <a:p>
            <a:pPr lvl="1"/>
            <a:endParaRPr lang="en-US" sz="1100" dirty="0" smtClean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2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features: benchmark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Generation of </a:t>
            </a:r>
            <a:r>
              <a:rPr lang="en-US" dirty="0" err="1" smtClean="0"/>
              <a:t>compilable</a:t>
            </a:r>
            <a:r>
              <a:rPr lang="en-US" dirty="0" smtClean="0"/>
              <a:t> code:</a:t>
            </a:r>
          </a:p>
          <a:p>
            <a:pPr lvl="1"/>
            <a:r>
              <a:rPr lang="en-US" sz="1100" dirty="0" err="1">
                <a:latin typeface="Menlo" charset="0"/>
                <a:ea typeface="Menlo" charset="0"/>
                <a:cs typeface="Menlo" charset="0"/>
              </a:rPr>
              <a:t>stempel</a:t>
            </a:r>
            <a:r>
              <a:rPr lang="en-US" sz="11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bench 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stencil.c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1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machine </a:t>
            </a:r>
            <a:r>
              <a:rPr lang="en-US" sz="1100" dirty="0" err="1" smtClean="0">
                <a:latin typeface="Menlo" charset="0"/>
                <a:ea typeface="Menlo" charset="0"/>
                <a:cs typeface="Menlo" charset="0"/>
              </a:rPr>
              <a:t>Broadwell.yml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1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1100" dirty="0" smtClean="0">
                <a:latin typeface="Menlo" charset="0"/>
                <a:ea typeface="Menlo" charset="0"/>
                <a:cs typeface="Menlo" charset="0"/>
              </a:rPr>
              <a:t>block 32 --store</a:t>
            </a:r>
            <a:endParaRPr lang="en-US" sz="2800" dirty="0" smtClean="0"/>
          </a:p>
          <a:p>
            <a:r>
              <a:rPr lang="en-US" dirty="0" smtClean="0"/>
              <a:t>Machine file: machine description in </a:t>
            </a:r>
            <a:r>
              <a:rPr lang="en-US" dirty="0" err="1" smtClean="0"/>
              <a:t>yaml</a:t>
            </a:r>
            <a:r>
              <a:rPr lang="en-US" dirty="0" smtClean="0"/>
              <a:t> format, as generated by </a:t>
            </a:r>
            <a:r>
              <a:rPr lang="en-US" dirty="0" err="1" smtClean="0"/>
              <a:t>kerncraft</a:t>
            </a:r>
            <a:endParaRPr lang="en-US" dirty="0" smtClean="0"/>
          </a:p>
          <a:p>
            <a:r>
              <a:rPr lang="en-US" dirty="0" smtClean="0"/>
              <a:t>Block: block size to be used for the spatial blocking of the innermost (middle) loop in 2D (3D)</a:t>
            </a:r>
            <a:endParaRPr lang="en-US" sz="1100" dirty="0">
              <a:latin typeface="Menlo" charset="0"/>
              <a:ea typeface="Menlo" charset="0"/>
              <a:cs typeface="Menlo" charset="0"/>
            </a:endParaRPr>
          </a:p>
          <a:p>
            <a:endParaRPr lang="en-US" sz="1100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/>
              <a:t>The generated code has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parallelization</a:t>
            </a:r>
          </a:p>
          <a:p>
            <a:pPr lvl="1"/>
            <a:r>
              <a:rPr lang="en-US" dirty="0" smtClean="0"/>
              <a:t>Blocking if provided on the command line</a:t>
            </a:r>
          </a:p>
          <a:p>
            <a:pPr lvl="1"/>
            <a:r>
              <a:rPr lang="en-US" dirty="0" err="1" smtClean="0"/>
              <a:t>Likwid</a:t>
            </a:r>
            <a:r>
              <a:rPr lang="en-US" dirty="0" smtClean="0"/>
              <a:t> instrumentation via macros around the sweep function</a:t>
            </a:r>
          </a:p>
          <a:p>
            <a:pPr lvl="1"/>
            <a:r>
              <a:rPr lang="en-US" dirty="0" smtClean="0"/>
              <a:t>Enough repetitions to have an execution time of minimum 0.5 seconds</a:t>
            </a:r>
          </a:p>
          <a:p>
            <a:pPr lvl="1"/>
            <a:r>
              <a:rPr lang="en-US" dirty="0" smtClean="0"/>
              <a:t>Time measurement using </a:t>
            </a:r>
            <a:r>
              <a:rPr lang="en-US" dirty="0" err="1" smtClean="0"/>
              <a:t>gettime_of_day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Performance metric printed: </a:t>
            </a:r>
            <a:r>
              <a:rPr lang="en-US" dirty="0"/>
              <a:t>Lattice Site Updates / 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features: analysis of the generated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Automatic generation of all possible combination of stencils, unless generation space defined differently via command line: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--workspace $MYWORKSPACE </a:t>
            </a:r>
            <a:r>
              <a:rPr lang="mr-IN" dirty="0" smtClean="0"/>
              <a:t>–</a:t>
            </a:r>
            <a:r>
              <a:rPr lang="en-US" dirty="0" err="1" smtClean="0"/>
              <a:t>iaca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 smtClean="0"/>
              <a:t>machinepath</a:t>
            </a:r>
            <a:r>
              <a:rPr lang="en-US" dirty="0" smtClean="0"/>
              <a:t> $MACHINEPATH</a:t>
            </a:r>
          </a:p>
          <a:p>
            <a:r>
              <a:rPr lang="en-US" dirty="0" smtClean="0"/>
              <a:t>It takes all the machine files stored in </a:t>
            </a:r>
            <a:r>
              <a:rPr lang="en-US" dirty="0"/>
              <a:t>$</a:t>
            </a:r>
            <a:r>
              <a:rPr lang="en-US" dirty="0" smtClean="0"/>
              <a:t>MACHINEPATH and generates all the combination of stencils with:</a:t>
            </a:r>
          </a:p>
          <a:p>
            <a:pPr lvl="1"/>
            <a:r>
              <a:rPr lang="en-US" dirty="0" smtClean="0"/>
              <a:t>Star kind, radius = [1-4], dimensions = [2, 3], coefficients = [variable, constant], classification = [homogeneous, heterogeneous, isotropic, point-symmetric]</a:t>
            </a:r>
          </a:p>
          <a:p>
            <a:pPr lvl="1"/>
            <a:r>
              <a:rPr lang="en-US" dirty="0" smtClean="0"/>
              <a:t>Box kind</a:t>
            </a:r>
            <a:r>
              <a:rPr lang="en-US" dirty="0"/>
              <a:t>, radius = [</a:t>
            </a:r>
            <a:r>
              <a:rPr lang="en-US" dirty="0" smtClean="0"/>
              <a:t>1-2], </a:t>
            </a:r>
            <a:r>
              <a:rPr lang="en-US" dirty="0"/>
              <a:t>dimensions = </a:t>
            </a:r>
            <a:r>
              <a:rPr lang="en-US" dirty="0" smtClean="0"/>
              <a:t>[2, 3] , </a:t>
            </a:r>
            <a:r>
              <a:rPr lang="en-US" dirty="0"/>
              <a:t>coefficients = [variable, constant</a:t>
            </a:r>
            <a:r>
              <a:rPr lang="en-US" dirty="0" smtClean="0"/>
              <a:t>], </a:t>
            </a:r>
            <a:r>
              <a:rPr lang="en-US" dirty="0"/>
              <a:t>classification = [homogeneous, heterogeneous, isotropic, point-symmetric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For each </a:t>
            </a:r>
            <a:r>
              <a:rPr lang="en-US" dirty="0" err="1" smtClean="0"/>
              <a:t>machinefile</a:t>
            </a:r>
            <a:r>
              <a:rPr lang="en-US" dirty="0" smtClean="0"/>
              <a:t> provided it selects the appropriate size to fill L3.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Implemented features</a:t>
            </a:r>
            <a:r>
              <a:rPr lang="en-US" dirty="0" smtClean="0"/>
              <a:t>: </a:t>
            </a:r>
            <a:r>
              <a:rPr lang="en-US" dirty="0"/>
              <a:t>analysis </a:t>
            </a:r>
            <a:r>
              <a:rPr lang="en-US" dirty="0" smtClean="0"/>
              <a:t>and execution of </a:t>
            </a:r>
            <a:r>
              <a:rPr lang="en-US" dirty="0"/>
              <a:t>the generated 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 generation </a:t>
            </a:r>
            <a:r>
              <a:rPr lang="en-US" dirty="0" smtClean="0"/>
              <a:t>and execution of </a:t>
            </a:r>
            <a:r>
              <a:rPr lang="en-US" dirty="0"/>
              <a:t>all possible </a:t>
            </a:r>
            <a:r>
              <a:rPr lang="en-US" dirty="0" smtClean="0"/>
              <a:t>combinations </a:t>
            </a:r>
            <a:r>
              <a:rPr lang="en-US" dirty="0"/>
              <a:t>of stencils, unless generation space defined differently via command line:</a:t>
            </a:r>
          </a:p>
          <a:p>
            <a:pPr lvl="1"/>
            <a:r>
              <a:rPr lang="en-US" dirty="0"/>
              <a:t>analysis --workspace $MYWORKSPACE </a:t>
            </a:r>
            <a:r>
              <a:rPr lang="en-US" dirty="0" smtClean="0"/>
              <a:t>--</a:t>
            </a:r>
            <a:r>
              <a:rPr lang="en-US" dirty="0" err="1" smtClean="0"/>
              <a:t>iaca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machinepath</a:t>
            </a:r>
            <a:r>
              <a:rPr lang="en-US" dirty="0"/>
              <a:t> $</a:t>
            </a:r>
            <a:r>
              <a:rPr lang="en-US" dirty="0" smtClean="0"/>
              <a:t>MACHINEARCHITECTUREPATH --</a:t>
            </a:r>
            <a:r>
              <a:rPr lang="en-US" dirty="0" err="1" smtClean="0"/>
              <a:t>prova</a:t>
            </a:r>
            <a:r>
              <a:rPr lang="en-US" dirty="0" smtClean="0"/>
              <a:t> $PROVAPATH $PROVAWORKSPACE --executions 5 --threads 2 4 8 16 32  --</a:t>
            </a:r>
            <a:r>
              <a:rPr lang="en-US" dirty="0" err="1" smtClean="0"/>
              <a:t>method_type</a:t>
            </a:r>
            <a:r>
              <a:rPr lang="en-US" dirty="0" smtClean="0"/>
              <a:t> </a:t>
            </a:r>
            <a:r>
              <a:rPr lang="mr-IN" dirty="0" smtClean="0"/>
              <a:t>OpenMP-4.0-GCC-4.9.3-2.25</a:t>
            </a:r>
            <a:r>
              <a:rPr lang="en-US" dirty="0" smtClean="0"/>
              <a:t> --coefficients constant --classification isotropic</a:t>
            </a:r>
            <a:endParaRPr lang="en-US" dirty="0"/>
          </a:p>
          <a:p>
            <a:r>
              <a:rPr lang="en-US" dirty="0" smtClean="0"/>
              <a:t>As before, plus it creates a project in PROVA! [PROVA16] for each of the generated stencils, compiles (using the selected </a:t>
            </a:r>
            <a:r>
              <a:rPr lang="en-US" i="1" dirty="0" err="1" smtClean="0"/>
              <a:t>method_type</a:t>
            </a:r>
            <a:r>
              <a:rPr lang="en-US" i="1" dirty="0" smtClean="0"/>
              <a:t> </a:t>
            </a:r>
            <a:r>
              <a:rPr lang="en-US" dirty="0"/>
              <a:t>[PROVA16</a:t>
            </a:r>
            <a:r>
              <a:rPr lang="en-US" dirty="0" smtClean="0"/>
              <a:t>]), </a:t>
            </a:r>
            <a:r>
              <a:rPr lang="en-US" dirty="0" smtClean="0"/>
              <a:t>and runs the generated code “</a:t>
            </a:r>
            <a:r>
              <a:rPr lang="en-US" i="1" dirty="0" smtClean="0"/>
              <a:t>executions</a:t>
            </a:r>
            <a:r>
              <a:rPr lang="en-US" dirty="0" smtClean="0"/>
              <a:t>” times on the current </a:t>
            </a:r>
            <a:r>
              <a:rPr lang="en-US" dirty="0"/>
              <a:t>architecture </a:t>
            </a:r>
            <a:r>
              <a:rPr lang="en-US" dirty="0"/>
              <a:t>(</a:t>
            </a:r>
            <a:r>
              <a:rPr lang="en-US" dirty="0" smtClean="0"/>
              <a:t>for </a:t>
            </a:r>
            <a:r>
              <a:rPr lang="en-US" dirty="0"/>
              <a:t>which you must pass the architectural </a:t>
            </a:r>
            <a:r>
              <a:rPr lang="en-US" dirty="0" smtClean="0"/>
              <a:t>description), </a:t>
            </a:r>
            <a:r>
              <a:rPr lang="en-US" dirty="0" smtClean="0"/>
              <a:t>using all the threads chosen</a:t>
            </a:r>
          </a:p>
          <a:p>
            <a:r>
              <a:rPr lang="en-US" dirty="0" smtClean="0"/>
              <a:t>Stores the actual performance with the one predicted using </a:t>
            </a:r>
            <a:r>
              <a:rPr lang="en-US" dirty="0" err="1" smtClean="0"/>
              <a:t>kerncraft</a:t>
            </a:r>
            <a:r>
              <a:rPr lang="en-US" dirty="0" smtClean="0"/>
              <a:t>, applying Layer Condition, ECM/</a:t>
            </a:r>
            <a:r>
              <a:rPr lang="en-US" dirty="0" err="1" smtClean="0"/>
              <a:t>ECMData</a:t>
            </a:r>
            <a:r>
              <a:rPr lang="en-US" dirty="0" smtClean="0"/>
              <a:t> and Roofline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4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dirty="0" smtClean="0"/>
              <a:t>[Stock14] </a:t>
            </a:r>
            <a:r>
              <a:rPr lang="de-DE" sz="2000" dirty="0"/>
              <a:t>Kevin Stock, Martin Kong, Tobias </a:t>
            </a:r>
            <a:r>
              <a:rPr lang="de-DE" sz="2000" dirty="0" err="1"/>
              <a:t>Grosser</a:t>
            </a:r>
            <a:r>
              <a:rPr lang="de-DE" sz="2000" dirty="0"/>
              <a:t>, Louis-Noël </a:t>
            </a:r>
            <a:r>
              <a:rPr lang="de-DE" sz="2000" dirty="0" err="1"/>
              <a:t>Pouchet</a:t>
            </a:r>
            <a:r>
              <a:rPr lang="de-DE" sz="2000" dirty="0"/>
              <a:t>, Fabrice </a:t>
            </a:r>
            <a:r>
              <a:rPr lang="de-DE" sz="2000" dirty="0" err="1"/>
              <a:t>Rastello</a:t>
            </a:r>
            <a:r>
              <a:rPr lang="de-DE" sz="2000" dirty="0"/>
              <a:t>, J. </a:t>
            </a:r>
            <a:r>
              <a:rPr lang="de-DE" sz="2000" dirty="0" err="1"/>
              <a:t>Ramanujam</a:t>
            </a:r>
            <a:r>
              <a:rPr lang="de-DE" sz="2000" dirty="0"/>
              <a:t>, </a:t>
            </a:r>
            <a:r>
              <a:rPr lang="de-DE" sz="2000" dirty="0" err="1"/>
              <a:t>and</a:t>
            </a:r>
            <a:r>
              <a:rPr lang="de-DE" sz="2000" dirty="0"/>
              <a:t> P. </a:t>
            </a:r>
            <a:r>
              <a:rPr lang="de-DE" sz="2000" dirty="0" err="1"/>
              <a:t>Sadayappan</a:t>
            </a:r>
            <a:r>
              <a:rPr lang="de-DE" sz="2000" dirty="0"/>
              <a:t>. 2014. A </a:t>
            </a:r>
            <a:r>
              <a:rPr lang="de-DE" sz="2000" dirty="0" err="1"/>
              <a:t>framework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enhancing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reuse</a:t>
            </a:r>
            <a:r>
              <a:rPr lang="de-DE" sz="2000" dirty="0"/>
              <a:t> via </a:t>
            </a:r>
            <a:r>
              <a:rPr lang="de-DE" sz="2000" dirty="0" err="1"/>
              <a:t>associative</a:t>
            </a:r>
            <a:r>
              <a:rPr lang="de-DE" sz="2000" dirty="0"/>
              <a:t> </a:t>
            </a:r>
            <a:r>
              <a:rPr lang="de-DE" sz="2000" dirty="0" err="1"/>
              <a:t>reordering</a:t>
            </a:r>
            <a:r>
              <a:rPr lang="de-DE" sz="2000" dirty="0"/>
              <a:t>. In </a:t>
            </a:r>
            <a:r>
              <a:rPr lang="de-DE" sz="2000" i="1" dirty="0" err="1"/>
              <a:t>Proceedings</a:t>
            </a:r>
            <a:r>
              <a:rPr lang="de-DE" sz="2000" i="1" dirty="0"/>
              <a:t> </a:t>
            </a:r>
            <a:r>
              <a:rPr lang="de-DE" sz="2000" i="1" dirty="0" err="1"/>
              <a:t>of</a:t>
            </a:r>
            <a:r>
              <a:rPr lang="de-DE" sz="2000" i="1" dirty="0"/>
              <a:t> </a:t>
            </a:r>
            <a:r>
              <a:rPr lang="de-DE" sz="2000" i="1" dirty="0" err="1"/>
              <a:t>the</a:t>
            </a:r>
            <a:r>
              <a:rPr lang="de-DE" sz="2000" i="1" dirty="0"/>
              <a:t> 35th ACM SIGPLAN Conference on </a:t>
            </a:r>
            <a:r>
              <a:rPr lang="de-DE" sz="2000" i="1" dirty="0" err="1"/>
              <a:t>Programming</a:t>
            </a:r>
            <a:r>
              <a:rPr lang="de-DE" sz="2000" i="1" dirty="0"/>
              <a:t> Language Design </a:t>
            </a:r>
            <a:r>
              <a:rPr lang="de-DE" sz="2000" i="1" dirty="0" err="1"/>
              <a:t>and</a:t>
            </a:r>
            <a:r>
              <a:rPr lang="de-DE" sz="2000" i="1" dirty="0"/>
              <a:t> Implementation</a:t>
            </a:r>
            <a:r>
              <a:rPr lang="de-DE" sz="2000" dirty="0"/>
              <a:t> (PLDI '14). ACM, New York, NY, USA, 65-76. DOI=http://</a:t>
            </a:r>
            <a:r>
              <a:rPr lang="de-DE" sz="2000" dirty="0" err="1" smtClean="0"/>
              <a:t>dx.doi.org</a:t>
            </a:r>
            <a:r>
              <a:rPr lang="de-DE" sz="2000" dirty="0" smtClean="0"/>
              <a:t>/10.1145/2594291.2594342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[PROVA16] </a:t>
            </a:r>
            <a:r>
              <a:rPr lang="de-DE" sz="2000" dirty="0"/>
              <a:t>Danilo </a:t>
            </a:r>
            <a:r>
              <a:rPr lang="de-DE" sz="2000" dirty="0" err="1"/>
              <a:t>Guerrera</a:t>
            </a:r>
            <a:r>
              <a:rPr lang="de-DE" sz="2000" dirty="0"/>
              <a:t>, </a:t>
            </a:r>
            <a:r>
              <a:rPr lang="de-DE" sz="2000" dirty="0" smtClean="0"/>
              <a:t>Helmar Burkhart,</a:t>
            </a:r>
            <a:r>
              <a:rPr lang="de-DE" sz="2000" dirty="0"/>
              <a:t> </a:t>
            </a:r>
            <a:r>
              <a:rPr lang="de-DE" sz="2000" dirty="0" smtClean="0"/>
              <a:t>Antonio Maffia. 2016</a:t>
            </a:r>
            <a:r>
              <a:rPr lang="de-DE" sz="2000" dirty="0"/>
              <a:t>. </a:t>
            </a:r>
            <a:r>
              <a:rPr lang="de-DE" sz="2000" dirty="0" err="1"/>
              <a:t>Reproducible</a:t>
            </a:r>
            <a:r>
              <a:rPr lang="de-DE" sz="2000" dirty="0"/>
              <a:t> Stencil Compiler Benchmarks </a:t>
            </a:r>
            <a:r>
              <a:rPr lang="de-DE" sz="2000" dirty="0" err="1"/>
              <a:t>Using</a:t>
            </a:r>
            <a:r>
              <a:rPr lang="de-DE" sz="2000" dirty="0"/>
              <a:t> PROVA</a:t>
            </a:r>
            <a:r>
              <a:rPr lang="de-DE" sz="2000" dirty="0" smtClean="0"/>
              <a:t>!. </a:t>
            </a:r>
            <a:r>
              <a:rPr lang="de-DE" sz="2000" dirty="0"/>
              <a:t>In </a:t>
            </a:r>
            <a:r>
              <a:rPr lang="de-DE" sz="2000" i="1" dirty="0" err="1"/>
              <a:t>Proceedings</a:t>
            </a:r>
            <a:r>
              <a:rPr lang="de-DE" sz="2000" i="1" dirty="0"/>
              <a:t> </a:t>
            </a:r>
            <a:r>
              <a:rPr lang="de-DE" sz="2000" i="1" dirty="0" err="1"/>
              <a:t>of</a:t>
            </a:r>
            <a:r>
              <a:rPr lang="de-DE" sz="2000" i="1" dirty="0"/>
              <a:t> </a:t>
            </a:r>
            <a:r>
              <a:rPr lang="de-DE" sz="2000" i="1" dirty="0" err="1"/>
              <a:t>the</a:t>
            </a:r>
            <a:r>
              <a:rPr lang="de-DE" sz="2000" i="1" dirty="0"/>
              <a:t> 7th International Workshop on Performance Modeling, Benchmarking </a:t>
            </a:r>
            <a:r>
              <a:rPr lang="de-DE" sz="2000" i="1" dirty="0" err="1"/>
              <a:t>and</a:t>
            </a:r>
            <a:r>
              <a:rPr lang="de-DE" sz="2000" i="1" dirty="0"/>
              <a:t> Simulation </a:t>
            </a:r>
            <a:r>
              <a:rPr lang="de-DE" sz="2000" i="1" dirty="0" err="1"/>
              <a:t>of</a:t>
            </a:r>
            <a:r>
              <a:rPr lang="de-DE" sz="2000" i="1" dirty="0"/>
              <a:t> High Performance Computer </a:t>
            </a:r>
            <a:r>
              <a:rPr lang="de-DE" sz="2000" i="1" dirty="0" smtClean="0"/>
              <a:t>Systems (PMBS16).</a:t>
            </a:r>
            <a:r>
              <a:rPr lang="de-DE" sz="2000" dirty="0"/>
              <a:t> Salt Lake, UT, USA, November 14, </a:t>
            </a:r>
            <a:r>
              <a:rPr lang="de-DE" sz="2000" dirty="0" smtClean="0"/>
              <a:t>2016. DOI=</a:t>
            </a:r>
            <a:r>
              <a:rPr lang="hr-HR" sz="2000" dirty="0" smtClean="0"/>
              <a:t>10.1109/PMBS.2016.016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0642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540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Menlo</vt:lpstr>
      <vt:lpstr>Wingdings</vt:lpstr>
      <vt:lpstr>Office-Design</vt:lpstr>
      <vt:lpstr>STEMPEL Status Update 05/12/2017 </vt:lpstr>
      <vt:lpstr>Implemented features: kerncraft code generation</vt:lpstr>
      <vt:lpstr>Implemented features: benchmark code generation</vt:lpstr>
      <vt:lpstr>Implemented features: analysis of the generated code</vt:lpstr>
      <vt:lpstr>Implemented features: analysis and execution of the generated code </vt:lpstr>
      <vt:lpstr>Literature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STEMPEL Status Update</dc:title>
  <dc:subject>STEMPEL</dc:subject>
  <dc:creator>Danilo Guerrera</dc:creator>
  <cp:keywords/>
  <dc:description/>
  <cp:lastModifiedBy>Microsoft Office User</cp:lastModifiedBy>
  <cp:revision>38</cp:revision>
  <dcterms:created xsi:type="dcterms:W3CDTF">2017-07-14T10:53:58Z</dcterms:created>
  <dcterms:modified xsi:type="dcterms:W3CDTF">2017-12-13T14:40:39Z</dcterms:modified>
  <cp:category/>
</cp:coreProperties>
</file>