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56" r:id="rId20"/>
    <p:sldId id="278" r:id="rId21"/>
    <p:sldId id="258" r:id="rId22"/>
    <p:sldId id="279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84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1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12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3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2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4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9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420F6-3618-46FA-BC3F-CA2E3BE1C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Fundamentos de Auditoria	</a:t>
            </a:r>
            <a:br>
              <a:rPr lang="pt-BR" dirty="0"/>
            </a:br>
            <a:r>
              <a:rPr lang="pt-BR" dirty="0"/>
              <a:t>Aula 02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C25163-5C6B-4C6A-8733-181A5C764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Rafael Zamboni</a:t>
            </a:r>
          </a:p>
        </p:txBody>
      </p:sp>
    </p:spTree>
    <p:extLst>
      <p:ext uri="{BB962C8B-B14F-4D97-AF65-F5344CB8AC3E}">
        <p14:creationId xmlns:p14="http://schemas.microsoft.com/office/powerpoint/2010/main" val="373495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 e Normas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pPr>
              <a:defRPr sz="2400"/>
            </a:pPr>
            <a:r>
              <a:t>COBIT: Framework de governança e controle de TI. Útil para avaliar alinhamento entre TI e objetivos de negócio.</a:t>
            </a:r>
          </a:p>
          <a:p>
            <a:pPr>
              <a:defRPr sz="2400"/>
            </a:pPr>
            <a:r>
              <a:t>ITIL: Biblioteca de boas práticas para gerenciamento de serviços (incidentes, mudanças, liberação).</a:t>
            </a:r>
          </a:p>
          <a:p>
            <a:pPr>
              <a:defRPr sz="2400"/>
            </a:pPr>
            <a:r>
              <a:t>ISO/IEC 27001: Norma que define requisitos para um Sistema de Gestão de Segurança da Informação (SGSI).</a:t>
            </a:r>
          </a:p>
          <a:p>
            <a:pPr>
              <a:defRPr sz="2400"/>
            </a:pPr>
            <a:r>
              <a:t>Como usar: mapear controles da organização às práticas do framework e evidenciar conformidade.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Boas Práticas em Auditoria 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defRPr sz="2400"/>
            </a:pPr>
            <a:r>
              <a:t>Definir claramente objetivos e escopo (o que será auditado e por quê).</a:t>
            </a:r>
          </a:p>
          <a:p>
            <a:pPr>
              <a:defRPr sz="2400"/>
            </a:pPr>
            <a:r>
              <a:t>Garantir independência do auditor e evitar conflitos de interesse.</a:t>
            </a:r>
          </a:p>
          <a:p>
            <a:pPr>
              <a:defRPr sz="2400"/>
            </a:pPr>
            <a:r>
              <a:t>Documentar todas as etapas: planejamento, execução, evidências e relatórios.</a:t>
            </a:r>
          </a:p>
          <a:p>
            <a:pPr>
              <a:defRPr sz="2400"/>
            </a:pPr>
            <a:r>
              <a:t>Usar amostragem adequada e evidências reproduzíveis (logs, screenshots, dumps).</a:t>
            </a:r>
          </a:p>
          <a:p>
            <a:pPr>
              <a:defRPr sz="2400"/>
            </a:pPr>
            <a:r>
              <a:t>Realizar follow‑up das recomendações e medir efetividade das correções.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Plano de Auditoria </a:t>
            </a:r>
            <a:br>
              <a:rPr lang="pt-BR" dirty="0"/>
            </a:br>
            <a:r>
              <a:rPr dirty="0"/>
              <a:t>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pPr>
              <a:defRPr sz="2400"/>
            </a:pPr>
            <a:r>
              <a:t>Objetivo: o que se busca avaliar (ex.: segurança do módulo de autenticação).</a:t>
            </a:r>
          </a:p>
          <a:p>
            <a:pPr>
              <a:defRPr sz="2400"/>
            </a:pPr>
            <a:r>
              <a:t>Escopo: sistemas, módulos, períodos, ambientes (produção, homologação).</a:t>
            </a:r>
          </a:p>
          <a:p>
            <a:pPr>
              <a:defRPr sz="2400"/>
            </a:pPr>
            <a:r>
              <a:t>Recursos: equipe, ferramentas, acessos necessários.</a:t>
            </a:r>
          </a:p>
          <a:p>
            <a:pPr>
              <a:defRPr sz="2400"/>
            </a:pPr>
            <a:r>
              <a:t>Cronograma: fases e prazos (planejamento, testes, relatório).</a:t>
            </a:r>
          </a:p>
          <a:p>
            <a:pPr>
              <a:defRPr sz="2400"/>
            </a:pPr>
            <a:r>
              <a:t>Critérios e métricas: como será avaliado (checklists, normas).</a:t>
            </a:r>
          </a:p>
          <a:p>
            <a:pPr>
              <a:defRPr sz="2400"/>
            </a:pPr>
            <a:r>
              <a:t>Entregáveis: relatório executivo, relatório técnico, plano de ação.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Checklist de Evidências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defRPr sz="2400"/>
            </a:pPr>
            <a:r>
              <a:t>Acesso a logs (aplicação, sistema, banco) e periódicos de retenção.</a:t>
            </a:r>
          </a:p>
          <a:p>
            <a:pPr>
              <a:defRPr sz="2400"/>
            </a:pPr>
            <a:r>
              <a:t>Cópias de configuração de servidores e dispositivos de segurança.</a:t>
            </a:r>
          </a:p>
          <a:p>
            <a:pPr>
              <a:defRPr sz="2400"/>
            </a:pPr>
            <a:r>
              <a:t>Registros de mudança (change management) e janelas de manutenção.</a:t>
            </a:r>
          </a:p>
          <a:p>
            <a:pPr>
              <a:defRPr sz="2400"/>
            </a:pPr>
            <a:r>
              <a:t>Políticas e procedimentos (backup, controle de acesso, incident response).</a:t>
            </a:r>
          </a:p>
          <a:p>
            <a:pPr>
              <a:defRPr sz="2400"/>
            </a:pPr>
            <a:r>
              <a:t>Relatórios de testes (pentest, SAST, DAST) e resultados de QA.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Estudo</a:t>
            </a:r>
            <a:r>
              <a:rPr dirty="0"/>
              <a:t> de Caso </a:t>
            </a:r>
            <a:br>
              <a:rPr lang="pt-BR" dirty="0"/>
            </a:br>
            <a:r>
              <a:rPr dirty="0"/>
              <a:t>Sistema de </a:t>
            </a:r>
            <a:r>
              <a:rPr dirty="0" err="1"/>
              <a:t>Matrícula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Contexto: Sistema de matrícula on‑line de uma instituição de ensino.</a:t>
            </a:r>
          </a:p>
          <a:p>
            <a:pPr>
              <a:defRPr sz="2400"/>
            </a:pPr>
            <a:r>
              <a:t>Achado 1: Entrada de dados sem validação permitiu inserir payloads de XSS.</a:t>
            </a:r>
          </a:p>
          <a:p>
            <a:pPr lvl="1">
              <a:defRPr sz="2000"/>
            </a:pPr>
            <a:r>
              <a:t>Recomendação: Validar/escapar entradas, Content Security Policy (CSP).</a:t>
            </a:r>
          </a:p>
          <a:p>
            <a:pPr>
              <a:defRPr sz="2400"/>
            </a:pPr>
            <a:r>
              <a:t>Achado 2: Backup diário com retenção insuficiente (apenas 3 dias).</a:t>
            </a:r>
          </a:p>
          <a:p>
            <a:pPr lvl="1">
              <a:defRPr sz="2000"/>
            </a:pPr>
            <a:r>
              <a:t>Recomendação: Implementar política de backup com retenção de 30 dias e testes de restauração.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Relatório de Auditoria — Estrutura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defRPr sz="2400"/>
            </a:pPr>
            <a:r>
              <a:t>Resumo Executivo (para gestores): principais riscos e recomendações.</a:t>
            </a:r>
          </a:p>
          <a:p>
            <a:pPr>
              <a:defRPr sz="2400"/>
            </a:pPr>
            <a:r>
              <a:t>Descrição do escopo e metodologia utilizada (ferramentas e técnicas).</a:t>
            </a:r>
          </a:p>
          <a:p>
            <a:pPr>
              <a:defRPr sz="2400"/>
            </a:pPr>
            <a:r>
              <a:t>Achados e evidências: descrição, risco, evidência e recomendação.</a:t>
            </a:r>
          </a:p>
          <a:p>
            <a:pPr>
              <a:defRPr sz="2400"/>
            </a:pPr>
            <a:r>
              <a:t>Plano de Ação: responsáveis, prioridades e prazos para correção.</a:t>
            </a:r>
          </a:p>
          <a:p>
            <a:pPr>
              <a:defRPr sz="2400"/>
            </a:pPr>
            <a:r>
              <a:t>Conclusão e seguimento (follow‑up).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em Sala — Atividade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1) Identifique 3 riscos no sistema X descrito (faça uma justificativa curta).</a:t>
            </a:r>
          </a:p>
          <a:p>
            <a:pPr>
              <a:defRPr sz="2400"/>
            </a:pPr>
            <a:r>
              <a:t>2) Para cada risco, proponha 2 controles (um preventivo e um detectivo).</a:t>
            </a:r>
          </a:p>
          <a:p>
            <a:pPr>
              <a:defRPr sz="2400"/>
            </a:pPr>
            <a:r>
              <a:t>3) Revise o trecho de código (fornecido) e identifique possíveis vulnerabilidades.</a:t>
            </a:r>
          </a:p>
          <a:p>
            <a:pPr>
              <a:defRPr sz="2400"/>
            </a:pPr>
            <a:r>
              <a:t>4) Escreva um mini‑plano de auditoria (escopo, ferramentas, entregáveis).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Referências &amp; Leitura Recomendada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OWASP — Guia e ferramentas (OWASP ZAP, OWASP Top 10).</a:t>
            </a:r>
          </a:p>
          <a:p>
            <a:pPr>
              <a:defRPr sz="2400"/>
            </a:pPr>
            <a:r>
              <a:t>ISO/IEC 27001 — Requisitos para SGSI (norma).</a:t>
            </a:r>
          </a:p>
          <a:p>
            <a:pPr>
              <a:defRPr sz="2400"/>
            </a:pPr>
            <a:r>
              <a:t>COBIT e ITIL — Documentação oficial para governança e ITSM.</a:t>
            </a:r>
          </a:p>
          <a:p>
            <a:pPr>
              <a:defRPr sz="2400"/>
            </a:pPr>
            <a:r>
              <a:t>Ferramentas: Burp Suite, SonarQube, Semgrep, sqlmap.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Encerramento / Próxima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Resumo: conceitos-chave — riscos, controles, vulnerabilidades, modelos e boas práticas.</a:t>
            </a:r>
          </a:p>
          <a:p>
            <a:pPr>
              <a:defRPr sz="2400"/>
            </a:pPr>
            <a:r>
              <a:t>Próxima aula: aprofundamento em técnicas de teste e criação de relatório técnico.</a:t>
            </a:r>
          </a:p>
          <a:p>
            <a:pPr>
              <a:defRPr sz="2400"/>
            </a:pPr>
            <a:r>
              <a:t>Dúvidas?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Detecção de Ataques de Força Bruta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Explorar os principais termos: riscos, controles e vulnerabilidades.</a:t>
            </a:r>
          </a:p>
          <a:p>
            <a:pPr>
              <a:defRPr sz="2400"/>
            </a:pPr>
            <a:r>
              <a:t>Compreender modelos de auditoria e melhores práticas.</a:t>
            </a:r>
          </a:p>
          <a:p>
            <a:pPr>
              <a:defRPr sz="2400"/>
            </a:pPr>
            <a:r>
              <a:t>Introduzir frameworks e normas usadas em auditoria de software.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aconteceu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Padrão detectado: Rajadas de tentativas de login falhas (ERROR) para a mesma conta</a:t>
            </a:r>
          </a:p>
          <a:p>
            <a:pPr>
              <a:defRPr sz="1800"/>
            </a:pPr>
            <a:r>
              <a:t>Origem concentrada em um mesmo IP</a:t>
            </a:r>
          </a:p>
          <a:p>
            <a:pPr>
              <a:defRPr sz="1800"/>
            </a:pPr>
            <a:r>
              <a:t>Alta frequência em curto intervalo de tempo</a:t>
            </a:r>
          </a:p>
          <a:p>
            <a:pPr>
              <a:defRPr sz="1800"/>
            </a:pPr>
            <a:r>
              <a:t>Exemplo no log:</a:t>
            </a:r>
            <a:br/>
            <a:r>
              <a:t>2025-10-03T22:58:14 - 203.0.113.12 - ERROR: Senha incorreta para o usuário 'alice'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Contagem de falhas para usuário alvo: grep "ERROR:.*'alice'" auth.log | wc -l → 30</a:t>
            </a:r>
          </a:p>
          <a:p>
            <a:pPr>
              <a:defRPr sz="1800"/>
            </a:pPr>
            <a:r>
              <a:t>Linhas consecutivas de falha dentro de 1 minuto → padrão de força bruta</a:t>
            </a:r>
          </a:p>
          <a:p>
            <a:pPr>
              <a:defRPr sz="1800"/>
            </a:pPr>
            <a:r>
              <a:t>Mesmo IP de origem repetido muitas vezes → potencial origem de ataque</a:t>
            </a:r>
          </a:p>
          <a:p>
            <a:pPr>
              <a:defRPr sz="1800"/>
            </a:pPr>
            <a:r>
              <a:t>Saída do detector:</a:t>
            </a:r>
            <a:br/>
            <a:r>
              <a:t>ALERTA USER: 5 falhas para usuário 'alice' nas últimas 5 minutos</a:t>
            </a:r>
            <a:br/>
            <a:r>
              <a:t>ALERTA IP: 50 tentativas do IP 203.0.113.12 nas últimas 5 minutos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é força bruta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Tentativas consecutivas e rápidas de senha</a:t>
            </a:r>
          </a:p>
          <a:p>
            <a:pPr>
              <a:defRPr sz="1800"/>
            </a:pPr>
            <a:r>
              <a:t>Alto volume de falhas em um curto intervalo</a:t>
            </a:r>
          </a:p>
          <a:p>
            <a:pPr>
              <a:defRPr sz="1800"/>
            </a:pPr>
            <a:r>
              <a:t>Origem concentrada (mesmo IP)</a:t>
            </a:r>
          </a:p>
          <a:p>
            <a:pPr>
              <a:defRPr sz="1800"/>
            </a:pPr>
            <a:r>
              <a:t>Diferente do comportamento de usuário legítimo (tentativas lentas, espaçadas)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Ações imediatas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Bloquear temporariamente IP de origem suspeita</a:t>
            </a:r>
          </a:p>
          <a:p>
            <a:pPr>
              <a:defRPr sz="1800"/>
            </a:pPr>
            <a:r>
              <a:t>Bloquear/forçar reset da conta alvo</a:t>
            </a:r>
          </a:p>
          <a:p>
            <a:pPr>
              <a:defRPr sz="1800"/>
            </a:pPr>
            <a:r>
              <a:t>Ativar MFA em contas críticas</a:t>
            </a:r>
          </a:p>
          <a:p>
            <a:pPr>
              <a:defRPr sz="1800"/>
            </a:pPr>
            <a:r>
              <a:t>Aumentar logging e monitoramento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Mitigação de curto/médio prazo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Rate limiting por IP e usuário</a:t>
            </a:r>
          </a:p>
          <a:p>
            <a:pPr>
              <a:defRPr sz="1800"/>
            </a:pPr>
            <a:r>
              <a:t>Lockout progressivo após N falhas</a:t>
            </a:r>
          </a:p>
          <a:p>
            <a:pPr>
              <a:defRPr sz="1800"/>
            </a:pPr>
            <a:r>
              <a:t>CAPTCHA após algumas tentativas</a:t>
            </a:r>
          </a:p>
          <a:p>
            <a:pPr>
              <a:defRPr sz="1800"/>
            </a:pPr>
            <a:r>
              <a:t>Automatizar alertas e bloqueios (fail2ban / WAF)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Mitigação de longo prazo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MFA obrigatório para contas administrativas</a:t>
            </a:r>
          </a:p>
          <a:p>
            <a:pPr>
              <a:defRPr sz="1800"/>
            </a:pPr>
            <a:r>
              <a:t>Políticas de senha e verificação de senhas comprometidas</a:t>
            </a:r>
          </a:p>
          <a:p>
            <a:pPr>
              <a:defRPr sz="1800"/>
            </a:pPr>
            <a:r>
              <a:t>Monitoramento comportamental (bot detection, device fingerprinting)</a:t>
            </a:r>
          </a:p>
          <a:p>
            <a:pPr>
              <a:defRPr sz="1800"/>
            </a:pPr>
            <a:r>
              <a:t>Testes periódicos de segurança e auditorias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Detectamos padrão de força bruta em 'alice' a partir do IP 203.0.113.12</a:t>
            </a:r>
          </a:p>
          <a:p>
            <a:pPr>
              <a:defRPr sz="1800"/>
            </a:pPr>
            <a:r>
              <a:t>Ações imediatas foram tomadas e alertas gerados</a:t>
            </a:r>
          </a:p>
          <a:p>
            <a:pPr>
              <a:defRPr sz="1800"/>
            </a:pPr>
            <a:r>
              <a:t>Mitigações futuras reduzirão risco e aumentarão segurança</a:t>
            </a:r>
          </a:p>
          <a:p>
            <a:pPr>
              <a:defRPr sz="1800"/>
            </a:pPr>
            <a:r>
              <a:t>Educação e boas práticas de autenticação são essenciais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Definição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400"/>
            </a:pPr>
            <a:r>
              <a:rPr dirty="0" err="1"/>
              <a:t>Definição</a:t>
            </a:r>
            <a:r>
              <a:rPr dirty="0"/>
              <a:t>: </a:t>
            </a:r>
            <a:r>
              <a:rPr dirty="0" err="1"/>
              <a:t>Probabilidade</a:t>
            </a:r>
            <a:r>
              <a:rPr dirty="0"/>
              <a:t> de um </a:t>
            </a:r>
            <a:r>
              <a:rPr dirty="0" err="1"/>
              <a:t>evento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falha</a:t>
            </a:r>
            <a:r>
              <a:rPr dirty="0"/>
              <a:t> que </a:t>
            </a:r>
            <a:r>
              <a:rPr dirty="0" err="1"/>
              <a:t>comprometa</a:t>
            </a:r>
            <a:r>
              <a:rPr dirty="0"/>
              <a:t> </a:t>
            </a:r>
            <a:r>
              <a:rPr dirty="0" err="1"/>
              <a:t>integridade</a:t>
            </a:r>
            <a:r>
              <a:rPr dirty="0"/>
              <a:t>, </a:t>
            </a:r>
            <a:r>
              <a:rPr dirty="0" err="1"/>
              <a:t>segurança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desempenho</a:t>
            </a:r>
            <a:r>
              <a:rPr dirty="0"/>
              <a:t>.</a:t>
            </a:r>
          </a:p>
          <a:p>
            <a:pPr>
              <a:defRPr sz="2400"/>
            </a:pPr>
            <a:r>
              <a:rPr dirty="0" err="1"/>
              <a:t>Risco</a:t>
            </a:r>
            <a:r>
              <a:rPr dirty="0"/>
              <a:t> = </a:t>
            </a:r>
            <a:r>
              <a:rPr dirty="0" err="1"/>
              <a:t>combinação</a:t>
            </a:r>
            <a:r>
              <a:rPr dirty="0"/>
              <a:t> de </a:t>
            </a:r>
            <a:r>
              <a:rPr dirty="0" err="1"/>
              <a:t>probabilidade</a:t>
            </a:r>
            <a:r>
              <a:rPr dirty="0"/>
              <a:t> (likelihood) e </a:t>
            </a:r>
            <a:r>
              <a:rPr dirty="0" err="1"/>
              <a:t>impacto</a:t>
            </a:r>
            <a:r>
              <a:rPr dirty="0"/>
              <a:t> (severity).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Risco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Riscos técnicos: falhas no software, vulnerabilidades, erros de código.</a:t>
            </a:r>
          </a:p>
          <a:p>
            <a:pPr>
              <a:defRPr sz="2400"/>
            </a:pPr>
            <a:r>
              <a:t>Riscos de conformidade: descumprimento de normas/regulamentações.</a:t>
            </a:r>
          </a:p>
          <a:p>
            <a:pPr>
              <a:defRPr sz="2400"/>
            </a:pPr>
            <a:r>
              <a:t>Riscos operacionais: falhas em processos de TI que afetam o sistema.</a:t>
            </a:r>
          </a:p>
          <a:p>
            <a:pPr>
              <a:defRPr sz="2400"/>
            </a:pPr>
            <a:r>
              <a:t>Impactos comuns: perda de dados, indisponibilidade, danos financeiros e reputacionais.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Exemplos de Risco (cenários)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>
              <a:defRPr sz="2200"/>
            </a:pPr>
            <a:r>
              <a:rPr dirty="0" err="1"/>
              <a:t>Injeção</a:t>
            </a:r>
            <a:r>
              <a:rPr dirty="0"/>
              <a:t> de SQL que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exfiltrar</a:t>
            </a:r>
            <a:r>
              <a:rPr dirty="0"/>
              <a:t> dados </a:t>
            </a:r>
            <a:r>
              <a:rPr dirty="0" err="1"/>
              <a:t>sensíveis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 err="1"/>
              <a:t>Possível</a:t>
            </a:r>
            <a:r>
              <a:rPr dirty="0"/>
              <a:t> </a:t>
            </a:r>
            <a:r>
              <a:rPr dirty="0" err="1"/>
              <a:t>impacto</a:t>
            </a:r>
            <a:r>
              <a:rPr dirty="0"/>
              <a:t>: </a:t>
            </a:r>
            <a:r>
              <a:rPr dirty="0" err="1"/>
              <a:t>vazamento</a:t>
            </a:r>
            <a:r>
              <a:rPr dirty="0"/>
              <a:t> de dados </a:t>
            </a:r>
            <a:r>
              <a:rPr dirty="0" err="1"/>
              <a:t>pessoais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/>
              <a:t> </a:t>
            </a:r>
            <a:r>
              <a:rPr dirty="0" err="1"/>
              <a:t>Mitigação</a:t>
            </a:r>
            <a:r>
              <a:rPr dirty="0"/>
              <a:t>: </a:t>
            </a:r>
            <a:r>
              <a:rPr dirty="0" err="1"/>
              <a:t>parametrização</a:t>
            </a:r>
            <a:r>
              <a:rPr dirty="0"/>
              <a:t> de queries, WAF, </a:t>
            </a:r>
            <a:r>
              <a:rPr dirty="0" err="1"/>
              <a:t>revisão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.</a:t>
            </a:r>
          </a:p>
          <a:p>
            <a:pPr>
              <a:defRPr sz="2200"/>
            </a:pPr>
            <a:r>
              <a:rPr dirty="0"/>
              <a:t>Falta de backup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crítico</a:t>
            </a:r>
            <a:r>
              <a:rPr dirty="0"/>
              <a:t> (ex.: base de </a:t>
            </a:r>
            <a:r>
              <a:rPr dirty="0" err="1"/>
              <a:t>alunos</a:t>
            </a:r>
            <a:r>
              <a:rPr dirty="0"/>
              <a:t>).</a:t>
            </a:r>
          </a:p>
          <a:p>
            <a:pPr lvl="1">
              <a:defRPr sz="1800"/>
            </a:pPr>
            <a:r>
              <a:rPr dirty="0" err="1"/>
              <a:t>Possível</a:t>
            </a:r>
            <a:r>
              <a:rPr dirty="0"/>
              <a:t> </a:t>
            </a:r>
            <a:r>
              <a:rPr dirty="0" err="1"/>
              <a:t>impacto</a:t>
            </a:r>
            <a:r>
              <a:rPr dirty="0"/>
              <a:t>: </a:t>
            </a:r>
            <a:r>
              <a:rPr dirty="0" err="1"/>
              <a:t>perda</a:t>
            </a:r>
            <a:r>
              <a:rPr dirty="0"/>
              <a:t> de dados </a:t>
            </a:r>
            <a:r>
              <a:rPr dirty="0" err="1"/>
              <a:t>operacionais</a:t>
            </a:r>
            <a:r>
              <a:rPr dirty="0"/>
              <a:t> e </a:t>
            </a:r>
            <a:r>
              <a:rPr dirty="0" err="1"/>
              <a:t>paralisação</a:t>
            </a:r>
            <a:r>
              <a:rPr dirty="0"/>
              <a:t> de </a:t>
            </a:r>
            <a:r>
              <a:rPr dirty="0" err="1"/>
              <a:t>serviços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 err="1"/>
              <a:t>Mitigação</a:t>
            </a:r>
            <a:r>
              <a:rPr dirty="0"/>
              <a:t>: </a:t>
            </a:r>
            <a:r>
              <a:rPr dirty="0" err="1"/>
              <a:t>políticas</a:t>
            </a:r>
            <a:r>
              <a:rPr dirty="0"/>
              <a:t> de backup, testes de </a:t>
            </a:r>
            <a:r>
              <a:rPr dirty="0" err="1"/>
              <a:t>restauração</a:t>
            </a:r>
            <a:r>
              <a:rPr dirty="0"/>
              <a:t>.</a:t>
            </a:r>
          </a:p>
          <a:p>
            <a:pPr>
              <a:defRPr sz="2200"/>
            </a:pPr>
            <a:r>
              <a:rPr dirty="0"/>
              <a:t>Bug de </a:t>
            </a:r>
            <a:r>
              <a:rPr dirty="0" err="1"/>
              <a:t>cálculo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financeiro</a:t>
            </a:r>
            <a:r>
              <a:rPr dirty="0"/>
              <a:t> que </a:t>
            </a:r>
            <a:r>
              <a:rPr dirty="0" err="1"/>
              <a:t>gera</a:t>
            </a:r>
            <a:r>
              <a:rPr dirty="0"/>
              <a:t> </a:t>
            </a:r>
            <a:r>
              <a:rPr dirty="0" err="1"/>
              <a:t>cobranças</a:t>
            </a:r>
            <a:r>
              <a:rPr dirty="0"/>
              <a:t> </a:t>
            </a:r>
            <a:r>
              <a:rPr dirty="0" err="1"/>
              <a:t>incorretas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 err="1"/>
              <a:t>Possível</a:t>
            </a:r>
            <a:r>
              <a:rPr dirty="0"/>
              <a:t> </a:t>
            </a:r>
            <a:r>
              <a:rPr dirty="0" err="1"/>
              <a:t>impacto</a:t>
            </a:r>
            <a:r>
              <a:rPr dirty="0"/>
              <a:t>: </a:t>
            </a:r>
            <a:r>
              <a:rPr dirty="0" err="1"/>
              <a:t>erro</a:t>
            </a:r>
            <a:r>
              <a:rPr dirty="0"/>
              <a:t> </a:t>
            </a:r>
            <a:r>
              <a:rPr dirty="0" err="1"/>
              <a:t>financeiro</a:t>
            </a:r>
            <a:r>
              <a:rPr dirty="0"/>
              <a:t> e </a:t>
            </a:r>
            <a:r>
              <a:rPr dirty="0" err="1"/>
              <a:t>reclamações</a:t>
            </a:r>
            <a:r>
              <a:rPr dirty="0"/>
              <a:t> </a:t>
            </a:r>
            <a:r>
              <a:rPr dirty="0" err="1"/>
              <a:t>legais</a:t>
            </a:r>
            <a:r>
              <a:rPr dirty="0"/>
              <a:t>.</a:t>
            </a:r>
          </a:p>
          <a:p>
            <a:pPr lvl="1">
              <a:defRPr sz="1800"/>
            </a:pPr>
            <a:r>
              <a:rPr dirty="0" err="1"/>
              <a:t>Mitigação</a:t>
            </a:r>
            <a:r>
              <a:rPr dirty="0"/>
              <a:t>: testes </a:t>
            </a:r>
            <a:r>
              <a:rPr dirty="0" err="1"/>
              <a:t>automatizados</a:t>
            </a:r>
            <a:r>
              <a:rPr dirty="0"/>
              <a:t>, </a:t>
            </a:r>
            <a:r>
              <a:rPr dirty="0" err="1"/>
              <a:t>revisão</a:t>
            </a:r>
            <a:r>
              <a:rPr dirty="0"/>
              <a:t> de </a:t>
            </a:r>
            <a:r>
              <a:rPr dirty="0" err="1"/>
              <a:t>requisitos</a:t>
            </a:r>
            <a:r>
              <a:rPr dirty="0"/>
              <a:t> e QA.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Controles</a:t>
            </a:r>
            <a:r>
              <a:rPr dirty="0"/>
              <a:t> de Auditoria </a:t>
            </a:r>
            <a:br>
              <a:rPr lang="pt-BR" dirty="0"/>
            </a:br>
            <a:r>
              <a:rPr dirty="0"/>
              <a:t>Tipo e </a:t>
            </a:r>
            <a:r>
              <a:rPr dirty="0" err="1"/>
              <a:t>Exemplo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200"/>
            </a:pPr>
            <a:r>
              <a:t>Controles preventivos: evitam a ocorrência de problemas.</a:t>
            </a:r>
          </a:p>
          <a:p>
            <a:pPr lvl="1">
              <a:defRPr sz="1800"/>
            </a:pPr>
            <a:r>
              <a:t>Ex.: firewalls, políticas de senha, MFA, validação de entrada.</a:t>
            </a:r>
          </a:p>
          <a:p>
            <a:pPr>
              <a:defRPr sz="2200"/>
            </a:pPr>
            <a:r>
              <a:t>Controles detectivos: identificam problemas após a ocorrência.</a:t>
            </a:r>
          </a:p>
          <a:p>
            <a:pPr lvl="1">
              <a:defRPr sz="1800"/>
            </a:pPr>
            <a:r>
              <a:t>Ex.: monitoramento de logs, IDS/IPS, alertas SIEM.</a:t>
            </a:r>
          </a:p>
          <a:p>
            <a:pPr>
              <a:defRPr sz="2200"/>
            </a:pPr>
            <a:r>
              <a:t>Controles corretivos: ações para corrigir e recuperar o sistema.</a:t>
            </a:r>
          </a:p>
          <a:p>
            <a:pPr lvl="1">
              <a:defRPr sz="1800"/>
            </a:pPr>
            <a:r>
              <a:t>Ex.: aplicação de patches, planos de recuperação, rollback.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Controles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Prática</a:t>
            </a:r>
            <a:r>
              <a:rPr dirty="0"/>
              <a:t>  </a:t>
            </a:r>
            <a:r>
              <a:rPr dirty="0" err="1"/>
              <a:t>Recomendações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4351337"/>
          </a:xfrm>
        </p:spPr>
        <p:txBody>
          <a:bodyPr/>
          <a:lstStyle/>
          <a:p>
            <a:endParaRPr dirty="0"/>
          </a:p>
          <a:p>
            <a:pPr>
              <a:defRPr sz="2400"/>
            </a:pPr>
            <a:r>
              <a:rPr dirty="0" err="1"/>
              <a:t>Implementar</a:t>
            </a:r>
            <a:r>
              <a:rPr dirty="0"/>
              <a:t> </a:t>
            </a:r>
            <a:r>
              <a:rPr dirty="0" err="1"/>
              <a:t>autenticação</a:t>
            </a:r>
            <a:r>
              <a:rPr dirty="0"/>
              <a:t> </a:t>
            </a:r>
            <a:r>
              <a:rPr dirty="0" err="1"/>
              <a:t>multifator</a:t>
            </a:r>
            <a:r>
              <a:rPr dirty="0"/>
              <a:t> (MFA)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</a:t>
            </a:r>
            <a:r>
              <a:rPr dirty="0" err="1"/>
              <a:t>críticos</a:t>
            </a:r>
            <a:r>
              <a:rPr dirty="0"/>
              <a:t>.</a:t>
            </a:r>
          </a:p>
          <a:p>
            <a:pPr>
              <a:defRPr sz="2400"/>
            </a:pPr>
            <a:r>
              <a:rPr dirty="0" err="1"/>
              <a:t>Políticas</a:t>
            </a:r>
            <a:r>
              <a:rPr dirty="0"/>
              <a:t> de </a:t>
            </a:r>
            <a:r>
              <a:rPr dirty="0" err="1"/>
              <a:t>gestão</a:t>
            </a:r>
            <a:r>
              <a:rPr dirty="0"/>
              <a:t> de patches com </a:t>
            </a:r>
            <a:r>
              <a:rPr dirty="0" err="1"/>
              <a:t>janela</a:t>
            </a:r>
            <a:r>
              <a:rPr dirty="0"/>
              <a:t> e teste </a:t>
            </a:r>
            <a:r>
              <a:rPr dirty="0" err="1"/>
              <a:t>pré-implantação</a:t>
            </a:r>
            <a:r>
              <a:rPr dirty="0"/>
              <a:t>.</a:t>
            </a:r>
          </a:p>
          <a:p>
            <a:pPr>
              <a:defRPr sz="2400"/>
            </a:pPr>
            <a:r>
              <a:rPr dirty="0"/>
              <a:t>SIEM para </a:t>
            </a:r>
            <a:r>
              <a:rPr dirty="0" err="1"/>
              <a:t>correlação</a:t>
            </a:r>
            <a:r>
              <a:rPr dirty="0"/>
              <a:t> de </a:t>
            </a:r>
            <a:r>
              <a:rPr dirty="0" err="1"/>
              <a:t>eventos</a:t>
            </a:r>
            <a:r>
              <a:rPr dirty="0"/>
              <a:t> e </a:t>
            </a:r>
            <a:r>
              <a:rPr dirty="0" err="1"/>
              <a:t>resposta</a:t>
            </a:r>
            <a:r>
              <a:rPr dirty="0"/>
              <a:t> a </a:t>
            </a:r>
            <a:r>
              <a:rPr dirty="0" err="1"/>
              <a:t>incidentes</a:t>
            </a:r>
            <a:r>
              <a:rPr dirty="0"/>
              <a:t>.</a:t>
            </a:r>
          </a:p>
          <a:p>
            <a:pPr>
              <a:defRPr sz="2400"/>
            </a:pPr>
            <a:r>
              <a:rPr dirty="0" err="1"/>
              <a:t>Controle</a:t>
            </a:r>
            <a:r>
              <a:rPr dirty="0"/>
              <a:t> de </a:t>
            </a:r>
            <a:r>
              <a:rPr dirty="0" err="1"/>
              <a:t>acesso</a:t>
            </a:r>
            <a:r>
              <a:rPr dirty="0"/>
              <a:t> </a:t>
            </a:r>
            <a:r>
              <a:rPr dirty="0" err="1"/>
              <a:t>mínimo</a:t>
            </a:r>
            <a:r>
              <a:rPr dirty="0"/>
              <a:t> (least privilege) e </a:t>
            </a:r>
            <a:r>
              <a:rPr dirty="0" err="1"/>
              <a:t>revisão</a:t>
            </a:r>
            <a:r>
              <a:rPr dirty="0"/>
              <a:t> </a:t>
            </a:r>
            <a:r>
              <a:rPr dirty="0" err="1"/>
              <a:t>periódica</a:t>
            </a:r>
            <a:r>
              <a:rPr dirty="0"/>
              <a:t> de </a:t>
            </a:r>
            <a:r>
              <a:rPr dirty="0" err="1"/>
              <a:t>privilégios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Vulnerabilidades</a:t>
            </a:r>
            <a:r>
              <a:rPr dirty="0"/>
              <a:t> </a:t>
            </a:r>
            <a:br>
              <a:rPr lang="pt-BR" dirty="0"/>
            </a:br>
            <a:r>
              <a:rPr dirty="0" err="1"/>
              <a:t>Conceito</a:t>
            </a:r>
            <a:r>
              <a:rPr dirty="0"/>
              <a:t> e </a:t>
            </a:r>
            <a:r>
              <a:rPr dirty="0" err="1"/>
              <a:t>Exemplos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Definição: ponto fraco no sistema que pode ser explorado por ameaças.</a:t>
            </a:r>
          </a:p>
          <a:p>
            <a:pPr>
              <a:defRPr sz="2400"/>
            </a:pPr>
            <a:r>
              <a:t>Exemplos comuns: Injeção de SQL (SQLi), Cross‑Site Scripting (XSS), falhas de autenticação.</a:t>
            </a:r>
          </a:p>
          <a:p>
            <a:pPr>
              <a:defRPr sz="2400"/>
            </a:pPr>
            <a:r>
              <a:t>Outros: controle de sessão fraco, exposição de dados sensíveis, configuração insegura.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Exemplo: SQL Injection (PHP) — Código Vulnerável x Correção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 b="1"/>
            </a:pPr>
            <a:r>
              <a:t>Código vulnerável:</a:t>
            </a:r>
          </a:p>
          <a:p>
            <a:pPr lvl="1">
              <a:defRPr sz="1200">
                <a:latin typeface="Courier New"/>
              </a:defRPr>
            </a:pPr>
            <a:r>
              <a:t>&lt;?php</a:t>
            </a:r>
            <a:br/>
            <a:r>
              <a:t>// Vulnerável a SQL Injection</a:t>
            </a:r>
            <a:br/>
            <a:r>
              <a:t>$id = $_GET['id'];</a:t>
            </a:r>
            <a:br/>
            <a:r>
              <a:t>$sql = "SELECT * FROM users WHERE id = $id";</a:t>
            </a:r>
            <a:br/>
            <a:r>
              <a:t>$result = mysqli_query($conn, $sql);</a:t>
            </a:r>
            <a:br/>
            <a:r>
              <a:t>?&gt;</a:t>
            </a:r>
          </a:p>
          <a:p>
            <a:pPr>
              <a:defRPr sz="1800" b="1"/>
            </a:pPr>
            <a:r>
              <a:t>Código corrigido (prepared statement):</a:t>
            </a:r>
          </a:p>
          <a:p>
            <a:pPr lvl="1">
              <a:defRPr sz="1200">
                <a:latin typeface="Courier New"/>
              </a:defRPr>
            </a:pPr>
            <a:r>
              <a:t>&lt;?php</a:t>
            </a:r>
            <a:br/>
            <a:r>
              <a:t>// Correto: Prepared statement (mysqli)</a:t>
            </a:r>
            <a:br/>
            <a:r>
              <a:t>$id = $_GET['id'];</a:t>
            </a:r>
            <a:br/>
            <a:r>
              <a:t>$stmt = $conn-&gt;prepare('SELECT * FROM users WHERE id = ?');</a:t>
            </a:r>
            <a:br/>
            <a:r>
              <a:t>$stmt-&gt;bind_param('i', $id);</a:t>
            </a:r>
            <a:br/>
            <a:r>
              <a:t>$stmt-&gt;execute();</a:t>
            </a:r>
            <a:br/>
            <a:r>
              <a:t>$result = $stmt-&gt;get_result();</a:t>
            </a:r>
            <a:br/>
            <a:r>
              <a:t>?&gt;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xibir">
  <a:themeElements>
    <a:clrScheme name="Exibir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Exibir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xibir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Exibir</Template>
  <TotalTime>217</TotalTime>
  <Words>1419</Words>
  <Application>Microsoft Office PowerPoint</Application>
  <PresentationFormat>Apresentação na tela (4:3)</PresentationFormat>
  <Paragraphs>148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Century Schoolbook</vt:lpstr>
      <vt:lpstr>Courier New</vt:lpstr>
      <vt:lpstr>Wingdings 2</vt:lpstr>
      <vt:lpstr>Exibir</vt:lpstr>
      <vt:lpstr>Fundamentos de Auditoria  Aula 02 </vt:lpstr>
      <vt:lpstr>Objetivos da Aula</vt:lpstr>
      <vt:lpstr>Definição</vt:lpstr>
      <vt:lpstr>Tipos de Risco</vt:lpstr>
      <vt:lpstr>Exemplos de Risco (cenários)</vt:lpstr>
      <vt:lpstr>Controles de Auditoria  Tipo e Exemplo</vt:lpstr>
      <vt:lpstr>Controles na Prática  Recomendações</vt:lpstr>
      <vt:lpstr>Vulnerabilidades  Conceito e Exemplos</vt:lpstr>
      <vt:lpstr>Exemplo: SQL Injection (PHP) — Código Vulnerável x Correção</vt:lpstr>
      <vt:lpstr>Modelos e Normas</vt:lpstr>
      <vt:lpstr>Boas Práticas em Auditoria de Software</vt:lpstr>
      <vt:lpstr>Plano de Auditoria   Template</vt:lpstr>
      <vt:lpstr>Checklist de Evidências</vt:lpstr>
      <vt:lpstr>Estudo de Caso  Sistema de Matrícula</vt:lpstr>
      <vt:lpstr>Relatório de Auditoria — Estrutura</vt:lpstr>
      <vt:lpstr>Exercício em Sala — Atividade</vt:lpstr>
      <vt:lpstr>Referências &amp; Leitura Recomendada</vt:lpstr>
      <vt:lpstr>Encerramento / Próxima Aula</vt:lpstr>
      <vt:lpstr>Detecção de Ataques de Força Bruta</vt:lpstr>
      <vt:lpstr>O que aconteceu</vt:lpstr>
      <vt:lpstr>Evidências</vt:lpstr>
      <vt:lpstr>Por que é força bruta</vt:lpstr>
      <vt:lpstr>Ações imediatas</vt:lpstr>
      <vt:lpstr>Mitigação de curto/médio prazo</vt:lpstr>
      <vt:lpstr>Mitigação de longo prazo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2 — Conceitos Fundamentais de Auditoria de Software</dc:title>
  <dc:subject/>
  <dc:creator/>
  <cp:keywords/>
  <dc:description>generated using python-pptx</dc:description>
  <cp:lastModifiedBy>Rafael</cp:lastModifiedBy>
  <cp:revision>10</cp:revision>
  <dcterms:created xsi:type="dcterms:W3CDTF">2013-01-27T09:14:16Z</dcterms:created>
  <dcterms:modified xsi:type="dcterms:W3CDTF">2025-10-03T14:21:35Z</dcterms:modified>
  <cp:category/>
</cp:coreProperties>
</file>