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6" r:id="rId2"/>
    <p:sldId id="267" r:id="rId3"/>
    <p:sldId id="295" r:id="rId4"/>
    <p:sldId id="269" r:id="rId5"/>
    <p:sldId id="279" r:id="rId6"/>
    <p:sldId id="280" r:id="rId7"/>
    <p:sldId id="277" r:id="rId8"/>
    <p:sldId id="282" r:id="rId9"/>
    <p:sldId id="278" r:id="rId10"/>
    <p:sldId id="288" r:id="rId11"/>
    <p:sldId id="284" r:id="rId12"/>
    <p:sldId id="285" r:id="rId13"/>
    <p:sldId id="290" r:id="rId14"/>
    <p:sldId id="291" r:id="rId15"/>
    <p:sldId id="292" r:id="rId16"/>
    <p:sldId id="2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66"/>
    <a:srgbClr val="FF3300"/>
    <a:srgbClr val="FF00FF"/>
    <a:srgbClr val="0000FF"/>
    <a:srgbClr val="66FFFF"/>
    <a:srgbClr val="00FFFF"/>
    <a:srgbClr val="00CC66"/>
    <a:srgbClr val="FFFFFF"/>
    <a:srgbClr val="00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597" autoAdjust="0"/>
  </p:normalViewPr>
  <p:slideViewPr>
    <p:cSldViewPr snapToGrid="0">
      <p:cViewPr>
        <p:scale>
          <a:sx n="75" d="100"/>
          <a:sy n="75" d="100"/>
        </p:scale>
        <p:origin x="974" y="245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mdbsFileServer.ads.qub.ac.uk\userdata\Home\3052092\ALMACProject\Analysis\Number_of_samples_for_each_cancersubtype_Total_9126_RR180618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mdbsFileServer.ads.qub.ac.uk\userdata\Home\3052092\ALMACProject\Analysis\PanCanAtlas_9126SamplesInfoWithImmuneSubtypes_SamplesIdsOrdered_RR180618_ForSlid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mdbsFileServer.ads.qub.ac.uk\userdata\Home\3052092\ALMACProject\Analysis\PanCanAtlas_1041SamplesInfoWithoutImmuneSubtypes_SamplesIdsOrdered_ForSlid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Number of samples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Number_of_samples_for_each_canc!$C$1</c:f>
              <c:strCache>
                <c:ptCount val="1"/>
                <c:pt idx="0">
                  <c:v>NumberofSamples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Number_of_samples_for_each_canc!$B$2:$B$31</c:f>
              <c:strCache>
                <c:ptCount val="30"/>
                <c:pt idx="0">
                  <c:v>BRCA</c:v>
                </c:pt>
                <c:pt idx="1">
                  <c:v>UCEC</c:v>
                </c:pt>
                <c:pt idx="2">
                  <c:v>KIRC</c:v>
                </c:pt>
                <c:pt idx="3">
                  <c:v>HNSC</c:v>
                </c:pt>
                <c:pt idx="4">
                  <c:v>LGG</c:v>
                </c:pt>
                <c:pt idx="5">
                  <c:v>THCA</c:v>
                </c:pt>
                <c:pt idx="6">
                  <c:v>LUSC</c:v>
                </c:pt>
                <c:pt idx="7">
                  <c:v>LUAD</c:v>
                </c:pt>
                <c:pt idx="8">
                  <c:v>COAD</c:v>
                </c:pt>
                <c:pt idx="9">
                  <c:v>PRAD</c:v>
                </c:pt>
                <c:pt idx="10">
                  <c:v>BLCA</c:v>
                </c:pt>
                <c:pt idx="11">
                  <c:v>STAD</c:v>
                </c:pt>
                <c:pt idx="12">
                  <c:v>LIHC</c:v>
                </c:pt>
                <c:pt idx="13">
                  <c:v>CESC</c:v>
                </c:pt>
                <c:pt idx="14">
                  <c:v>KIRP</c:v>
                </c:pt>
                <c:pt idx="15">
                  <c:v>OV</c:v>
                </c:pt>
                <c:pt idx="16">
                  <c:v>SARC</c:v>
                </c:pt>
                <c:pt idx="17">
                  <c:v>PCPG</c:v>
                </c:pt>
                <c:pt idx="18">
                  <c:v>ESCA</c:v>
                </c:pt>
                <c:pt idx="19">
                  <c:v>READ</c:v>
                </c:pt>
                <c:pt idx="20">
                  <c:v>GBM</c:v>
                </c:pt>
                <c:pt idx="21">
                  <c:v>PAAD</c:v>
                </c:pt>
                <c:pt idx="22">
                  <c:v>TGCT</c:v>
                </c:pt>
                <c:pt idx="23">
                  <c:v>SKCM</c:v>
                </c:pt>
                <c:pt idx="24">
                  <c:v>MESO</c:v>
                </c:pt>
                <c:pt idx="25">
                  <c:v>UVM</c:v>
                </c:pt>
                <c:pt idx="26">
                  <c:v>ACC</c:v>
                </c:pt>
                <c:pt idx="27">
                  <c:v>KICH</c:v>
                </c:pt>
                <c:pt idx="28">
                  <c:v>UCS</c:v>
                </c:pt>
                <c:pt idx="29">
                  <c:v>CHOL</c:v>
                </c:pt>
              </c:strCache>
            </c:strRef>
          </c:cat>
          <c:val>
            <c:numRef>
              <c:f>Number_of_samples_for_each_canc!$C$2:$C$31</c:f>
              <c:numCache>
                <c:formatCode>General</c:formatCode>
                <c:ptCount val="30"/>
                <c:pt idx="0">
                  <c:v>1083</c:v>
                </c:pt>
                <c:pt idx="1">
                  <c:v>528</c:v>
                </c:pt>
                <c:pt idx="2">
                  <c:v>515</c:v>
                </c:pt>
                <c:pt idx="3">
                  <c:v>514</c:v>
                </c:pt>
                <c:pt idx="4">
                  <c:v>514</c:v>
                </c:pt>
                <c:pt idx="5">
                  <c:v>500</c:v>
                </c:pt>
                <c:pt idx="6">
                  <c:v>486</c:v>
                </c:pt>
                <c:pt idx="7">
                  <c:v>457</c:v>
                </c:pt>
                <c:pt idx="8">
                  <c:v>441</c:v>
                </c:pt>
                <c:pt idx="9">
                  <c:v>405</c:v>
                </c:pt>
                <c:pt idx="10">
                  <c:v>397</c:v>
                </c:pt>
                <c:pt idx="11">
                  <c:v>391</c:v>
                </c:pt>
                <c:pt idx="12">
                  <c:v>362</c:v>
                </c:pt>
                <c:pt idx="13">
                  <c:v>300</c:v>
                </c:pt>
                <c:pt idx="14">
                  <c:v>279</c:v>
                </c:pt>
                <c:pt idx="15">
                  <c:v>269</c:v>
                </c:pt>
                <c:pt idx="16">
                  <c:v>223</c:v>
                </c:pt>
                <c:pt idx="17">
                  <c:v>178</c:v>
                </c:pt>
                <c:pt idx="18">
                  <c:v>173</c:v>
                </c:pt>
                <c:pt idx="19">
                  <c:v>156</c:v>
                </c:pt>
                <c:pt idx="20">
                  <c:v>154</c:v>
                </c:pt>
                <c:pt idx="21">
                  <c:v>151</c:v>
                </c:pt>
                <c:pt idx="22">
                  <c:v>149</c:v>
                </c:pt>
                <c:pt idx="23">
                  <c:v>103</c:v>
                </c:pt>
                <c:pt idx="24">
                  <c:v>83</c:v>
                </c:pt>
                <c:pt idx="25">
                  <c:v>80</c:v>
                </c:pt>
                <c:pt idx="26">
                  <c:v>78</c:v>
                </c:pt>
                <c:pt idx="27">
                  <c:v>65</c:v>
                </c:pt>
                <c:pt idx="28">
                  <c:v>57</c:v>
                </c:pt>
                <c:pt idx="2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E3-427A-974B-8A3BD6515E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01541968"/>
        <c:axId val="503307856"/>
      </c:barChart>
      <c:catAx>
        <c:axId val="50154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307856"/>
        <c:crosses val="autoZero"/>
        <c:auto val="1"/>
        <c:lblAlgn val="ctr"/>
        <c:lblOffset val="100"/>
        <c:noMultiLvlLbl val="0"/>
      </c:catAx>
      <c:valAx>
        <c:axId val="50330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54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[PanCanAtlas_9126SamplesInfoWithImmuneSubtypes_SamplesIdsOrdered_RR180618_ForSlides.csv]Sheet1!PivotTable7</c:name>
    <c:fmtId val="3"/>
  </c:pivotSource>
  <c:chart>
    <c:autoTitleDeleted val="1"/>
    <c:pivotFmts>
      <c:pivotFmt>
        <c:idx val="0"/>
      </c:pivotFmt>
      <c:pivotFmt>
        <c:idx val="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Sheet1!$A$4:$A$9</c:f>
              <c:strCache>
                <c:ptCount val="6"/>
                <c:pt idx="0">
                  <c:v>C1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  <c:pt idx="4">
                  <c:v>C5</c:v>
                </c:pt>
                <c:pt idx="5">
                  <c:v>C6</c:v>
                </c:pt>
              </c:strCache>
            </c:strRef>
          </c:cat>
          <c:val>
            <c:numRef>
              <c:f>Sheet1!$B$4:$B$9</c:f>
              <c:numCache>
                <c:formatCode>General</c:formatCode>
                <c:ptCount val="6"/>
                <c:pt idx="0">
                  <c:v>2416</c:v>
                </c:pt>
                <c:pt idx="1">
                  <c:v>2591</c:v>
                </c:pt>
                <c:pt idx="2">
                  <c:v>2397</c:v>
                </c:pt>
                <c:pt idx="3">
                  <c:v>1157</c:v>
                </c:pt>
                <c:pt idx="4">
                  <c:v>385</c:v>
                </c:pt>
                <c:pt idx="5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B9-4D78-9B97-31139CC72FD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92631400"/>
        <c:axId val="492632384"/>
      </c:barChart>
      <c:catAx>
        <c:axId val="492631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632384"/>
        <c:crosses val="autoZero"/>
        <c:auto val="1"/>
        <c:lblAlgn val="ctr"/>
        <c:lblOffset val="100"/>
        <c:noMultiLvlLbl val="0"/>
      </c:catAx>
      <c:valAx>
        <c:axId val="492632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631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[PanCanAtlas_1041SamplesInfoWithoutImmuneSubtypes_SamplesIdsOrdered_ForSlides.csv]Sheet1!PivotTable5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 sz="2000" dirty="0"/>
              <a:t>Number of samples without immune subtype across cancers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Sheet1!$A$4:$A$28</c:f>
              <c:strCache>
                <c:ptCount val="25"/>
                <c:pt idx="0">
                  <c:v>CHOL</c:v>
                </c:pt>
                <c:pt idx="1">
                  <c:v>THCA</c:v>
                </c:pt>
                <c:pt idx="2">
                  <c:v>LUSC</c:v>
                </c:pt>
                <c:pt idx="3">
                  <c:v>READ</c:v>
                </c:pt>
                <c:pt idx="4">
                  <c:v>BRCA</c:v>
                </c:pt>
                <c:pt idx="5">
                  <c:v>HNSC</c:v>
                </c:pt>
                <c:pt idx="6">
                  <c:v>COAD</c:v>
                </c:pt>
                <c:pt idx="7">
                  <c:v>CESC</c:v>
                </c:pt>
                <c:pt idx="8">
                  <c:v>MESO</c:v>
                </c:pt>
                <c:pt idx="9">
                  <c:v>KIRP</c:v>
                </c:pt>
                <c:pt idx="10">
                  <c:v>LIHC</c:v>
                </c:pt>
                <c:pt idx="11">
                  <c:v>ESCA</c:v>
                </c:pt>
                <c:pt idx="12">
                  <c:v>BLCA</c:v>
                </c:pt>
                <c:pt idx="13">
                  <c:v>GBM</c:v>
                </c:pt>
                <c:pt idx="14">
                  <c:v>UCEC</c:v>
                </c:pt>
                <c:pt idx="15">
                  <c:v>STAD</c:v>
                </c:pt>
                <c:pt idx="16">
                  <c:v>PAAD</c:v>
                </c:pt>
                <c:pt idx="17">
                  <c:v>SARC</c:v>
                </c:pt>
                <c:pt idx="18">
                  <c:v>OV</c:v>
                </c:pt>
                <c:pt idx="19">
                  <c:v>DLBC</c:v>
                </c:pt>
                <c:pt idx="20">
                  <c:v>LUAD</c:v>
                </c:pt>
                <c:pt idx="21">
                  <c:v>PRAD</c:v>
                </c:pt>
                <c:pt idx="22">
                  <c:v>THYM</c:v>
                </c:pt>
                <c:pt idx="23">
                  <c:v>LAML</c:v>
                </c:pt>
                <c:pt idx="24">
                  <c:v>SKCM</c:v>
                </c:pt>
              </c:strCache>
            </c:strRef>
          </c:cat>
          <c:val>
            <c:numRef>
              <c:f>Sheet1!$B$4:$B$28</c:f>
              <c:numCache>
                <c:formatCode>General</c:formatCode>
                <c:ptCount val="2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4</c:v>
                </c:pt>
                <c:pt idx="9">
                  <c:v>6</c:v>
                </c:pt>
                <c:pt idx="10">
                  <c:v>6</c:v>
                </c:pt>
                <c:pt idx="11">
                  <c:v>9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24</c:v>
                </c:pt>
                <c:pt idx="16">
                  <c:v>26</c:v>
                </c:pt>
                <c:pt idx="17">
                  <c:v>32</c:v>
                </c:pt>
                <c:pt idx="18">
                  <c:v>34</c:v>
                </c:pt>
                <c:pt idx="19">
                  <c:v>48</c:v>
                </c:pt>
                <c:pt idx="20">
                  <c:v>54</c:v>
                </c:pt>
                <c:pt idx="21">
                  <c:v>89</c:v>
                </c:pt>
                <c:pt idx="22">
                  <c:v>120</c:v>
                </c:pt>
                <c:pt idx="23">
                  <c:v>173</c:v>
                </c:pt>
                <c:pt idx="24">
                  <c:v>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CA-4C2A-BD19-87B2B9DB9D5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91423760"/>
        <c:axId val="491422776"/>
      </c:barChart>
      <c:catAx>
        <c:axId val="49142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422776"/>
        <c:crosses val="autoZero"/>
        <c:auto val="1"/>
        <c:lblAlgn val="ctr"/>
        <c:lblOffset val="100"/>
        <c:noMultiLvlLbl val="0"/>
      </c:catAx>
      <c:valAx>
        <c:axId val="491422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423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91769278551182232"/>
          <c:y val="3.5605158526294055E-2"/>
          <c:w val="6.4564197553012098E-2"/>
          <c:h val="5.86886355748084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04B75-DF66-4AE2-AAA7-9D85850A8B1E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60D0E-76AD-4C13-A721-9EE78BAEF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658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60D0E-76AD-4C13-A721-9EE78BAEF41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38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AEE-6E55-41D5-9E89-440451BB5296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8B95-95CA-4F90-9D87-D5076866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51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AEE-6E55-41D5-9E89-440451BB5296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8B95-95CA-4F90-9D87-D5076866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42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AEE-6E55-41D5-9E89-440451BB5296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8B95-95CA-4F90-9D87-D5076866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21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AEE-6E55-41D5-9E89-440451BB5296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8B95-95CA-4F90-9D87-D5076866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2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AEE-6E55-41D5-9E89-440451BB5296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8B95-95CA-4F90-9D87-D5076866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49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AEE-6E55-41D5-9E89-440451BB5296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8B95-95CA-4F90-9D87-D5076866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94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AEE-6E55-41D5-9E89-440451BB5296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8B95-95CA-4F90-9D87-D5076866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43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AEE-6E55-41D5-9E89-440451BB5296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8B95-95CA-4F90-9D87-D5076866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31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AEE-6E55-41D5-9E89-440451BB5296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8B95-95CA-4F90-9D87-D5076866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08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AEE-6E55-41D5-9E89-440451BB5296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8B95-95CA-4F90-9D87-D5076866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75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AEE-6E55-41D5-9E89-440451BB5296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8B95-95CA-4F90-9D87-D5076866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36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E4AEE-6E55-41D5-9E89-440451BB5296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C8B95-95CA-4F90-9D87-D5076866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60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smg.qub.ac.uk:3838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8" t="16000" r="24412" b="23059"/>
          <a:stretch/>
        </p:blipFill>
        <p:spPr>
          <a:xfrm>
            <a:off x="283490" y="5560826"/>
            <a:ext cx="1382050" cy="1238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991" y="4452684"/>
            <a:ext cx="10970331" cy="975359"/>
          </a:xfrm>
        </p:spPr>
        <p:txBody>
          <a:bodyPr>
            <a:normAutofit/>
          </a:bodyPr>
          <a:lstStyle/>
          <a:p>
            <a:pPr algn="l"/>
            <a:r>
              <a:rPr lang="en-GB" sz="3200" b="1" dirty="0"/>
              <a:t>Development and validation of a novel cross-cancer immunogenomics analysis </a:t>
            </a:r>
            <a:r>
              <a:rPr lang="en-GB" sz="3200" b="1" dirty="0" smtClean="0"/>
              <a:t>platform &amp; </a:t>
            </a:r>
            <a:r>
              <a:rPr lang="en-GB" sz="3200" b="1" dirty="0"/>
              <a:t>web-based software</a:t>
            </a:r>
            <a:endParaRPr lang="en-GB" sz="32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4991" y="5428043"/>
            <a:ext cx="3156929" cy="459483"/>
          </a:xfrm>
        </p:spPr>
        <p:txBody>
          <a:bodyPr>
            <a:normAutofit/>
          </a:bodyPr>
          <a:lstStyle/>
          <a:p>
            <a:pPr algn="l"/>
            <a:r>
              <a:rPr lang="en-GB" sz="2000" dirty="0" smtClean="0"/>
              <a:t>Dr </a:t>
            </a:r>
            <a:r>
              <a:rPr lang="en-GB" sz="2000" dirty="0" smtClean="0"/>
              <a:t>Reza </a:t>
            </a:r>
            <a:r>
              <a:rPr lang="en-GB" sz="2000" dirty="0" smtClean="0"/>
              <a:t>Rafiee, </a:t>
            </a:r>
            <a:r>
              <a:rPr lang="en-GB" sz="2000" dirty="0" smtClean="0"/>
              <a:t>26/06/2018</a:t>
            </a: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66" y="234381"/>
            <a:ext cx="1371600" cy="472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647" y="234381"/>
            <a:ext cx="1714080" cy="42852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283490" y="814853"/>
            <a:ext cx="11538488" cy="247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0"/>
          <a:stretch/>
        </p:blipFill>
        <p:spPr>
          <a:xfrm>
            <a:off x="774991" y="848822"/>
            <a:ext cx="10555485" cy="33380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3191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647" y="234381"/>
            <a:ext cx="1714080" cy="42852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83490" y="831787"/>
            <a:ext cx="11538488" cy="247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90" y="195435"/>
            <a:ext cx="31956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36075" y="920271"/>
            <a:ext cx="10515600" cy="74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>
                <a:latin typeface="+mn-lt"/>
              </a:rPr>
              <a:t>Sample distribution across cancers </a:t>
            </a:r>
            <a:r>
              <a:rPr lang="en-GB" sz="2000" dirty="0" smtClean="0">
                <a:latin typeface="+mn-lt"/>
              </a:rPr>
              <a:t>(n=9126)</a:t>
            </a:r>
            <a:endParaRPr lang="en-GB" sz="3600" dirty="0">
              <a:latin typeface="+mn-lt"/>
            </a:endParaRP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/>
          </p:nvPr>
        </p:nvGraphicFramePr>
        <p:xfrm>
          <a:off x="3956291" y="1835822"/>
          <a:ext cx="7865687" cy="4102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Rectangle 1"/>
          <p:cNvSpPr/>
          <p:nvPr/>
        </p:nvSpPr>
        <p:spPr>
          <a:xfrm>
            <a:off x="126839" y="1727163"/>
            <a:ext cx="3724096" cy="43858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545454"/>
                </a:solidFill>
              </a:rPr>
              <a:t>BRCA</a:t>
            </a:r>
            <a:r>
              <a:rPr lang="en-GB" sz="900" dirty="0" smtClean="0">
                <a:solidFill>
                  <a:srgbClr val="545454"/>
                </a:solidFill>
              </a:rPr>
              <a:t>: Breast </a:t>
            </a:r>
            <a:r>
              <a:rPr lang="en-GB" sz="900" dirty="0">
                <a:solidFill>
                  <a:srgbClr val="545454"/>
                </a:solidFill>
              </a:rPr>
              <a:t>Invasive </a:t>
            </a:r>
            <a:r>
              <a:rPr lang="en-GB" sz="900" dirty="0" smtClean="0">
                <a:solidFill>
                  <a:srgbClr val="545454"/>
                </a:solidFill>
              </a:rPr>
              <a:t>Carcinoma</a:t>
            </a:r>
          </a:p>
          <a:p>
            <a:r>
              <a:rPr lang="en-GB" sz="900" b="1" dirty="0" smtClean="0">
                <a:solidFill>
                  <a:srgbClr val="545454"/>
                </a:solidFill>
              </a:rPr>
              <a:t>UCEC</a:t>
            </a:r>
            <a:r>
              <a:rPr lang="en-GB" sz="900" dirty="0" smtClean="0">
                <a:solidFill>
                  <a:srgbClr val="545454"/>
                </a:solidFill>
              </a:rPr>
              <a:t>: Uterine </a:t>
            </a:r>
            <a:r>
              <a:rPr lang="en-GB" sz="900" dirty="0">
                <a:solidFill>
                  <a:srgbClr val="545454"/>
                </a:solidFill>
              </a:rPr>
              <a:t>Corpus Endometrial </a:t>
            </a:r>
            <a:r>
              <a:rPr lang="en-GB" sz="900" dirty="0" smtClean="0">
                <a:solidFill>
                  <a:srgbClr val="545454"/>
                </a:solidFill>
              </a:rPr>
              <a:t>Carcinoma</a:t>
            </a:r>
          </a:p>
          <a:p>
            <a:r>
              <a:rPr lang="en-GB" sz="900" b="1" dirty="0" smtClean="0">
                <a:solidFill>
                  <a:srgbClr val="545454"/>
                </a:solidFill>
              </a:rPr>
              <a:t>KIRC</a:t>
            </a:r>
            <a:r>
              <a:rPr lang="en-GB" sz="900" dirty="0">
                <a:solidFill>
                  <a:srgbClr val="545454"/>
                </a:solidFill>
              </a:rPr>
              <a:t>: Kidney Renal Clear Cell </a:t>
            </a:r>
            <a:r>
              <a:rPr lang="en-GB" sz="900" dirty="0" smtClean="0">
                <a:solidFill>
                  <a:srgbClr val="545454"/>
                </a:solidFill>
              </a:rPr>
              <a:t>Carcinoma</a:t>
            </a:r>
          </a:p>
          <a:p>
            <a:r>
              <a:rPr lang="en-GB" sz="900" b="1" dirty="0" smtClean="0">
                <a:solidFill>
                  <a:srgbClr val="545454"/>
                </a:solidFill>
              </a:rPr>
              <a:t>HNSC</a:t>
            </a:r>
            <a:r>
              <a:rPr lang="en-GB" sz="900" dirty="0" smtClean="0">
                <a:solidFill>
                  <a:srgbClr val="545454"/>
                </a:solidFill>
              </a:rPr>
              <a:t>: </a:t>
            </a:r>
            <a:r>
              <a:rPr lang="en-GB" sz="900" dirty="0">
                <a:solidFill>
                  <a:srgbClr val="545454"/>
                </a:solidFill>
              </a:rPr>
              <a:t>Head and Neck Squamous Cell </a:t>
            </a:r>
            <a:r>
              <a:rPr lang="en-GB" sz="900" dirty="0" smtClean="0">
                <a:solidFill>
                  <a:srgbClr val="545454"/>
                </a:solidFill>
              </a:rPr>
              <a:t>Carcinoma</a:t>
            </a:r>
          </a:p>
          <a:p>
            <a:r>
              <a:rPr lang="en-GB" sz="900" b="1" dirty="0" smtClean="0">
                <a:solidFill>
                  <a:srgbClr val="545454"/>
                </a:solidFill>
              </a:rPr>
              <a:t>LGG</a:t>
            </a:r>
            <a:r>
              <a:rPr lang="en-GB" sz="900" dirty="0" smtClean="0">
                <a:solidFill>
                  <a:srgbClr val="545454"/>
                </a:solidFill>
              </a:rPr>
              <a:t>: </a:t>
            </a:r>
            <a:r>
              <a:rPr lang="en-GB" sz="900" dirty="0">
                <a:solidFill>
                  <a:srgbClr val="545454"/>
                </a:solidFill>
              </a:rPr>
              <a:t>Low Grade </a:t>
            </a:r>
            <a:r>
              <a:rPr lang="en-GB" sz="900" dirty="0" smtClean="0">
                <a:solidFill>
                  <a:srgbClr val="545454"/>
                </a:solidFill>
              </a:rPr>
              <a:t>Glioma</a:t>
            </a:r>
          </a:p>
          <a:p>
            <a:r>
              <a:rPr lang="en-GB" sz="900" b="1" dirty="0" smtClean="0">
                <a:solidFill>
                  <a:srgbClr val="545454"/>
                </a:solidFill>
              </a:rPr>
              <a:t>THCA</a:t>
            </a:r>
            <a:r>
              <a:rPr lang="en-GB" sz="900" dirty="0" smtClean="0">
                <a:solidFill>
                  <a:srgbClr val="545454"/>
                </a:solidFill>
              </a:rPr>
              <a:t>: </a:t>
            </a:r>
            <a:r>
              <a:rPr lang="en-GB" sz="900" dirty="0">
                <a:solidFill>
                  <a:srgbClr val="545454"/>
                </a:solidFill>
              </a:rPr>
              <a:t>Thyroid </a:t>
            </a:r>
            <a:r>
              <a:rPr lang="en-GB" sz="900" dirty="0" smtClean="0">
                <a:solidFill>
                  <a:srgbClr val="545454"/>
                </a:solidFill>
              </a:rPr>
              <a:t>Carcinoma</a:t>
            </a:r>
          </a:p>
          <a:p>
            <a:r>
              <a:rPr lang="en-GB" sz="900" b="1" dirty="0" smtClean="0">
                <a:solidFill>
                  <a:srgbClr val="545454"/>
                </a:solidFill>
              </a:rPr>
              <a:t>LUSC</a:t>
            </a:r>
            <a:r>
              <a:rPr lang="en-GB" sz="900" dirty="0" smtClean="0">
                <a:solidFill>
                  <a:srgbClr val="545454"/>
                </a:solidFill>
              </a:rPr>
              <a:t>: </a:t>
            </a:r>
            <a:r>
              <a:rPr lang="en-GB" sz="900" dirty="0">
                <a:solidFill>
                  <a:srgbClr val="545454"/>
                </a:solidFill>
              </a:rPr>
              <a:t>Lung Squamous Cell Carcinoma</a:t>
            </a:r>
          </a:p>
          <a:p>
            <a:r>
              <a:rPr lang="en-GB" sz="900" b="1" dirty="0" smtClean="0">
                <a:solidFill>
                  <a:srgbClr val="545454"/>
                </a:solidFill>
              </a:rPr>
              <a:t>LUAD</a:t>
            </a:r>
            <a:r>
              <a:rPr lang="en-GB" sz="900" dirty="0" smtClean="0">
                <a:solidFill>
                  <a:srgbClr val="545454"/>
                </a:solidFill>
              </a:rPr>
              <a:t>: </a:t>
            </a:r>
            <a:r>
              <a:rPr lang="en-GB" sz="900" dirty="0">
                <a:solidFill>
                  <a:srgbClr val="545454"/>
                </a:solidFill>
              </a:rPr>
              <a:t>Lung Adenocarcinoma</a:t>
            </a:r>
          </a:p>
          <a:p>
            <a:r>
              <a:rPr lang="en-GB" sz="900" b="1" dirty="0" smtClean="0">
                <a:solidFill>
                  <a:srgbClr val="545454"/>
                </a:solidFill>
              </a:rPr>
              <a:t>COAD</a:t>
            </a:r>
            <a:r>
              <a:rPr lang="en-GB" sz="900" dirty="0">
                <a:solidFill>
                  <a:srgbClr val="545454"/>
                </a:solidFill>
              </a:rPr>
              <a:t>: Colon Adenocarcinoma</a:t>
            </a:r>
          </a:p>
          <a:p>
            <a:r>
              <a:rPr lang="en-GB" sz="900" b="1" dirty="0" smtClean="0">
                <a:solidFill>
                  <a:srgbClr val="545454"/>
                </a:solidFill>
              </a:rPr>
              <a:t>PRAD</a:t>
            </a:r>
            <a:r>
              <a:rPr lang="en-GB" sz="900" dirty="0">
                <a:solidFill>
                  <a:srgbClr val="545454"/>
                </a:solidFill>
              </a:rPr>
              <a:t>: Prostate Adenocarcinoma</a:t>
            </a:r>
          </a:p>
          <a:p>
            <a:r>
              <a:rPr lang="en-GB" sz="900" b="1" dirty="0" smtClean="0">
                <a:solidFill>
                  <a:srgbClr val="545454"/>
                </a:solidFill>
              </a:rPr>
              <a:t>BLCA</a:t>
            </a:r>
            <a:r>
              <a:rPr lang="en-GB" sz="900" dirty="0" smtClean="0">
                <a:solidFill>
                  <a:srgbClr val="545454"/>
                </a:solidFill>
              </a:rPr>
              <a:t>: </a:t>
            </a:r>
            <a:r>
              <a:rPr lang="en-GB" sz="900" dirty="0">
                <a:solidFill>
                  <a:srgbClr val="545454"/>
                </a:solidFill>
              </a:rPr>
              <a:t>Bladder Urothelial Carcinoma</a:t>
            </a:r>
          </a:p>
          <a:p>
            <a:r>
              <a:rPr lang="en-GB" sz="900" b="1" dirty="0" smtClean="0">
                <a:solidFill>
                  <a:srgbClr val="545454"/>
                </a:solidFill>
              </a:rPr>
              <a:t>STAD</a:t>
            </a:r>
            <a:r>
              <a:rPr lang="en-GB" sz="900" dirty="0" smtClean="0">
                <a:solidFill>
                  <a:srgbClr val="545454"/>
                </a:solidFill>
              </a:rPr>
              <a:t>: </a:t>
            </a:r>
            <a:r>
              <a:rPr lang="en-GB" sz="900" dirty="0">
                <a:solidFill>
                  <a:srgbClr val="545454"/>
                </a:solidFill>
              </a:rPr>
              <a:t>Stomach Adenocarcinoma</a:t>
            </a:r>
          </a:p>
          <a:p>
            <a:r>
              <a:rPr lang="en-GB" sz="900" b="1" dirty="0" smtClean="0">
                <a:solidFill>
                  <a:srgbClr val="545454"/>
                </a:solidFill>
              </a:rPr>
              <a:t>LIHC</a:t>
            </a:r>
            <a:r>
              <a:rPr lang="en-GB" sz="900" dirty="0" smtClean="0">
                <a:solidFill>
                  <a:srgbClr val="545454"/>
                </a:solidFill>
              </a:rPr>
              <a:t>: </a:t>
            </a:r>
            <a:r>
              <a:rPr lang="en-GB" sz="900" dirty="0">
                <a:solidFill>
                  <a:srgbClr val="545454"/>
                </a:solidFill>
              </a:rPr>
              <a:t> Liver Hepatocellular Carcinoma</a:t>
            </a:r>
          </a:p>
          <a:p>
            <a:r>
              <a:rPr lang="en-GB" sz="900" b="1" dirty="0" smtClean="0">
                <a:solidFill>
                  <a:srgbClr val="545454"/>
                </a:solidFill>
              </a:rPr>
              <a:t>CESC</a:t>
            </a:r>
            <a:r>
              <a:rPr lang="en-GB" sz="900" dirty="0" smtClean="0">
                <a:solidFill>
                  <a:srgbClr val="545454"/>
                </a:solidFill>
              </a:rPr>
              <a:t>: </a:t>
            </a:r>
            <a:r>
              <a:rPr lang="en-GB" sz="900" dirty="0">
                <a:solidFill>
                  <a:srgbClr val="545454"/>
                </a:solidFill>
              </a:rPr>
              <a:t>Cervical Squamous Cell Carcinoma and </a:t>
            </a:r>
            <a:r>
              <a:rPr lang="en-GB" sz="900" dirty="0" err="1">
                <a:solidFill>
                  <a:srgbClr val="545454"/>
                </a:solidFill>
              </a:rPr>
              <a:t>Endocervical</a:t>
            </a:r>
            <a:r>
              <a:rPr lang="en-GB" sz="900" dirty="0">
                <a:solidFill>
                  <a:srgbClr val="545454"/>
                </a:solidFill>
              </a:rPr>
              <a:t> Adenocarcinoma</a:t>
            </a:r>
          </a:p>
          <a:p>
            <a:r>
              <a:rPr lang="en-GB" sz="900" b="1" dirty="0" smtClean="0">
                <a:solidFill>
                  <a:srgbClr val="545454"/>
                </a:solidFill>
              </a:rPr>
              <a:t>KIRP</a:t>
            </a:r>
            <a:r>
              <a:rPr lang="en-GB" sz="900" dirty="0" smtClean="0">
                <a:solidFill>
                  <a:srgbClr val="545454"/>
                </a:solidFill>
              </a:rPr>
              <a:t>: </a:t>
            </a:r>
            <a:r>
              <a:rPr lang="en-GB" sz="900" dirty="0">
                <a:solidFill>
                  <a:srgbClr val="545454"/>
                </a:solidFill>
              </a:rPr>
              <a:t>Kidney Renal Papillary Cell Carcinoma</a:t>
            </a:r>
          </a:p>
          <a:p>
            <a:r>
              <a:rPr lang="en-GB" sz="900" b="1" dirty="0" smtClean="0">
                <a:solidFill>
                  <a:srgbClr val="545454"/>
                </a:solidFill>
              </a:rPr>
              <a:t>OV</a:t>
            </a:r>
            <a:r>
              <a:rPr lang="en-GB" sz="900" dirty="0">
                <a:solidFill>
                  <a:srgbClr val="545454"/>
                </a:solidFill>
              </a:rPr>
              <a:t>: Ovarian Cancer</a:t>
            </a:r>
          </a:p>
          <a:p>
            <a:r>
              <a:rPr lang="en-GB" sz="900" b="1" dirty="0" smtClean="0">
                <a:solidFill>
                  <a:srgbClr val="545454"/>
                </a:solidFill>
              </a:rPr>
              <a:t>SARC</a:t>
            </a:r>
            <a:r>
              <a:rPr lang="en-GB" sz="900" dirty="0" smtClean="0">
                <a:solidFill>
                  <a:srgbClr val="545454"/>
                </a:solidFill>
              </a:rPr>
              <a:t>: </a:t>
            </a:r>
            <a:r>
              <a:rPr lang="en-GB" sz="900" dirty="0">
                <a:solidFill>
                  <a:srgbClr val="545454"/>
                </a:solidFill>
              </a:rPr>
              <a:t>Sarcoma</a:t>
            </a:r>
          </a:p>
          <a:p>
            <a:r>
              <a:rPr lang="en-GB" sz="900" b="1" dirty="0" smtClean="0">
                <a:solidFill>
                  <a:srgbClr val="545454"/>
                </a:solidFill>
              </a:rPr>
              <a:t>PCPG</a:t>
            </a:r>
            <a:r>
              <a:rPr lang="en-GB" sz="900" dirty="0">
                <a:solidFill>
                  <a:srgbClr val="545454"/>
                </a:solidFill>
              </a:rPr>
              <a:t>: </a:t>
            </a:r>
            <a:r>
              <a:rPr lang="en-GB" sz="900" dirty="0" err="1">
                <a:solidFill>
                  <a:srgbClr val="545454"/>
                </a:solidFill>
              </a:rPr>
              <a:t>Pheochromocytoma</a:t>
            </a:r>
            <a:r>
              <a:rPr lang="en-GB" sz="900" dirty="0">
                <a:solidFill>
                  <a:srgbClr val="545454"/>
                </a:solidFill>
              </a:rPr>
              <a:t> and </a:t>
            </a:r>
            <a:r>
              <a:rPr lang="en-GB" sz="900" dirty="0" err="1">
                <a:solidFill>
                  <a:srgbClr val="545454"/>
                </a:solidFill>
              </a:rPr>
              <a:t>Paraganglioma</a:t>
            </a:r>
            <a:endParaRPr lang="en-GB" sz="900" dirty="0">
              <a:solidFill>
                <a:srgbClr val="545454"/>
              </a:solidFill>
            </a:endParaRPr>
          </a:p>
          <a:p>
            <a:r>
              <a:rPr lang="en-GB" sz="900" b="1" dirty="0">
                <a:solidFill>
                  <a:srgbClr val="545454"/>
                </a:solidFill>
              </a:rPr>
              <a:t>ESCA</a:t>
            </a:r>
            <a:r>
              <a:rPr lang="en-GB" sz="900" dirty="0">
                <a:solidFill>
                  <a:srgbClr val="545454"/>
                </a:solidFill>
              </a:rPr>
              <a:t>: </a:t>
            </a:r>
            <a:r>
              <a:rPr lang="en-GB" sz="900" dirty="0" smtClean="0">
                <a:solidFill>
                  <a:srgbClr val="545454"/>
                </a:solidFill>
              </a:rPr>
              <a:t>Esophageal (</a:t>
            </a:r>
            <a:r>
              <a:rPr lang="en-GB" sz="900" dirty="0">
                <a:solidFill>
                  <a:srgbClr val="545454"/>
                </a:solidFill>
              </a:rPr>
              <a:t>Oesophageal</a:t>
            </a:r>
            <a:r>
              <a:rPr lang="en-GB" sz="900" dirty="0" smtClean="0">
                <a:solidFill>
                  <a:srgbClr val="545454"/>
                </a:solidFill>
              </a:rPr>
              <a:t>) </a:t>
            </a:r>
            <a:r>
              <a:rPr lang="en-GB" sz="900" dirty="0">
                <a:solidFill>
                  <a:srgbClr val="545454"/>
                </a:solidFill>
              </a:rPr>
              <a:t>Carcinoma</a:t>
            </a:r>
          </a:p>
          <a:p>
            <a:r>
              <a:rPr lang="en-GB" sz="900" b="1" dirty="0">
                <a:solidFill>
                  <a:srgbClr val="545454"/>
                </a:solidFill>
              </a:rPr>
              <a:t>READ</a:t>
            </a:r>
            <a:r>
              <a:rPr lang="en-GB" sz="900" dirty="0">
                <a:solidFill>
                  <a:srgbClr val="545454"/>
                </a:solidFill>
              </a:rPr>
              <a:t>: Rectum Adenocarcinoma</a:t>
            </a:r>
          </a:p>
          <a:p>
            <a:r>
              <a:rPr lang="en-GB" sz="900" b="1" dirty="0">
                <a:solidFill>
                  <a:srgbClr val="545454"/>
                </a:solidFill>
              </a:rPr>
              <a:t>GBM</a:t>
            </a:r>
            <a:r>
              <a:rPr lang="en-GB" sz="900" dirty="0">
                <a:solidFill>
                  <a:srgbClr val="545454"/>
                </a:solidFill>
              </a:rPr>
              <a:t>: Glioblastoma </a:t>
            </a:r>
            <a:r>
              <a:rPr lang="en-GB" sz="900" dirty="0" err="1">
                <a:solidFill>
                  <a:srgbClr val="545454"/>
                </a:solidFill>
              </a:rPr>
              <a:t>Multiforme</a:t>
            </a:r>
            <a:endParaRPr lang="en-GB" sz="900" dirty="0">
              <a:solidFill>
                <a:srgbClr val="545454"/>
              </a:solidFill>
            </a:endParaRPr>
          </a:p>
          <a:p>
            <a:r>
              <a:rPr lang="en-GB" sz="900" b="1" dirty="0" smtClean="0">
                <a:solidFill>
                  <a:srgbClr val="545454"/>
                </a:solidFill>
              </a:rPr>
              <a:t>PAAD</a:t>
            </a:r>
            <a:r>
              <a:rPr lang="en-GB" sz="900" dirty="0" smtClean="0">
                <a:solidFill>
                  <a:srgbClr val="545454"/>
                </a:solidFill>
              </a:rPr>
              <a:t>: </a:t>
            </a:r>
            <a:r>
              <a:rPr lang="en-GB" sz="900" dirty="0">
                <a:solidFill>
                  <a:srgbClr val="545454"/>
                </a:solidFill>
              </a:rPr>
              <a:t>Pancreatic Adenocarcinoma</a:t>
            </a:r>
          </a:p>
          <a:p>
            <a:r>
              <a:rPr lang="en-GB" sz="900" b="1" dirty="0">
                <a:solidFill>
                  <a:srgbClr val="545454"/>
                </a:solidFill>
              </a:rPr>
              <a:t>TGCT</a:t>
            </a:r>
            <a:r>
              <a:rPr lang="en-GB" sz="900" dirty="0">
                <a:solidFill>
                  <a:srgbClr val="545454"/>
                </a:solidFill>
              </a:rPr>
              <a:t>: Testicular Germ Cell </a:t>
            </a:r>
            <a:r>
              <a:rPr lang="en-GB" sz="900" dirty="0" smtClean="0">
                <a:solidFill>
                  <a:srgbClr val="545454"/>
                </a:solidFill>
              </a:rPr>
              <a:t>Tumours</a:t>
            </a:r>
            <a:endParaRPr lang="en-GB" sz="900" dirty="0">
              <a:solidFill>
                <a:srgbClr val="545454"/>
              </a:solidFill>
            </a:endParaRPr>
          </a:p>
          <a:p>
            <a:r>
              <a:rPr lang="en-GB" sz="900" b="1" dirty="0">
                <a:solidFill>
                  <a:srgbClr val="545454"/>
                </a:solidFill>
              </a:rPr>
              <a:t>SKCM</a:t>
            </a:r>
            <a:r>
              <a:rPr lang="en-GB" sz="900" dirty="0">
                <a:solidFill>
                  <a:srgbClr val="545454"/>
                </a:solidFill>
              </a:rPr>
              <a:t>: Skin Cutaneous Melanoma</a:t>
            </a:r>
          </a:p>
          <a:p>
            <a:r>
              <a:rPr lang="en-GB" sz="900" b="1" dirty="0">
                <a:solidFill>
                  <a:srgbClr val="545454"/>
                </a:solidFill>
              </a:rPr>
              <a:t>MESO</a:t>
            </a:r>
            <a:r>
              <a:rPr lang="en-GB" sz="900" dirty="0">
                <a:solidFill>
                  <a:srgbClr val="545454"/>
                </a:solidFill>
              </a:rPr>
              <a:t>: Mesothelioma</a:t>
            </a:r>
          </a:p>
          <a:p>
            <a:r>
              <a:rPr lang="en-GB" sz="900" b="1" dirty="0" smtClean="0">
                <a:solidFill>
                  <a:srgbClr val="545454"/>
                </a:solidFill>
              </a:rPr>
              <a:t>UVM</a:t>
            </a:r>
            <a:r>
              <a:rPr lang="en-GB" sz="900" dirty="0">
                <a:solidFill>
                  <a:srgbClr val="545454"/>
                </a:solidFill>
              </a:rPr>
              <a:t>: Uveal Melanoma</a:t>
            </a:r>
          </a:p>
          <a:p>
            <a:r>
              <a:rPr lang="en-GB" sz="900" b="1" dirty="0">
                <a:solidFill>
                  <a:srgbClr val="545454"/>
                </a:solidFill>
              </a:rPr>
              <a:t>ACC</a:t>
            </a:r>
            <a:r>
              <a:rPr lang="en-GB" sz="900" dirty="0">
                <a:solidFill>
                  <a:srgbClr val="545454"/>
                </a:solidFill>
              </a:rPr>
              <a:t>: Adrenocortical carcinoma</a:t>
            </a:r>
          </a:p>
          <a:p>
            <a:r>
              <a:rPr lang="en-GB" sz="900" b="1" dirty="0" smtClean="0">
                <a:solidFill>
                  <a:srgbClr val="545454"/>
                </a:solidFill>
              </a:rPr>
              <a:t>KICH</a:t>
            </a:r>
            <a:r>
              <a:rPr lang="en-GB" sz="900" dirty="0">
                <a:solidFill>
                  <a:srgbClr val="545454"/>
                </a:solidFill>
              </a:rPr>
              <a:t>: Kidney </a:t>
            </a:r>
            <a:r>
              <a:rPr lang="en-GB" sz="900" dirty="0" err="1">
                <a:solidFill>
                  <a:srgbClr val="545454"/>
                </a:solidFill>
              </a:rPr>
              <a:t>Chromophobe</a:t>
            </a:r>
            <a:endParaRPr lang="en-GB" sz="900" dirty="0">
              <a:solidFill>
                <a:srgbClr val="545454"/>
              </a:solidFill>
            </a:endParaRPr>
          </a:p>
          <a:p>
            <a:r>
              <a:rPr lang="en-GB" sz="900" b="1" dirty="0" smtClean="0">
                <a:solidFill>
                  <a:srgbClr val="545454"/>
                </a:solidFill>
              </a:rPr>
              <a:t>UCS</a:t>
            </a:r>
            <a:r>
              <a:rPr lang="en-GB" sz="900" dirty="0">
                <a:solidFill>
                  <a:srgbClr val="545454"/>
                </a:solidFill>
              </a:rPr>
              <a:t>: Uterine </a:t>
            </a:r>
            <a:r>
              <a:rPr lang="en-GB" sz="900" dirty="0" err="1">
                <a:solidFill>
                  <a:srgbClr val="545454"/>
                </a:solidFill>
              </a:rPr>
              <a:t>Carcinosarcoma</a:t>
            </a:r>
            <a:endParaRPr lang="en-GB" sz="900" dirty="0">
              <a:solidFill>
                <a:srgbClr val="545454"/>
              </a:solidFill>
            </a:endParaRPr>
          </a:p>
          <a:p>
            <a:r>
              <a:rPr lang="en-GB" sz="900" b="1" dirty="0">
                <a:solidFill>
                  <a:srgbClr val="545454"/>
                </a:solidFill>
              </a:rPr>
              <a:t>CHOL</a:t>
            </a:r>
            <a:r>
              <a:rPr lang="en-GB" sz="900" dirty="0">
                <a:solidFill>
                  <a:srgbClr val="545454"/>
                </a:solidFill>
              </a:rPr>
              <a:t>: </a:t>
            </a:r>
            <a:r>
              <a:rPr lang="en-GB" sz="900" dirty="0" err="1">
                <a:solidFill>
                  <a:srgbClr val="545454"/>
                </a:solidFill>
              </a:rPr>
              <a:t>Cholangiocarcinoma</a:t>
            </a:r>
            <a:endParaRPr lang="en-GB" sz="900" dirty="0">
              <a:solidFill>
                <a:srgbClr val="54545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839" y="6307831"/>
            <a:ext cx="23854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/>
              <a:t>DLBC</a:t>
            </a:r>
            <a:r>
              <a:rPr lang="en-GB" sz="900" dirty="0"/>
              <a:t>: Diffuse Large B-cell Lymphoma</a:t>
            </a:r>
          </a:p>
          <a:p>
            <a:r>
              <a:rPr lang="en-GB" sz="900" b="1" dirty="0" smtClean="0"/>
              <a:t>LAML</a:t>
            </a:r>
            <a:r>
              <a:rPr lang="en-GB" sz="900" dirty="0" smtClean="0"/>
              <a:t>: Acute Myeloid </a:t>
            </a:r>
            <a:r>
              <a:rPr lang="en-GB" sz="900" dirty="0" err="1" smtClean="0"/>
              <a:t>Leukemia</a:t>
            </a:r>
            <a:endParaRPr lang="en-GB" sz="900" dirty="0" smtClean="0"/>
          </a:p>
          <a:p>
            <a:r>
              <a:rPr lang="en-GB" sz="900" b="1" dirty="0" smtClean="0"/>
              <a:t>THYM</a:t>
            </a:r>
            <a:r>
              <a:rPr lang="en-GB" sz="900" dirty="0"/>
              <a:t>: </a:t>
            </a:r>
            <a:r>
              <a:rPr lang="en-GB" sz="900" dirty="0" err="1"/>
              <a:t>Thymoma</a:t>
            </a:r>
            <a:endParaRPr lang="en-GB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126839" y="6016020"/>
            <a:ext cx="847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Samples from below cancers (hematologic) without any immune subtypes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60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647" y="234381"/>
            <a:ext cx="1714080" cy="42852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83490" y="831787"/>
            <a:ext cx="11538488" cy="247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90" y="195435"/>
            <a:ext cx="31956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33519" y="984111"/>
            <a:ext cx="10515600" cy="74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>
                <a:latin typeface="+mn-lt"/>
              </a:rPr>
              <a:t>Sample distribution across immune subtype </a:t>
            </a:r>
            <a:r>
              <a:rPr lang="en-GB" sz="2000" dirty="0" smtClean="0">
                <a:latin typeface="+mn-lt"/>
              </a:rPr>
              <a:t>(n=9126)</a:t>
            </a:r>
            <a:endParaRPr lang="en-GB" sz="3600" dirty="0">
              <a:latin typeface="+mn-lt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8929502"/>
              </p:ext>
            </p:extLst>
          </p:nvPr>
        </p:nvGraphicFramePr>
        <p:xfrm>
          <a:off x="5824968" y="2048613"/>
          <a:ext cx="5370243" cy="3180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642757"/>
              </p:ext>
            </p:extLst>
          </p:nvPr>
        </p:nvGraphicFramePr>
        <p:xfrm>
          <a:off x="843394" y="2873298"/>
          <a:ext cx="3830204" cy="15316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51244">
                  <a:extLst>
                    <a:ext uri="{9D8B030D-6E8A-4147-A177-3AD203B41FA5}">
                      <a16:colId xmlns:a16="http://schemas.microsoft.com/office/drawing/2014/main" val="1808576217"/>
                    </a:ext>
                  </a:extLst>
                </a:gridCol>
                <a:gridCol w="2178960">
                  <a:extLst>
                    <a:ext uri="{9D8B030D-6E8A-4147-A177-3AD203B41FA5}">
                      <a16:colId xmlns:a16="http://schemas.microsoft.com/office/drawing/2014/main" val="24409649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smtClean="0">
                          <a:effectLst/>
                        </a:rPr>
                        <a:t>Immune subtype</a:t>
                      </a:r>
                    </a:p>
                    <a:p>
                      <a:pPr algn="ctr" fontAlgn="b"/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smtClean="0">
                          <a:effectLst/>
                        </a:rPr>
                        <a:t>Number</a:t>
                      </a:r>
                      <a:r>
                        <a:rPr lang="en-GB" sz="1400" b="1" u="none" strike="noStrike" baseline="0" dirty="0" smtClean="0">
                          <a:effectLst/>
                        </a:rPr>
                        <a:t> of samples in each i</a:t>
                      </a:r>
                      <a:r>
                        <a:rPr lang="en-GB" sz="1400" b="1" u="none" strike="noStrike" dirty="0" smtClean="0">
                          <a:effectLst/>
                        </a:rPr>
                        <a:t>mmune</a:t>
                      </a:r>
                      <a:r>
                        <a:rPr lang="en-GB" sz="1400" b="1" u="none" strike="noStrike" baseline="0" dirty="0" smtClean="0">
                          <a:effectLst/>
                        </a:rPr>
                        <a:t> s</a:t>
                      </a:r>
                      <a:r>
                        <a:rPr lang="en-GB" sz="1400" b="1" u="none" strike="noStrike" dirty="0" smtClean="0">
                          <a:effectLst/>
                        </a:rPr>
                        <a:t>ubtype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89258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C1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2416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46339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effectLst/>
                        </a:rPr>
                        <a:t>C2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2591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4268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C3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2397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2397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effectLst/>
                        </a:rPr>
                        <a:t>C4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1157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57013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effectLst/>
                        </a:rPr>
                        <a:t>C5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385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29964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effectLst/>
                        </a:rPr>
                        <a:t>C6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180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77035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90648" y="5300985"/>
            <a:ext cx="316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Imbalance data across 5 classes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93847" y="5741699"/>
            <a:ext cx="2962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Penalising c5 and c6, imbalanced data/classifier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4844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647" y="234381"/>
            <a:ext cx="1714080" cy="42852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83490" y="831787"/>
            <a:ext cx="11538488" cy="247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90" y="195435"/>
            <a:ext cx="31956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33519" y="984111"/>
            <a:ext cx="10515600" cy="74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>
                <a:latin typeface="+mn-lt"/>
              </a:rPr>
              <a:t>Distribution of samples without immune subtype </a:t>
            </a:r>
            <a:r>
              <a:rPr lang="en-GB" sz="2000" dirty="0" smtClean="0">
                <a:latin typeface="+mn-lt"/>
              </a:rPr>
              <a:t>(n=1041)</a:t>
            </a:r>
            <a:endParaRPr lang="en-GB" sz="3600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03258" y="2194155"/>
            <a:ext cx="8918720" cy="4428319"/>
            <a:chOff x="1432667" y="2009427"/>
            <a:chExt cx="8918720" cy="4428319"/>
          </a:xfrm>
        </p:grpSpPr>
        <p:graphicFrame>
          <p:nvGraphicFramePr>
            <p:cNvPr id="9" name="Chart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0618563"/>
                </p:ext>
              </p:extLst>
            </p:nvPr>
          </p:nvGraphicFramePr>
          <p:xfrm>
            <a:off x="1432667" y="2009427"/>
            <a:ext cx="8918720" cy="44283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" name="Rectangle 1"/>
            <p:cNvSpPr/>
            <p:nvPr/>
          </p:nvSpPr>
          <p:spPr>
            <a:xfrm>
              <a:off x="9208656" y="4710545"/>
              <a:ext cx="331220" cy="1136073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539876" y="4350327"/>
              <a:ext cx="315324" cy="149629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234219" y="5200073"/>
              <a:ext cx="281707" cy="646545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83489" y="1938153"/>
            <a:ext cx="20159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/>
              <a:t>DLBC</a:t>
            </a:r>
            <a:r>
              <a:rPr lang="en-GB" sz="900" dirty="0"/>
              <a:t>: Diffuse Large B-cell Lymphoma</a:t>
            </a:r>
          </a:p>
          <a:p>
            <a:r>
              <a:rPr lang="en-GB" sz="900" b="1" dirty="0" smtClean="0"/>
              <a:t>LAML</a:t>
            </a:r>
            <a:r>
              <a:rPr lang="en-GB" sz="900" dirty="0" smtClean="0"/>
              <a:t>: Acute Myeloid </a:t>
            </a:r>
            <a:r>
              <a:rPr lang="en-GB" sz="900" dirty="0" err="1" smtClean="0"/>
              <a:t>Leukemia</a:t>
            </a:r>
            <a:endParaRPr lang="en-GB" sz="900" dirty="0" smtClean="0"/>
          </a:p>
          <a:p>
            <a:r>
              <a:rPr lang="en-GB" sz="900" b="1" dirty="0" smtClean="0"/>
              <a:t>THYM</a:t>
            </a:r>
            <a:r>
              <a:rPr lang="en-GB" sz="900" dirty="0"/>
              <a:t>: </a:t>
            </a:r>
            <a:r>
              <a:rPr lang="en-GB" sz="900" dirty="0" err="1"/>
              <a:t>Thymoma</a:t>
            </a:r>
            <a:endParaRPr lang="en-GB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283489" y="1716270"/>
            <a:ext cx="3384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No </a:t>
            </a:r>
            <a:r>
              <a:rPr lang="en-GB" sz="1200" b="1" dirty="0" smtClean="0"/>
              <a:t>any immune </a:t>
            </a:r>
            <a:r>
              <a:rPr lang="en-GB" sz="1200" b="1" dirty="0" smtClean="0"/>
              <a:t>subtype for these cancers: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244047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647" y="234381"/>
            <a:ext cx="1714080" cy="42852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83490" y="831787"/>
            <a:ext cx="11538488" cy="247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90" y="195435"/>
            <a:ext cx="31956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33519" y="984111"/>
            <a:ext cx="10515600" cy="74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>
                <a:latin typeface="+mn-lt"/>
              </a:rPr>
              <a:t>Assessing missing data across genes </a:t>
            </a:r>
            <a:r>
              <a:rPr lang="en-GB" sz="2300" dirty="0" smtClean="0"/>
              <a:t>[9126×440]</a:t>
            </a:r>
            <a:endParaRPr lang="en-GB"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39887"/>
              </p:ext>
            </p:extLst>
          </p:nvPr>
        </p:nvGraphicFramePr>
        <p:xfrm>
          <a:off x="4904508" y="2585409"/>
          <a:ext cx="6262256" cy="26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564">
                  <a:extLst>
                    <a:ext uri="{9D8B030D-6E8A-4147-A177-3AD203B41FA5}">
                      <a16:colId xmlns:a16="http://schemas.microsoft.com/office/drawing/2014/main" val="1308612861"/>
                    </a:ext>
                  </a:extLst>
                </a:gridCol>
                <a:gridCol w="1565564">
                  <a:extLst>
                    <a:ext uri="{9D8B030D-6E8A-4147-A177-3AD203B41FA5}">
                      <a16:colId xmlns:a16="http://schemas.microsoft.com/office/drawing/2014/main" val="2079724508"/>
                    </a:ext>
                  </a:extLst>
                </a:gridCol>
                <a:gridCol w="1565564">
                  <a:extLst>
                    <a:ext uri="{9D8B030D-6E8A-4147-A177-3AD203B41FA5}">
                      <a16:colId xmlns:a16="http://schemas.microsoft.com/office/drawing/2014/main" val="2766318422"/>
                    </a:ext>
                  </a:extLst>
                </a:gridCol>
                <a:gridCol w="1565564">
                  <a:extLst>
                    <a:ext uri="{9D8B030D-6E8A-4147-A177-3AD203B41FA5}">
                      <a16:colId xmlns:a16="http://schemas.microsoft.com/office/drawing/2014/main" val="893837859"/>
                    </a:ext>
                  </a:extLst>
                </a:gridCol>
              </a:tblGrid>
              <a:tr h="66983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Gene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#</a:t>
                      </a:r>
                      <a:r>
                        <a:rPr lang="en-GB" baseline="0" dirty="0" smtClean="0"/>
                        <a:t> of missing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Signature group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94104"/>
                  </a:ext>
                </a:extLst>
              </a:tr>
              <a:tr h="6698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RGS8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1396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Wound healing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Total:</a:t>
                      </a:r>
                    </a:p>
                    <a:p>
                      <a:pPr algn="ctr"/>
                      <a:endParaRPr lang="en-GB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2536 out of [9126×440]</a:t>
                      </a:r>
                    </a:p>
                    <a:p>
                      <a:pPr algn="ctr"/>
                      <a:r>
                        <a:rPr lang="en-GB" dirty="0" smtClean="0"/>
                        <a:t>(0.06%)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51130"/>
                  </a:ext>
                </a:extLst>
              </a:tr>
              <a:tr h="6698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PLG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Wound healing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886010"/>
                  </a:ext>
                </a:extLst>
              </a:tr>
              <a:tr h="6698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MMP3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TGB-</a:t>
                      </a:r>
                      <a:r>
                        <a:rPr lang="el-GR" b="0" dirty="0" smtClean="0"/>
                        <a:t>β</a:t>
                      </a:r>
                      <a:endParaRPr lang="en-GB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99039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3490" y="2585409"/>
            <a:ext cx="4371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All the analyses in the paper are based on non-missing values (genes/samples with missing data were excluded 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766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647" y="234381"/>
            <a:ext cx="1714080" cy="42852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83490" y="831787"/>
            <a:ext cx="11538488" cy="247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90" y="195435"/>
            <a:ext cx="31956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" t="2155"/>
          <a:stretch/>
        </p:blipFill>
        <p:spPr>
          <a:xfrm>
            <a:off x="2123836" y="1099126"/>
            <a:ext cx="9698142" cy="55359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3490" y="1025391"/>
            <a:ext cx="15517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Developed GUI for the DDRD </a:t>
            </a:r>
            <a:r>
              <a:rPr lang="en-GB" sz="1400" b="1" dirty="0" smtClean="0"/>
              <a:t>assay project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195171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647" y="234381"/>
            <a:ext cx="1714080" cy="42852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83490" y="831787"/>
            <a:ext cx="11538488" cy="247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90" y="195435"/>
            <a:ext cx="31956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19599" y="984111"/>
            <a:ext cx="10515600" cy="549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>
                <a:latin typeface="+mn-lt"/>
              </a:rPr>
              <a:t>DDRD assay main page GUI</a:t>
            </a:r>
            <a:endParaRPr lang="en-GB" sz="3600" dirty="0"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12808" y="1753525"/>
            <a:ext cx="8194201" cy="4674534"/>
            <a:chOff x="2158989" y="1661162"/>
            <a:chExt cx="8194201" cy="467453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0" t="2122"/>
            <a:stretch/>
          </p:blipFill>
          <p:spPr>
            <a:xfrm>
              <a:off x="2158989" y="1661162"/>
              <a:ext cx="8194201" cy="46745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4627481" y="6135641"/>
              <a:ext cx="32572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© 2018 Stratified Medicine Group, CCRCB, Queen’s University Belfast</a:t>
              </a:r>
              <a:endParaRPr lang="en-GB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17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647" y="234381"/>
            <a:ext cx="1714080" cy="42852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83490" y="814853"/>
            <a:ext cx="11538488" cy="247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90" y="195435"/>
            <a:ext cx="31956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384714"/>
              </p:ext>
            </p:extLst>
          </p:nvPr>
        </p:nvGraphicFramePr>
        <p:xfrm>
          <a:off x="364882" y="1002476"/>
          <a:ext cx="11590051" cy="54292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0027">
                  <a:extLst>
                    <a:ext uri="{9D8B030D-6E8A-4147-A177-3AD203B41FA5}">
                      <a16:colId xmlns:a16="http://schemas.microsoft.com/office/drawing/2014/main" val="2122782973"/>
                    </a:ext>
                  </a:extLst>
                </a:gridCol>
                <a:gridCol w="3276477">
                  <a:extLst>
                    <a:ext uri="{9D8B030D-6E8A-4147-A177-3AD203B41FA5}">
                      <a16:colId xmlns:a16="http://schemas.microsoft.com/office/drawing/2014/main" val="2570865870"/>
                    </a:ext>
                  </a:extLst>
                </a:gridCol>
                <a:gridCol w="710980">
                  <a:extLst>
                    <a:ext uri="{9D8B030D-6E8A-4147-A177-3AD203B41FA5}">
                      <a16:colId xmlns:a16="http://schemas.microsoft.com/office/drawing/2014/main" val="633440155"/>
                    </a:ext>
                  </a:extLst>
                </a:gridCol>
                <a:gridCol w="710980">
                  <a:extLst>
                    <a:ext uri="{9D8B030D-6E8A-4147-A177-3AD203B41FA5}">
                      <a16:colId xmlns:a16="http://schemas.microsoft.com/office/drawing/2014/main" val="2551019246"/>
                    </a:ext>
                  </a:extLst>
                </a:gridCol>
                <a:gridCol w="710980">
                  <a:extLst>
                    <a:ext uri="{9D8B030D-6E8A-4147-A177-3AD203B41FA5}">
                      <a16:colId xmlns:a16="http://schemas.microsoft.com/office/drawing/2014/main" val="1136787044"/>
                    </a:ext>
                  </a:extLst>
                </a:gridCol>
                <a:gridCol w="711592">
                  <a:extLst>
                    <a:ext uri="{9D8B030D-6E8A-4147-A177-3AD203B41FA5}">
                      <a16:colId xmlns:a16="http://schemas.microsoft.com/office/drawing/2014/main" val="34766457"/>
                    </a:ext>
                  </a:extLst>
                </a:gridCol>
                <a:gridCol w="711592">
                  <a:extLst>
                    <a:ext uri="{9D8B030D-6E8A-4147-A177-3AD203B41FA5}">
                      <a16:colId xmlns:a16="http://schemas.microsoft.com/office/drawing/2014/main" val="4155429284"/>
                    </a:ext>
                  </a:extLst>
                </a:gridCol>
                <a:gridCol w="711592">
                  <a:extLst>
                    <a:ext uri="{9D8B030D-6E8A-4147-A177-3AD203B41FA5}">
                      <a16:colId xmlns:a16="http://schemas.microsoft.com/office/drawing/2014/main" val="2643946070"/>
                    </a:ext>
                  </a:extLst>
                </a:gridCol>
                <a:gridCol w="1455831">
                  <a:extLst>
                    <a:ext uri="{9D8B030D-6E8A-4147-A177-3AD203B41FA5}">
                      <a16:colId xmlns:a16="http://schemas.microsoft.com/office/drawing/2014/main" val="2831856131"/>
                    </a:ext>
                  </a:extLst>
                </a:gridCol>
              </a:tblGrid>
              <a:tr h="216657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 </a:t>
                      </a:r>
                      <a:r>
                        <a:rPr lang="en-GB" sz="2400" dirty="0" smtClean="0">
                          <a:latin typeface="+mn-lt"/>
                        </a:rPr>
                        <a:t>Timescale and deliverables</a:t>
                      </a:r>
                      <a:endParaRPr lang="en-GB" sz="2400" dirty="0" smtClean="0">
                        <a:effectLst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Year1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Year2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068169"/>
                  </a:ext>
                </a:extLst>
              </a:tr>
              <a:tr h="216657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Q1</a:t>
                      </a:r>
                      <a:r>
                        <a:rPr lang="en-GB" sz="1100" baseline="30000" dirty="0" smtClean="0">
                          <a:effectLst/>
                        </a:rPr>
                        <a:t>*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Q2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Q3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Q4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Q1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Q2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Contributors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7832146"/>
                  </a:ext>
                </a:extLst>
              </a:tr>
              <a:tr h="196916">
                <a:tc gridSpan="9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effectLst/>
                        </a:rPr>
                        <a:t>WP1: </a:t>
                      </a:r>
                      <a:r>
                        <a:rPr lang="en-GB" sz="1400" baseline="0" dirty="0" smtClean="0">
                          <a:effectLst/>
                        </a:rPr>
                        <a:t>Classification model development</a:t>
                      </a:r>
                      <a:endParaRPr lang="en-GB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873386"/>
                  </a:ext>
                </a:extLst>
              </a:tr>
              <a:tr h="216657">
                <a:tc gridSpan="9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effectLst/>
                        </a:rPr>
                        <a:t>WP1.1: </a:t>
                      </a:r>
                      <a:r>
                        <a:rPr lang="en-GB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Supervised</a:t>
                      </a:r>
                      <a:r>
                        <a:rPr lang="en-GB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learning model development &amp; deployment</a:t>
                      </a:r>
                      <a:endParaRPr lang="en-GB" sz="12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233336"/>
                  </a:ext>
                </a:extLst>
              </a:tr>
              <a:tr h="135904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0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Immunogenomics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r>
                        <a:rPr lang="en-GB" sz="1100" dirty="0" smtClean="0">
                          <a:effectLst/>
                        </a:rPr>
                        <a:t>classification model development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  <a:latin typeface="+mn-lt"/>
                        </a:rPr>
                        <a:t>Resource preparation:</a:t>
                      </a:r>
                      <a:r>
                        <a:rPr lang="en-GB" sz="1000" baseline="0" dirty="0" smtClean="0">
                          <a:effectLst/>
                          <a:latin typeface="+mn-lt"/>
                        </a:rPr>
                        <a:t> normalised </a:t>
                      </a:r>
                      <a:r>
                        <a:rPr lang="en-GB" sz="1000" dirty="0" smtClean="0">
                          <a:effectLst/>
                          <a:latin typeface="+mn-lt"/>
                        </a:rPr>
                        <a:t>gene expression</a:t>
                      </a:r>
                      <a:r>
                        <a:rPr lang="en-GB" sz="1000" baseline="30000" dirty="0" smtClean="0">
                          <a:effectLst/>
                          <a:latin typeface="+mn-lt"/>
                        </a:rPr>
                        <a:t>+</a:t>
                      </a:r>
                      <a:endParaRPr lang="en-GB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  <a:latin typeface="+mn-lt"/>
                        </a:rPr>
                        <a:t> Andrena</a:t>
                      </a:r>
                      <a:endParaRPr lang="en-GB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42123"/>
                  </a:ext>
                </a:extLst>
              </a:tr>
              <a:tr h="14632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effectLst/>
                          <a:latin typeface="+mn-lt"/>
                        </a:rPr>
                        <a:t>Resource preparation:</a:t>
                      </a:r>
                      <a:r>
                        <a:rPr lang="en-GB" sz="1000" baseline="0" dirty="0" smtClean="0">
                          <a:effectLst/>
                          <a:latin typeface="+mn-lt"/>
                        </a:rPr>
                        <a:t> 5 </a:t>
                      </a:r>
                      <a:r>
                        <a:rPr lang="en-GB" sz="1000" dirty="0" smtClean="0">
                          <a:effectLst/>
                          <a:latin typeface="+mn-lt"/>
                        </a:rPr>
                        <a:t>signatures</a:t>
                      </a:r>
                      <a:r>
                        <a:rPr lang="en-GB" sz="1000" baseline="0" dirty="0" smtClean="0">
                          <a:effectLst/>
                          <a:latin typeface="+mn-lt"/>
                        </a:rPr>
                        <a:t> &amp; 6 immune </a:t>
                      </a:r>
                      <a:r>
                        <a:rPr lang="en-GB" sz="1000" dirty="0" smtClean="0">
                          <a:effectLst/>
                          <a:latin typeface="+mn-lt"/>
                        </a:rPr>
                        <a:t>subgroups</a:t>
                      </a:r>
                      <a:endParaRPr lang="en-GB" sz="10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  <a:latin typeface="+mn-lt"/>
                        </a:rPr>
                        <a:t>Reza</a:t>
                      </a:r>
                      <a:endParaRPr lang="en-GB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887339"/>
                  </a:ext>
                </a:extLst>
              </a:tr>
              <a:tr h="14751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Training</a:t>
                      </a:r>
                      <a:r>
                        <a:rPr lang="en-GB" sz="10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test datasets preparation</a:t>
                      </a:r>
                      <a:endParaRPr lang="en-GB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Reza &amp; Andrena</a:t>
                      </a:r>
                      <a:endParaRPr lang="en-GB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337000"/>
                  </a:ext>
                </a:extLst>
              </a:tr>
              <a:tr h="1343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Supervised learning model</a:t>
                      </a:r>
                      <a:r>
                        <a:rPr lang="en-GB" sz="10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selection</a:t>
                      </a:r>
                      <a:endParaRPr lang="en-GB" sz="10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Reza</a:t>
                      </a:r>
                      <a:endParaRPr lang="en-GB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068199"/>
                  </a:ext>
                </a:extLst>
              </a:tr>
              <a:tr h="13048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test and validation (methods)</a:t>
                      </a:r>
                      <a:endParaRPr lang="en-GB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  <a:latin typeface="+mn-lt"/>
                        </a:rPr>
                        <a:t>Reza</a:t>
                      </a:r>
                      <a:endParaRPr lang="en-GB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77724"/>
                  </a:ext>
                </a:extLst>
              </a:tr>
              <a:tr h="131544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r>
                        <a:rPr lang="en-GB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</a:t>
                      </a: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alidation by</a:t>
                      </a:r>
                      <a:r>
                        <a:rPr lang="en-GB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independent cohorts</a:t>
                      </a:r>
                      <a:endParaRPr lang="en-GB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Reza</a:t>
                      </a:r>
                      <a:endParaRPr lang="en-GB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73791"/>
                  </a:ext>
                </a:extLst>
              </a:tr>
              <a:tr h="141166"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 smtClean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r>
                        <a:rPr lang="en-GB" sz="1100" dirty="0" smtClean="0">
                          <a:effectLst/>
                        </a:rPr>
                        <a:t>Web-based package </a:t>
                      </a:r>
                      <a:r>
                        <a:rPr lang="en-GB" sz="1100" baseline="0" dirty="0" smtClean="0">
                          <a:effectLst/>
                        </a:rPr>
                        <a:t>development and deployment</a:t>
                      </a:r>
                      <a:endParaRPr lang="en-GB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effectLst/>
                          <a:latin typeface="+mn-lt"/>
                        </a:rPr>
                        <a:t>Application/Software</a:t>
                      </a:r>
                      <a:r>
                        <a:rPr lang="en-GB" sz="1000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GB" sz="1000" dirty="0" smtClean="0">
                          <a:effectLst/>
                          <a:latin typeface="+mn-lt"/>
                        </a:rPr>
                        <a:t>adaptation</a:t>
                      </a:r>
                      <a:endParaRPr lang="en-GB" sz="10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  <a:latin typeface="+mn-lt"/>
                        </a:rPr>
                        <a:t>Reza</a:t>
                      </a:r>
                      <a:endParaRPr lang="en-GB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70109"/>
                  </a:ext>
                </a:extLst>
              </a:tr>
              <a:tr h="10956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effectLst/>
                          <a:latin typeface="+mn-lt"/>
                        </a:rPr>
                        <a:t>GUI web-based design, development &amp; test (localhost)</a:t>
                      </a:r>
                      <a:endParaRPr lang="en-GB" sz="10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  <a:latin typeface="+mn-lt"/>
                        </a:rPr>
                        <a:t>Reza</a:t>
                      </a:r>
                      <a:endParaRPr lang="en-GB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679371"/>
                  </a:ext>
                </a:extLst>
              </a:tr>
              <a:tr h="14260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effectLst/>
                        </a:rPr>
                        <a:t>Deployment, system/user-accepting test &amp; bugs check (VM)</a:t>
                      </a:r>
                      <a:endParaRPr lang="en-GB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  <a:latin typeface="+mn-lt"/>
                        </a:rPr>
                        <a:t>Reza</a:t>
                      </a:r>
                      <a:endParaRPr lang="en-GB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5689"/>
                  </a:ext>
                </a:extLst>
              </a:tr>
              <a:tr h="1147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Documentation: software manuals (soft version) &amp; handover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Reza</a:t>
                      </a:r>
                      <a:endParaRPr lang="en-GB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875870"/>
                  </a:ext>
                </a:extLst>
              </a:tr>
              <a:tr h="130113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0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Post-development support and ongoing maintenance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Reza &amp; Andrena</a:t>
                      </a:r>
                      <a:endParaRPr lang="en-GB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39515"/>
                  </a:ext>
                </a:extLst>
              </a:tr>
              <a:tr h="196916">
                <a:tc gridSpan="9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effectLst/>
                          <a:latin typeface="+mn-lt"/>
                        </a:rPr>
                        <a:t>WP1.2: </a:t>
                      </a:r>
                      <a:r>
                        <a:rPr lang="en-GB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Reproducible immune signature generation, DDRD signature generation and classification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877586"/>
                  </a:ext>
                </a:extLst>
              </a:tr>
              <a:tr h="13184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0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Immune</a:t>
                      </a:r>
                      <a:r>
                        <a:rPr lang="en-GB" sz="1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r>
                        <a:rPr lang="en-GB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ignature generation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Application code development 1 </a:t>
                      </a:r>
                      <a:r>
                        <a:rPr lang="en-GB" sz="1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0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ssGSE</a:t>
                      </a:r>
                      <a:r>
                        <a:rPr lang="en-GB" sz="10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GB" sz="10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&amp; WGCNA</a:t>
                      </a:r>
                      <a:r>
                        <a:rPr lang="en-GB" sz="10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effectLst/>
                          <a:latin typeface="+mn-lt"/>
                        </a:rPr>
                        <a:t> Andrena &amp; Reza</a:t>
                      </a:r>
                      <a:endParaRPr lang="en-GB" sz="9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62378"/>
                  </a:ext>
                </a:extLst>
              </a:tr>
              <a:tr h="15177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Application code development 2 </a:t>
                      </a:r>
                      <a:r>
                        <a:rPr lang="en-GB" sz="1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GB" sz="10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ssGSEA</a:t>
                      </a:r>
                      <a:r>
                        <a:rPr lang="en-GB" sz="1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WGCNA</a:t>
                      </a:r>
                      <a:r>
                        <a:rPr lang="en-GB" sz="1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  <a:latin typeface="+mn-lt"/>
                        </a:rPr>
                        <a:t> </a:t>
                      </a:r>
                      <a:r>
                        <a:rPr lang="en-GB" sz="900" dirty="0" smtClean="0">
                          <a:effectLst/>
                          <a:latin typeface="+mn-lt"/>
                        </a:rPr>
                        <a:t>Andrena &amp; Reza</a:t>
                      </a:r>
                      <a:endParaRPr lang="en-GB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136424"/>
                  </a:ext>
                </a:extLst>
              </a:tr>
              <a:tr h="11522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Integration, test </a:t>
                      </a:r>
                      <a:r>
                        <a:rPr lang="en-GB" sz="10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 adaptation</a:t>
                      </a:r>
                      <a:endParaRPr lang="en-GB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Andrena &amp; Reza</a:t>
                      </a:r>
                      <a:endParaRPr lang="en-GB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374284"/>
                  </a:ext>
                </a:extLst>
              </a:tr>
              <a:tr h="129307"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DDRD signature generation and</a:t>
                      </a:r>
                      <a:r>
                        <a:rPr lang="en-GB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classification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Application code development3</a:t>
                      </a:r>
                      <a:r>
                        <a:rPr lang="en-GB" sz="10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1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DDRD assay </a:t>
                      </a:r>
                      <a:r>
                        <a:rPr lang="en-GB" sz="10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classification)</a:t>
                      </a:r>
                      <a:endParaRPr lang="en-GB" sz="10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effectLst/>
                          <a:latin typeface="+mn-lt"/>
                        </a:rPr>
                        <a:t> Reza, Andrena </a:t>
                      </a:r>
                      <a:r>
                        <a:rPr lang="en-GB" sz="900" baseline="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&amp; Amanda</a:t>
                      </a:r>
                      <a:r>
                        <a:rPr lang="en-GB" sz="900" dirty="0">
                          <a:effectLst/>
                          <a:latin typeface="+mn-lt"/>
                        </a:rPr>
                        <a:t> </a:t>
                      </a:r>
                      <a:endParaRPr lang="en-GB" sz="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859630"/>
                  </a:ext>
                </a:extLst>
              </a:tr>
              <a:tr h="12462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GUI</a:t>
                      </a:r>
                      <a:r>
                        <a:rPr lang="en-GB" sz="10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web-based design &amp; integration </a:t>
                      </a:r>
                      <a:r>
                        <a:rPr lang="en-GB" sz="1000" baseline="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with existing apps</a:t>
                      </a:r>
                      <a:endParaRPr lang="en-GB" sz="10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effectLst/>
                          <a:latin typeface="+mn-lt"/>
                        </a:rPr>
                        <a:t> Reza</a:t>
                      </a:r>
                      <a:r>
                        <a:rPr lang="en-GB" sz="900" baseline="0" dirty="0" smtClean="0">
                          <a:effectLst/>
                          <a:latin typeface="+mn-lt"/>
                        </a:rPr>
                        <a:t> &amp; </a:t>
                      </a:r>
                      <a:r>
                        <a:rPr lang="en-GB" sz="900" baseline="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Amanda</a:t>
                      </a:r>
                      <a:r>
                        <a:rPr lang="en-GB" sz="900" dirty="0" smtClean="0">
                          <a:effectLst/>
                          <a:latin typeface="+mn-lt"/>
                        </a:rPr>
                        <a:t> </a:t>
                      </a:r>
                      <a:endParaRPr lang="en-GB" sz="9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190565"/>
                  </a:ext>
                </a:extLst>
              </a:tr>
              <a:tr h="130681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effectLst/>
                          <a:latin typeface="+mn-lt"/>
                        </a:rPr>
                        <a:t>Deployment,</a:t>
                      </a:r>
                      <a:r>
                        <a:rPr lang="en-GB" sz="1000" baseline="0" dirty="0" smtClean="0">
                          <a:effectLst/>
                          <a:latin typeface="+mn-lt"/>
                        </a:rPr>
                        <a:t> s</a:t>
                      </a:r>
                      <a:r>
                        <a:rPr lang="en-GB" sz="1000" dirty="0" smtClean="0">
                          <a:effectLst/>
                          <a:latin typeface="+mn-lt"/>
                        </a:rPr>
                        <a:t>ystem/</a:t>
                      </a:r>
                      <a:r>
                        <a:rPr lang="en-GB" sz="1000" baseline="0" dirty="0" smtClean="0">
                          <a:effectLst/>
                          <a:latin typeface="+mn-lt"/>
                        </a:rPr>
                        <a:t>user-accepting test &amp; bugs check (VM)</a:t>
                      </a:r>
                      <a:endParaRPr lang="en-GB" sz="10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effectLst/>
                          <a:latin typeface="+mn-lt"/>
                        </a:rPr>
                        <a:t> Reza, Andrena </a:t>
                      </a:r>
                      <a:r>
                        <a:rPr lang="en-GB" sz="900" baseline="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&amp; Amanda</a:t>
                      </a:r>
                      <a:endParaRPr lang="en-GB" sz="9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103304"/>
                  </a:ext>
                </a:extLst>
              </a:tr>
              <a:tr h="130681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Documentation: software manuals (soft version) &amp; handover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Reza</a:t>
                      </a:r>
                      <a:r>
                        <a:rPr lang="en-GB" sz="9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Andrena &amp; Amanda</a:t>
                      </a:r>
                      <a:endParaRPr lang="en-GB" sz="9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877400"/>
                  </a:ext>
                </a:extLst>
              </a:tr>
              <a:tr h="158244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effectLst/>
                        </a:rPr>
                        <a:t> Conference/Journal</a:t>
                      </a:r>
                      <a:r>
                        <a:rPr lang="en-GB" sz="1000" baseline="0" dirty="0" smtClean="0">
                          <a:effectLst/>
                        </a:rPr>
                        <a:t> preparation &amp; presentation</a:t>
                      </a:r>
                      <a:endParaRPr lang="en-GB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9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397199"/>
                  </a:ext>
                </a:extLst>
              </a:tr>
              <a:tr h="196916">
                <a:tc gridSpan="9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WP2: Cross-cancer clinical subgroup application </a:t>
                      </a:r>
                      <a:endParaRPr lang="en-GB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459021"/>
                  </a:ext>
                </a:extLst>
              </a:tr>
              <a:tr h="4751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0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Applying the classification</a:t>
                      </a:r>
                      <a:r>
                        <a:rPr lang="en-GB" sz="1100" baseline="0" dirty="0" smtClean="0">
                          <a:effectLst/>
                        </a:rPr>
                        <a:t> software to clinically annotated gene expression data (provided by Almac Diagnostics)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/>
                        <a:t>Assessing the association between each immune molecular</a:t>
                      </a:r>
                      <a:r>
                        <a:rPr lang="en-GB" sz="1000" baseline="0" dirty="0" smtClean="0"/>
                        <a:t> subtype and patient outcomes across p</a:t>
                      </a:r>
                      <a:r>
                        <a:rPr lang="en-GB" sz="1000" dirty="0" smtClean="0">
                          <a:effectLst/>
                        </a:rPr>
                        <a:t>rostate,</a:t>
                      </a:r>
                      <a:r>
                        <a:rPr lang="en-GB" sz="1000" baseline="0" dirty="0" smtClean="0">
                          <a:effectLst/>
                        </a:rPr>
                        <a:t> breast, ovarian, lung, melanoma and colon </a:t>
                      </a:r>
                      <a:r>
                        <a:rPr lang="en-GB" sz="1000" baseline="0" dirty="0" smtClean="0">
                          <a:effectLst/>
                        </a:rPr>
                        <a:t>cancer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Predication of drug responses (?)</a:t>
                      </a:r>
                      <a:endParaRPr lang="en-GB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endParaRPr lang="en-GB" sz="1000" dirty="0"/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13546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59907" y="6561505"/>
            <a:ext cx="2065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*Three months: May-July 2018</a:t>
            </a:r>
            <a:endParaRPr lang="en-GB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83490" y="6519446"/>
            <a:ext cx="2644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Programme GANTT chart</a:t>
            </a:r>
            <a:endParaRPr lang="en-GB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110134" y="6594623"/>
            <a:ext cx="284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aseline="30000" dirty="0" smtClean="0"/>
              <a:t>+ </a:t>
            </a:r>
            <a:r>
              <a:rPr lang="en-GB" sz="1000" dirty="0" smtClean="0"/>
              <a:t>Excluded for now (microarray, RNA-seq and so on)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26314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647" y="234381"/>
            <a:ext cx="1714080" cy="42852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83490" y="814853"/>
            <a:ext cx="11538488" cy="247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90" y="195435"/>
            <a:ext cx="31956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7"/>
          <p:cNvSpPr>
            <a:spLocks noGrp="1"/>
          </p:cNvSpPr>
          <p:nvPr>
            <p:ph type="title"/>
          </p:nvPr>
        </p:nvSpPr>
        <p:spPr>
          <a:xfrm>
            <a:off x="283490" y="896757"/>
            <a:ext cx="11151128" cy="1237486"/>
          </a:xfrm>
        </p:spPr>
        <p:txBody>
          <a:bodyPr>
            <a:normAutofit/>
          </a:bodyPr>
          <a:lstStyle/>
          <a:p>
            <a:r>
              <a:rPr lang="en-GB" sz="3600" b="1" dirty="0" smtClean="0"/>
              <a:t>Development and </a:t>
            </a:r>
            <a:r>
              <a:rPr lang="en-GB" sz="3600" b="1" dirty="0" smtClean="0"/>
              <a:t>validation </a:t>
            </a:r>
            <a:r>
              <a:rPr lang="en-GB" sz="3600" b="1" dirty="0" smtClean="0"/>
              <a:t>of a </a:t>
            </a:r>
            <a:r>
              <a:rPr lang="en-GB" sz="3600" b="1" dirty="0" smtClean="0"/>
              <a:t>novel cross-cancer immunogenomics analysis platform &amp; web-based software</a:t>
            </a:r>
            <a:endParaRPr lang="en-GB" sz="3600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04147" y="2466109"/>
            <a:ext cx="11030471" cy="420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sz="2400" dirty="0" smtClean="0"/>
              <a:t>Develop </a:t>
            </a:r>
            <a:r>
              <a:rPr lang="en-US" sz="2400" dirty="0"/>
              <a:t>an analytically validated, gene expression analysis </a:t>
            </a:r>
            <a:r>
              <a:rPr lang="en-US" sz="2400" dirty="0" smtClean="0"/>
              <a:t>model and software </a:t>
            </a:r>
            <a:r>
              <a:rPr lang="en-US" sz="2400" dirty="0"/>
              <a:t>applicable to multiple platforms, including RNA-seq and cDNA microarray </a:t>
            </a:r>
            <a:r>
              <a:rPr lang="en-US" sz="2400" dirty="0" smtClean="0"/>
              <a:t>technology which can </a:t>
            </a:r>
          </a:p>
          <a:p>
            <a:pPr lvl="1" algn="just"/>
            <a:r>
              <a:rPr lang="en-US" sz="2000" dirty="0"/>
              <a:t>Score the immune gene expression signatures of </a:t>
            </a:r>
            <a:r>
              <a:rPr lang="en-US" sz="2000" dirty="0" smtClean="0"/>
              <a:t>patient FFPE tumour samples (or a single sample)</a:t>
            </a:r>
            <a:endParaRPr lang="en-US" sz="2000" dirty="0"/>
          </a:p>
          <a:p>
            <a:pPr lvl="1" algn="just"/>
            <a:r>
              <a:rPr lang="en-US" sz="2000" dirty="0" smtClean="0"/>
              <a:t>Prospectively </a:t>
            </a:r>
            <a:r>
              <a:rPr lang="en-US" sz="2000" dirty="0"/>
              <a:t>classify patient FFPE tumour samples into one of the six consensus immune molecular subtypes reported by </a:t>
            </a:r>
            <a:r>
              <a:rPr lang="en-US" sz="2000" dirty="0">
                <a:solidFill>
                  <a:srgbClr val="C00000"/>
                </a:solidFill>
              </a:rPr>
              <a:t>PanCan Atlas</a:t>
            </a:r>
            <a:r>
              <a:rPr lang="en-US" sz="2000" dirty="0" smtClean="0"/>
              <a:t>. </a:t>
            </a:r>
            <a:endParaRPr lang="en-GB" sz="2000" dirty="0"/>
          </a:p>
          <a:p>
            <a:pPr lvl="0" algn="just"/>
            <a:r>
              <a:rPr lang="en-US" sz="2400" dirty="0" smtClean="0"/>
              <a:t>Apply the software to clinically annotated gene expression data from multiple sites including prostate, breast, ovarian, lung, melanoma and colon cancer provided by Almac Diagnostics. </a:t>
            </a:r>
          </a:p>
          <a:p>
            <a:pPr lvl="0" algn="just"/>
            <a:r>
              <a:rPr lang="en-US" sz="2400" dirty="0" smtClean="0"/>
              <a:t>Assess the association between each immune molecular subtype and patient outcomes following conventional and immune-based therapies.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3518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647" y="234381"/>
            <a:ext cx="1714080" cy="42852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83490" y="831787"/>
            <a:ext cx="11538488" cy="247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90" y="195435"/>
            <a:ext cx="31956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3345" y="1401080"/>
            <a:ext cx="113786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smtClean="0"/>
              <a:t>VM server</a:t>
            </a:r>
          </a:p>
          <a:p>
            <a:pPr marL="742950" lvl="1" indent="-285750">
              <a:buFontTx/>
              <a:buChar char="-"/>
            </a:pPr>
            <a:r>
              <a:rPr lang="en-GB" dirty="0" smtClean="0">
                <a:solidFill>
                  <a:srgbClr val="339966"/>
                </a:solidFill>
              </a:rPr>
              <a:t>Specifying minimum hardware requirements for the project, assessing external prices from AWS and </a:t>
            </a:r>
            <a:r>
              <a:rPr lang="en-GB" dirty="0" err="1" smtClean="0">
                <a:solidFill>
                  <a:srgbClr val="339966"/>
                </a:solidFill>
              </a:rPr>
              <a:t>DigitalOcean</a:t>
            </a:r>
            <a:r>
              <a:rPr lang="en-GB" dirty="0" smtClean="0">
                <a:solidFill>
                  <a:srgbClr val="339966"/>
                </a:solidFill>
              </a:rPr>
              <a:t> </a:t>
            </a:r>
            <a:r>
              <a:rPr lang="en-GB" dirty="0" smtClean="0">
                <a:solidFill>
                  <a:srgbClr val="339966"/>
                </a:solidFill>
              </a:rPr>
              <a:t>company (8 cores, 16GB RAM,  256GB system disk)</a:t>
            </a:r>
            <a:endParaRPr lang="en-GB" dirty="0">
              <a:solidFill>
                <a:srgbClr val="339966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GB" dirty="0" smtClean="0">
                <a:solidFill>
                  <a:srgbClr val="0070C0"/>
                </a:solidFill>
              </a:rPr>
              <a:t>Specifying software and libraries/packages required for the project</a:t>
            </a:r>
          </a:p>
          <a:p>
            <a:pPr marL="742950" lvl="1" indent="-285750">
              <a:buFontTx/>
              <a:buChar char="-"/>
            </a:pPr>
            <a:r>
              <a:rPr lang="en-GB" dirty="0" smtClean="0">
                <a:solidFill>
                  <a:srgbClr val="FF0000"/>
                </a:solidFill>
              </a:rPr>
              <a:t>Install </a:t>
            </a:r>
            <a:r>
              <a:rPr lang="en-GB" dirty="0" smtClean="0">
                <a:solidFill>
                  <a:srgbClr val="FF0000"/>
                </a:solidFill>
              </a:rPr>
              <a:t>software, libraries and packages  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PanCan </a:t>
            </a:r>
            <a:r>
              <a:rPr lang="en-GB" dirty="0" smtClean="0"/>
              <a:t>Atlas dataset preparation</a:t>
            </a:r>
          </a:p>
          <a:p>
            <a:pPr marL="742950" lvl="1" indent="-285750">
              <a:buFontTx/>
              <a:buChar char="-"/>
            </a:pPr>
            <a:r>
              <a:rPr lang="en-GB" dirty="0" smtClean="0">
                <a:solidFill>
                  <a:srgbClr val="339966"/>
                </a:solidFill>
              </a:rPr>
              <a:t>Downloading, extracting signature genes (based on </a:t>
            </a:r>
            <a:r>
              <a:rPr lang="en-GB" i="1" dirty="0" smtClean="0">
                <a:solidFill>
                  <a:srgbClr val="339966"/>
                </a:solidFill>
              </a:rPr>
              <a:t>The Immune Landscape of Cancer</a:t>
            </a:r>
            <a:r>
              <a:rPr lang="en-GB" dirty="0" smtClean="0">
                <a:solidFill>
                  <a:srgbClr val="339966"/>
                </a:solidFill>
              </a:rPr>
              <a:t>), extracting corresponding RNA-seq data matched with signature genes, extracting the overlapped genes across signatures (in two dataset)</a:t>
            </a:r>
          </a:p>
          <a:p>
            <a:pPr marL="742950" lvl="1" indent="-285750">
              <a:buFontTx/>
              <a:buChar char="-"/>
            </a:pPr>
            <a:r>
              <a:rPr lang="en-GB" dirty="0" smtClean="0">
                <a:solidFill>
                  <a:srgbClr val="339966"/>
                </a:solidFill>
              </a:rPr>
              <a:t>Harmonising variables (sample Ids and gene Ids) in different datasets including retrieving alternative gene ids from genecard.org, assessing the distribution of missing data</a:t>
            </a:r>
          </a:p>
          <a:p>
            <a:pPr marL="742950" lvl="1" indent="-285750">
              <a:buFontTx/>
              <a:buChar char="-"/>
            </a:pPr>
            <a:r>
              <a:rPr lang="en-GB" dirty="0" smtClean="0">
                <a:solidFill>
                  <a:srgbClr val="FF0000"/>
                </a:solidFill>
              </a:rPr>
              <a:t>Single sample gene set enrichment analysis (</a:t>
            </a:r>
            <a:r>
              <a:rPr lang="en-GB" dirty="0" err="1" smtClean="0">
                <a:solidFill>
                  <a:srgbClr val="FF0000"/>
                </a:solidFill>
              </a:rPr>
              <a:t>ssGSEA</a:t>
            </a:r>
            <a:r>
              <a:rPr lang="en-GB" dirty="0" smtClean="0">
                <a:solidFill>
                  <a:srgbClr val="FF0000"/>
                </a:solidFill>
              </a:rPr>
              <a:t>) </a:t>
            </a:r>
            <a:endParaRPr lang="en-GB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GB" dirty="0" smtClean="0">
                <a:solidFill>
                  <a:srgbClr val="FF0000"/>
                </a:solidFill>
              </a:rPr>
              <a:t>Training &amp; validation </a:t>
            </a:r>
            <a:r>
              <a:rPr lang="en-GB" dirty="0" smtClean="0">
                <a:solidFill>
                  <a:srgbClr val="FF0000"/>
                </a:solidFill>
              </a:rPr>
              <a:t>dataset </a:t>
            </a:r>
            <a:r>
              <a:rPr lang="en-GB" dirty="0" smtClean="0">
                <a:solidFill>
                  <a:srgbClr val="FF0000"/>
                </a:solidFill>
              </a:rPr>
              <a:t>preparation and clustering analysis</a:t>
            </a:r>
            <a:r>
              <a:rPr lang="en-GB" dirty="0" smtClean="0"/>
              <a:t>    </a:t>
            </a:r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smtClean="0">
                <a:solidFill>
                  <a:srgbClr val="FF0000"/>
                </a:solidFill>
              </a:rPr>
              <a:t>Assess </a:t>
            </a:r>
            <a:r>
              <a:rPr lang="en-GB" dirty="0" smtClean="0">
                <a:solidFill>
                  <a:srgbClr val="FF0000"/>
                </a:solidFill>
              </a:rPr>
              <a:t>machine learning API tools and libraries for </a:t>
            </a:r>
            <a:r>
              <a:rPr lang="en-GB" dirty="0" smtClean="0">
                <a:solidFill>
                  <a:srgbClr val="FF0000"/>
                </a:solidFill>
              </a:rPr>
              <a:t>our </a:t>
            </a:r>
            <a:r>
              <a:rPr lang="en-GB" dirty="0" smtClean="0">
                <a:solidFill>
                  <a:srgbClr val="FF0000"/>
                </a:solidFill>
              </a:rPr>
              <a:t>platform </a:t>
            </a:r>
            <a:r>
              <a:rPr lang="en-GB" dirty="0" smtClean="0">
                <a:solidFill>
                  <a:srgbClr val="FF0000"/>
                </a:solidFill>
              </a:rPr>
              <a:t>such as </a:t>
            </a:r>
            <a:r>
              <a:rPr lang="en-GB" dirty="0" err="1" smtClean="0">
                <a:solidFill>
                  <a:srgbClr val="FF0000"/>
                </a:solidFill>
              </a:rPr>
              <a:t>TensorFlow</a:t>
            </a:r>
            <a:endParaRPr lang="en-GB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dirty="0"/>
              <a:t>DDRD implementation (supervision and implementation)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Addressing missing with multiple imputation, exception handling modules (Amanda)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Identifying the DDRD threshold in an empirical manner (Amanda) </a:t>
            </a: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rgbClr val="0070C0"/>
                </a:solidFill>
              </a:rPr>
              <a:t>GUI designing</a:t>
            </a:r>
            <a:r>
              <a:rPr lang="en-GB" dirty="0"/>
              <a:t> (Myself)</a:t>
            </a: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rgbClr val="0070C0"/>
                </a:solidFill>
              </a:rPr>
              <a:t>Assessing confidence interval for each DDRD score</a:t>
            </a:r>
            <a:r>
              <a:rPr lang="en-GB" dirty="0"/>
              <a:t> (Myself)	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83490" y="870733"/>
            <a:ext cx="3663130" cy="447405"/>
            <a:chOff x="283490" y="1155667"/>
            <a:chExt cx="3663130" cy="447405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1385454" y="1155667"/>
              <a:ext cx="1101964" cy="3786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GB" sz="1600" dirty="0" smtClean="0">
                  <a:solidFill>
                    <a:srgbClr val="0070C0"/>
                  </a:solidFill>
                  <a:latin typeface="+mn-lt"/>
                </a:rPr>
                <a:t>In progress</a:t>
              </a:r>
              <a:r>
                <a:rPr lang="en-GB" sz="3600" dirty="0" smtClean="0">
                  <a:solidFill>
                    <a:srgbClr val="0070C0"/>
                  </a:solidFill>
                  <a:latin typeface="+mn-lt"/>
                </a:rPr>
                <a:t>  </a:t>
              </a:r>
              <a:endParaRPr lang="en-GB" sz="3600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283490" y="1156686"/>
              <a:ext cx="1101964" cy="3786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GB" sz="1600" dirty="0" smtClean="0">
                  <a:solidFill>
                    <a:srgbClr val="339966"/>
                  </a:solidFill>
                  <a:latin typeface="+mn-lt"/>
                </a:rPr>
                <a:t>Completed</a:t>
              </a:r>
              <a:r>
                <a:rPr lang="en-GB" sz="3600" dirty="0" smtClean="0">
                  <a:solidFill>
                    <a:srgbClr val="339966"/>
                  </a:solidFill>
                  <a:latin typeface="+mn-lt"/>
                </a:rPr>
                <a:t>  </a:t>
              </a:r>
              <a:endParaRPr lang="en-GB" sz="3600" dirty="0">
                <a:solidFill>
                  <a:srgbClr val="339966"/>
                </a:solidFill>
                <a:latin typeface="+mn-lt"/>
              </a:endParaRPr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2530619" y="1224381"/>
              <a:ext cx="1416001" cy="3786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GB" sz="1600" dirty="0" smtClean="0">
                  <a:solidFill>
                    <a:srgbClr val="FF0000"/>
                  </a:solidFill>
                  <a:latin typeface="+mn-lt"/>
                </a:rPr>
                <a:t>Not started</a:t>
              </a:r>
              <a:endParaRPr lang="en-GB" sz="3600" dirty="0">
                <a:solidFill>
                  <a:srgbClr val="FF000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8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334645"/>
            <a:ext cx="10515600" cy="1325563"/>
          </a:xfrm>
        </p:spPr>
        <p:txBody>
          <a:bodyPr/>
          <a:lstStyle/>
          <a:p>
            <a:r>
              <a:rPr lang="en-GB" b="1" dirty="0" smtClean="0"/>
              <a:t>Dataset, resources and methods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3880" y="1822450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30</a:t>
            </a:r>
            <a:r>
              <a:rPr lang="en-GB" sz="2400" dirty="0" smtClean="0"/>
              <a:t> </a:t>
            </a:r>
            <a:r>
              <a:rPr lang="en-GB" sz="2400" dirty="0" smtClean="0"/>
              <a:t>Cancer </a:t>
            </a:r>
            <a:r>
              <a:rPr lang="en-GB" sz="2400" dirty="0" smtClean="0"/>
              <a:t>subtypes (non-hematologic)</a:t>
            </a:r>
            <a:endParaRPr lang="en-GB" sz="2400" dirty="0" smtClean="0"/>
          </a:p>
          <a:p>
            <a:r>
              <a:rPr lang="en-GB" sz="2400" dirty="0" smtClean="0"/>
              <a:t>Total number of samples including immune subgroups (after removing samples without subgroups): </a:t>
            </a:r>
            <a:r>
              <a:rPr lang="en-GB" sz="2400" dirty="0" smtClean="0">
                <a:solidFill>
                  <a:srgbClr val="FF0000"/>
                </a:solidFill>
              </a:rPr>
              <a:t>9126</a:t>
            </a:r>
          </a:p>
          <a:p>
            <a:r>
              <a:rPr lang="en-GB" sz="2400" dirty="0" smtClean="0"/>
              <a:t>Number of genes </a:t>
            </a:r>
            <a:r>
              <a:rPr lang="en-GB" sz="2400" dirty="0" smtClean="0"/>
              <a:t>in 5 </a:t>
            </a:r>
            <a:r>
              <a:rPr lang="en-GB" sz="2400" dirty="0" smtClean="0"/>
              <a:t>immune signatures: </a:t>
            </a:r>
            <a:r>
              <a:rPr lang="en-GB" sz="2400" dirty="0" smtClean="0">
                <a:solidFill>
                  <a:srgbClr val="FF0000"/>
                </a:solidFill>
              </a:rPr>
              <a:t>446 </a:t>
            </a:r>
            <a:r>
              <a:rPr lang="en-GB" sz="2400" dirty="0" smtClean="0"/>
              <a:t>(5 overlapped)</a:t>
            </a:r>
            <a:endParaRPr lang="en-GB" sz="2400" dirty="0" smtClean="0"/>
          </a:p>
          <a:p>
            <a:r>
              <a:rPr lang="en-GB" sz="2400" dirty="0" smtClean="0"/>
              <a:t>Number of missing genes in RNA-seq dataset: </a:t>
            </a:r>
            <a:r>
              <a:rPr lang="en-GB" sz="2400" dirty="0" smtClean="0">
                <a:solidFill>
                  <a:srgbClr val="FF0000"/>
                </a:solidFill>
              </a:rPr>
              <a:t>1</a:t>
            </a:r>
            <a:endParaRPr lang="en-GB" sz="2400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80" y="1822450"/>
            <a:ext cx="60198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 smtClean="0"/>
              <a:t>Input data: Raw or normalised gene expression data from RNA-seq and cDNA microarray platforms</a:t>
            </a:r>
          </a:p>
          <a:p>
            <a:pPr lvl="1"/>
            <a:r>
              <a:rPr lang="en-GB" sz="2000" dirty="0" smtClean="0"/>
              <a:t>Normalisation:</a:t>
            </a:r>
          </a:p>
          <a:p>
            <a:pPr lvl="2"/>
            <a:r>
              <a:rPr lang="en-GB" sz="1600" dirty="0" smtClean="0"/>
              <a:t>Microarray: Log2 transformed of read count</a:t>
            </a:r>
          </a:p>
          <a:p>
            <a:pPr lvl="2"/>
            <a:r>
              <a:rPr lang="en-GB" sz="1600" dirty="0" smtClean="0"/>
              <a:t>RNA-seq: FPKM (normalised based on only the immune signature genes) </a:t>
            </a:r>
          </a:p>
          <a:p>
            <a:r>
              <a:rPr lang="en-GB" sz="2400" dirty="0" smtClean="0"/>
              <a:t>Immune gene expression signatures scoring </a:t>
            </a:r>
            <a:r>
              <a:rPr lang="en-GB" sz="1800" dirty="0" smtClean="0"/>
              <a:t>(</a:t>
            </a:r>
            <a:r>
              <a:rPr lang="en-GB" sz="1800" dirty="0" err="1" smtClean="0"/>
              <a:t>ssGSEA</a:t>
            </a:r>
            <a:r>
              <a:rPr lang="en-GB" sz="1800" dirty="0" smtClean="0"/>
              <a:t> &amp; WGCNA)</a:t>
            </a:r>
            <a:r>
              <a:rPr lang="en-GB" sz="2400" dirty="0" smtClean="0"/>
              <a:t>   </a:t>
            </a:r>
          </a:p>
          <a:p>
            <a:r>
              <a:rPr lang="en-GB" sz="2400" dirty="0" smtClean="0"/>
              <a:t>An ensemble classification model </a:t>
            </a:r>
            <a:r>
              <a:rPr lang="en-GB" sz="1800" dirty="0" smtClean="0"/>
              <a:t>(including SVM </a:t>
            </a:r>
            <a:r>
              <a:rPr lang="en-GB" sz="1800" dirty="0" smtClean="0"/>
              <a:t>classifier)</a:t>
            </a:r>
            <a:r>
              <a:rPr lang="en-GB" sz="1800" dirty="0"/>
              <a:t> </a:t>
            </a:r>
            <a:r>
              <a:rPr lang="en-GB" sz="2200" dirty="0" smtClean="0"/>
              <a:t>or </a:t>
            </a:r>
            <a:r>
              <a:rPr lang="en-GB" sz="2200" dirty="0" smtClean="0"/>
              <a:t>Deep </a:t>
            </a:r>
            <a:r>
              <a:rPr lang="en-GB" sz="2200" dirty="0"/>
              <a:t>learning </a:t>
            </a:r>
            <a:r>
              <a:rPr lang="en-GB" sz="2200" dirty="0" smtClean="0"/>
              <a:t>model</a:t>
            </a:r>
            <a:endParaRPr lang="en-GB" sz="1800" dirty="0" smtClean="0"/>
          </a:p>
          <a:p>
            <a:r>
              <a:rPr lang="en-GB" sz="2400" dirty="0" smtClean="0"/>
              <a:t>Web-based software </a:t>
            </a:r>
            <a:r>
              <a:rPr lang="en-GB" sz="2400" dirty="0" smtClean="0"/>
              <a:t>development running on a VM server hosted in Queen’s university Belfast: </a:t>
            </a:r>
            <a:r>
              <a:rPr lang="en-GB" sz="1900" dirty="0" smtClean="0">
                <a:hlinkClick r:id="rId2"/>
              </a:rPr>
              <a:t>http://smg.qub.ac.uk:3838</a:t>
            </a:r>
            <a:endParaRPr lang="en-GB" sz="1900" dirty="0" smtClean="0"/>
          </a:p>
          <a:p>
            <a:endParaRPr lang="en-GB" sz="2400" dirty="0" smtClean="0"/>
          </a:p>
          <a:p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80" y="4580159"/>
            <a:ext cx="2392680" cy="205432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92580" y="6644640"/>
            <a:ext cx="3131820" cy="21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100" dirty="0" smtClean="0">
                <a:latin typeface="+mn-lt"/>
              </a:rPr>
              <a:t>The Immune Landscape of </a:t>
            </a:r>
            <a:r>
              <a:rPr lang="en-GB" sz="1100" dirty="0" smtClean="0">
                <a:latin typeface="+mn-lt"/>
              </a:rPr>
              <a:t>Cancer, </a:t>
            </a:r>
            <a:r>
              <a:rPr lang="en-GB" sz="1100" i="1" dirty="0" smtClean="0">
                <a:latin typeface="+mn-lt"/>
              </a:rPr>
              <a:t>Cell Press</a:t>
            </a:r>
            <a:r>
              <a:rPr lang="en-GB" sz="1100" dirty="0" smtClean="0">
                <a:latin typeface="+mn-lt"/>
              </a:rPr>
              <a:t> </a:t>
            </a:r>
            <a:r>
              <a:rPr lang="en-GB" sz="1100" i="1" dirty="0" smtClean="0">
                <a:latin typeface="+mn-lt"/>
              </a:rPr>
              <a:t>2018</a:t>
            </a:r>
            <a:endParaRPr lang="en-GB" sz="11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33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647" y="234381"/>
            <a:ext cx="1714080" cy="42852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83490" y="831787"/>
            <a:ext cx="11538488" cy="247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90" y="195435"/>
            <a:ext cx="31956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41156" y="986445"/>
            <a:ext cx="2886524" cy="2041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smtClean="0">
                <a:latin typeface="+mn-lt"/>
              </a:rPr>
              <a:t>160 Immune signatures based on opinions of immuno-oncologist experts </a:t>
            </a:r>
            <a:endParaRPr lang="en-GB" sz="28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332" y="1219356"/>
            <a:ext cx="8205286" cy="53109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40450" y="850024"/>
            <a:ext cx="266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Including 4691 genes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3784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647" y="234381"/>
            <a:ext cx="1714080" cy="42852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83490" y="831787"/>
            <a:ext cx="11538488" cy="247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90" y="195435"/>
            <a:ext cx="31956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15045" y="978855"/>
            <a:ext cx="10388299" cy="447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>
                <a:latin typeface="+mn-lt"/>
              </a:rPr>
              <a:t>83 Immune signatures from 4 studies </a:t>
            </a:r>
            <a:r>
              <a:rPr lang="en-GB" sz="1800" dirty="0" smtClean="0">
                <a:latin typeface="+mn-lt"/>
              </a:rPr>
              <a:t>(n=2665 genes)</a:t>
            </a:r>
            <a:endParaRPr lang="en-GB" sz="3600" dirty="0">
              <a:latin typeface="+mn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023534" y="1684964"/>
            <a:ext cx="10461488" cy="3871344"/>
            <a:chOff x="1023534" y="1684964"/>
            <a:chExt cx="10461488" cy="3871344"/>
          </a:xfrm>
        </p:grpSpPr>
        <p:grpSp>
          <p:nvGrpSpPr>
            <p:cNvPr id="8" name="Group 7"/>
            <p:cNvGrpSpPr/>
            <p:nvPr/>
          </p:nvGrpSpPr>
          <p:grpSpPr>
            <a:xfrm>
              <a:off x="1023534" y="1737005"/>
              <a:ext cx="10058400" cy="3819303"/>
              <a:chOff x="1023534" y="1737005"/>
              <a:chExt cx="10058400" cy="3819303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3534" y="1737005"/>
                <a:ext cx="10058400" cy="3819303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1764145" y="2567709"/>
                <a:ext cx="2105892" cy="157018"/>
              </a:xfrm>
              <a:prstGeom prst="rect">
                <a:avLst/>
              </a:prstGeom>
              <a:noFill/>
              <a:ln w="28575"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54909" y="4558146"/>
                <a:ext cx="2105892" cy="157018"/>
              </a:xfrm>
              <a:prstGeom prst="rect">
                <a:avLst/>
              </a:prstGeom>
              <a:noFill/>
              <a:ln w="28575"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327235" y="2219135"/>
                <a:ext cx="1676401" cy="182319"/>
              </a:xfrm>
              <a:prstGeom prst="rect">
                <a:avLst/>
              </a:prstGeom>
              <a:noFill/>
              <a:ln w="28575"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451601" y="4724400"/>
                <a:ext cx="1907309" cy="152400"/>
              </a:xfrm>
              <a:prstGeom prst="rect">
                <a:avLst/>
              </a:prstGeom>
              <a:noFill/>
              <a:ln w="28575"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48334" y="2392219"/>
                <a:ext cx="2105892" cy="157018"/>
              </a:xfrm>
              <a:prstGeom prst="rect">
                <a:avLst/>
              </a:prstGeom>
              <a:noFill/>
              <a:ln w="28575"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507810" y="2492329"/>
              <a:ext cx="3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18</a:t>
              </a:r>
              <a:endParaRPr lang="en-GB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60322" y="4492823"/>
              <a:ext cx="471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112</a:t>
              </a:r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27557" y="2162951"/>
              <a:ext cx="376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80</a:t>
              </a:r>
              <a:endParaRPr lang="en-GB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92066" y="4645891"/>
              <a:ext cx="376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24</a:t>
              </a:r>
              <a:endParaRPr lang="en-GB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013967" y="2310294"/>
              <a:ext cx="471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212</a:t>
              </a:r>
              <a:endParaRPr lang="en-GB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40362" y="1684964"/>
              <a:ext cx="7910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smtClean="0"/>
                <a:t># of genes</a:t>
              </a:r>
              <a:endParaRPr lang="en-GB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57190" y="1684964"/>
              <a:ext cx="7910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smtClean="0"/>
                <a:t># of genes</a:t>
              </a:r>
              <a:endParaRPr lang="en-GB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96558" y="1684964"/>
              <a:ext cx="7910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smtClean="0"/>
                <a:t># of genes</a:t>
              </a:r>
              <a:endParaRPr lang="en-GB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00156" y="1691538"/>
              <a:ext cx="7910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smtClean="0"/>
                <a:t># of genes</a:t>
              </a:r>
              <a:endParaRPr lang="en-GB" sz="11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023534" y="5631688"/>
            <a:ext cx="1291481" cy="273740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Total = 446 genes 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45935" y="6110279"/>
            <a:ext cx="1013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Of 160 signatures, 77 signatures did not affect the identified signature clusters and therefore have been removed from the final analysis.  </a:t>
            </a:r>
            <a:endParaRPr lang="en-GB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283490" y="1384682"/>
            <a:ext cx="634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Which are </a:t>
            </a:r>
            <a:r>
              <a:rPr lang="en-GB" sz="1400" dirty="0" smtClean="0"/>
              <a:t>known to be a</a:t>
            </a:r>
            <a:r>
              <a:rPr lang="en-GB" sz="1400" dirty="0" smtClean="0"/>
              <a:t>ssociated with immune activity in tumour tissue 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2542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647" y="234381"/>
            <a:ext cx="1714080" cy="42852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83490" y="831787"/>
            <a:ext cx="11538488" cy="247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90" y="195435"/>
            <a:ext cx="31956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33519" y="984111"/>
            <a:ext cx="10515600" cy="74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>
                <a:latin typeface="+mn-lt"/>
              </a:rPr>
              <a:t>Dataset preparation and harmonisation</a:t>
            </a:r>
            <a:endParaRPr lang="en-GB" sz="3600" dirty="0"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47479"/>
              </p:ext>
            </p:extLst>
          </p:nvPr>
        </p:nvGraphicFramePr>
        <p:xfrm>
          <a:off x="995824" y="2009427"/>
          <a:ext cx="9966037" cy="3581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30">
                  <a:extLst>
                    <a:ext uri="{9D8B030D-6E8A-4147-A177-3AD203B41FA5}">
                      <a16:colId xmlns:a16="http://schemas.microsoft.com/office/drawing/2014/main" val="1058627424"/>
                    </a:ext>
                  </a:extLst>
                </a:gridCol>
                <a:gridCol w="727802">
                  <a:extLst>
                    <a:ext uri="{9D8B030D-6E8A-4147-A177-3AD203B41FA5}">
                      <a16:colId xmlns:a16="http://schemas.microsoft.com/office/drawing/2014/main" val="718603982"/>
                    </a:ext>
                  </a:extLst>
                </a:gridCol>
                <a:gridCol w="921883">
                  <a:extLst>
                    <a:ext uri="{9D8B030D-6E8A-4147-A177-3AD203B41FA5}">
                      <a16:colId xmlns:a16="http://schemas.microsoft.com/office/drawing/2014/main" val="4137593102"/>
                    </a:ext>
                  </a:extLst>
                </a:gridCol>
                <a:gridCol w="1446385">
                  <a:extLst>
                    <a:ext uri="{9D8B030D-6E8A-4147-A177-3AD203B41FA5}">
                      <a16:colId xmlns:a16="http://schemas.microsoft.com/office/drawing/2014/main" val="3007399834"/>
                    </a:ext>
                  </a:extLst>
                </a:gridCol>
                <a:gridCol w="1406599">
                  <a:extLst>
                    <a:ext uri="{9D8B030D-6E8A-4147-A177-3AD203B41FA5}">
                      <a16:colId xmlns:a16="http://schemas.microsoft.com/office/drawing/2014/main" val="1618106430"/>
                    </a:ext>
                  </a:extLst>
                </a:gridCol>
                <a:gridCol w="1624548">
                  <a:extLst>
                    <a:ext uri="{9D8B030D-6E8A-4147-A177-3AD203B41FA5}">
                      <a16:colId xmlns:a16="http://schemas.microsoft.com/office/drawing/2014/main" val="2880051591"/>
                    </a:ext>
                  </a:extLst>
                </a:gridCol>
                <a:gridCol w="1311563">
                  <a:extLst>
                    <a:ext uri="{9D8B030D-6E8A-4147-A177-3AD203B41FA5}">
                      <a16:colId xmlns:a16="http://schemas.microsoft.com/office/drawing/2014/main" val="371673130"/>
                    </a:ext>
                  </a:extLst>
                </a:gridCol>
                <a:gridCol w="2216727">
                  <a:extLst>
                    <a:ext uri="{9D8B030D-6E8A-4147-A177-3AD203B41FA5}">
                      <a16:colId xmlns:a16="http://schemas.microsoft.com/office/drawing/2014/main" val="3661873514"/>
                    </a:ext>
                  </a:extLst>
                </a:gridCol>
              </a:tblGrid>
              <a:tr h="71414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IFN-</a:t>
                      </a:r>
                      <a:r>
                        <a:rPr lang="el-GR" b="1" dirty="0" smtClean="0"/>
                        <a:t>γ</a:t>
                      </a:r>
                      <a:endParaRPr lang="en-GB" b="1" dirty="0" smtClean="0"/>
                    </a:p>
                    <a:p>
                      <a:pPr algn="ctr"/>
                      <a:r>
                        <a:rPr lang="en-GB" sz="1100" b="0" dirty="0" smtClean="0"/>
                        <a:t>response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TGB-</a:t>
                      </a:r>
                      <a:r>
                        <a:rPr lang="el-GR" b="1" dirty="0" smtClean="0"/>
                        <a:t>β</a:t>
                      </a:r>
                      <a:endParaRPr lang="en-GB" b="1" dirty="0" smtClean="0"/>
                    </a:p>
                    <a:p>
                      <a:pPr algn="ctr"/>
                      <a:r>
                        <a:rPr lang="en-GB" sz="1100" b="0" dirty="0" smtClean="0"/>
                        <a:t>response</a:t>
                      </a:r>
                      <a:endParaRPr lang="en-GB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 smtClean="0"/>
                        <a:t>Activation</a:t>
                      </a:r>
                      <a:r>
                        <a:rPr lang="en-GB" sz="1100" b="0" baseline="0" dirty="0" smtClean="0"/>
                        <a:t> of </a:t>
                      </a:r>
                      <a:endParaRPr lang="en-GB" sz="1100" b="0" dirty="0" smtClean="0"/>
                    </a:p>
                    <a:p>
                      <a:pPr algn="ctr"/>
                      <a:r>
                        <a:rPr lang="en-GB" b="1" dirty="0" smtClean="0"/>
                        <a:t>Macrophage</a:t>
                      </a:r>
                    </a:p>
                    <a:p>
                      <a:pPr algn="ctr"/>
                      <a:r>
                        <a:rPr lang="en-GB" sz="1100" b="0" dirty="0" smtClean="0"/>
                        <a:t>/monocytes</a:t>
                      </a:r>
                      <a:endParaRPr lang="en-GB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 smtClean="0"/>
                        <a:t>Overall</a:t>
                      </a:r>
                    </a:p>
                    <a:p>
                      <a:pPr algn="ctr"/>
                      <a:r>
                        <a:rPr lang="en-GB" b="1" dirty="0" smtClean="0"/>
                        <a:t>Lymphocyte</a:t>
                      </a:r>
                    </a:p>
                    <a:p>
                      <a:pPr algn="ctr"/>
                      <a:r>
                        <a:rPr lang="en-GB" sz="1100" b="0" dirty="0" smtClean="0"/>
                        <a:t>infiltration</a:t>
                      </a:r>
                      <a:endParaRPr lang="en-GB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Wound healing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Total # of genes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Note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121309"/>
                  </a:ext>
                </a:extLst>
              </a:tr>
              <a:tr h="688154"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24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80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112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18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212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446</a:t>
                      </a:r>
                    </a:p>
                    <a:p>
                      <a:pPr marL="0" algn="ctr" defTabSz="914400" rtl="0" eaLnBrk="1" latinLnBrk="0" hangingPunct="1"/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+mn-lt"/>
                        </a:rPr>
                        <a:t>5 overlapped</a:t>
                      </a:r>
                      <a:r>
                        <a:rPr lang="en-GB" sz="1200" baseline="0" dirty="0" smtClean="0">
                          <a:latin typeface="+mn-lt"/>
                        </a:rPr>
                        <a:t> genes between immune groups</a:t>
                      </a:r>
                      <a:endParaRPr lang="en-GB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74219"/>
                  </a:ext>
                </a:extLst>
              </a:tr>
              <a:tr h="716928"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24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80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111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15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210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440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IGLC1/IGLC</a:t>
                      </a:r>
                      <a:r>
                        <a:rPr lang="en-GB" sz="1200" baseline="0" dirty="0" smtClean="0">
                          <a:latin typeface="+mn-lt"/>
                        </a:rPr>
                        <a:t> is missing</a:t>
                      </a:r>
                      <a:r>
                        <a:rPr lang="en-GB" sz="1200" baseline="30000" dirty="0" smtClean="0">
                          <a:solidFill>
                            <a:srgbClr val="FF00FF"/>
                          </a:solidFill>
                          <a:latin typeface="+mn-lt"/>
                        </a:rPr>
                        <a:t>*</a:t>
                      </a:r>
                      <a:endParaRPr lang="en-GB" sz="1200" baseline="0" dirty="0" smtClean="0">
                        <a:latin typeface="+mn-lt"/>
                      </a:endParaRPr>
                    </a:p>
                    <a:p>
                      <a:pPr algn="ctr"/>
                      <a:r>
                        <a:rPr lang="en-GB" sz="1200" baseline="0" dirty="0" smtClean="0">
                          <a:latin typeface="+mn-lt"/>
                        </a:rPr>
                        <a:t>(a protein coding gene, no RNA-seq data)</a:t>
                      </a:r>
                      <a:endParaRPr lang="en-GB" sz="1200" baseline="0" dirty="0" smtClean="0">
                        <a:solidFill>
                          <a:srgbClr val="FF00FF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465484"/>
                  </a:ext>
                </a:extLst>
              </a:tr>
              <a:tr h="1462302"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ITGB2</a:t>
                      </a:r>
                      <a:endParaRPr lang="en-GB" sz="16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ITGB2</a:t>
                      </a:r>
                    </a:p>
                    <a:p>
                      <a:pPr algn="ctr"/>
                      <a:r>
                        <a:rPr lang="en-GB" sz="16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CCL5</a:t>
                      </a:r>
                    </a:p>
                    <a:p>
                      <a:pPr algn="ctr"/>
                      <a:r>
                        <a:rPr lang="en-GB" sz="16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CD8A</a:t>
                      </a:r>
                    </a:p>
                    <a:p>
                      <a:pPr algn="ctr"/>
                      <a:r>
                        <a:rPr lang="en-GB" sz="1600" dirty="0" smtClean="0">
                          <a:solidFill>
                            <a:srgbClr val="00B050"/>
                          </a:solidFill>
                          <a:latin typeface="+mn-lt"/>
                        </a:rPr>
                        <a:t>IL7R</a:t>
                      </a:r>
                    </a:p>
                    <a:p>
                      <a:pPr algn="ctr"/>
                      <a:r>
                        <a:rPr lang="en-GB" sz="1600" dirty="0" smtClean="0">
                          <a:solidFill>
                            <a:srgbClr val="00B050"/>
                          </a:solidFill>
                          <a:latin typeface="+mn-lt"/>
                        </a:rPr>
                        <a:t>MSN</a:t>
                      </a:r>
                      <a:endParaRPr lang="en-GB" sz="16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 smtClean="0">
                        <a:latin typeface="+mn-lt"/>
                      </a:endParaRPr>
                    </a:p>
                    <a:p>
                      <a:pPr algn="ctr"/>
                      <a:r>
                        <a:rPr lang="en-GB" sz="16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CCL5</a:t>
                      </a:r>
                    </a:p>
                    <a:p>
                      <a:pPr algn="ctr"/>
                      <a:r>
                        <a:rPr lang="en-GB" sz="16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CD8A</a:t>
                      </a:r>
                      <a:endParaRPr lang="en-GB" sz="16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 smtClean="0">
                        <a:latin typeface="+mn-lt"/>
                      </a:endParaRPr>
                    </a:p>
                    <a:p>
                      <a:pPr algn="ctr"/>
                      <a:endParaRPr lang="en-GB" sz="1600" dirty="0" smtClean="0">
                        <a:solidFill>
                          <a:srgbClr val="00B050"/>
                        </a:solidFill>
                        <a:latin typeface="+mn-lt"/>
                      </a:endParaRPr>
                    </a:p>
                    <a:p>
                      <a:pPr algn="ctr"/>
                      <a:endParaRPr lang="en-GB" sz="1600" dirty="0" smtClean="0">
                        <a:solidFill>
                          <a:srgbClr val="00B050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GB" sz="1600" dirty="0" smtClean="0">
                          <a:solidFill>
                            <a:srgbClr val="00B050"/>
                          </a:solidFill>
                          <a:latin typeface="+mn-lt"/>
                        </a:rPr>
                        <a:t>IL7R</a:t>
                      </a:r>
                    </a:p>
                    <a:p>
                      <a:pPr algn="ctr"/>
                      <a:r>
                        <a:rPr lang="en-GB" sz="1600" dirty="0" smtClean="0">
                          <a:solidFill>
                            <a:srgbClr val="00B050"/>
                          </a:solidFill>
                          <a:latin typeface="+mn-lt"/>
                        </a:rPr>
                        <a:t>MSN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Overlapped genes </a:t>
                      </a:r>
                    </a:p>
                    <a:p>
                      <a:pPr algn="ctr"/>
                      <a:endParaRPr lang="en-GB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GB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RNA-seq data (FPKM), 9 genes had alternative names (next slide)</a:t>
                      </a:r>
                      <a:endParaRPr lang="en-GB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364025"/>
                  </a:ext>
                </a:extLst>
              </a:tr>
            </a:tbl>
          </a:graphicData>
        </a:graphic>
      </p:graphicFrame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652924" y="5873223"/>
            <a:ext cx="10651836" cy="398268"/>
          </a:xfrm>
        </p:spPr>
        <p:txBody>
          <a:bodyPr>
            <a:normAutofit fontScale="92500"/>
          </a:bodyPr>
          <a:lstStyle/>
          <a:p>
            <a:r>
              <a:rPr lang="en-GB" sz="1800" dirty="0" smtClean="0"/>
              <a:t>Harmonising datasets including gene ids for the two datasets (FPKM </a:t>
            </a:r>
            <a:r>
              <a:rPr lang="en-GB" sz="1800" dirty="0" smtClean="0"/>
              <a:t>RNA-seq and signature/subgroup </a:t>
            </a:r>
            <a:r>
              <a:rPr lang="en-GB" sz="1800" dirty="0" smtClean="0"/>
              <a:t>datasets) </a:t>
            </a:r>
          </a:p>
          <a:p>
            <a:endParaRPr lang="en-GB" sz="2400" dirty="0" smtClean="0"/>
          </a:p>
          <a:p>
            <a:endParaRPr lang="en-GB" sz="2400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652924" y="6280727"/>
            <a:ext cx="10651836" cy="3982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1800" baseline="30000" dirty="0" smtClean="0">
                <a:solidFill>
                  <a:srgbClr val="FF00FF"/>
                </a:solidFill>
              </a:rPr>
              <a:t>*</a:t>
            </a:r>
            <a:r>
              <a:rPr lang="en-GB" sz="1800" dirty="0" smtClean="0"/>
              <a:t>Initially we had 10 missing genes ids ===&gt; cross-checking all the alternative names of the missing gene ids (&gt;30) across 20k genes   </a:t>
            </a:r>
          </a:p>
          <a:p>
            <a:endParaRPr lang="en-GB" sz="24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0232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647" y="234381"/>
            <a:ext cx="1714080" cy="42852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83490" y="831787"/>
            <a:ext cx="11538488" cy="247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90" y="195435"/>
            <a:ext cx="31956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33519" y="984111"/>
            <a:ext cx="10515600" cy="74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>
                <a:latin typeface="+mn-lt"/>
              </a:rPr>
              <a:t>Dataset preparation and harmonisation – gene ids</a:t>
            </a:r>
            <a:endParaRPr lang="en-GB" sz="3600" dirty="0"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689673"/>
              </p:ext>
            </p:extLst>
          </p:nvPr>
        </p:nvGraphicFramePr>
        <p:xfrm>
          <a:off x="1235970" y="2176302"/>
          <a:ext cx="9413557" cy="4005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30">
                  <a:extLst>
                    <a:ext uri="{9D8B030D-6E8A-4147-A177-3AD203B41FA5}">
                      <a16:colId xmlns:a16="http://schemas.microsoft.com/office/drawing/2014/main" val="1058627424"/>
                    </a:ext>
                  </a:extLst>
                </a:gridCol>
                <a:gridCol w="2905427">
                  <a:extLst>
                    <a:ext uri="{9D8B030D-6E8A-4147-A177-3AD203B41FA5}">
                      <a16:colId xmlns:a16="http://schemas.microsoft.com/office/drawing/2014/main" val="718603982"/>
                    </a:ext>
                  </a:extLst>
                </a:gridCol>
                <a:gridCol w="2881746">
                  <a:extLst>
                    <a:ext uri="{9D8B030D-6E8A-4147-A177-3AD203B41FA5}">
                      <a16:colId xmlns:a16="http://schemas.microsoft.com/office/drawing/2014/main" val="1618106430"/>
                    </a:ext>
                  </a:extLst>
                </a:gridCol>
                <a:gridCol w="3315854">
                  <a:extLst>
                    <a:ext uri="{9D8B030D-6E8A-4147-A177-3AD203B41FA5}">
                      <a16:colId xmlns:a16="http://schemas.microsoft.com/office/drawing/2014/main" val="3661873514"/>
                    </a:ext>
                  </a:extLst>
                </a:gridCol>
              </a:tblGrid>
              <a:tr h="61678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#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Alternative/</a:t>
                      </a:r>
                      <a:r>
                        <a:rPr lang="en-GB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Aliases</a:t>
                      </a:r>
                      <a:r>
                        <a:rPr lang="en-GB" sz="1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b="0" baseline="0" dirty="0" smtClean="0"/>
                        <a:t>gene ids</a:t>
                      </a:r>
                    </a:p>
                    <a:p>
                      <a:pPr algn="ctr"/>
                      <a:r>
                        <a:rPr lang="en-GB" sz="1200" b="0" baseline="0" dirty="0" smtClean="0"/>
                        <a:t>(used in RNA-seq dataset)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Gene ids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 smtClean="0"/>
                        <a:t>(used in signature</a:t>
                      </a:r>
                      <a:r>
                        <a:rPr lang="en-GB" sz="1200" b="0" baseline="0" dirty="0" smtClean="0"/>
                        <a:t> dataset)</a:t>
                      </a:r>
                      <a:endParaRPr lang="en-GB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Note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121309"/>
                  </a:ext>
                </a:extLst>
              </a:tr>
              <a:tr h="37078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1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CD247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CD3Z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+mn-lt"/>
                        </a:rPr>
                        <a:t>Lymphocyte (signature group)</a:t>
                      </a:r>
                      <a:endParaRPr lang="en-GB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74219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2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CD8B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CD8B1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latin typeface="+mn-lt"/>
                        </a:rPr>
                        <a:t>Lymphocyte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465484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3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VCAN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CSPG2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latin typeface="+mn-lt"/>
                        </a:rPr>
                        <a:t>TGF-</a:t>
                      </a:r>
                      <a:r>
                        <a:rPr lang="el-GR" sz="1200" dirty="0" smtClean="0">
                          <a:latin typeface="+mn-lt"/>
                        </a:rPr>
                        <a:t>β</a:t>
                      </a:r>
                      <a:endParaRPr lang="en-GB" sz="120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867072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4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CTSL1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CTSL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latin typeface="+mn-lt"/>
                        </a:rPr>
                        <a:t>Macrophage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517897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5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CELF2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CUGBP2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latin typeface="+mn-lt"/>
                        </a:rPr>
                        <a:t>Macrophage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74513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6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FPR3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FPRL2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latin typeface="+mn-lt"/>
                        </a:rPr>
                        <a:t>Macrophage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655184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7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HDC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IGHG3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latin typeface="+mn-lt"/>
                        </a:rPr>
                        <a:t>Lymphocyte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406053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8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CYTIP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PSCDBP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latin typeface="+mn-lt"/>
                        </a:rPr>
                        <a:t>Macrophage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782986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9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C13orf1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SPRYD7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latin typeface="+mn-lt"/>
                        </a:rPr>
                        <a:t>Wound healing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28816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564564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235970" y="6316568"/>
            <a:ext cx="1756916" cy="313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 smtClean="0"/>
              <a:t>www.Genecards.org</a:t>
            </a:r>
          </a:p>
          <a:p>
            <a:endParaRPr lang="en-GB" sz="24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0685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647" y="234381"/>
            <a:ext cx="1714080" cy="42852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83490" y="831787"/>
            <a:ext cx="11538488" cy="247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90" y="195435"/>
            <a:ext cx="31956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33519" y="984111"/>
            <a:ext cx="11476208" cy="74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>
                <a:latin typeface="+mn-lt"/>
              </a:rPr>
              <a:t>Dataset preparation and harmonisation – cancer subtypes</a:t>
            </a:r>
            <a:endParaRPr lang="en-GB" sz="3600" dirty="0"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212845"/>
              </p:ext>
            </p:extLst>
          </p:nvPr>
        </p:nvGraphicFramePr>
        <p:xfrm>
          <a:off x="1439130" y="1854769"/>
          <a:ext cx="9413557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058627424"/>
                    </a:ext>
                  </a:extLst>
                </a:gridCol>
                <a:gridCol w="2859895">
                  <a:extLst>
                    <a:ext uri="{9D8B030D-6E8A-4147-A177-3AD203B41FA5}">
                      <a16:colId xmlns:a16="http://schemas.microsoft.com/office/drawing/2014/main" val="718603982"/>
                    </a:ext>
                  </a:extLst>
                </a:gridCol>
                <a:gridCol w="2235201">
                  <a:extLst>
                    <a:ext uri="{9D8B030D-6E8A-4147-A177-3AD203B41FA5}">
                      <a16:colId xmlns:a16="http://schemas.microsoft.com/office/drawing/2014/main" val="1618106430"/>
                    </a:ext>
                  </a:extLst>
                </a:gridCol>
                <a:gridCol w="4110181">
                  <a:extLst>
                    <a:ext uri="{9D8B030D-6E8A-4147-A177-3AD203B41FA5}">
                      <a16:colId xmlns:a16="http://schemas.microsoft.com/office/drawing/2014/main" val="3661873514"/>
                    </a:ext>
                  </a:extLst>
                </a:gridCol>
              </a:tblGrid>
              <a:tr h="61678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#</a:t>
                      </a:r>
                      <a:r>
                        <a:rPr lang="en-GB" b="0" baseline="0" dirty="0" smtClean="0"/>
                        <a:t> of RNA-seq samples (440 genes)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#</a:t>
                      </a:r>
                      <a:r>
                        <a:rPr lang="en-GB" b="0" baseline="0" dirty="0" smtClean="0"/>
                        <a:t> of samples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baseline="0" dirty="0" smtClean="0"/>
                        <a:t>(with subgroups)</a:t>
                      </a:r>
                      <a:endParaRPr lang="en-GB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Note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121309"/>
                  </a:ext>
                </a:extLst>
              </a:tr>
              <a:tr h="370785"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10167</a:t>
                      </a:r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+mn-lt"/>
                        </a:rPr>
                        <a:t>9126</a:t>
                      </a:r>
                      <a:r>
                        <a:rPr lang="en-GB" sz="1600" baseline="30000" dirty="0" smtClean="0">
                          <a:solidFill>
                            <a:srgbClr val="339966"/>
                          </a:solidFill>
                          <a:latin typeface="+mn-lt"/>
                        </a:rPr>
                        <a:t>*</a:t>
                      </a:r>
                      <a:endParaRPr lang="en-GB" sz="1600" dirty="0">
                        <a:solidFill>
                          <a:srgbClr val="339966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+mn-lt"/>
                        </a:rPr>
                        <a:t>1041 samples</a:t>
                      </a:r>
                      <a:r>
                        <a:rPr lang="en-GB" sz="1200" baseline="0" dirty="0" smtClean="0">
                          <a:latin typeface="+mn-lt"/>
                        </a:rPr>
                        <a:t> without any immune subgroup</a:t>
                      </a:r>
                    </a:p>
                    <a:p>
                      <a:pPr algn="ctr"/>
                      <a:r>
                        <a:rPr lang="en-GB" sz="1200" baseline="0" dirty="0" smtClean="0">
                          <a:latin typeface="+mn-lt"/>
                        </a:rPr>
                        <a:t>(Could be used for testing by the final classifier)</a:t>
                      </a:r>
                      <a:endParaRPr lang="en-GB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74219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465484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423466"/>
              </p:ext>
            </p:extLst>
          </p:nvPr>
        </p:nvGraphicFramePr>
        <p:xfrm>
          <a:off x="4833533" y="3573369"/>
          <a:ext cx="3922539" cy="31165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08128">
                  <a:extLst>
                    <a:ext uri="{9D8B030D-6E8A-4147-A177-3AD203B41FA5}">
                      <a16:colId xmlns:a16="http://schemas.microsoft.com/office/drawing/2014/main" val="466704018"/>
                    </a:ext>
                  </a:extLst>
                </a:gridCol>
                <a:gridCol w="1215182">
                  <a:extLst>
                    <a:ext uri="{9D8B030D-6E8A-4147-A177-3AD203B41FA5}">
                      <a16:colId xmlns:a16="http://schemas.microsoft.com/office/drawing/2014/main" val="3840180899"/>
                    </a:ext>
                  </a:extLst>
                </a:gridCol>
                <a:gridCol w="2299229">
                  <a:extLst>
                    <a:ext uri="{9D8B030D-6E8A-4147-A177-3AD203B41FA5}">
                      <a16:colId xmlns:a16="http://schemas.microsoft.com/office/drawing/2014/main" val="346647762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u="none" strike="noStrike" dirty="0" smtClean="0">
                          <a:effectLst/>
                          <a:latin typeface="+mn-lt"/>
                        </a:rPr>
                        <a:t>Cancer</a:t>
                      </a:r>
                      <a:r>
                        <a:rPr lang="en-GB" sz="1200" b="1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1" u="none" strike="noStrike" dirty="0" smtClean="0">
                          <a:effectLst/>
                          <a:latin typeface="+mn-lt"/>
                        </a:rPr>
                        <a:t>Subtype</a:t>
                      </a:r>
                      <a:endParaRPr lang="en-GB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u="none" strike="noStrike" dirty="0" smtClean="0">
                          <a:effectLst/>
                          <a:latin typeface="+mn-lt"/>
                        </a:rPr>
                        <a:t>Number of Samples</a:t>
                      </a:r>
                      <a:endParaRPr lang="en-GB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86865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LUAD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3758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LUSC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1959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MESO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83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0209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OV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269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84497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PAAD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151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21699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PCPG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178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10242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PRAD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405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75514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READ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156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87225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SARC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223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17499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SKCM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103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22352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STAD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391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25211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TGCT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149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3985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THCA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500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64069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UCEC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528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90388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UCS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57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47349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UVM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80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37192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135140"/>
              </p:ext>
            </p:extLst>
          </p:nvPr>
        </p:nvGraphicFramePr>
        <p:xfrm>
          <a:off x="962055" y="3939129"/>
          <a:ext cx="2911196" cy="27508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26489">
                  <a:extLst>
                    <a:ext uri="{9D8B030D-6E8A-4147-A177-3AD203B41FA5}">
                      <a16:colId xmlns:a16="http://schemas.microsoft.com/office/drawing/2014/main" val="1677046472"/>
                    </a:ext>
                  </a:extLst>
                </a:gridCol>
                <a:gridCol w="1236199">
                  <a:extLst>
                    <a:ext uri="{9D8B030D-6E8A-4147-A177-3AD203B41FA5}">
                      <a16:colId xmlns:a16="http://schemas.microsoft.com/office/drawing/2014/main" val="975960341"/>
                    </a:ext>
                  </a:extLst>
                </a:gridCol>
                <a:gridCol w="1348508">
                  <a:extLst>
                    <a:ext uri="{9D8B030D-6E8A-4147-A177-3AD203B41FA5}">
                      <a16:colId xmlns:a16="http://schemas.microsoft.com/office/drawing/2014/main" val="161471257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smtClean="0">
                          <a:effectLst/>
                          <a:latin typeface="+mn-lt"/>
                        </a:rPr>
                        <a:t>Cancer</a:t>
                      </a:r>
                      <a:r>
                        <a:rPr lang="en-GB" sz="1200" b="1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1" u="none" strike="noStrike" dirty="0" smtClean="0">
                          <a:effectLst/>
                          <a:latin typeface="+mn-lt"/>
                        </a:rPr>
                        <a:t>Subtype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smtClean="0">
                          <a:effectLst/>
                          <a:latin typeface="+mn-lt"/>
                        </a:rPr>
                        <a:t>Number of Samples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0970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ACC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43381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BLCA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82017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BRCA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1083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68149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CESC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300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36347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CHOL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35468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COAD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441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80908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ESCA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173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56118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GBM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8387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HNSC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514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25076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KICH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29443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KIRC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515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89792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KIRP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279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4071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LGG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514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41746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LIHC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8033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62055" y="3419480"/>
            <a:ext cx="29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All 30 non-hematologic cancer types</a:t>
            </a:r>
            <a:endParaRPr lang="en-GB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856259" y="3573368"/>
            <a:ext cx="2853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 smtClean="0">
                <a:solidFill>
                  <a:srgbClr val="339966"/>
                </a:solidFill>
              </a:rPr>
              <a:t>*</a:t>
            </a:r>
            <a:r>
              <a:rPr lang="en-GB" sz="1100" dirty="0" smtClean="0"/>
              <a:t>Matched with the number of samples in the paper prior to model-based clustering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097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5768</TotalTime>
  <Words>1407</Words>
  <Application>Microsoft Office PowerPoint</Application>
  <PresentationFormat>Widescreen</PresentationFormat>
  <Paragraphs>476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Development and validation of a novel cross-cancer immunogenomics analysis platform &amp; web-based software</vt:lpstr>
      <vt:lpstr>Development and validation of a novel cross-cancer immunogenomics analysis platform &amp; web-based software</vt:lpstr>
      <vt:lpstr>PowerPoint Presentation</vt:lpstr>
      <vt:lpstr>Dataset, resources and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Almac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Tonry, Claire</dc:creator>
  <cp:lastModifiedBy>Reza Rafiee</cp:lastModifiedBy>
  <cp:revision>1342</cp:revision>
  <dcterms:created xsi:type="dcterms:W3CDTF">2018-03-16T16:19:10Z</dcterms:created>
  <dcterms:modified xsi:type="dcterms:W3CDTF">2018-06-25T16:07:50Z</dcterms:modified>
</cp:coreProperties>
</file>