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4"/>
  </p:notesMasterIdLst>
  <p:sldIdLst>
    <p:sldId id="256" r:id="rId2"/>
    <p:sldId id="296" r:id="rId3"/>
    <p:sldId id="297" r:id="rId4"/>
    <p:sldId id="298" r:id="rId5"/>
    <p:sldId id="299" r:id="rId6"/>
    <p:sldId id="302" r:id="rId7"/>
    <p:sldId id="300" r:id="rId8"/>
    <p:sldId id="303" r:id="rId9"/>
    <p:sldId id="304" r:id="rId10"/>
    <p:sldId id="305" r:id="rId11"/>
    <p:sldId id="306" r:id="rId12"/>
    <p:sldId id="307" r:id="rId13"/>
    <p:sldId id="308" r:id="rId14"/>
    <p:sldId id="309" r:id="rId15"/>
    <p:sldId id="310" r:id="rId16"/>
    <p:sldId id="316" r:id="rId17"/>
    <p:sldId id="311" r:id="rId18"/>
    <p:sldId id="314" r:id="rId19"/>
    <p:sldId id="315" r:id="rId20"/>
    <p:sldId id="312" r:id="rId21"/>
    <p:sldId id="313" r:id="rId22"/>
    <p:sldId id="27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8" autoAdjust="0"/>
    <p:restoredTop sz="94660"/>
  </p:normalViewPr>
  <p:slideViewPr>
    <p:cSldViewPr snapToGrid="0">
      <p:cViewPr varScale="1">
        <p:scale>
          <a:sx n="102" d="100"/>
          <a:sy n="102" d="100"/>
        </p:scale>
        <p:origin x="9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50713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i="1" dirty="0">
                <a:solidFill>
                  <a:srgbClr val="FFC000"/>
                </a:solidFill>
                <a:effectLst>
                  <a:outerShdw blurRad="38100" dist="38100" dir="2700000" algn="tl">
                    <a:srgbClr val="000000">
                      <a:alpha val="43137"/>
                    </a:srgbClr>
                  </a:outerShdw>
                </a:effectLst>
              </a:rPr>
              <a:t>Async IO </a:t>
            </a:r>
            <a:r>
              <a:rPr lang="en" b="1" i="1" dirty="0">
                <a:effectLst>
                  <a:outerShdw blurRad="38100" dist="38100" dir="2700000" algn="tl">
                    <a:srgbClr val="000000">
                      <a:alpha val="43137"/>
                    </a:srgbClr>
                  </a:outerShdw>
                </a:effectLst>
              </a:rPr>
              <a:t>: Async &amp; Await </a:t>
            </a:r>
            <a:br>
              <a:rPr lang="en" b="1" i="1" dirty="0">
                <a:effectLst>
                  <a:outerShdw blurRad="38100" dist="38100" dir="2700000" algn="tl">
                    <a:srgbClr val="000000">
                      <a:alpha val="43137"/>
                    </a:srgbClr>
                  </a:outerShdw>
                </a:effectLst>
              </a:rPr>
            </a:br>
            <a:r>
              <a:rPr lang="en" sz="2000" b="1" i="1" dirty="0">
                <a:effectLst>
                  <a:outerShdw blurRad="38100" dist="38100" dir="2700000" algn="tl">
                    <a:srgbClr val="000000">
                      <a:alpha val="43137"/>
                    </a:srgbClr>
                  </a:outerShdw>
                </a:effectLst>
              </a:rPr>
              <a:t>(In python)</a:t>
            </a:r>
            <a:endParaRPr b="1" i="1"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EA32E-1E1B-C0D6-9B2A-DB2B8BAEFFA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1BFF17AF-F675-78B7-584A-0A82DC14E163}"/>
              </a:ext>
            </a:extLst>
          </p:cNvPr>
          <p:cNvPicPr>
            <a:picLocks noChangeAspect="1"/>
          </p:cNvPicPr>
          <p:nvPr/>
        </p:nvPicPr>
        <p:blipFill>
          <a:blip r:embed="rId2"/>
          <a:stretch>
            <a:fillRect/>
          </a:stretch>
        </p:blipFill>
        <p:spPr>
          <a:xfrm>
            <a:off x="1448877" y="1004342"/>
            <a:ext cx="6246246" cy="3442882"/>
          </a:xfrm>
          <a:prstGeom prst="rect">
            <a:avLst/>
          </a:prstGeom>
        </p:spPr>
      </p:pic>
    </p:spTree>
    <p:extLst>
      <p:ext uri="{BB962C8B-B14F-4D97-AF65-F5344CB8AC3E}">
        <p14:creationId xmlns:p14="http://schemas.microsoft.com/office/powerpoint/2010/main" val="185827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84C0E5-13A3-9DD3-0FFD-1A3D4B04290D}"/>
              </a:ext>
            </a:extLst>
          </p:cNvPr>
          <p:cNvSpPr>
            <a:spLocks noGrp="1"/>
          </p:cNvSpPr>
          <p:nvPr>
            <p:ph type="title"/>
          </p:nvPr>
        </p:nvSpPr>
        <p:spPr>
          <a:xfrm>
            <a:off x="2782011" y="341900"/>
            <a:ext cx="4944300" cy="645300"/>
          </a:xfrm>
        </p:spPr>
        <p:txBody>
          <a:bodyPr/>
          <a:lstStyle/>
          <a:p>
            <a:r>
              <a:rPr lang="en-IN" b="1" dirty="0"/>
              <a:t>More syntax</a:t>
            </a:r>
          </a:p>
        </p:txBody>
      </p:sp>
      <p:sp>
        <p:nvSpPr>
          <p:cNvPr id="4" name="Text Placeholder 3">
            <a:extLst>
              <a:ext uri="{FF2B5EF4-FFF2-40B4-BE49-F238E27FC236}">
                <a16:creationId xmlns:a16="http://schemas.microsoft.com/office/drawing/2014/main" id="{0EACDCB7-FA38-6938-46C6-B08030CDDA8A}"/>
              </a:ext>
            </a:extLst>
          </p:cNvPr>
          <p:cNvSpPr>
            <a:spLocks noGrp="1"/>
          </p:cNvSpPr>
          <p:nvPr>
            <p:ph type="body" idx="1"/>
          </p:nvPr>
        </p:nvSpPr>
        <p:spPr>
          <a:xfrm>
            <a:off x="2099850" y="987200"/>
            <a:ext cx="4944300" cy="1659900"/>
          </a:xfrm>
        </p:spPr>
        <p:txBody>
          <a:bodyPr/>
          <a:lstStyle/>
          <a:p>
            <a:r>
              <a:rPr lang="en-IN" dirty="0"/>
              <a:t>For await f() to doesn’t throw syntax error, it is required that f() is a awaitable function.</a:t>
            </a:r>
          </a:p>
          <a:p>
            <a:r>
              <a:rPr lang="en-US" dirty="0"/>
              <a:t>an awaitable object is either (1) another coroutine or (2) an object defining an .__await__() under method that returns an iterator. </a:t>
            </a:r>
          </a:p>
          <a:p>
            <a:endParaRPr lang="en-IN" dirty="0"/>
          </a:p>
          <a:p>
            <a:endParaRPr lang="en-IN" dirty="0"/>
          </a:p>
        </p:txBody>
      </p:sp>
      <p:sp>
        <p:nvSpPr>
          <p:cNvPr id="2" name="Slide Number Placeholder 1">
            <a:extLst>
              <a:ext uri="{FF2B5EF4-FFF2-40B4-BE49-F238E27FC236}">
                <a16:creationId xmlns:a16="http://schemas.microsoft.com/office/drawing/2014/main" id="{BDB1B46A-83BA-76A9-78CD-12DD1BD0C06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9" name="Picture 8">
            <a:extLst>
              <a:ext uri="{FF2B5EF4-FFF2-40B4-BE49-F238E27FC236}">
                <a16:creationId xmlns:a16="http://schemas.microsoft.com/office/drawing/2014/main" id="{9BD6D1D3-3733-3CB7-37D2-1E201855E410}"/>
              </a:ext>
            </a:extLst>
          </p:cNvPr>
          <p:cNvPicPr>
            <a:picLocks noChangeAspect="1"/>
          </p:cNvPicPr>
          <p:nvPr/>
        </p:nvPicPr>
        <p:blipFill>
          <a:blip r:embed="rId2"/>
          <a:stretch>
            <a:fillRect/>
          </a:stretch>
        </p:blipFill>
        <p:spPr>
          <a:xfrm>
            <a:off x="383476" y="2571750"/>
            <a:ext cx="3671363" cy="2349672"/>
          </a:xfrm>
          <a:prstGeom prst="rect">
            <a:avLst/>
          </a:prstGeom>
        </p:spPr>
      </p:pic>
      <p:sp>
        <p:nvSpPr>
          <p:cNvPr id="11" name="Text Placeholder 3">
            <a:extLst>
              <a:ext uri="{FF2B5EF4-FFF2-40B4-BE49-F238E27FC236}">
                <a16:creationId xmlns:a16="http://schemas.microsoft.com/office/drawing/2014/main" id="{F8C992ED-6396-D315-BF2C-B91E8AFC8A76}"/>
              </a:ext>
            </a:extLst>
          </p:cNvPr>
          <p:cNvSpPr txBox="1">
            <a:spLocks/>
          </p:cNvSpPr>
          <p:nvPr/>
        </p:nvSpPr>
        <p:spPr>
          <a:xfrm>
            <a:off x="4054839" y="2722449"/>
            <a:ext cx="3087974" cy="165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dirty="0"/>
              <a:t>Its better to use native syntax than older syntax for sake of being explicit rather than implicit</a:t>
            </a:r>
          </a:p>
          <a:p>
            <a:r>
              <a:rPr lang="en-US" dirty="0"/>
              <a:t>Generator-based coroutines will be removed in Python 3.10.</a:t>
            </a:r>
          </a:p>
        </p:txBody>
      </p:sp>
    </p:spTree>
    <p:extLst>
      <p:ext uri="{BB962C8B-B14F-4D97-AF65-F5344CB8AC3E}">
        <p14:creationId xmlns:p14="http://schemas.microsoft.com/office/powerpoint/2010/main" val="1009380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0090-2449-4EC9-04E5-C612C03F008A}"/>
              </a:ext>
            </a:extLst>
          </p:cNvPr>
          <p:cNvSpPr>
            <a:spLocks noGrp="1"/>
          </p:cNvSpPr>
          <p:nvPr>
            <p:ph type="ctrTitle"/>
          </p:nvPr>
        </p:nvSpPr>
        <p:spPr/>
        <p:txBody>
          <a:bodyPr/>
          <a:lstStyle/>
          <a:p>
            <a:r>
              <a:rPr lang="en-IN" sz="6600" b="1" i="1" dirty="0">
                <a:solidFill>
                  <a:srgbClr val="FFC000"/>
                </a:solidFill>
                <a:effectLst>
                  <a:outerShdw blurRad="38100" dist="38100" dir="2700000" algn="tl">
                    <a:srgbClr val="000000">
                      <a:alpha val="43137"/>
                    </a:srgbClr>
                  </a:outerShdw>
                </a:effectLst>
              </a:rPr>
              <a:t>Code - 2</a:t>
            </a:r>
          </a:p>
        </p:txBody>
      </p:sp>
    </p:spTree>
    <p:extLst>
      <p:ext uri="{BB962C8B-B14F-4D97-AF65-F5344CB8AC3E}">
        <p14:creationId xmlns:p14="http://schemas.microsoft.com/office/powerpoint/2010/main" val="375135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Code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0192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Code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8443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33AC-4F53-45A3-D3DA-1CB6BE418CF5}"/>
              </a:ext>
            </a:extLst>
          </p:cNvPr>
          <p:cNvSpPr>
            <a:spLocks noGrp="1"/>
          </p:cNvSpPr>
          <p:nvPr>
            <p:ph type="ctrTitle"/>
          </p:nvPr>
        </p:nvSpPr>
        <p:spPr>
          <a:xfrm>
            <a:off x="3147935" y="1916569"/>
            <a:ext cx="5638800" cy="655181"/>
          </a:xfrm>
        </p:spPr>
        <p:txBody>
          <a:bodyPr/>
          <a:lstStyle/>
          <a:p>
            <a:r>
              <a:rPr lang="en-IN" sz="4000" b="1" dirty="0"/>
              <a:t>Result :</a:t>
            </a:r>
          </a:p>
        </p:txBody>
      </p:sp>
      <p:sp>
        <p:nvSpPr>
          <p:cNvPr id="3" name="Subtitle 2">
            <a:extLst>
              <a:ext uri="{FF2B5EF4-FFF2-40B4-BE49-F238E27FC236}">
                <a16:creationId xmlns:a16="http://schemas.microsoft.com/office/drawing/2014/main" id="{FACC2F27-1A14-9803-FFCD-63C6968E6227}"/>
              </a:ext>
            </a:extLst>
          </p:cNvPr>
          <p:cNvSpPr>
            <a:spLocks noGrp="1"/>
          </p:cNvSpPr>
          <p:nvPr>
            <p:ph type="subTitle" idx="1"/>
          </p:nvPr>
        </p:nvSpPr>
        <p:spPr>
          <a:xfrm>
            <a:off x="2915587" y="2686093"/>
            <a:ext cx="5696100" cy="784800"/>
          </a:xfrm>
        </p:spPr>
        <p:txBody>
          <a:bodyPr/>
          <a:lstStyle/>
          <a:p>
            <a:pPr>
              <a:buFont typeface="Wingdings" panose="05000000000000000000" pitchFamily="2" charset="2"/>
              <a:buChar char="q"/>
            </a:pPr>
            <a:r>
              <a:rPr lang="en-IN" dirty="0"/>
              <a:t>As you have seen the result of using an asynchronous function is quite big as asynchronous used less than 2 sec for process and synchronous took more than 70 sec to process</a:t>
            </a:r>
          </a:p>
          <a:p>
            <a:pPr>
              <a:buFont typeface="Wingdings" panose="05000000000000000000" pitchFamily="2" charset="2"/>
              <a:buChar char="q"/>
            </a:pPr>
            <a:r>
              <a:rPr lang="en-IN" dirty="0"/>
              <a:t>We also saw the use of async and await, how the coroutine is made using async def </a:t>
            </a:r>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81997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C09E-58DF-C8EF-9583-9C0E58402262}"/>
              </a:ext>
            </a:extLst>
          </p:cNvPr>
          <p:cNvSpPr>
            <a:spLocks noGrp="1"/>
          </p:cNvSpPr>
          <p:nvPr>
            <p:ph type="ctrTitle"/>
          </p:nvPr>
        </p:nvSpPr>
        <p:spPr>
          <a:xfrm>
            <a:off x="4152276" y="0"/>
            <a:ext cx="5638800" cy="704538"/>
          </a:xfrm>
        </p:spPr>
        <p:txBody>
          <a:bodyPr/>
          <a:lstStyle/>
          <a:p>
            <a:r>
              <a:rPr lang="en-IN" sz="4000" b="1" dirty="0"/>
              <a:t>Task - 1</a:t>
            </a:r>
          </a:p>
        </p:txBody>
      </p:sp>
      <p:pic>
        <p:nvPicPr>
          <p:cNvPr id="7" name="Picture 6">
            <a:extLst>
              <a:ext uri="{FF2B5EF4-FFF2-40B4-BE49-F238E27FC236}">
                <a16:creationId xmlns:a16="http://schemas.microsoft.com/office/drawing/2014/main" id="{30355D64-C7F0-83E1-971D-1F2AB9AAAD21}"/>
              </a:ext>
            </a:extLst>
          </p:cNvPr>
          <p:cNvPicPr>
            <a:picLocks noChangeAspect="1"/>
          </p:cNvPicPr>
          <p:nvPr/>
        </p:nvPicPr>
        <p:blipFill>
          <a:blip r:embed="rId2"/>
          <a:stretch>
            <a:fillRect/>
          </a:stretch>
        </p:blipFill>
        <p:spPr>
          <a:xfrm>
            <a:off x="2952553" y="645979"/>
            <a:ext cx="4318185" cy="3438842"/>
          </a:xfrm>
          <a:prstGeom prst="rect">
            <a:avLst/>
          </a:prstGeom>
        </p:spPr>
      </p:pic>
      <p:sp>
        <p:nvSpPr>
          <p:cNvPr id="11" name="TextBox 10">
            <a:extLst>
              <a:ext uri="{FF2B5EF4-FFF2-40B4-BE49-F238E27FC236}">
                <a16:creationId xmlns:a16="http://schemas.microsoft.com/office/drawing/2014/main" id="{64832477-6FB9-87D3-2DA8-48261C45817A}"/>
              </a:ext>
            </a:extLst>
          </p:cNvPr>
          <p:cNvSpPr txBox="1"/>
          <p:nvPr/>
        </p:nvSpPr>
        <p:spPr>
          <a:xfrm>
            <a:off x="2004933" y="4174404"/>
            <a:ext cx="6213423" cy="954107"/>
          </a:xfrm>
          <a:prstGeom prst="rect">
            <a:avLst/>
          </a:prstGeom>
          <a:noFill/>
        </p:spPr>
        <p:txBody>
          <a:bodyPr wrap="square" rtlCol="0">
            <a:spAutoFit/>
          </a:bodyPr>
          <a:lstStyle/>
          <a:p>
            <a:r>
              <a:rPr lang="en-US" dirty="0">
                <a:solidFill>
                  <a:schemeClr val="tx1">
                    <a:lumMod val="75000"/>
                  </a:schemeClr>
                </a:solidFill>
              </a:rPr>
              <a:t>Task - Now replace the </a:t>
            </a:r>
            <a:r>
              <a:rPr lang="en-US" dirty="0" err="1">
                <a:solidFill>
                  <a:schemeClr val="tx1">
                    <a:lumMod val="75000"/>
                  </a:schemeClr>
                </a:solidFill>
              </a:rPr>
              <a:t>sleep_coro</a:t>
            </a:r>
            <a:r>
              <a:rPr lang="en-US" dirty="0">
                <a:solidFill>
                  <a:schemeClr val="tx1">
                    <a:lumMod val="75000"/>
                  </a:schemeClr>
                </a:solidFill>
              </a:rPr>
              <a:t> with a function that would download a page from </a:t>
            </a:r>
            <a:r>
              <a:rPr lang="en-US" dirty="0">
                <a:solidFill>
                  <a:schemeClr val="accent1">
                    <a:lumMod val="60000"/>
                    <a:lumOff val="40000"/>
                  </a:schemeClr>
                </a:solidFill>
              </a:rPr>
              <a:t>https://reqres.in/api/users?page{el}</a:t>
            </a:r>
            <a:r>
              <a:rPr lang="en-US" dirty="0">
                <a:solidFill>
                  <a:schemeClr val="tx1">
                    <a:lumMod val="75000"/>
                  </a:schemeClr>
                </a:solidFill>
              </a:rPr>
              <a:t> where </a:t>
            </a:r>
            <a:r>
              <a:rPr lang="en-US" dirty="0" err="1">
                <a:solidFill>
                  <a:schemeClr val="tx1">
                    <a:lumMod val="75000"/>
                  </a:schemeClr>
                </a:solidFill>
              </a:rPr>
              <a:t>el</a:t>
            </a:r>
            <a:r>
              <a:rPr lang="en-US" dirty="0">
                <a:solidFill>
                  <a:schemeClr val="tx1">
                    <a:lumMod val="75000"/>
                  </a:schemeClr>
                </a:solidFill>
              </a:rPr>
              <a:t> is an element in </a:t>
            </a:r>
            <a:r>
              <a:rPr lang="en-US" dirty="0" err="1">
                <a:solidFill>
                  <a:schemeClr val="tx1">
                    <a:lumMod val="75000"/>
                  </a:schemeClr>
                </a:solidFill>
              </a:rPr>
              <a:t>arr</a:t>
            </a:r>
            <a:r>
              <a:rPr lang="en-US" dirty="0">
                <a:solidFill>
                  <a:schemeClr val="tx1">
                    <a:lumMod val="75000"/>
                  </a:schemeClr>
                </a:solidFill>
              </a:rPr>
              <a:t> = [1, 2, 3] </a:t>
            </a:r>
          </a:p>
          <a:p>
            <a:endParaRPr lang="en-IN" dirty="0">
              <a:solidFill>
                <a:schemeClr val="tx1">
                  <a:lumMod val="75000"/>
                </a:schemeClr>
              </a:solidFill>
            </a:endParaRPr>
          </a:p>
        </p:txBody>
      </p:sp>
    </p:spTree>
    <p:extLst>
      <p:ext uri="{BB962C8B-B14F-4D97-AF65-F5344CB8AC3E}">
        <p14:creationId xmlns:p14="http://schemas.microsoft.com/office/powerpoint/2010/main" val="106137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DE05-248B-83AD-86E5-4E67096D2998}"/>
              </a:ext>
            </a:extLst>
          </p:cNvPr>
          <p:cNvSpPr>
            <a:spLocks noGrp="1"/>
          </p:cNvSpPr>
          <p:nvPr>
            <p:ph type="title"/>
          </p:nvPr>
        </p:nvSpPr>
        <p:spPr>
          <a:xfrm>
            <a:off x="2722051" y="131652"/>
            <a:ext cx="4944300" cy="645300"/>
          </a:xfrm>
        </p:spPr>
        <p:txBody>
          <a:bodyPr/>
          <a:lstStyle/>
          <a:p>
            <a:r>
              <a:rPr lang="en-IN" b="1" dirty="0"/>
              <a:t>Task 1 solution</a:t>
            </a:r>
          </a:p>
        </p:txBody>
      </p:sp>
      <p:sp>
        <p:nvSpPr>
          <p:cNvPr id="3" name="Slide Number Placeholder 2">
            <a:extLst>
              <a:ext uri="{FF2B5EF4-FFF2-40B4-BE49-F238E27FC236}">
                <a16:creationId xmlns:a16="http://schemas.microsoft.com/office/drawing/2014/main" id="{FB673495-AC9B-D8B5-4640-90D60FF41A7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7" name="Picture 6">
            <a:extLst>
              <a:ext uri="{FF2B5EF4-FFF2-40B4-BE49-F238E27FC236}">
                <a16:creationId xmlns:a16="http://schemas.microsoft.com/office/drawing/2014/main" id="{F13B1CCE-DAFB-E0ED-EEB4-0216BF09D791}"/>
              </a:ext>
            </a:extLst>
          </p:cNvPr>
          <p:cNvPicPr>
            <a:picLocks noChangeAspect="1"/>
          </p:cNvPicPr>
          <p:nvPr/>
        </p:nvPicPr>
        <p:blipFill>
          <a:blip r:embed="rId2"/>
          <a:stretch>
            <a:fillRect/>
          </a:stretch>
        </p:blipFill>
        <p:spPr>
          <a:xfrm>
            <a:off x="2287242" y="838584"/>
            <a:ext cx="4569515" cy="4229966"/>
          </a:xfrm>
          <a:prstGeom prst="rect">
            <a:avLst/>
          </a:prstGeom>
        </p:spPr>
      </p:pic>
    </p:spTree>
    <p:extLst>
      <p:ext uri="{BB962C8B-B14F-4D97-AF65-F5344CB8AC3E}">
        <p14:creationId xmlns:p14="http://schemas.microsoft.com/office/powerpoint/2010/main" val="74439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07C-6612-D300-F6ED-853963D3017E}"/>
              </a:ext>
            </a:extLst>
          </p:cNvPr>
          <p:cNvSpPr>
            <a:spLocks noGrp="1"/>
          </p:cNvSpPr>
          <p:nvPr>
            <p:ph type="title"/>
          </p:nvPr>
        </p:nvSpPr>
        <p:spPr>
          <a:xfrm>
            <a:off x="2886942" y="541520"/>
            <a:ext cx="4944300" cy="645300"/>
          </a:xfrm>
        </p:spPr>
        <p:txBody>
          <a:bodyPr/>
          <a:lstStyle/>
          <a:p>
            <a:r>
              <a:rPr lang="en-IN" b="1" dirty="0"/>
              <a:t>Output Task -1</a:t>
            </a:r>
          </a:p>
        </p:txBody>
      </p:sp>
      <p:sp>
        <p:nvSpPr>
          <p:cNvPr id="3" name="Slide Number Placeholder 2">
            <a:extLst>
              <a:ext uri="{FF2B5EF4-FFF2-40B4-BE49-F238E27FC236}">
                <a16:creationId xmlns:a16="http://schemas.microsoft.com/office/drawing/2014/main" id="{79CE8AA8-74EE-B447-267E-0A990BFDE4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12" name="Picture 11">
            <a:extLst>
              <a:ext uri="{FF2B5EF4-FFF2-40B4-BE49-F238E27FC236}">
                <a16:creationId xmlns:a16="http://schemas.microsoft.com/office/drawing/2014/main" id="{BA7196F7-AE03-4B65-0594-6A536DBE396E}"/>
              </a:ext>
            </a:extLst>
          </p:cNvPr>
          <p:cNvPicPr>
            <a:picLocks noChangeAspect="1"/>
          </p:cNvPicPr>
          <p:nvPr/>
        </p:nvPicPr>
        <p:blipFill>
          <a:blip r:embed="rId2"/>
          <a:stretch>
            <a:fillRect/>
          </a:stretch>
        </p:blipFill>
        <p:spPr>
          <a:xfrm>
            <a:off x="471422" y="1682066"/>
            <a:ext cx="8312814" cy="2650091"/>
          </a:xfrm>
          <a:prstGeom prst="rect">
            <a:avLst/>
          </a:prstGeom>
        </p:spPr>
      </p:pic>
      <p:pic>
        <p:nvPicPr>
          <p:cNvPr id="14" name="Picture 13">
            <a:extLst>
              <a:ext uri="{FF2B5EF4-FFF2-40B4-BE49-F238E27FC236}">
                <a16:creationId xmlns:a16="http://schemas.microsoft.com/office/drawing/2014/main" id="{5A961914-86ED-2F7F-0B8F-8B9AA078128D}"/>
              </a:ext>
            </a:extLst>
          </p:cNvPr>
          <p:cNvPicPr>
            <a:picLocks noChangeAspect="1"/>
          </p:cNvPicPr>
          <p:nvPr/>
        </p:nvPicPr>
        <p:blipFill>
          <a:blip r:embed="rId3"/>
          <a:stretch>
            <a:fillRect/>
          </a:stretch>
        </p:blipFill>
        <p:spPr>
          <a:xfrm>
            <a:off x="797842" y="1781293"/>
            <a:ext cx="7659974" cy="2451636"/>
          </a:xfrm>
          <a:prstGeom prst="rect">
            <a:avLst/>
          </a:prstGeom>
        </p:spPr>
      </p:pic>
    </p:spTree>
    <p:extLst>
      <p:ext uri="{BB962C8B-B14F-4D97-AF65-F5344CB8AC3E}">
        <p14:creationId xmlns:p14="http://schemas.microsoft.com/office/powerpoint/2010/main" val="27331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BC15-445F-95AA-C0DB-1788128515AF}"/>
              </a:ext>
            </a:extLst>
          </p:cNvPr>
          <p:cNvSpPr>
            <a:spLocks noGrp="1"/>
          </p:cNvSpPr>
          <p:nvPr>
            <p:ph type="ctrTitle"/>
          </p:nvPr>
        </p:nvSpPr>
        <p:spPr>
          <a:xfrm>
            <a:off x="3482715" y="94327"/>
            <a:ext cx="5638800" cy="1159800"/>
          </a:xfrm>
        </p:spPr>
        <p:txBody>
          <a:bodyPr/>
          <a:lstStyle/>
          <a:p>
            <a:r>
              <a:rPr lang="en-IN" sz="4800" b="1" u="sng" dirty="0">
                <a:effectLst>
                  <a:outerShdw blurRad="38100" dist="38100" dir="2700000" algn="tl">
                    <a:srgbClr val="000000">
                      <a:alpha val="43137"/>
                    </a:srgbClr>
                  </a:outerShdw>
                </a:effectLst>
              </a:rPr>
              <a:t>Task - 2</a:t>
            </a:r>
          </a:p>
        </p:txBody>
      </p:sp>
      <p:sp>
        <p:nvSpPr>
          <p:cNvPr id="3" name="Subtitle 2">
            <a:extLst>
              <a:ext uri="{FF2B5EF4-FFF2-40B4-BE49-F238E27FC236}">
                <a16:creationId xmlns:a16="http://schemas.microsoft.com/office/drawing/2014/main" id="{473C2571-57B3-DE8A-B52C-FE20B55F3F42}"/>
              </a:ext>
            </a:extLst>
          </p:cNvPr>
          <p:cNvSpPr>
            <a:spLocks noGrp="1"/>
          </p:cNvSpPr>
          <p:nvPr>
            <p:ph type="subTitle" idx="1"/>
          </p:nvPr>
        </p:nvSpPr>
        <p:spPr>
          <a:xfrm>
            <a:off x="2473377" y="1911247"/>
            <a:ext cx="6393304" cy="1738858"/>
          </a:xfrm>
        </p:spPr>
        <p:txBody>
          <a:bodyPr/>
          <a:lstStyle/>
          <a:p>
            <a:pPr indent="0"/>
            <a:r>
              <a:rPr lang="en-US" sz="2000" b="0" i="0" dirty="0">
                <a:solidFill>
                  <a:srgbClr val="ADBAC7"/>
                </a:solidFill>
                <a:effectLst/>
                <a:latin typeface="-apple-system"/>
              </a:rPr>
              <a:t>Now, using Async/Await, try to parallelize the downloading of files, so that you can accelerate the execution. Record the time taken, and compare the time difference of execution.</a:t>
            </a:r>
          </a:p>
          <a:p>
            <a:endParaRPr lang="en-IN" sz="2000" dirty="0"/>
          </a:p>
        </p:txBody>
      </p:sp>
    </p:spTree>
    <p:extLst>
      <p:ext uri="{BB962C8B-B14F-4D97-AF65-F5344CB8AC3E}">
        <p14:creationId xmlns:p14="http://schemas.microsoft.com/office/powerpoint/2010/main" val="386800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28D7C-CE4A-E147-DA08-95F4C9387E4A}"/>
              </a:ext>
            </a:extLst>
          </p:cNvPr>
          <p:cNvSpPr>
            <a:spLocks noGrp="1"/>
          </p:cNvSpPr>
          <p:nvPr>
            <p:ph type="title"/>
          </p:nvPr>
        </p:nvSpPr>
        <p:spPr>
          <a:xfrm>
            <a:off x="2675454" y="597177"/>
            <a:ext cx="4944300" cy="645300"/>
          </a:xfrm>
        </p:spPr>
        <p:txBody>
          <a:bodyPr/>
          <a:lstStyle/>
          <a:p>
            <a:r>
              <a:rPr lang="en-US" sz="4400" b="1" dirty="0"/>
              <a:t>What is Async IO</a:t>
            </a:r>
            <a:endParaRPr lang="en-IN" sz="4400" b="1" dirty="0">
              <a:solidFill>
                <a:srgbClr val="FFC000"/>
              </a:solidFill>
            </a:endParaRPr>
          </a:p>
        </p:txBody>
      </p:sp>
      <p:sp>
        <p:nvSpPr>
          <p:cNvPr id="8" name="Text Placeholder 7">
            <a:extLst>
              <a:ext uri="{FF2B5EF4-FFF2-40B4-BE49-F238E27FC236}">
                <a16:creationId xmlns:a16="http://schemas.microsoft.com/office/drawing/2014/main" id="{D1E01553-4107-5EA1-E713-1D642ECC7A06}"/>
              </a:ext>
            </a:extLst>
          </p:cNvPr>
          <p:cNvSpPr>
            <a:spLocks noGrp="1"/>
          </p:cNvSpPr>
          <p:nvPr>
            <p:ph type="body" idx="1"/>
          </p:nvPr>
        </p:nvSpPr>
        <p:spPr>
          <a:xfrm>
            <a:off x="2675454" y="1056425"/>
            <a:ext cx="4944300" cy="1659900"/>
          </a:xfrm>
        </p:spPr>
        <p:txBody>
          <a:bodyPr/>
          <a:lstStyle/>
          <a:p>
            <a:r>
              <a:rPr lang="en-US" dirty="0"/>
              <a:t>Async IO is a concurrent programming design that has received dedicated support in Python, evolving rapidly from Python 3.4 through 3.10, and probably beyond.</a:t>
            </a:r>
          </a:p>
          <a:p>
            <a:r>
              <a:rPr lang="en-US" dirty="0"/>
              <a:t>async IO is a single-threaded, single-process design</a:t>
            </a:r>
          </a:p>
          <a:p>
            <a:r>
              <a:rPr lang="en-US" dirty="0"/>
              <a:t>Coroutines (a central feature of async IO) can be scheduled concurrently, but they are not inherently concurrent</a:t>
            </a:r>
          </a:p>
          <a:p>
            <a:r>
              <a:rPr lang="en-US" dirty="0"/>
              <a:t>Coroutines are able to “pause” while waiting on their ultimate result and let other routines run in the meantime</a:t>
            </a:r>
          </a:p>
        </p:txBody>
      </p:sp>
      <p:sp>
        <p:nvSpPr>
          <p:cNvPr id="3" name="Slide Number Placeholder 2">
            <a:extLst>
              <a:ext uri="{FF2B5EF4-FFF2-40B4-BE49-F238E27FC236}">
                <a16:creationId xmlns:a16="http://schemas.microsoft.com/office/drawing/2014/main" id="{AB4195DD-4824-CFD3-7697-35A7BC91B98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10" name="TextBox 9">
            <a:extLst>
              <a:ext uri="{FF2B5EF4-FFF2-40B4-BE49-F238E27FC236}">
                <a16:creationId xmlns:a16="http://schemas.microsoft.com/office/drawing/2014/main" id="{BF8CCC3E-E567-0089-B580-EF1528A9C885}"/>
              </a:ext>
            </a:extLst>
          </p:cNvPr>
          <p:cNvSpPr txBox="1"/>
          <p:nvPr/>
        </p:nvSpPr>
        <p:spPr>
          <a:xfrm>
            <a:off x="6677000" y="191387"/>
            <a:ext cx="1233376" cy="1200329"/>
          </a:xfrm>
          <a:prstGeom prst="rect">
            <a:avLst/>
          </a:prstGeom>
          <a:noFill/>
        </p:spPr>
        <p:txBody>
          <a:bodyPr wrap="square" rtlCol="0">
            <a:spAutoFit/>
          </a:bodyPr>
          <a:lstStyle/>
          <a:p>
            <a:r>
              <a:rPr lang="en-US" sz="7200" b="1" dirty="0">
                <a:solidFill>
                  <a:srgbClr val="FFC000"/>
                </a:solidFill>
              </a:rPr>
              <a:t>?</a:t>
            </a:r>
            <a:endParaRPr lang="en-IN" sz="7200" b="1" dirty="0"/>
          </a:p>
        </p:txBody>
      </p:sp>
      <p:sp>
        <p:nvSpPr>
          <p:cNvPr id="11" name="TextBox 10">
            <a:extLst>
              <a:ext uri="{FF2B5EF4-FFF2-40B4-BE49-F238E27FC236}">
                <a16:creationId xmlns:a16="http://schemas.microsoft.com/office/drawing/2014/main" id="{6276CF6E-CE74-0822-93C8-A60774B065FE}"/>
              </a:ext>
            </a:extLst>
          </p:cNvPr>
          <p:cNvSpPr txBox="1"/>
          <p:nvPr/>
        </p:nvSpPr>
        <p:spPr>
          <a:xfrm>
            <a:off x="760732" y="3313823"/>
            <a:ext cx="5458047" cy="461665"/>
          </a:xfrm>
          <a:prstGeom prst="rect">
            <a:avLst/>
          </a:prstGeom>
          <a:noFill/>
        </p:spPr>
        <p:txBody>
          <a:bodyPr wrap="square" rtlCol="0">
            <a:spAutoFit/>
          </a:bodyPr>
          <a:lstStyle/>
          <a:p>
            <a:r>
              <a:rPr lang="en-US" sz="2400" b="1" dirty="0">
                <a:solidFill>
                  <a:srgbClr val="19BBD5"/>
                </a:solidFill>
                <a:latin typeface="Nixie One"/>
                <a:sym typeface="Nixie One"/>
              </a:rPr>
              <a:t>What Coroutines mean </a:t>
            </a:r>
            <a:r>
              <a:rPr lang="en-US" sz="2400" b="1" dirty="0">
                <a:solidFill>
                  <a:srgbClr val="FFC000"/>
                </a:solidFill>
                <a:latin typeface="Nixie One"/>
                <a:sym typeface="Nixie One"/>
              </a:rPr>
              <a:t>?</a:t>
            </a:r>
            <a:endParaRPr lang="en-IN" sz="2400" b="1" dirty="0">
              <a:solidFill>
                <a:srgbClr val="FFC000"/>
              </a:solidFill>
              <a:latin typeface="Nixie One"/>
              <a:sym typeface="Nixie One"/>
            </a:endParaRPr>
          </a:p>
        </p:txBody>
      </p:sp>
      <p:sp>
        <p:nvSpPr>
          <p:cNvPr id="12" name="TextBox 11">
            <a:extLst>
              <a:ext uri="{FF2B5EF4-FFF2-40B4-BE49-F238E27FC236}">
                <a16:creationId xmlns:a16="http://schemas.microsoft.com/office/drawing/2014/main" id="{F2CC1199-DF16-1EDA-563D-EBCF37D7C477}"/>
              </a:ext>
            </a:extLst>
          </p:cNvPr>
          <p:cNvSpPr txBox="1"/>
          <p:nvPr/>
        </p:nvSpPr>
        <p:spPr>
          <a:xfrm>
            <a:off x="760732" y="3831418"/>
            <a:ext cx="4983125" cy="954107"/>
          </a:xfrm>
          <a:prstGeom prst="rect">
            <a:avLst/>
          </a:prstGeom>
          <a:noFill/>
        </p:spPr>
        <p:txBody>
          <a:bodyPr wrap="square" rtlCol="0">
            <a:spAutoFit/>
          </a:bodyPr>
          <a:lstStyle/>
          <a:p>
            <a:pPr marL="457200" indent="-317500">
              <a:spcBef>
                <a:spcPts val="600"/>
              </a:spcBef>
              <a:buClr>
                <a:srgbClr val="19BBD5"/>
              </a:buClr>
              <a:buSzPts val="1400"/>
              <a:buFont typeface="Muli"/>
              <a:buChar char="◇"/>
            </a:pPr>
            <a:r>
              <a:rPr lang="en-US" dirty="0">
                <a:solidFill>
                  <a:srgbClr val="C6DAEC"/>
                </a:solidFill>
                <a:latin typeface="Muli"/>
                <a:sym typeface="Muli"/>
              </a:rPr>
              <a:t>Coroutines are a special type of function that deliberately yield control over to the caller, but does not end its context in the process, instead maintaining it in an idle state.</a:t>
            </a:r>
            <a:endParaRPr lang="en-IN" dirty="0">
              <a:solidFill>
                <a:srgbClr val="C6DAEC"/>
              </a:solidFill>
              <a:latin typeface="Muli"/>
              <a:sym typeface="Muli"/>
            </a:endParaRPr>
          </a:p>
        </p:txBody>
      </p:sp>
    </p:spTree>
    <p:extLst>
      <p:ext uri="{BB962C8B-B14F-4D97-AF65-F5344CB8AC3E}">
        <p14:creationId xmlns:p14="http://schemas.microsoft.com/office/powerpoint/2010/main" val="275197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126785" y="84352"/>
            <a:ext cx="4944300" cy="645300"/>
          </a:xfrm>
        </p:spPr>
        <p:txBody>
          <a:bodyPr/>
          <a:lstStyle/>
          <a:p>
            <a:r>
              <a:rPr lang="en-IN" b="1" dirty="0"/>
              <a:t>Task – 2  </a:t>
            </a:r>
            <a:r>
              <a:rPr lang="en-IN" sz="2000" dirty="0"/>
              <a:t>(Synchronous)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tretch>
            <a:fillRect/>
          </a:stretch>
        </p:blipFill>
        <p:spPr>
          <a:xfrm>
            <a:off x="703671" y="865629"/>
            <a:ext cx="5795799" cy="3919896"/>
          </a:xfrm>
          <a:prstGeom prst="rect">
            <a:avLst/>
          </a:prstGeom>
        </p:spPr>
      </p:pic>
      <p:pic>
        <p:nvPicPr>
          <p:cNvPr id="10" name="Picture 9">
            <a:extLst>
              <a:ext uri="{FF2B5EF4-FFF2-40B4-BE49-F238E27FC236}">
                <a16:creationId xmlns:a16="http://schemas.microsoft.com/office/drawing/2014/main" id="{BB85272B-390B-A760-27B8-F08E758ED1D4}"/>
              </a:ext>
            </a:extLst>
          </p:cNvPr>
          <p:cNvPicPr>
            <a:picLocks noChangeAspect="1"/>
          </p:cNvPicPr>
          <p:nvPr/>
        </p:nvPicPr>
        <p:blipFill>
          <a:blip r:embed="rId3"/>
          <a:stretch>
            <a:fillRect/>
          </a:stretch>
        </p:blipFill>
        <p:spPr>
          <a:xfrm>
            <a:off x="6917960" y="1293250"/>
            <a:ext cx="2125590" cy="966177"/>
          </a:xfrm>
          <a:prstGeom prst="rect">
            <a:avLst/>
          </a:prstGeom>
        </p:spPr>
      </p:pic>
      <p:sp>
        <p:nvSpPr>
          <p:cNvPr id="11" name="Arrow: Right 10">
            <a:extLst>
              <a:ext uri="{FF2B5EF4-FFF2-40B4-BE49-F238E27FC236}">
                <a16:creationId xmlns:a16="http://schemas.microsoft.com/office/drawing/2014/main" id="{7A3FE326-4557-FE6F-7DA3-7C818F277864}"/>
              </a:ext>
            </a:extLst>
          </p:cNvPr>
          <p:cNvSpPr/>
          <p:nvPr/>
        </p:nvSpPr>
        <p:spPr>
          <a:xfrm>
            <a:off x="6372053" y="1656416"/>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8E8FF42-0382-DCD0-F53F-90687C23EC02}"/>
              </a:ext>
            </a:extLst>
          </p:cNvPr>
          <p:cNvSpPr txBox="1"/>
          <p:nvPr/>
        </p:nvSpPr>
        <p:spPr>
          <a:xfrm>
            <a:off x="7285219" y="811396"/>
            <a:ext cx="2038663"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48274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EF45-2A70-31D1-664F-9F252C6B48D8}"/>
              </a:ext>
            </a:extLst>
          </p:cNvPr>
          <p:cNvSpPr>
            <a:spLocks noGrp="1"/>
          </p:cNvSpPr>
          <p:nvPr>
            <p:ph type="title"/>
          </p:nvPr>
        </p:nvSpPr>
        <p:spPr>
          <a:xfrm>
            <a:off x="3284182" y="286719"/>
            <a:ext cx="4944300" cy="645300"/>
          </a:xfrm>
        </p:spPr>
        <p:txBody>
          <a:bodyPr/>
          <a:lstStyle/>
          <a:p>
            <a:r>
              <a:rPr lang="en-IN" b="1" dirty="0"/>
              <a:t>Task – 2  </a:t>
            </a:r>
            <a:r>
              <a:rPr lang="en-IN" sz="2000" dirty="0"/>
              <a:t>(Asynchronous)</a:t>
            </a:r>
            <a:endParaRPr lang="en-IN" dirty="0"/>
          </a:p>
        </p:txBody>
      </p:sp>
      <p:sp>
        <p:nvSpPr>
          <p:cNvPr id="4" name="Slide Number Placeholder 3">
            <a:extLst>
              <a:ext uri="{FF2B5EF4-FFF2-40B4-BE49-F238E27FC236}">
                <a16:creationId xmlns:a16="http://schemas.microsoft.com/office/drawing/2014/main" id="{28495E2B-DFAF-A3DB-F063-0A65050F1A4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7ED09602-AA88-F070-5871-44404268F983}"/>
              </a:ext>
            </a:extLst>
          </p:cNvPr>
          <p:cNvPicPr>
            <a:picLocks noChangeAspect="1"/>
          </p:cNvPicPr>
          <p:nvPr/>
        </p:nvPicPr>
        <p:blipFill>
          <a:blip r:embed="rId2"/>
          <a:srcRect/>
          <a:stretch/>
        </p:blipFill>
        <p:spPr>
          <a:xfrm>
            <a:off x="776426" y="932019"/>
            <a:ext cx="5687396" cy="4119717"/>
          </a:xfrm>
          <a:prstGeom prst="rect">
            <a:avLst/>
          </a:prstGeom>
        </p:spPr>
      </p:pic>
      <p:pic>
        <p:nvPicPr>
          <p:cNvPr id="8" name="Picture 7">
            <a:extLst>
              <a:ext uri="{FF2B5EF4-FFF2-40B4-BE49-F238E27FC236}">
                <a16:creationId xmlns:a16="http://schemas.microsoft.com/office/drawing/2014/main" id="{B90AF0F6-7AAD-1979-6240-B63CD35B0038}"/>
              </a:ext>
            </a:extLst>
          </p:cNvPr>
          <p:cNvPicPr>
            <a:picLocks noChangeAspect="1"/>
          </p:cNvPicPr>
          <p:nvPr/>
        </p:nvPicPr>
        <p:blipFill>
          <a:blip r:embed="rId3"/>
          <a:stretch>
            <a:fillRect/>
          </a:stretch>
        </p:blipFill>
        <p:spPr>
          <a:xfrm>
            <a:off x="6754279" y="1483960"/>
            <a:ext cx="2260352" cy="1005278"/>
          </a:xfrm>
          <a:prstGeom prst="rect">
            <a:avLst/>
          </a:prstGeom>
        </p:spPr>
      </p:pic>
      <p:sp>
        <p:nvSpPr>
          <p:cNvPr id="9" name="Arrow: Right 8">
            <a:extLst>
              <a:ext uri="{FF2B5EF4-FFF2-40B4-BE49-F238E27FC236}">
                <a16:creationId xmlns:a16="http://schemas.microsoft.com/office/drawing/2014/main" id="{ADFA85F5-4F8E-0735-C47D-A605B6C044DC}"/>
              </a:ext>
            </a:extLst>
          </p:cNvPr>
          <p:cNvSpPr/>
          <p:nvPr/>
        </p:nvSpPr>
        <p:spPr>
          <a:xfrm>
            <a:off x="6279884" y="1844194"/>
            <a:ext cx="658333" cy="284810"/>
          </a:xfrm>
          <a:prstGeom prst="rightArrow">
            <a:avLst>
              <a:gd name="adj1" fmla="val 50000"/>
              <a:gd name="adj2"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5B2724-6974-A141-B6C0-892CE2C7BF33}"/>
              </a:ext>
            </a:extLst>
          </p:cNvPr>
          <p:cNvSpPr txBox="1"/>
          <p:nvPr/>
        </p:nvSpPr>
        <p:spPr>
          <a:xfrm>
            <a:off x="7253336" y="932019"/>
            <a:ext cx="1262237" cy="400110"/>
          </a:xfrm>
          <a:prstGeom prst="rect">
            <a:avLst/>
          </a:prstGeom>
          <a:noFill/>
        </p:spPr>
        <p:txBody>
          <a:bodyPr wrap="square" rtlCol="0">
            <a:spAutoFit/>
          </a:bodyPr>
          <a:lstStyle/>
          <a:p>
            <a:r>
              <a:rPr lang="en-IN" sz="2000" b="1" dirty="0">
                <a:solidFill>
                  <a:srgbClr val="FFC000"/>
                </a:solidFill>
                <a:effectLst>
                  <a:outerShdw blurRad="38100" dist="38100" dir="2700000" algn="tl">
                    <a:srgbClr val="000000">
                      <a:alpha val="43137"/>
                    </a:srgbClr>
                  </a:outerShdw>
                </a:effectLst>
              </a:rPr>
              <a:t>Output</a:t>
            </a:r>
          </a:p>
        </p:txBody>
      </p:sp>
    </p:spTree>
    <p:extLst>
      <p:ext uri="{BB962C8B-B14F-4D97-AF65-F5344CB8AC3E}">
        <p14:creationId xmlns:p14="http://schemas.microsoft.com/office/powerpoint/2010/main" val="121006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317667" y="1992141"/>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1" dirty="0">
                <a:solidFill>
                  <a:srgbClr val="FFC000"/>
                </a:solidFill>
              </a:rPr>
              <a:t>Thanks!</a:t>
            </a:r>
            <a:endParaRPr sz="8000" b="1" dirty="0">
              <a:solidFill>
                <a:srgbClr val="FFC000"/>
              </a:solidFill>
            </a:endParaRPr>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4C91-8772-3DCC-CDF6-8C73DD4200AD}"/>
              </a:ext>
            </a:extLst>
          </p:cNvPr>
          <p:cNvSpPr>
            <a:spLocks noGrp="1"/>
          </p:cNvSpPr>
          <p:nvPr>
            <p:ph type="title"/>
          </p:nvPr>
        </p:nvSpPr>
        <p:spPr>
          <a:xfrm>
            <a:off x="2675454" y="303749"/>
            <a:ext cx="4944300" cy="645300"/>
          </a:xfrm>
        </p:spPr>
        <p:txBody>
          <a:bodyPr/>
          <a:lstStyle/>
          <a:p>
            <a:r>
              <a:rPr lang="en-US" sz="4400" b="1" dirty="0"/>
              <a:t>Example</a:t>
            </a:r>
            <a:r>
              <a:rPr lang="en-US" dirty="0"/>
              <a:t> </a:t>
            </a:r>
            <a:endParaRPr lang="en-IN" dirty="0"/>
          </a:p>
        </p:txBody>
      </p:sp>
      <p:sp>
        <p:nvSpPr>
          <p:cNvPr id="3" name="Text Placeholder 2">
            <a:extLst>
              <a:ext uri="{FF2B5EF4-FFF2-40B4-BE49-F238E27FC236}">
                <a16:creationId xmlns:a16="http://schemas.microsoft.com/office/drawing/2014/main" id="{765EE076-A567-17A4-C61F-81D7D9B73685}"/>
              </a:ext>
            </a:extLst>
          </p:cNvPr>
          <p:cNvSpPr>
            <a:spLocks noGrp="1"/>
          </p:cNvSpPr>
          <p:nvPr>
            <p:ph type="body" idx="1"/>
          </p:nvPr>
        </p:nvSpPr>
        <p:spPr>
          <a:xfrm>
            <a:off x="1789408" y="770600"/>
            <a:ext cx="7411300" cy="1659900"/>
          </a:xfrm>
        </p:spPr>
        <p:txBody>
          <a:bodyPr/>
          <a:lstStyle/>
          <a:p>
            <a:r>
              <a:rPr lang="en-US" dirty="0"/>
              <a:t>Chess master Judit Polgár hosts a chess exhibition in which she plays multiple amateur players. She has two ways of conducting the exhibition: synchronously and asynchronously.</a:t>
            </a:r>
          </a:p>
          <a:p>
            <a:r>
              <a:rPr lang="en-US" dirty="0"/>
              <a:t>Assumptions:</a:t>
            </a:r>
          </a:p>
          <a:p>
            <a:pPr lvl="1">
              <a:buFont typeface="Courier New" panose="02070309020205020404" pitchFamily="49" charset="0"/>
              <a:buChar char="o"/>
            </a:pPr>
            <a:r>
              <a:rPr lang="en-US" dirty="0"/>
              <a:t>24 opponents</a:t>
            </a:r>
          </a:p>
          <a:p>
            <a:pPr lvl="1">
              <a:buFont typeface="Courier New" panose="02070309020205020404" pitchFamily="49" charset="0"/>
              <a:buChar char="o"/>
            </a:pPr>
            <a:r>
              <a:rPr lang="en-US" dirty="0"/>
              <a:t>Judit makes each chess move in 5 seconds</a:t>
            </a:r>
          </a:p>
          <a:p>
            <a:pPr lvl="1">
              <a:buFont typeface="Courier New" panose="02070309020205020404" pitchFamily="49" charset="0"/>
              <a:buChar char="o"/>
            </a:pPr>
            <a:r>
              <a:rPr lang="en-US" dirty="0"/>
              <a:t>Opponents each take 55 seconds to make a move</a:t>
            </a:r>
          </a:p>
          <a:p>
            <a:pPr lvl="1">
              <a:buFont typeface="Courier New" panose="02070309020205020404" pitchFamily="49" charset="0"/>
              <a:buChar char="o"/>
            </a:pPr>
            <a:r>
              <a:rPr lang="en-US" dirty="0"/>
              <a:t>Games average 30 pair-moves (60 moves total)</a:t>
            </a:r>
          </a:p>
          <a:p>
            <a:pPr marL="139700" indent="0">
              <a:buNone/>
            </a:pPr>
            <a:endParaRPr lang="en-US" dirty="0"/>
          </a:p>
          <a:p>
            <a:pPr lvl="1">
              <a:buFont typeface="Courier New" panose="02070309020205020404" pitchFamily="49" charset="0"/>
              <a:buChar char="o"/>
            </a:pPr>
            <a:endParaRPr lang="en-IN" dirty="0"/>
          </a:p>
          <a:p>
            <a:pPr lvl="1">
              <a:buFont typeface="Courier New" panose="02070309020205020404" pitchFamily="49" charset="0"/>
              <a:buChar char="o"/>
            </a:pPr>
            <a:endParaRPr lang="en-US" dirty="0"/>
          </a:p>
        </p:txBody>
      </p:sp>
      <p:sp>
        <p:nvSpPr>
          <p:cNvPr id="4" name="Slide Number Placeholder 3">
            <a:extLst>
              <a:ext uri="{FF2B5EF4-FFF2-40B4-BE49-F238E27FC236}">
                <a16:creationId xmlns:a16="http://schemas.microsoft.com/office/drawing/2014/main" id="{9A949A31-872A-7375-3F38-A84A8F60999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5" name="Text Placeholder 5">
            <a:extLst>
              <a:ext uri="{FF2B5EF4-FFF2-40B4-BE49-F238E27FC236}">
                <a16:creationId xmlns:a16="http://schemas.microsoft.com/office/drawing/2014/main" id="{A323B9B4-3FEA-5DC8-C948-D1BB7D65E170}"/>
              </a:ext>
            </a:extLst>
          </p:cNvPr>
          <p:cNvSpPr txBox="1">
            <a:spLocks/>
          </p:cNvSpPr>
          <p:nvPr/>
        </p:nvSpPr>
        <p:spPr>
          <a:xfrm>
            <a:off x="1904700" y="2899800"/>
            <a:ext cx="2667300"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endParaRPr lang="en-IN" dirty="0"/>
          </a:p>
        </p:txBody>
      </p:sp>
      <p:sp>
        <p:nvSpPr>
          <p:cNvPr id="9" name="Text Placeholder 5">
            <a:extLst>
              <a:ext uri="{FF2B5EF4-FFF2-40B4-BE49-F238E27FC236}">
                <a16:creationId xmlns:a16="http://schemas.microsoft.com/office/drawing/2014/main" id="{A50316C8-16CA-9D9B-4B7D-93CE183C09ED}"/>
              </a:ext>
            </a:extLst>
          </p:cNvPr>
          <p:cNvSpPr txBox="1">
            <a:spLocks/>
          </p:cNvSpPr>
          <p:nvPr/>
        </p:nvSpPr>
        <p:spPr>
          <a:xfrm>
            <a:off x="779721" y="2571750"/>
            <a:ext cx="28778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Synchronous version: </a:t>
            </a:r>
          </a:p>
          <a:p>
            <a:pPr marL="139700" indent="0">
              <a:buNone/>
            </a:pPr>
            <a:r>
              <a:rPr lang="en-US" dirty="0"/>
              <a:t>Judit plays one game at a time, never two at the same time, until the game is complete. Each game takes (55 + 5) * 30 == 1800 seconds, or 30 minutes. The entire exhibition takes 24 * 30 == 720 minutes, or</a:t>
            </a:r>
            <a:r>
              <a:rPr lang="en-US" sz="1600" dirty="0">
                <a:solidFill>
                  <a:srgbClr val="19BBD5"/>
                </a:solidFill>
                <a:latin typeface="Nixie One"/>
              </a:rPr>
              <a:t> </a:t>
            </a:r>
            <a:r>
              <a:rPr lang="en-US" sz="1600" b="1" dirty="0">
                <a:solidFill>
                  <a:srgbClr val="FFC000"/>
                </a:solidFill>
                <a:latin typeface="Nixie One"/>
              </a:rPr>
              <a:t>12 hours.</a:t>
            </a:r>
            <a:endParaRPr lang="en-IN" sz="1800" b="1" dirty="0">
              <a:solidFill>
                <a:srgbClr val="FFC000"/>
              </a:solidFill>
              <a:latin typeface="Nixie One"/>
            </a:endParaRPr>
          </a:p>
        </p:txBody>
      </p:sp>
      <p:sp>
        <p:nvSpPr>
          <p:cNvPr id="13" name="Text Placeholder 5">
            <a:extLst>
              <a:ext uri="{FF2B5EF4-FFF2-40B4-BE49-F238E27FC236}">
                <a16:creationId xmlns:a16="http://schemas.microsoft.com/office/drawing/2014/main" id="{6E06BBA6-F03D-FC43-C795-9DFC59304D0E}"/>
              </a:ext>
            </a:extLst>
          </p:cNvPr>
          <p:cNvSpPr txBox="1">
            <a:spLocks/>
          </p:cNvSpPr>
          <p:nvPr/>
        </p:nvSpPr>
        <p:spPr>
          <a:xfrm>
            <a:off x="3907988" y="2571750"/>
            <a:ext cx="3548979" cy="266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US" sz="1600" b="1" dirty="0">
                <a:solidFill>
                  <a:srgbClr val="19BBD5"/>
                </a:solidFill>
                <a:latin typeface="Nixie One"/>
                <a:sym typeface="Nixie One"/>
              </a:rPr>
              <a:t>Asynchronous version: </a:t>
            </a:r>
          </a:p>
          <a:p>
            <a:pPr marL="139700" indent="0">
              <a:buNone/>
            </a:pPr>
            <a:r>
              <a:rPr lang="en-US" dirty="0">
                <a:sym typeface="Nixie One"/>
              </a:rPr>
              <a:t>Ju</a:t>
            </a:r>
            <a:r>
              <a:rPr lang="en-US" dirty="0"/>
              <a:t>dit moves from table to table, making one move at each table. She leaves the table and lets the opponent make their next move during the wait time. One move on all 24 games takes Judit 24 * 5 == 120 seconds, or 2 minutes. The entire exhibition is now cut down to 120 * 30 == 3600 seconds, or just </a:t>
            </a:r>
            <a:r>
              <a:rPr lang="en-US" sz="1600" b="1" dirty="0">
                <a:solidFill>
                  <a:srgbClr val="FFC000"/>
                </a:solidFill>
                <a:latin typeface="Nixie One"/>
              </a:rPr>
              <a:t>1 hour.</a:t>
            </a:r>
            <a:endParaRPr lang="en-IN" b="1" dirty="0">
              <a:solidFill>
                <a:srgbClr val="FFC000"/>
              </a:solidFill>
              <a:latin typeface="Nixie One"/>
            </a:endParaRPr>
          </a:p>
        </p:txBody>
      </p:sp>
    </p:spTree>
    <p:extLst>
      <p:ext uri="{BB962C8B-B14F-4D97-AF65-F5344CB8AC3E}">
        <p14:creationId xmlns:p14="http://schemas.microsoft.com/office/powerpoint/2010/main" val="334851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83BCF-F415-772B-5083-A6691DADA536}"/>
              </a:ext>
            </a:extLst>
          </p:cNvPr>
          <p:cNvSpPr>
            <a:spLocks noGrp="1"/>
          </p:cNvSpPr>
          <p:nvPr>
            <p:ph type="title"/>
          </p:nvPr>
        </p:nvSpPr>
        <p:spPr>
          <a:xfrm>
            <a:off x="2505333" y="1494597"/>
            <a:ext cx="4944300" cy="645300"/>
          </a:xfrm>
        </p:spPr>
        <p:txBody>
          <a:bodyPr/>
          <a:lstStyle/>
          <a:p>
            <a:r>
              <a:rPr lang="en-US" sz="4800" b="1" dirty="0"/>
              <a:t>Conclusion:</a:t>
            </a:r>
            <a:endParaRPr lang="en-IN" sz="4800" b="1" dirty="0"/>
          </a:p>
        </p:txBody>
      </p:sp>
      <p:sp>
        <p:nvSpPr>
          <p:cNvPr id="4" name="Slide Number Placeholder 3">
            <a:extLst>
              <a:ext uri="{FF2B5EF4-FFF2-40B4-BE49-F238E27FC236}">
                <a16:creationId xmlns:a16="http://schemas.microsoft.com/office/drawing/2014/main" id="{5B08BD28-AF36-E654-DF4F-527D9FFC4F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a:t>
            </a:fld>
            <a:endParaRPr lang="en"/>
          </a:p>
        </p:txBody>
      </p:sp>
      <p:sp>
        <p:nvSpPr>
          <p:cNvPr id="9" name="Text Placeholder 8">
            <a:extLst>
              <a:ext uri="{FF2B5EF4-FFF2-40B4-BE49-F238E27FC236}">
                <a16:creationId xmlns:a16="http://schemas.microsoft.com/office/drawing/2014/main" id="{188029BA-1A38-B553-7CFF-0CD2A4EE3B3F}"/>
              </a:ext>
            </a:extLst>
          </p:cNvPr>
          <p:cNvSpPr>
            <a:spLocks noGrp="1"/>
          </p:cNvSpPr>
          <p:nvPr>
            <p:ph type="body" idx="1"/>
          </p:nvPr>
        </p:nvSpPr>
        <p:spPr>
          <a:xfrm>
            <a:off x="1039093" y="2300775"/>
            <a:ext cx="6119916" cy="2663700"/>
          </a:xfrm>
        </p:spPr>
        <p:txBody>
          <a:bodyPr/>
          <a:lstStyle/>
          <a:p>
            <a:r>
              <a:rPr lang="en-US" sz="1800" dirty="0"/>
              <a:t>We can accomplish same task in less time by working in asynchronous manner than by synchronous manner</a:t>
            </a:r>
          </a:p>
          <a:p>
            <a:r>
              <a:rPr lang="en-US" sz="1800" dirty="0"/>
              <a:t>It doesn’t work on the principle of threading and multiprocessing.</a:t>
            </a:r>
          </a:p>
          <a:p>
            <a:r>
              <a:rPr lang="en-US" sz="1800" dirty="0"/>
              <a:t>It converts long waiting period of time into productive time by using this time to complete other task in the loop</a:t>
            </a:r>
            <a:endParaRPr lang="en-IN" sz="1800" dirty="0"/>
          </a:p>
        </p:txBody>
      </p:sp>
    </p:spTree>
    <p:extLst>
      <p:ext uri="{BB962C8B-B14F-4D97-AF65-F5344CB8AC3E}">
        <p14:creationId xmlns:p14="http://schemas.microsoft.com/office/powerpoint/2010/main" val="272087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AE64-D436-3C0C-CB4B-F251A65E21CC}"/>
              </a:ext>
            </a:extLst>
          </p:cNvPr>
          <p:cNvSpPr>
            <a:spLocks noGrp="1"/>
          </p:cNvSpPr>
          <p:nvPr>
            <p:ph type="ctrTitle"/>
          </p:nvPr>
        </p:nvSpPr>
        <p:spPr/>
        <p:txBody>
          <a:bodyPr/>
          <a:lstStyle/>
          <a:p>
            <a:r>
              <a:rPr lang="en-IN" b="1" i="1" dirty="0">
                <a:effectLst>
                  <a:outerShdw blurRad="38100" dist="38100" dir="2700000" algn="tl">
                    <a:srgbClr val="000000">
                      <a:alpha val="43137"/>
                    </a:srgbClr>
                  </a:outerShdw>
                </a:effectLst>
              </a:rPr>
              <a:t>Lets start working with </a:t>
            </a:r>
            <a:r>
              <a:rPr lang="en-IN" b="1" i="1" dirty="0">
                <a:solidFill>
                  <a:srgbClr val="FFC000"/>
                </a:solidFill>
                <a:effectLst>
                  <a:outerShdw blurRad="38100" dist="38100" dir="2700000" algn="tl">
                    <a:srgbClr val="000000">
                      <a:alpha val="43137"/>
                    </a:srgbClr>
                  </a:outerShdw>
                </a:effectLst>
              </a:rPr>
              <a:t>Async IO</a:t>
            </a:r>
          </a:p>
        </p:txBody>
      </p:sp>
    </p:spTree>
    <p:extLst>
      <p:ext uri="{BB962C8B-B14F-4D97-AF65-F5344CB8AC3E}">
        <p14:creationId xmlns:p14="http://schemas.microsoft.com/office/powerpoint/2010/main" val="9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95002" y="1865906"/>
            <a:ext cx="2176800" cy="400110"/>
          </a:xfrm>
          <a:prstGeom prst="rect">
            <a:avLst/>
          </a:prstGeom>
          <a:noFill/>
        </p:spPr>
        <p:txBody>
          <a:bodyPr wrap="square" rtlCol="0">
            <a:spAutoFit/>
          </a:bodyPr>
          <a:lstStyle/>
          <a:p>
            <a:pPr algn="ctr"/>
            <a:r>
              <a:rPr lang="en-IN" sz="2000" b="1" dirty="0">
                <a:solidFill>
                  <a:srgbClr val="FFC000"/>
                </a:solidFill>
                <a:effectLst>
                  <a:outerShdw blurRad="38100" dist="38100" dir="2700000" algn="tl">
                    <a:srgbClr val="000000">
                      <a:alpha val="43137"/>
                    </a:srgbClr>
                  </a:outerShdw>
                </a:effectLst>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a:off x="5859904" y="322994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88C5BD5-7392-21EA-DF72-34C12E7934D9}"/>
              </a:ext>
            </a:extLst>
          </p:cNvPr>
          <p:cNvPicPr>
            <a:picLocks noChangeAspect="1"/>
          </p:cNvPicPr>
          <p:nvPr/>
        </p:nvPicPr>
        <p:blipFill>
          <a:blip r:embed="rId2"/>
          <a:stretch>
            <a:fillRect/>
          </a:stretch>
        </p:blipFill>
        <p:spPr>
          <a:xfrm>
            <a:off x="6182558" y="2364450"/>
            <a:ext cx="2821084" cy="1776710"/>
          </a:xfrm>
          <a:prstGeom prst="rect">
            <a:avLst/>
          </a:prstGeom>
        </p:spPr>
      </p:pic>
      <p:pic>
        <p:nvPicPr>
          <p:cNvPr id="12" name="Picture 11">
            <a:extLst>
              <a:ext uri="{FF2B5EF4-FFF2-40B4-BE49-F238E27FC236}">
                <a16:creationId xmlns:a16="http://schemas.microsoft.com/office/drawing/2014/main" id="{E0C868A5-EF22-0C2A-9312-1C95C7C8E745}"/>
              </a:ext>
            </a:extLst>
          </p:cNvPr>
          <p:cNvPicPr>
            <a:picLocks noChangeAspect="1"/>
          </p:cNvPicPr>
          <p:nvPr/>
        </p:nvPicPr>
        <p:blipFill>
          <a:blip r:embed="rId3"/>
          <a:stretch>
            <a:fillRect/>
          </a:stretch>
        </p:blipFill>
        <p:spPr>
          <a:xfrm>
            <a:off x="1100097" y="1554006"/>
            <a:ext cx="4716087" cy="3450795"/>
          </a:xfrm>
          <a:prstGeom prst="rect">
            <a:avLst/>
          </a:prstGeom>
        </p:spPr>
      </p:pic>
    </p:spTree>
    <p:extLst>
      <p:ext uri="{BB962C8B-B14F-4D97-AF65-F5344CB8AC3E}">
        <p14:creationId xmlns:p14="http://schemas.microsoft.com/office/powerpoint/2010/main" val="25018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9889A4-E3AE-68F7-3ACC-43590143CBE4}"/>
              </a:ext>
            </a:extLst>
          </p:cNvPr>
          <p:cNvSpPr>
            <a:spLocks noGrp="1"/>
          </p:cNvSpPr>
          <p:nvPr>
            <p:ph type="title"/>
          </p:nvPr>
        </p:nvSpPr>
        <p:spPr>
          <a:xfrm>
            <a:off x="2698231" y="304039"/>
            <a:ext cx="6260004" cy="648000"/>
          </a:xfrm>
        </p:spPr>
        <p:txBody>
          <a:bodyPr/>
          <a:lstStyle/>
          <a:p>
            <a:r>
              <a:rPr lang="en-IN" b="1" dirty="0"/>
              <a:t>Code - 1</a:t>
            </a:r>
            <a:r>
              <a:rPr lang="en-IN" sz="2000" b="1" dirty="0"/>
              <a:t>    </a:t>
            </a:r>
            <a:r>
              <a:rPr lang="en-IN" sz="2000" dirty="0"/>
              <a:t>(Asynchronous)</a:t>
            </a:r>
            <a:endParaRPr lang="en-IN" dirty="0"/>
          </a:p>
        </p:txBody>
      </p:sp>
      <p:sp>
        <p:nvSpPr>
          <p:cNvPr id="5" name="Slide Number Placeholder 4">
            <a:extLst>
              <a:ext uri="{FF2B5EF4-FFF2-40B4-BE49-F238E27FC236}">
                <a16:creationId xmlns:a16="http://schemas.microsoft.com/office/drawing/2014/main" id="{03C5C8E3-659D-BF2C-1A56-9FD931D152E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11" name="TextBox 10">
            <a:extLst>
              <a:ext uri="{FF2B5EF4-FFF2-40B4-BE49-F238E27FC236}">
                <a16:creationId xmlns:a16="http://schemas.microsoft.com/office/drawing/2014/main" id="{AB4A4999-8450-9E2A-5392-126AE5D4B93A}"/>
              </a:ext>
            </a:extLst>
          </p:cNvPr>
          <p:cNvSpPr txBox="1"/>
          <p:nvPr/>
        </p:nvSpPr>
        <p:spPr>
          <a:xfrm>
            <a:off x="6455325" y="1872858"/>
            <a:ext cx="2176800" cy="400110"/>
          </a:xfrm>
          <a:prstGeom prst="rect">
            <a:avLst/>
          </a:prstGeom>
          <a:noFill/>
        </p:spPr>
        <p:txBody>
          <a:bodyPr wrap="square" rtlCol="0">
            <a:spAutoFit/>
          </a:bodyPr>
          <a:lstStyle/>
          <a:p>
            <a:pPr algn="ctr"/>
            <a:r>
              <a:rPr lang="en-IN" sz="2000" dirty="0">
                <a:solidFill>
                  <a:srgbClr val="FFC000"/>
                </a:solidFill>
              </a:rPr>
              <a:t>Output</a:t>
            </a:r>
          </a:p>
        </p:txBody>
      </p:sp>
      <p:sp>
        <p:nvSpPr>
          <p:cNvPr id="13" name="Arrow: Right 12">
            <a:extLst>
              <a:ext uri="{FF2B5EF4-FFF2-40B4-BE49-F238E27FC236}">
                <a16:creationId xmlns:a16="http://schemas.microsoft.com/office/drawing/2014/main" id="{60DD76D9-77F8-45FA-ECA5-2F7B3D50CDFA}"/>
              </a:ext>
            </a:extLst>
          </p:cNvPr>
          <p:cNvSpPr/>
          <p:nvPr/>
        </p:nvSpPr>
        <p:spPr>
          <a:xfrm flipV="1">
            <a:off x="5828233" y="3247165"/>
            <a:ext cx="27893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8DC51BC9-1045-87B4-687C-CD31C38536B9}"/>
              </a:ext>
            </a:extLst>
          </p:cNvPr>
          <p:cNvPicPr>
            <a:picLocks noChangeAspect="1"/>
          </p:cNvPicPr>
          <p:nvPr/>
        </p:nvPicPr>
        <p:blipFill>
          <a:blip r:embed="rId2"/>
          <a:stretch>
            <a:fillRect/>
          </a:stretch>
        </p:blipFill>
        <p:spPr>
          <a:xfrm>
            <a:off x="1098514" y="1529855"/>
            <a:ext cx="4671084" cy="3434620"/>
          </a:xfrm>
          <a:prstGeom prst="rect">
            <a:avLst/>
          </a:prstGeom>
        </p:spPr>
      </p:pic>
      <p:pic>
        <p:nvPicPr>
          <p:cNvPr id="25" name="Picture 24">
            <a:extLst>
              <a:ext uri="{FF2B5EF4-FFF2-40B4-BE49-F238E27FC236}">
                <a16:creationId xmlns:a16="http://schemas.microsoft.com/office/drawing/2014/main" id="{DAFB5576-41CD-E7F1-98CD-E16AECD6D171}"/>
              </a:ext>
            </a:extLst>
          </p:cNvPr>
          <p:cNvPicPr>
            <a:picLocks noChangeAspect="1"/>
          </p:cNvPicPr>
          <p:nvPr/>
        </p:nvPicPr>
        <p:blipFill>
          <a:blip r:embed="rId3"/>
          <a:stretch>
            <a:fillRect/>
          </a:stretch>
        </p:blipFill>
        <p:spPr>
          <a:xfrm>
            <a:off x="6165801" y="2328549"/>
            <a:ext cx="2755848" cy="1837232"/>
          </a:xfrm>
          <a:prstGeom prst="rect">
            <a:avLst/>
          </a:prstGeom>
        </p:spPr>
      </p:pic>
    </p:spTree>
    <p:extLst>
      <p:ext uri="{BB962C8B-B14F-4D97-AF65-F5344CB8AC3E}">
        <p14:creationId xmlns:p14="http://schemas.microsoft.com/office/powerpoint/2010/main" val="345077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EC33-CF57-BF64-CD4C-183EC140F6D8}"/>
              </a:ext>
            </a:extLst>
          </p:cNvPr>
          <p:cNvSpPr>
            <a:spLocks noGrp="1"/>
          </p:cNvSpPr>
          <p:nvPr>
            <p:ph type="title"/>
          </p:nvPr>
        </p:nvSpPr>
        <p:spPr>
          <a:xfrm>
            <a:off x="3051835" y="905825"/>
            <a:ext cx="4944300" cy="645300"/>
          </a:xfrm>
        </p:spPr>
        <p:txBody>
          <a:bodyPr/>
          <a:lstStyle/>
          <a:p>
            <a:r>
              <a:rPr lang="en-IN" b="1" dirty="0"/>
              <a:t>More about working of </a:t>
            </a:r>
            <a:r>
              <a:rPr lang="en-IN" b="1" dirty="0">
                <a:solidFill>
                  <a:srgbClr val="FFC000"/>
                </a:solidFill>
              </a:rPr>
              <a:t>Async IO</a:t>
            </a:r>
          </a:p>
        </p:txBody>
      </p:sp>
      <p:sp>
        <p:nvSpPr>
          <p:cNvPr id="3" name="Text Placeholder 2">
            <a:extLst>
              <a:ext uri="{FF2B5EF4-FFF2-40B4-BE49-F238E27FC236}">
                <a16:creationId xmlns:a16="http://schemas.microsoft.com/office/drawing/2014/main" id="{B9F7E543-6414-E816-6583-8DAB0A2636E3}"/>
              </a:ext>
            </a:extLst>
          </p:cNvPr>
          <p:cNvSpPr>
            <a:spLocks noGrp="1"/>
          </p:cNvSpPr>
          <p:nvPr>
            <p:ph type="body" idx="1"/>
          </p:nvPr>
        </p:nvSpPr>
        <p:spPr>
          <a:xfrm>
            <a:off x="1350450" y="1391648"/>
            <a:ext cx="5724907" cy="2211944"/>
          </a:xfrm>
        </p:spPr>
        <p:txBody>
          <a:bodyPr/>
          <a:lstStyle/>
          <a:p>
            <a:r>
              <a:rPr lang="en-US" dirty="0"/>
              <a:t>The syntax async def introduces either a native coroutine or an asynchronous generator.</a:t>
            </a:r>
          </a:p>
          <a:p>
            <a:r>
              <a:rPr lang="en-US" dirty="0"/>
              <a:t>The keyword await passes function control back to the event loop. (It suspends the execution of the surrounding coroutine.) If Python encounters an await f() expression in the scope of g(), this is how await tells the event loop, “Suspend execution of g() until whatever I’m waiting on—the result of f()—is returned. In the meantime, go let something else run.”</a:t>
            </a:r>
          </a:p>
          <a:p>
            <a:endParaRPr lang="en-IN" dirty="0"/>
          </a:p>
        </p:txBody>
      </p:sp>
      <p:sp>
        <p:nvSpPr>
          <p:cNvPr id="4" name="Slide Number Placeholder 3">
            <a:extLst>
              <a:ext uri="{FF2B5EF4-FFF2-40B4-BE49-F238E27FC236}">
                <a16:creationId xmlns:a16="http://schemas.microsoft.com/office/drawing/2014/main" id="{25595732-EB31-2C6D-4D6F-7A17A9C6483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11" name="TextBox 10">
            <a:extLst>
              <a:ext uri="{FF2B5EF4-FFF2-40B4-BE49-F238E27FC236}">
                <a16:creationId xmlns:a16="http://schemas.microsoft.com/office/drawing/2014/main" id="{A90AC1BD-18BC-920B-E58D-D6036CB1336D}"/>
              </a:ext>
            </a:extLst>
          </p:cNvPr>
          <p:cNvSpPr txBox="1"/>
          <p:nvPr/>
        </p:nvSpPr>
        <p:spPr>
          <a:xfrm>
            <a:off x="2046157" y="3677722"/>
            <a:ext cx="4474564" cy="1107803"/>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B22A1CB3-1891-0B3A-9757-EB83B1687BCC}"/>
              </a:ext>
            </a:extLst>
          </p:cNvPr>
          <p:cNvPicPr>
            <a:picLocks noChangeAspect="1"/>
          </p:cNvPicPr>
          <p:nvPr/>
        </p:nvPicPr>
        <p:blipFill>
          <a:blip r:embed="rId2"/>
          <a:stretch>
            <a:fillRect/>
          </a:stretch>
        </p:blipFill>
        <p:spPr>
          <a:xfrm>
            <a:off x="2158583" y="3444114"/>
            <a:ext cx="4249712" cy="1575019"/>
          </a:xfrm>
          <a:prstGeom prst="rect">
            <a:avLst/>
          </a:prstGeom>
        </p:spPr>
      </p:pic>
    </p:spTree>
    <p:extLst>
      <p:ext uri="{BB962C8B-B14F-4D97-AF65-F5344CB8AC3E}">
        <p14:creationId xmlns:p14="http://schemas.microsoft.com/office/powerpoint/2010/main" val="283706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207B-C782-7E50-9E7E-2A3625CBD862}"/>
              </a:ext>
            </a:extLst>
          </p:cNvPr>
          <p:cNvSpPr>
            <a:spLocks noGrp="1"/>
          </p:cNvSpPr>
          <p:nvPr>
            <p:ph type="title"/>
          </p:nvPr>
        </p:nvSpPr>
        <p:spPr>
          <a:xfrm>
            <a:off x="2984161" y="566367"/>
            <a:ext cx="4944300" cy="645300"/>
          </a:xfrm>
        </p:spPr>
        <p:txBody>
          <a:bodyPr/>
          <a:lstStyle/>
          <a:p>
            <a:r>
              <a:rPr lang="en-IN" b="1" dirty="0"/>
              <a:t>Syntax of </a:t>
            </a:r>
            <a:r>
              <a:rPr lang="en-IN" b="1" dirty="0">
                <a:solidFill>
                  <a:srgbClr val="FFC000"/>
                </a:solidFill>
              </a:rPr>
              <a:t>Async IO</a:t>
            </a:r>
          </a:p>
        </p:txBody>
      </p:sp>
      <p:sp>
        <p:nvSpPr>
          <p:cNvPr id="3" name="Text Placeholder 2">
            <a:extLst>
              <a:ext uri="{FF2B5EF4-FFF2-40B4-BE49-F238E27FC236}">
                <a16:creationId xmlns:a16="http://schemas.microsoft.com/office/drawing/2014/main" id="{B116BFFE-B472-7E29-1D90-F3ECB7F84143}"/>
              </a:ext>
            </a:extLst>
          </p:cNvPr>
          <p:cNvSpPr>
            <a:spLocks noGrp="1"/>
          </p:cNvSpPr>
          <p:nvPr>
            <p:ph type="body" idx="1"/>
          </p:nvPr>
        </p:nvSpPr>
        <p:spPr>
          <a:xfrm>
            <a:off x="1050647" y="1324079"/>
            <a:ext cx="6047195" cy="1659900"/>
          </a:xfrm>
        </p:spPr>
        <p:txBody>
          <a:bodyPr/>
          <a:lstStyle/>
          <a:p>
            <a:r>
              <a:rPr lang="en-US" dirty="0">
                <a:solidFill>
                  <a:srgbClr val="92D050"/>
                </a:solidFill>
              </a:rPr>
              <a:t>A function that you introduce with async def is a coroutine. </a:t>
            </a:r>
            <a:r>
              <a:rPr lang="en-US" dirty="0"/>
              <a:t>It may use await, return, or yield, but all of these are optional. Declaring </a:t>
            </a:r>
            <a:r>
              <a:rPr lang="en-US" dirty="0">
                <a:solidFill>
                  <a:srgbClr val="92D050"/>
                </a:solidFill>
              </a:rPr>
              <a:t>async def funct(): pass is valid:</a:t>
            </a:r>
          </a:p>
          <a:p>
            <a:pPr lvl="1"/>
            <a:r>
              <a:rPr lang="en-US" dirty="0"/>
              <a:t>Using await and/or return creates a coroutine function. To call a coroutine function, you must await it to get its results.</a:t>
            </a:r>
          </a:p>
          <a:p>
            <a:pPr lvl="1"/>
            <a:r>
              <a:rPr lang="en-US" dirty="0"/>
              <a:t>It is less common (and only recently legal in Python) to use yield in an async def block. This creates an asynchronous generator, which you iterate over with async for. Forget about async generators for the time being and focus on getting down the syntax for coroutine functions, which use await and/or return.</a:t>
            </a:r>
          </a:p>
          <a:p>
            <a:pPr lvl="1"/>
            <a:r>
              <a:rPr lang="en-US" dirty="0">
                <a:solidFill>
                  <a:srgbClr val="92D050"/>
                </a:solidFill>
              </a:rPr>
              <a:t>Anything defined with async def may not use yield from, which will raise a SyntaxError.</a:t>
            </a:r>
          </a:p>
          <a:p>
            <a:r>
              <a:rPr lang="en-US" dirty="0"/>
              <a:t>Just like it’s a SyntaxError to use yield outside of a def function, </a:t>
            </a:r>
            <a:r>
              <a:rPr lang="en-US" dirty="0">
                <a:solidFill>
                  <a:srgbClr val="92D050"/>
                </a:solidFill>
              </a:rPr>
              <a:t>it is a SyntaxError to use await outside of an async def coroutine</a:t>
            </a:r>
            <a:r>
              <a:rPr lang="en-US" dirty="0"/>
              <a:t>. You can only use await in the body of coroutines.</a:t>
            </a:r>
            <a:endParaRPr lang="en-IN" dirty="0"/>
          </a:p>
        </p:txBody>
      </p:sp>
      <p:sp>
        <p:nvSpPr>
          <p:cNvPr id="4" name="Slide Number Placeholder 3">
            <a:extLst>
              <a:ext uri="{FF2B5EF4-FFF2-40B4-BE49-F238E27FC236}">
                <a16:creationId xmlns:a16="http://schemas.microsoft.com/office/drawing/2014/main" id="{917996DC-973F-3DE3-6B2E-F2A3A6D5928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323180223"/>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945</Words>
  <Application>Microsoft Office PowerPoint</Application>
  <PresentationFormat>On-screen Show (16:9)</PresentationFormat>
  <Paragraphs>79</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Courier New</vt:lpstr>
      <vt:lpstr>Helvetica Neue</vt:lpstr>
      <vt:lpstr>Muli</vt:lpstr>
      <vt:lpstr>Nixie One</vt:lpstr>
      <vt:lpstr>Wingdings</vt:lpstr>
      <vt:lpstr>Imogen template</vt:lpstr>
      <vt:lpstr>Async IO : Async &amp; Await  (In python)</vt:lpstr>
      <vt:lpstr>What is Async IO</vt:lpstr>
      <vt:lpstr>Example </vt:lpstr>
      <vt:lpstr>Conclusion:</vt:lpstr>
      <vt:lpstr>Lets start working with Async IO</vt:lpstr>
      <vt:lpstr>Code - 1    (Synchronous)</vt:lpstr>
      <vt:lpstr>Code - 1    (Asynchronous)</vt:lpstr>
      <vt:lpstr>More about working of Async IO</vt:lpstr>
      <vt:lpstr>Syntax of Async IO</vt:lpstr>
      <vt:lpstr>PowerPoint Presentation</vt:lpstr>
      <vt:lpstr>More syntax</vt:lpstr>
      <vt:lpstr>Code - 2</vt:lpstr>
      <vt:lpstr>Code – 2  (Synchronous)</vt:lpstr>
      <vt:lpstr>Code – 2  (Asynchronous)</vt:lpstr>
      <vt:lpstr>Result :</vt:lpstr>
      <vt:lpstr>Task - 1</vt:lpstr>
      <vt:lpstr>Task 1 solution</vt:lpstr>
      <vt:lpstr>Output Task -1</vt:lpstr>
      <vt:lpstr>Task - 2</vt:lpstr>
      <vt:lpstr>Task – 2  (Synchronous)</vt:lpstr>
      <vt:lpstr>Task – 2  (Asynchronous)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IO : Async &amp; Await  (In python)</dc:title>
  <dc:creator>ritik</dc:creator>
  <cp:lastModifiedBy>ritik raj</cp:lastModifiedBy>
  <cp:revision>20</cp:revision>
  <dcterms:modified xsi:type="dcterms:W3CDTF">2022-06-06T18:41:16Z</dcterms:modified>
</cp:coreProperties>
</file>