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35AC142-4795-41BF-93C0-25C711A0B662}" type="datetimeFigureOut">
              <a:rPr lang="en-IN" smtClean="0"/>
              <a:t>07-07-2024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689D95E-3B8F-4E87-985B-D1967047353A}" type="slidenum">
              <a:rPr lang="en-IN" smtClean="0"/>
              <a:t>‹#›</a:t>
            </a:fld>
            <a:endParaRPr lang="en-IN"/>
          </a:p>
        </p:txBody>
      </p:sp>
    </p:spTree>
    <p:extLst>
      <p:ext uri="{BB962C8B-B14F-4D97-AF65-F5344CB8AC3E}">
        <p14:creationId xmlns:p14="http://schemas.microsoft.com/office/powerpoint/2010/main" val="41577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AC142-4795-41BF-93C0-25C711A0B662}"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41916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35AC142-4795-41BF-93C0-25C711A0B662}" type="datetimeFigureOut">
              <a:rPr lang="en-IN" smtClean="0"/>
              <a:t>07-07-2024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59715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AC142-4795-41BF-93C0-25C711A0B662}"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204136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B35AC142-4795-41BF-93C0-25C711A0B662}" type="datetimeFigureOut">
              <a:rPr lang="en-IN" smtClean="0"/>
              <a:t>07-07-2024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689D95E-3B8F-4E87-985B-D1967047353A}" type="slidenum">
              <a:rPr lang="en-IN" smtClean="0"/>
              <a:t>‹#›</a:t>
            </a:fld>
            <a:endParaRPr lang="en-IN"/>
          </a:p>
        </p:txBody>
      </p:sp>
    </p:spTree>
    <p:extLst>
      <p:ext uri="{BB962C8B-B14F-4D97-AF65-F5344CB8AC3E}">
        <p14:creationId xmlns:p14="http://schemas.microsoft.com/office/powerpoint/2010/main" val="158869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5AC142-4795-41BF-93C0-25C711A0B66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119281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5AC142-4795-41BF-93C0-25C711A0B662}"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96356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5AC142-4795-41BF-93C0-25C711A0B662}"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303640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AC142-4795-41BF-93C0-25C711A0B662}" type="datetimeFigureOut">
              <a:rPr lang="en-IN" smtClean="0"/>
              <a:t>07-07-2024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17351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5AC142-4795-41BF-93C0-25C711A0B66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54459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5AC142-4795-41BF-93C0-25C711A0B66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89D95E-3B8F-4E87-985B-D1967047353A}" type="slidenum">
              <a:rPr lang="en-IN" smtClean="0"/>
              <a:t>‹#›</a:t>
            </a:fld>
            <a:endParaRPr lang="en-IN"/>
          </a:p>
        </p:txBody>
      </p:sp>
    </p:spTree>
    <p:extLst>
      <p:ext uri="{BB962C8B-B14F-4D97-AF65-F5344CB8AC3E}">
        <p14:creationId xmlns:p14="http://schemas.microsoft.com/office/powerpoint/2010/main" val="9449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35AC142-4795-41BF-93C0-25C711A0B662}" type="datetimeFigureOut">
              <a:rPr lang="en-IN" smtClean="0"/>
              <a:t>07-07-2024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689D95E-3B8F-4E87-985B-D1967047353A}" type="slidenum">
              <a:rPr lang="en-IN" smtClean="0"/>
              <a:t>‹#›</a:t>
            </a:fld>
            <a:endParaRPr lang="en-IN"/>
          </a:p>
        </p:txBody>
      </p:sp>
    </p:spTree>
    <p:extLst>
      <p:ext uri="{BB962C8B-B14F-4D97-AF65-F5344CB8AC3E}">
        <p14:creationId xmlns:p14="http://schemas.microsoft.com/office/powerpoint/2010/main" val="1780292802"/>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B6AE-43C2-883B-60DF-844C3102551E}"/>
              </a:ext>
            </a:extLst>
          </p:cNvPr>
          <p:cNvSpPr>
            <a:spLocks noGrp="1"/>
          </p:cNvSpPr>
          <p:nvPr>
            <p:ph type="ctrTitle"/>
          </p:nvPr>
        </p:nvSpPr>
        <p:spPr/>
        <p:txBody>
          <a:bodyPr/>
          <a:lstStyle/>
          <a:p>
            <a:r>
              <a:rPr lang="en-IN" dirty="0">
                <a:latin typeface="Algerian" panose="04020705040A02060702" pitchFamily="82" charset="0"/>
              </a:rPr>
              <a:t>HEART DISEASE DIAGNOSTIC ANALYSIS</a:t>
            </a:r>
          </a:p>
        </p:txBody>
      </p:sp>
      <p:sp>
        <p:nvSpPr>
          <p:cNvPr id="3" name="Subtitle 2">
            <a:extLst>
              <a:ext uri="{FF2B5EF4-FFF2-40B4-BE49-F238E27FC236}">
                <a16:creationId xmlns:a16="http://schemas.microsoft.com/office/drawing/2014/main" id="{E787833F-E893-F13C-C567-2B38AA684F6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211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C4D8-2A1E-A8DB-6AFB-7E25BD7E910B}"/>
              </a:ext>
            </a:extLst>
          </p:cNvPr>
          <p:cNvSpPr>
            <a:spLocks noGrp="1"/>
          </p:cNvSpPr>
          <p:nvPr>
            <p:ph type="title"/>
          </p:nvPr>
        </p:nvSpPr>
        <p:spPr>
          <a:xfrm>
            <a:off x="684212" y="685800"/>
            <a:ext cx="8534400" cy="1507067"/>
          </a:xfrm>
        </p:spPr>
        <p:txBody>
          <a:bodyPr>
            <a:normAutofit/>
          </a:bodyPr>
          <a:lstStyle/>
          <a:p>
            <a:r>
              <a:rPr lang="en-IN" sz="4000" b="1" dirty="0">
                <a:latin typeface="Algerian" panose="04020705040A02060702" pitchFamily="82" charset="0"/>
              </a:rPr>
              <a:t>BUSINESS</a:t>
            </a:r>
            <a:r>
              <a:rPr lang="en-IN" sz="4000" b="1" dirty="0"/>
              <a:t> </a:t>
            </a:r>
            <a:r>
              <a:rPr lang="en-IN" sz="4000" b="1" dirty="0">
                <a:latin typeface="Algerian" panose="04020705040A02060702" pitchFamily="82" charset="0"/>
              </a:rPr>
              <a:t>ANALYSIS</a:t>
            </a:r>
          </a:p>
        </p:txBody>
      </p:sp>
      <p:sp>
        <p:nvSpPr>
          <p:cNvPr id="3" name="Content Placeholder 2">
            <a:extLst>
              <a:ext uri="{FF2B5EF4-FFF2-40B4-BE49-F238E27FC236}">
                <a16:creationId xmlns:a16="http://schemas.microsoft.com/office/drawing/2014/main" id="{CAFFB17E-0D39-B077-D958-97AF878E2EC1}"/>
              </a:ext>
            </a:extLst>
          </p:cNvPr>
          <p:cNvSpPr>
            <a:spLocks noGrp="1"/>
          </p:cNvSpPr>
          <p:nvPr>
            <p:ph idx="1"/>
          </p:nvPr>
        </p:nvSpPr>
        <p:spPr>
          <a:xfrm>
            <a:off x="1161540" y="2044878"/>
            <a:ext cx="8534400" cy="3615267"/>
          </a:xfrm>
        </p:spPr>
        <p:txBody>
          <a:bodyPr>
            <a:normAutofit/>
          </a:bodyPr>
          <a:lstStyle/>
          <a:p>
            <a:pPr>
              <a:buFont typeface="Wingdings" panose="05000000000000000000" pitchFamily="2" charset="2"/>
              <a:buChar char="Ø"/>
            </a:pPr>
            <a:r>
              <a:rPr lang="en-US" sz="2100" dirty="0">
                <a:solidFill>
                  <a:schemeClr val="tx1">
                    <a:lumMod val="95000"/>
                  </a:schemeClr>
                </a:solidFill>
              </a:rPr>
              <a:t>In the wake of the COVID-19 pandemic, the importance of health and medical preparedness has become evident. This project aims to analyze heart disease data to identify key metrics, trends, and factors associated with heart disease. By leveraging ETL processes and exploratory data analysis (EDA), this project seeks to provide actionable insights that can aid in better future preparation and decision-making in the healthcare sector</a:t>
            </a:r>
            <a:r>
              <a:rPr lang="en-US" sz="2100" dirty="0"/>
              <a:t>.</a:t>
            </a:r>
            <a:endParaRPr lang="en-IN" sz="2100" dirty="0"/>
          </a:p>
        </p:txBody>
      </p:sp>
    </p:spTree>
    <p:extLst>
      <p:ext uri="{BB962C8B-B14F-4D97-AF65-F5344CB8AC3E}">
        <p14:creationId xmlns:p14="http://schemas.microsoft.com/office/powerpoint/2010/main" val="94742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BB71-3DDF-8CFE-7E2A-7FEB226C2A9B}"/>
              </a:ext>
            </a:extLst>
          </p:cNvPr>
          <p:cNvSpPr>
            <a:spLocks noGrp="1"/>
          </p:cNvSpPr>
          <p:nvPr>
            <p:ph type="title"/>
          </p:nvPr>
        </p:nvSpPr>
        <p:spPr>
          <a:xfrm>
            <a:off x="684212" y="363794"/>
            <a:ext cx="8534400" cy="1199535"/>
          </a:xfrm>
        </p:spPr>
        <p:txBody>
          <a:bodyPr>
            <a:normAutofit/>
          </a:bodyPr>
          <a:lstStyle/>
          <a:p>
            <a:r>
              <a:rPr lang="en-IN" sz="4000" b="1" dirty="0">
                <a:latin typeface="Algerian" panose="04020705040A02060702" pitchFamily="82" charset="0"/>
              </a:rPr>
              <a:t>Details  OF  DATA</a:t>
            </a:r>
          </a:p>
        </p:txBody>
      </p:sp>
      <p:sp>
        <p:nvSpPr>
          <p:cNvPr id="4" name="Rectangle 1">
            <a:extLst>
              <a:ext uri="{FF2B5EF4-FFF2-40B4-BE49-F238E27FC236}">
                <a16:creationId xmlns:a16="http://schemas.microsoft.com/office/drawing/2014/main" id="{D9FD4CEC-3401-D8BF-E2F2-C33A8771B724}"/>
              </a:ext>
            </a:extLst>
          </p:cNvPr>
          <p:cNvSpPr>
            <a:spLocks noGrp="1" noChangeArrowheads="1"/>
          </p:cNvSpPr>
          <p:nvPr>
            <p:ph idx="1"/>
          </p:nvPr>
        </p:nvSpPr>
        <p:spPr bwMode="auto">
          <a:xfrm>
            <a:off x="684212" y="2146046"/>
            <a:ext cx="977731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age</a:t>
            </a:r>
            <a:r>
              <a:rPr kumimoji="0" lang="en-US" altLang="en-US" sz="1800" b="0" i="0" u="none" strike="noStrike" cap="none" normalizeH="0" baseline="0" dirty="0">
                <a:ln>
                  <a:noFill/>
                </a:ln>
                <a:solidFill>
                  <a:schemeClr val="tx1"/>
                </a:solidFill>
                <a:effectLst/>
                <a:latin typeface="Arial" panose="020B0604020202020204" pitchFamily="34" charset="0"/>
              </a:rPr>
              <a:t>: Age of the individual (in years).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sex</a:t>
            </a:r>
            <a:r>
              <a:rPr kumimoji="0" lang="en-US" altLang="en-US" sz="1800" b="0" i="0" u="none" strike="noStrike" cap="none" normalizeH="0" baseline="0" dirty="0">
                <a:ln>
                  <a:noFill/>
                </a:ln>
                <a:solidFill>
                  <a:schemeClr val="tx1"/>
                </a:solidFill>
                <a:effectLst/>
                <a:latin typeface="Arial" panose="020B0604020202020204" pitchFamily="34" charset="0"/>
              </a:rPr>
              <a:t>: Gender of the individual (0 = female, 1 = male).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cp</a:t>
            </a:r>
            <a:r>
              <a:rPr kumimoji="0" lang="en-US" altLang="en-US" sz="1800" b="0" i="0" u="none" strike="noStrike" cap="none" normalizeH="0" baseline="0" dirty="0">
                <a:ln>
                  <a:noFill/>
                </a:ln>
                <a:solidFill>
                  <a:schemeClr val="tx1"/>
                </a:solidFill>
                <a:effectLst/>
                <a:latin typeface="Arial" panose="020B0604020202020204" pitchFamily="34" charset="0"/>
              </a:rPr>
              <a:t>: Chest pain type (0, 1, 2, 3).</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trestbps</a:t>
            </a:r>
            <a:r>
              <a:rPr kumimoji="0" lang="en-US" altLang="en-US" sz="1800" b="0" i="0" u="none" strike="noStrike" cap="none" normalizeH="0" baseline="0" dirty="0">
                <a:ln>
                  <a:noFill/>
                </a:ln>
                <a:solidFill>
                  <a:schemeClr val="tx1"/>
                </a:solidFill>
                <a:effectLst/>
                <a:latin typeface="Arial" panose="020B0604020202020204" pitchFamily="34" charset="0"/>
              </a:rPr>
              <a:t>: Resting blood pressure (mm Hg).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chol</a:t>
            </a:r>
            <a:r>
              <a:rPr kumimoji="0" lang="en-US" altLang="en-US" sz="1800" b="0" i="0" u="none" strike="noStrike" cap="none" normalizeH="0" baseline="0" dirty="0">
                <a:ln>
                  <a:noFill/>
                </a:ln>
                <a:solidFill>
                  <a:schemeClr val="tx1"/>
                </a:solidFill>
                <a:effectLst/>
                <a:latin typeface="Arial" panose="020B0604020202020204" pitchFamily="34" charset="0"/>
              </a:rPr>
              <a:t>: Serum cholesterol (mg/dl).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fbs</a:t>
            </a:r>
            <a:r>
              <a:rPr kumimoji="0" lang="en-US" altLang="en-US" sz="1800" b="0" i="0" u="none" strike="noStrike" cap="none" normalizeH="0" baseline="0" dirty="0">
                <a:ln>
                  <a:noFill/>
                </a:ln>
                <a:solidFill>
                  <a:schemeClr val="tx1"/>
                </a:solidFill>
                <a:effectLst/>
                <a:latin typeface="Arial" panose="020B0604020202020204" pitchFamily="34" charset="0"/>
              </a:rPr>
              <a:t>: Fasting blood sugar &gt; 120 mg/dl (1 = true, 0 = false).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restecg</a:t>
            </a:r>
            <a:r>
              <a:rPr kumimoji="0" lang="en-US" altLang="en-US" sz="1800" b="0" i="0" u="none" strike="noStrike" cap="none" normalizeH="0" baseline="0" dirty="0">
                <a:ln>
                  <a:noFill/>
                </a:ln>
                <a:solidFill>
                  <a:schemeClr val="tx1"/>
                </a:solidFill>
                <a:effectLst/>
                <a:latin typeface="Arial" panose="020B0604020202020204" pitchFamily="34" charset="0"/>
              </a:rPr>
              <a:t>: Resting electrocardiographic results (0, 1, 2).</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thalach</a:t>
            </a:r>
            <a:r>
              <a:rPr kumimoji="0" lang="en-US" altLang="en-US" sz="1800" b="0" i="0" u="none" strike="noStrike" cap="none" normalizeH="0" baseline="0" dirty="0">
                <a:ln>
                  <a:noFill/>
                </a:ln>
                <a:solidFill>
                  <a:schemeClr val="tx1"/>
                </a:solidFill>
                <a:effectLst/>
                <a:latin typeface="Arial" panose="020B0604020202020204" pitchFamily="34" charset="0"/>
              </a:rPr>
              <a:t>: Maximum heart rate achieved.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exang</a:t>
            </a:r>
            <a:r>
              <a:rPr kumimoji="0" lang="en-US" altLang="en-US" sz="1800" b="0" i="0" u="none" strike="noStrike" cap="none" normalizeH="0" baseline="0" dirty="0">
                <a:ln>
                  <a:noFill/>
                </a:ln>
                <a:solidFill>
                  <a:schemeClr val="tx1"/>
                </a:solidFill>
                <a:effectLst/>
                <a:latin typeface="Arial" panose="020B0604020202020204" pitchFamily="34" charset="0"/>
              </a:rPr>
              <a:t>: Exercise induced angina (1 = yes, 0 = no).</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oldpeak</a:t>
            </a:r>
            <a:r>
              <a:rPr kumimoji="0" lang="en-US" altLang="en-US" sz="1800" b="0" i="0" u="none" strike="noStrike" cap="none" normalizeH="0" baseline="0" dirty="0">
                <a:ln>
                  <a:noFill/>
                </a:ln>
                <a:solidFill>
                  <a:schemeClr val="tx1"/>
                </a:solidFill>
                <a:effectLst/>
                <a:latin typeface="Arial" panose="020B0604020202020204" pitchFamily="34" charset="0"/>
              </a:rPr>
              <a:t>: ST depression induced by exercise relative to rest.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slope</a:t>
            </a:r>
            <a:r>
              <a:rPr kumimoji="0" lang="en-US" altLang="en-US" sz="1800" b="0" i="0" u="none" strike="noStrike" cap="none" normalizeH="0" baseline="0" dirty="0">
                <a:ln>
                  <a:noFill/>
                </a:ln>
                <a:solidFill>
                  <a:schemeClr val="tx1"/>
                </a:solidFill>
                <a:effectLst/>
                <a:latin typeface="Arial" panose="020B0604020202020204" pitchFamily="34" charset="0"/>
              </a:rPr>
              <a:t>: The slope of the peak exercise ST segment (0, 1, 2).</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ca</a:t>
            </a:r>
            <a:r>
              <a:rPr kumimoji="0" lang="en-US" altLang="en-US" sz="1800" b="0" i="0" u="none" strike="noStrike" cap="none" normalizeH="0" baseline="0" dirty="0">
                <a:ln>
                  <a:noFill/>
                </a:ln>
                <a:solidFill>
                  <a:schemeClr val="tx1"/>
                </a:solidFill>
                <a:effectLst/>
                <a:latin typeface="Arial" panose="020B0604020202020204" pitchFamily="34" charset="0"/>
              </a:rPr>
              <a:t>: Number of major vessels (0-3) colored by fluoroscopy.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Arial" panose="020B0604020202020204" pitchFamily="34" charset="0"/>
              </a:rPr>
              <a:t>thal</a:t>
            </a:r>
            <a:r>
              <a:rPr kumimoji="0" lang="en-US" altLang="en-US" sz="1800" b="0" i="0" u="none" strike="noStrike" cap="none" normalizeH="0" baseline="0" dirty="0">
                <a:ln>
                  <a:noFill/>
                </a:ln>
                <a:solidFill>
                  <a:schemeClr val="tx1"/>
                </a:solidFill>
                <a:effectLst/>
                <a:latin typeface="Arial" panose="020B0604020202020204" pitchFamily="34" charset="0"/>
              </a:rPr>
              <a:t>: Thalassemia (3 = normal; 6 = fixed defect; 7 = reversible defect).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target</a:t>
            </a:r>
            <a:r>
              <a:rPr kumimoji="0" lang="en-US" altLang="en-US" sz="1800" b="0" i="0" u="none" strike="noStrike" cap="none" normalizeH="0" baseline="0" dirty="0">
                <a:ln>
                  <a:noFill/>
                </a:ln>
                <a:solidFill>
                  <a:schemeClr val="tx1"/>
                </a:solidFill>
                <a:effectLst/>
                <a:latin typeface="Arial" panose="020B0604020202020204" pitchFamily="34" charset="0"/>
              </a:rPr>
              <a:t>: Presence of heart disease (1 = yes, 0 = no). </a:t>
            </a:r>
          </a:p>
        </p:txBody>
      </p:sp>
    </p:spTree>
    <p:extLst>
      <p:ext uri="{BB962C8B-B14F-4D97-AF65-F5344CB8AC3E}">
        <p14:creationId xmlns:p14="http://schemas.microsoft.com/office/powerpoint/2010/main" val="336210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110-B803-92E5-2AF9-346B39A5316B}"/>
              </a:ext>
            </a:extLst>
          </p:cNvPr>
          <p:cNvSpPr>
            <a:spLocks noGrp="1"/>
          </p:cNvSpPr>
          <p:nvPr>
            <p:ph type="title"/>
          </p:nvPr>
        </p:nvSpPr>
        <p:spPr>
          <a:xfrm>
            <a:off x="684212" y="685800"/>
            <a:ext cx="8534400" cy="1507067"/>
          </a:xfrm>
        </p:spPr>
        <p:txBody>
          <a:bodyPr>
            <a:normAutofit/>
          </a:bodyPr>
          <a:lstStyle/>
          <a:p>
            <a:r>
              <a:rPr lang="en-IN" sz="4000" b="1" dirty="0">
                <a:latin typeface="Algerian" panose="04020705040A02060702" pitchFamily="82" charset="0"/>
              </a:rPr>
              <a:t>INSIGHTS</a:t>
            </a:r>
          </a:p>
        </p:txBody>
      </p:sp>
      <p:sp>
        <p:nvSpPr>
          <p:cNvPr id="4" name="Rectangle 1">
            <a:extLst>
              <a:ext uri="{FF2B5EF4-FFF2-40B4-BE49-F238E27FC236}">
                <a16:creationId xmlns:a16="http://schemas.microsoft.com/office/drawing/2014/main" id="{50416679-6BAD-A340-554C-22BD54FF6DCE}"/>
              </a:ext>
            </a:extLst>
          </p:cNvPr>
          <p:cNvSpPr>
            <a:spLocks noGrp="1" noChangeArrowheads="1"/>
          </p:cNvSpPr>
          <p:nvPr>
            <p:ph idx="1"/>
          </p:nvPr>
        </p:nvSpPr>
        <p:spPr bwMode="auto">
          <a:xfrm>
            <a:off x="684213" y="2742753"/>
            <a:ext cx="8207119" cy="324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Mean</a:t>
            </a:r>
            <a:r>
              <a:rPr kumimoji="0" lang="en-US" altLang="en-US" sz="2800" b="0" i="0" u="none" strike="noStrike" cap="none" normalizeH="0" baseline="0" dirty="0">
                <a:ln>
                  <a:noFill/>
                </a:ln>
                <a:solidFill>
                  <a:schemeClr val="tx1"/>
                </a:solidFill>
                <a:effectLst/>
                <a:latin typeface="Arial" panose="020B0604020202020204" pitchFamily="34" charset="0"/>
              </a:rPr>
              <a:t>: Skewed by high values.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Median</a:t>
            </a:r>
            <a:r>
              <a:rPr kumimoji="0" lang="en-US" altLang="en-US" sz="2800" b="0" i="0" u="none" strike="noStrike" cap="none" normalizeH="0" baseline="0" dirty="0">
                <a:ln>
                  <a:noFill/>
                </a:ln>
                <a:solidFill>
                  <a:schemeClr val="tx1"/>
                </a:solidFill>
                <a:effectLst/>
                <a:latin typeface="Arial" panose="020B0604020202020204" pitchFamily="34" charset="0"/>
              </a:rPr>
              <a:t>: Lower than mean, indicating right skew.</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Variance</a:t>
            </a:r>
            <a:r>
              <a:rPr kumimoji="0" lang="en-US" altLang="en-US" sz="2800" b="0" i="0" u="none" strike="noStrike" cap="none" normalizeH="0" baseline="0" dirty="0">
                <a:ln>
                  <a:noFill/>
                </a:ln>
                <a:solidFill>
                  <a:schemeClr val="tx1"/>
                </a:solidFill>
                <a:effectLst/>
                <a:latin typeface="Arial" panose="020B0604020202020204" pitchFamily="34" charset="0"/>
              </a:rPr>
              <a:t>: Shows high data spread.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Skewness</a:t>
            </a:r>
            <a:r>
              <a:rPr kumimoji="0" lang="en-US" altLang="en-US" sz="2800" b="0" i="0" u="none" strike="noStrike" cap="none" normalizeH="0" baseline="0" dirty="0">
                <a:ln>
                  <a:noFill/>
                </a:ln>
                <a:solidFill>
                  <a:schemeClr val="tx1"/>
                </a:solidFill>
                <a:effectLst/>
                <a:latin typeface="Arial" panose="020B0604020202020204" pitchFamily="34" charset="0"/>
              </a:rPr>
              <a:t>: Positive, with a long right tail.</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Kurtosis</a:t>
            </a:r>
            <a:r>
              <a:rPr kumimoji="0" lang="en-US" altLang="en-US" sz="2800" b="0" i="0" u="none" strike="noStrike" cap="none" normalizeH="0" baseline="0" dirty="0">
                <a:ln>
                  <a:noFill/>
                </a:ln>
                <a:solidFill>
                  <a:schemeClr val="tx1"/>
                </a:solidFill>
                <a:effectLst/>
                <a:latin typeface="Arial" panose="020B0604020202020204" pitchFamily="34" charset="0"/>
              </a:rPr>
              <a:t>: Leptokurtic, indicating outliers. </a:t>
            </a:r>
          </a:p>
        </p:txBody>
      </p:sp>
    </p:spTree>
    <p:extLst>
      <p:ext uri="{BB962C8B-B14F-4D97-AF65-F5344CB8AC3E}">
        <p14:creationId xmlns:p14="http://schemas.microsoft.com/office/powerpoint/2010/main" val="58107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D819-26C4-A1F6-8256-50B3FC91423A}"/>
              </a:ext>
            </a:extLst>
          </p:cNvPr>
          <p:cNvSpPr>
            <a:spLocks noGrp="1"/>
          </p:cNvSpPr>
          <p:nvPr>
            <p:ph type="title"/>
          </p:nvPr>
        </p:nvSpPr>
        <p:spPr>
          <a:xfrm>
            <a:off x="684212" y="544596"/>
            <a:ext cx="8534400" cy="1507067"/>
          </a:xfrm>
        </p:spPr>
        <p:txBody>
          <a:bodyPr>
            <a:normAutofit/>
          </a:bodyPr>
          <a:lstStyle/>
          <a:p>
            <a:r>
              <a:rPr lang="en-IN" sz="4000" b="1" dirty="0">
                <a:latin typeface="Algerian" panose="04020705040A02060702" pitchFamily="82" charset="0"/>
              </a:rPr>
              <a:t>MY DASHBORAD</a:t>
            </a:r>
          </a:p>
        </p:txBody>
      </p:sp>
      <p:pic>
        <p:nvPicPr>
          <p:cNvPr id="5" name="Content Placeholder 4">
            <a:extLst>
              <a:ext uri="{FF2B5EF4-FFF2-40B4-BE49-F238E27FC236}">
                <a16:creationId xmlns:a16="http://schemas.microsoft.com/office/drawing/2014/main" id="{4F389481-69E9-D367-D1C2-9C28FD91E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698" y="1621767"/>
            <a:ext cx="9684588" cy="4691637"/>
          </a:xfrm>
        </p:spPr>
      </p:pic>
    </p:spTree>
    <p:extLst>
      <p:ext uri="{BB962C8B-B14F-4D97-AF65-F5344CB8AC3E}">
        <p14:creationId xmlns:p14="http://schemas.microsoft.com/office/powerpoint/2010/main" val="359639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CD02-6D7D-B73A-46E0-84BE7096B837}"/>
              </a:ext>
            </a:extLst>
          </p:cNvPr>
          <p:cNvSpPr>
            <a:spLocks noGrp="1"/>
          </p:cNvSpPr>
          <p:nvPr>
            <p:ph type="title"/>
          </p:nvPr>
        </p:nvSpPr>
        <p:spPr>
          <a:xfrm>
            <a:off x="1731625" y="3061158"/>
            <a:ext cx="8534400" cy="1507067"/>
          </a:xfrm>
        </p:spPr>
        <p:txBody>
          <a:bodyPr>
            <a:normAutofit/>
          </a:bodyPr>
          <a:lstStyle/>
          <a:p>
            <a:pPr algn="ctr"/>
            <a:r>
              <a:rPr lang="en-IN" sz="8800" b="1" dirty="0">
                <a:latin typeface="Algerian" panose="04020705040A02060702" pitchFamily="82" charset="0"/>
              </a:rPr>
              <a:t>THANK YOU</a:t>
            </a:r>
          </a:p>
        </p:txBody>
      </p:sp>
    </p:spTree>
    <p:extLst>
      <p:ext uri="{BB962C8B-B14F-4D97-AF65-F5344CB8AC3E}">
        <p14:creationId xmlns:p14="http://schemas.microsoft.com/office/powerpoint/2010/main" val="1643799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36</TotalTime>
  <Words>311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Corbel</vt:lpstr>
      <vt:lpstr>Wingdings</vt:lpstr>
      <vt:lpstr>Banded</vt:lpstr>
      <vt:lpstr>HEART DISEASE DIAGNOSTIC ANALYSIS</vt:lpstr>
      <vt:lpstr>BUSINESS ANALYSIS</vt:lpstr>
      <vt:lpstr>Details  OF  DATA</vt:lpstr>
      <vt:lpstr>INSIGHTS</vt:lpstr>
      <vt:lpstr>MY DASHBORAD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datta sai chandhana</dc:creator>
  <cp:lastModifiedBy>rajesh ragi</cp:lastModifiedBy>
  <cp:revision>2</cp:revision>
  <dcterms:created xsi:type="dcterms:W3CDTF">2024-07-07T14:57:19Z</dcterms:created>
  <dcterms:modified xsi:type="dcterms:W3CDTF">2024-07-07T16:57:54Z</dcterms:modified>
</cp:coreProperties>
</file>