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937362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9855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28402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48592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82901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42821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0816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27932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01777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88350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73005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83543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8872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577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054452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43708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1743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13010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2589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39593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7580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4833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09828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24846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4328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49154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92245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9680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e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9.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304800" y="457200"/>
            <a:ext cx="8991600" cy="3784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F0F0F"/>
                </a:solidFill>
                <a:latin typeface="Times New Roman" pitchFamily="18" charset="0"/>
                <a:ea typeface="宋体" pitchFamily="0" charset="0"/>
                <a:cs typeface="Times New Roman" pitchFamily="18" charset="0"/>
              </a:rPr>
              <a:t>    Salary and Compensation Analysis Through Excel Data Modeling</a:t>
            </a:r>
            <a:endParaRPr lang="zh-CN" altLang="en-US" sz="2400" b="0" i="0" u="none" strike="noStrike" kern="0" cap="none" spc="0" baseline="0">
              <a:solidFill>
                <a:srgbClr val="7030A0"/>
              </a:solidFill>
              <a:latin typeface="Times New Roman" pitchFamily="18" charset="0"/>
              <a:ea typeface="宋体" pitchFamily="0" charset="0"/>
              <a:cs typeface="Times New Roman" pitchFamily="18"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533400" y="3124200"/>
            <a:ext cx="990600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R.RAJESHWARI</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312200797</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COMMENCE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PACHAIYAPPA'S COLLEGE FOR WOMEN KANCHEEPURAM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36422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685800" y="1295399"/>
            <a:ext cx="8099426" cy="737235"/>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zh-CN" altLang="en-US" sz="4800" b="1" i="0" u="none" strike="noStrike" kern="1200" cap="none" spc="0" baseline="0">
              <a:solidFill>
                <a:srgbClr val="0D0D0D"/>
              </a:solidFill>
              <a:latin typeface="Times New Roman" pitchFamily="18" charset="0"/>
              <a:ea typeface="宋体" pitchFamily="0" charset="0"/>
              <a:cs typeface="Times New Roman" pitchFamily="18"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609600" y="2667000"/>
            <a:ext cx="9144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Refine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calibrate This </a:t>
            </a:r>
            <a:r>
              <a:rPr lang="en-US" altLang="zh-CN" sz="1800" b="0" i="0" u="none" strike="noStrike" kern="1200" cap="none" spc="0" baseline="0">
                <a:solidFill>
                  <a:schemeClr val="tx1"/>
                </a:solidFill>
                <a:latin typeface="Calibri" pitchFamily="0" charset="0"/>
                <a:ea typeface="宋体" pitchFamily="0" charset="0"/>
                <a:cs typeface="Calibri" pitchFamily="0" charset="0"/>
              </a:rPr>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44894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685800" y="1371600"/>
            <a:ext cx="8251826" cy="613410"/>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zh-CN" altLang="en-US" sz="40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914400" y="2590799"/>
            <a:ext cx="8239873"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Monitor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continuously This </a:t>
            </a:r>
            <a:r>
              <a:rPr lang="en-US" altLang="zh-CN" sz="1800" b="1" i="0" u="none" strike="noStrike" kern="1200" cap="none" spc="0" baseline="0">
                <a:solidFill>
                  <a:schemeClr val="tx1"/>
                </a:solidFill>
                <a:latin typeface="Calibri" pitchFamily="0" charset="0"/>
                <a:ea typeface="宋体" pitchFamily="0" charset="0"/>
                <a:cs typeface="Calibri" pitchFamily="0" charset="0"/>
              </a:rPr>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115573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1066800" y="762000"/>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p:cNvPicPr>
            <a:picLocks noChangeAspect="1"/>
          </p:cNvPicPr>
          <p:nvPr/>
        </p:nvPicPr>
        <p:blipFill>
          <a:blip r:embed="rId2" cstate="print"/>
          <a:stretch>
            <a:fillRect/>
          </a:stretch>
        </p:blipFill>
        <p:spPr>
          <a:xfrm rot="0">
            <a:off x="2057368" y="1981169"/>
            <a:ext cx="5524416" cy="3162251"/>
          </a:xfrm>
          <a:prstGeom prst="rect"/>
          <a:noFill/>
          <a:ln w="12700" cmpd="sng" cap="flat">
            <a:noFill/>
            <a:prstDash val="solid"/>
            <a:miter/>
          </a:ln>
        </p:spPr>
      </p:pic>
    </p:spTree>
    <p:extLst>
      <p:ext uri="{BB962C8B-B14F-4D97-AF65-F5344CB8AC3E}">
        <p14:creationId xmlns:p14="http://schemas.microsoft.com/office/powerpoint/2010/main" val="6151844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533401" y="1066800"/>
            <a:ext cx="8915400" cy="6155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0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457200" y="2209800"/>
            <a:ext cx="92964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8" name="图片" descr="Reporter Cartoon Images – Browse 10,774 Stock Photos, Vectors, and Video |  Adobe Stock"/>
          <p:cNvPicPr>
            <a:picLocks noChangeAspect="1"/>
          </p:cNvPicPr>
          <p:nvPr/>
        </p:nvPicPr>
        <p:blipFill>
          <a:blip r:embed="rId1" cstate="print"/>
          <a:stretch>
            <a:fillRect/>
          </a:stretch>
        </p:blipFill>
        <p:spPr>
          <a:xfrm rot="0">
            <a:off x="7696201" y="4610100"/>
            <a:ext cx="4267200" cy="2247900"/>
          </a:xfrm>
          <a:prstGeom prst="rect"/>
          <a:noFill/>
          <a:ln w="12700" cmpd="sng" cap="flat">
            <a:noFill/>
            <a:prstDash val="solid"/>
            <a:miter/>
          </a:ln>
        </p:spPr>
      </p:pic>
    </p:spTree>
    <p:extLst>
      <p:ext uri="{BB962C8B-B14F-4D97-AF65-F5344CB8AC3E}">
        <p14:creationId xmlns:p14="http://schemas.microsoft.com/office/powerpoint/2010/main" val="18802989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40608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pic>
        <p:nvPicPr>
          <p:cNvPr id="84" name="图片" descr="Woman Looking In Mirror Cartoon Images – Browse 3,265 Stock Photos,  Vectors, and Video | Adobe Stock"/>
          <p:cNvPicPr>
            <a:picLocks noChangeAspect="1"/>
          </p:cNvPicPr>
          <p:nvPr/>
        </p:nvPicPr>
        <p:blipFill>
          <a:blip r:embed="rId3" cstate="print"/>
          <a:stretch>
            <a:fillRect/>
          </a:stretch>
        </p:blipFill>
        <p:spPr>
          <a:xfrm rot="0">
            <a:off x="0" y="3733799"/>
            <a:ext cx="3124200" cy="3124201"/>
          </a:xfrm>
          <a:prstGeom prst="rect"/>
          <a:noFill/>
          <a:ln w="12700" cmpd="sng" cap="flat">
            <a:noFill/>
            <a:prstDash val="solid"/>
            <a:miter/>
          </a:ln>
        </p:spPr>
      </p:pic>
    </p:spTree>
    <p:extLst>
      <p:ext uri="{BB962C8B-B14F-4D97-AF65-F5344CB8AC3E}">
        <p14:creationId xmlns:p14="http://schemas.microsoft.com/office/powerpoint/2010/main" val="15219088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0" y="-762000"/>
            <a:ext cx="12481713" cy="7620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95" name="组合"/>
          <p:cNvGrpSpPr>
            <a:grpSpLocks/>
          </p:cNvGrpSpPr>
          <p:nvPr/>
        </p:nvGrpSpPr>
        <p:grpSpPr>
          <a:xfrm>
            <a:off x="7448836" y="0"/>
            <a:ext cx="4967138" cy="6853390"/>
            <a:chOff x="7448836" y="0"/>
            <a:chExt cx="4967138" cy="6853390"/>
          </a:xfrm>
        </p:grpSpPr>
        <p:sp>
          <p:nvSpPr>
            <p:cNvPr id="86" name="曲线"/>
            <p:cNvSpPr>
              <a:spLocks/>
            </p:cNvSpPr>
            <p:nvPr/>
          </p:nvSpPr>
          <p:spPr>
            <a:xfrm rot="0">
              <a:off x="9468462" y="4821"/>
              <a:ext cx="1275936" cy="6848482"/>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836" y="3692161"/>
              <a:ext cx="4966777" cy="3161228"/>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263939" y="0"/>
              <a:ext cx="3151609" cy="6852923"/>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704527" y="0"/>
              <a:ext cx="2711447" cy="6852923"/>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9004630" y="3045744"/>
              <a:ext cx="3410920" cy="3807179"/>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427106" y="0"/>
              <a:ext cx="2988710" cy="6852923"/>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1059160" y="0"/>
              <a:ext cx="1356389" cy="6852923"/>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1100674" y="0"/>
              <a:ext cx="1315164" cy="6852923"/>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510620" y="3588267"/>
              <a:ext cx="1904929" cy="3264656"/>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1"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133600" y="1143000"/>
            <a:ext cx="77724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Design Your Sales Compensation Plan</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Modeling Prevents Misalignment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 outputs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Results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Conclusion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04" name="图片" descr="Page 21 | Animated Cartoons Images - Free Download on Freepik"/>
          <p:cNvPicPr>
            <a:picLocks noChangeAspect="1"/>
          </p:cNvPicPr>
          <p:nvPr/>
        </p:nvPicPr>
        <p:blipFill>
          <a:blip r:embed="rId2" cstate="print"/>
          <a:stretch>
            <a:fillRect/>
          </a:stretch>
        </p:blipFill>
        <p:spPr>
          <a:xfrm rot="0">
            <a:off x="0" y="4038600"/>
            <a:ext cx="2819400" cy="2819400"/>
          </a:xfrm>
          <a:prstGeom prst="rect"/>
          <a:noFill/>
          <a:ln w="12700" cmpd="sng" cap="flat">
            <a:noFill/>
            <a:prstDash val="solid"/>
            <a:miter/>
          </a:ln>
        </p:spPr>
      </p:pic>
    </p:spTree>
    <p:extLst>
      <p:ext uri="{BB962C8B-B14F-4D97-AF65-F5344CB8AC3E}">
        <p14:creationId xmlns:p14="http://schemas.microsoft.com/office/powerpoint/2010/main" val="9335649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8005128" cy="447557"/>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DESIGN YOUR SALES COMPENSATION PLAN</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457200" y="1524000"/>
            <a:ext cx="7467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Before we dive into the mechanics, you should have completed the incentive plan design phase, </a:t>
            </a:r>
            <a:r>
              <a:rPr lang="en-US" altLang="zh-CN" sz="2400" b="0" i="0" u="none" strike="noStrike" kern="1200" cap="none" spc="0" baseline="0">
                <a:solidFill>
                  <a:schemeClr val="tx1"/>
                </a:solidFill>
                <a:latin typeface="Calibri" pitchFamily="0" charset="0"/>
                <a:ea typeface="宋体" pitchFamily="0" charset="0"/>
                <a:cs typeface="Calibri" pitchFamily="0" charset="0"/>
              </a:rPr>
              <a:t>including:Setting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metrics that are strategically aligned with the business objectives/priorities and market best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practicesDeciding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on the overall incentive plan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structure (e.g</a:t>
            </a:r>
            <a:r>
              <a:rPr lang="en-US" altLang="zh-CN" sz="2400" b="0" i="0" u="none" strike="noStrike" kern="1200" cap="none" spc="0" baseline="0">
                <a:solidFill>
                  <a:schemeClr val="tx1"/>
                </a:solidFill>
                <a:latin typeface="Calibri" pitchFamily="0" charset="0"/>
                <a:ea typeface="宋体" pitchFamily="0" charset="0"/>
                <a:cs typeface="Calibri" pitchFamily="0" charset="0"/>
              </a:rPr>
              <a:t>., target pay, performance measures, weights, measurement, period, frequency, etc.)</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91734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76962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685800" y="1752599"/>
            <a:ext cx="6346825" cy="50228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3200" b="1" i="0" u="none" strike="noStrike" kern="0" cap="none" spc="0" baseline="0">
                <a:solidFill>
                  <a:srgbClr val="0D0D0D"/>
                </a:solidFill>
                <a:latin typeface="Times New Roman" pitchFamily="18" charset="0"/>
                <a:ea typeface="宋体" pitchFamily="0" charset="0"/>
                <a:cs typeface="Times New Roman" pitchFamily="18" charset="0"/>
              </a:rPr>
              <a:t>Modeling Prevents Misalignment </a:t>
            </a:r>
            <a:endParaRPr lang="zh-CN" altLang="en-US" sz="32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676275" y="2514600"/>
            <a:ext cx="8477998"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Modeling Prevents </a:t>
            </a:r>
            <a:r>
              <a:rPr lang="en-US" altLang="zh-CN" sz="2000" b="0" i="0" u="none" strike="noStrike" kern="1200" cap="none" spc="0" baseline="0">
                <a:solidFill>
                  <a:schemeClr val="tx1"/>
                </a:solidFill>
                <a:latin typeface="Calibri" pitchFamily="0" charset="0"/>
                <a:ea typeface="宋体" pitchFamily="0" charset="0"/>
                <a:cs typeface="Calibri" pitchFamily="0" charset="0"/>
              </a:rPr>
              <a:t>Misalign </a:t>
            </a:r>
            <a:r>
              <a:rPr lang="en-US" altLang="zh-CN" sz="2000" b="0" i="0" u="none" strike="noStrike" kern="1200" cap="none" spc="0" baseline="0">
                <a:solidFill>
                  <a:schemeClr val="tx1"/>
                </a:solidFill>
                <a:latin typeface="Calibri" pitchFamily="0" charset="0"/>
                <a:ea typeface="宋体" pitchFamily="0" charset="0"/>
                <a:cs typeface="Calibri" pitchFamily="0" charset="0"/>
              </a:rPr>
              <a:t>mentOnce</a:t>
            </a: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you have determined all those elements, you are ready to cost model the incentive plan and assess the impact this plan will have on individuals' pay, the cost to the company, and whether it will motivate the right </a:t>
            </a:r>
            <a:r>
              <a:rPr lang="en-US" altLang="zh-CN" sz="2000" b="0" i="0" u="none" strike="noStrike" kern="1200" cap="none" spc="0" baseline="0">
                <a:solidFill>
                  <a:schemeClr val="tx1"/>
                </a:solidFill>
                <a:latin typeface="Calibri" pitchFamily="0" charset="0"/>
                <a:ea typeface="宋体" pitchFamily="0" charset="0"/>
                <a:cs typeface="Calibri" pitchFamily="0" charset="0"/>
              </a:rPr>
              <a:t>behaviors .</a:t>
            </a:r>
            <a:r>
              <a:rPr lang="en-US" altLang="zh-CN" sz="2000" b="0" i="0" u="none" strike="noStrike" kern="1200" cap="none" spc="0" baseline="0">
                <a:solidFill>
                  <a:schemeClr val="tx1"/>
                </a:solidFill>
                <a:latin typeface="Calibri" pitchFamily="0" charset="0"/>
                <a:ea typeface="宋体" pitchFamily="0" charset="0"/>
                <a:cs typeface="Calibri" pitchFamily="0" charset="0"/>
              </a:rPr>
              <a:t>Invest the time in modeling as many scenarios as possible; Incorrectly modeling a plan or skipping this step in the design process can result in profound cost implications for the company and misaligned goals that can impact results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demotivate</a:t>
            </a:r>
            <a:r>
              <a:rPr lang="en-US" altLang="zh-CN" sz="2000" b="0" i="0" u="none" strike="noStrike" kern="1200" cap="none" spc="0" baseline="0">
                <a:solidFill>
                  <a:schemeClr val="tx1"/>
                </a:solidFill>
                <a:latin typeface="Calibri" pitchFamily="0" charset="0"/>
                <a:ea typeface="宋体" pitchFamily="0" charset="0"/>
                <a:cs typeface="Calibri" pitchFamily="0" charset="0"/>
              </a:rPr>
              <a:t> your sales team.</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09723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8686800" y="5334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09600" y="1371600"/>
            <a:ext cx="8368348" cy="8737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09600" y="3003142"/>
            <a:ext cx="8743950" cy="16916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1: Data </a:t>
            </a:r>
            <a:r>
              <a:rPr lang="en-US" altLang="zh-CN" sz="1800" b="1" i="0" u="none" strike="noStrike" kern="1200" cap="none" spc="0" baseline="0">
                <a:solidFill>
                  <a:schemeClr val="tx1"/>
                </a:solidFill>
                <a:latin typeface="Arial" pitchFamily="34" charset="0"/>
                <a:ea typeface="宋体" pitchFamily="0" charset="0"/>
                <a:cs typeface="Calibri" pitchFamily="0" charset="0"/>
              </a:rPr>
              <a:t>collection First</a:t>
            </a:r>
            <a:r>
              <a:rPr lang="en-US" altLang="zh-CN" sz="1800" b="1" i="0" u="none" strike="noStrike" kern="1200" cap="none" spc="0" baseline="0">
                <a:solidFill>
                  <a:schemeClr val="tx1"/>
                </a:solidFill>
                <a:latin typeface="Arial" pitchFamily="34" charset="0"/>
                <a:ea typeface="宋体" pitchFamily="0" charset="0"/>
                <a:cs typeface="Calibri" pitchFamily="0" charset="0"/>
              </a:rPr>
              <a:t>, we must collect all of the data that is relevant and informative to our </a:t>
            </a:r>
            <a:r>
              <a:rPr lang="en-US" altLang="zh-CN" sz="1800" b="1" i="0" u="none" strike="noStrike" kern="1200" cap="none" spc="0" baseline="0">
                <a:solidFill>
                  <a:schemeClr val="tx1"/>
                </a:solidFill>
                <a:latin typeface="Arial" pitchFamily="34" charset="0"/>
                <a:ea typeface="宋体" pitchFamily="0" charset="0"/>
                <a:cs typeface="Calibri" pitchFamily="0" charset="0"/>
              </a:rPr>
              <a:t>model.</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Employee Details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Compensation 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Performance </a:t>
            </a:r>
            <a:r>
              <a:rPr lang="en-US" altLang="zh-CN" sz="1800" b="1" i="0" u="none" strike="noStrike" kern="1200" cap="none" spc="0" baseline="0">
                <a:solidFill>
                  <a:schemeClr val="tx1"/>
                </a:solidFill>
                <a:latin typeface="Arial" pitchFamily="34" charset="0"/>
                <a:ea typeface="宋体" pitchFamily="0" charset="0"/>
                <a:cs typeface="Calibri" pitchFamily="0" charset="0"/>
              </a:rPr>
              <a:t>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8238124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144000" y="609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2895600" y="1575941"/>
            <a:ext cx="6019799" cy="2758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2: Define your model inputs Create a section in your workbook for all the plan inputs you want to model. </a:t>
            </a:r>
            <a:r>
              <a:rPr lang="en-US" altLang="zh-CN" sz="1800" b="1" i="0" u="none" strike="noStrike" kern="1200" cap="none" spc="0" baseline="0">
                <a:solidFill>
                  <a:schemeClr val="tx1"/>
                </a:solidFill>
                <a:latin typeface="Arial" pitchFamily="34" charset="0"/>
                <a:ea typeface="宋体" pitchFamily="0" charset="0"/>
                <a:cs typeface="Calibri" pitchFamily="0" charset="0"/>
              </a:rPr>
              <a:t>These </a:t>
            </a:r>
            <a:r>
              <a:rPr lang="en-US" altLang="zh-CN" sz="1800" b="1" i="0" u="none" strike="noStrike" kern="1200" cap="none" spc="0" baseline="0">
                <a:solidFill>
                  <a:schemeClr val="tx1"/>
                </a:solidFill>
                <a:latin typeface="Arial" pitchFamily="34" charset="0"/>
                <a:ea typeface="宋体" pitchFamily="0" charset="0"/>
                <a:cs typeface="Calibri" pitchFamily="0" charset="0"/>
              </a:rPr>
              <a:t>inputs will be used to calculate the pay under the new plan and will be calibrated, adjusted, and refined to get the desired outcome</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Example</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Target Pay Mix (used if % split of base salary/target incentive is being modeled) - e.g., 70% base salary / 30% target incentive/variable compensation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37" name="图片" descr="Businessman getting salary growth Animated Illustration"/>
          <p:cNvPicPr>
            <a:picLocks noChangeAspect="1"/>
          </p:cNvPicPr>
          <p:nvPr/>
        </p:nvPicPr>
        <p:blipFill>
          <a:blip r:embed="rId2" cstate="print"/>
          <a:stretch>
            <a:fillRect/>
          </a:stretch>
        </p:blipFill>
        <p:spPr>
          <a:xfrm rot="0">
            <a:off x="304800" y="2286000"/>
            <a:ext cx="2085974" cy="2190750"/>
          </a:xfrm>
          <a:prstGeom prst="rect"/>
          <a:noFill/>
          <a:ln w="12700" cmpd="sng" cap="flat">
            <a:noFill/>
            <a:prstDash val="solid"/>
            <a:miter/>
          </a:ln>
        </p:spPr>
      </p:pic>
    </p:spTree>
    <p:extLst>
      <p:ext uri="{BB962C8B-B14F-4D97-AF65-F5344CB8AC3E}">
        <p14:creationId xmlns:p14="http://schemas.microsoft.com/office/powerpoint/2010/main" val="164595917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685800" y="2667000"/>
            <a:ext cx="8382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Step 3: Model </a:t>
            </a:r>
            <a:r>
              <a:rPr lang="en-US" altLang="zh-CN" sz="1800" b="1" i="0" u="none" strike="noStrike" kern="1200" cap="none" spc="0" baseline="0">
                <a:solidFill>
                  <a:srgbClr val="202124"/>
                </a:solidFill>
                <a:latin typeface="Inter" pitchFamily="34" charset="0"/>
                <a:ea typeface="宋体" pitchFamily="0" charset="0"/>
                <a:cs typeface="Calibri" pitchFamily="0" charset="0"/>
              </a:rPr>
              <a:t>calculations Once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have all the necessary data and plan </a:t>
            </a:r>
            <a:r>
              <a:rPr lang="en-US" altLang="zh-CN" sz="1800" b="1" i="0" u="none" strike="noStrike" kern="1200" cap="none" spc="0" baseline="0">
                <a:solidFill>
                  <a:srgbClr val="202124"/>
                </a:solidFill>
                <a:latin typeface="Inter" pitchFamily="34" charset="0"/>
                <a:ea typeface="宋体" pitchFamily="0" charset="0"/>
                <a:cs typeface="Calibri" pitchFamily="0" charset="0"/>
              </a:rPr>
              <a:t>   inputs </a:t>
            </a:r>
            <a:r>
              <a:rPr lang="en-US" altLang="zh-CN" sz="1800" b="1" i="0" u="none" strike="noStrike" kern="1200" cap="none" spc="0" baseline="0">
                <a:solidFill>
                  <a:srgbClr val="202124"/>
                </a:solidFill>
                <a:latin typeface="Inter" pitchFamily="34" charset="0"/>
                <a:ea typeface="宋体" pitchFamily="0" charset="0"/>
                <a:cs typeface="Calibri" pitchFamily="0" charset="0"/>
              </a:rPr>
              <a:t>set up,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a:t>
            </a:r>
            <a:r>
              <a:rPr lang="en-US" altLang="zh-CN" sz="1800" b="1" i="0" u="none" strike="noStrike" kern="1200" cap="none" spc="0" baseline="0">
                <a:solidFill>
                  <a:srgbClr val="202124"/>
                </a:solidFill>
                <a:latin typeface="Inter" pitchFamily="34" charset="0"/>
                <a:ea typeface="宋体" pitchFamily="0" charset="0"/>
                <a:cs typeface="Calibri" pitchFamily="0" charset="0"/>
              </a:rPr>
              <a:t>are ready to model the plan and calculate</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 the new payouts for each individual using </a:t>
            </a:r>
            <a:r>
              <a:rPr lang="en-US" altLang="zh-CN" sz="1800" b="1" i="0" u="none" strike="noStrike" kern="1200" cap="none" spc="0" baseline="0">
                <a:solidFill>
                  <a:srgbClr val="202124"/>
                </a:solidFill>
                <a:latin typeface="Inter" pitchFamily="34" charset="0"/>
                <a:ea typeface="宋体" pitchFamily="0" charset="0"/>
                <a:cs typeface="Calibri" pitchFamily="0" charset="0"/>
              </a:rPr>
              <a:t>historical </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performance as a proxy for future sales performance.</a:t>
            </a:r>
            <a:r>
              <a:rPr lang="en-US" altLang="zh-CN" sz="1800" b="0" i="0" u="none" strike="noStrike" kern="1200" cap="none" spc="0" baseline="0">
                <a:solidFill>
                  <a:srgbClr val="3C4043"/>
                </a:solidFill>
                <a:latin typeface="inherit" pitchFamily="0" charset="0"/>
                <a:ea typeface="宋体" pitchFamily="0" charset="0"/>
                <a:cs typeface="Calibri" pitchFamily="0" charset="0"/>
              </a:rPr>
              <a:t>.</a:t>
            </a:r>
            <a:endParaRPr lang="zh-CN" altLang="en-US" sz="1800" b="0" i="0" u="none" strike="noStrike" kern="1200" cap="none" spc="0" baseline="0">
              <a:solidFill>
                <a:srgbClr val="3C4043"/>
              </a:solidFill>
              <a:latin typeface="inherit" pitchFamily="0" charset="0"/>
              <a:ea typeface="宋体" pitchFamily="0" charset="0"/>
              <a:cs typeface="Calibri" pitchFamily="0" charset="0"/>
            </a:endParaRPr>
          </a:p>
        </p:txBody>
      </p:sp>
    </p:spTree>
    <p:extLst>
      <p:ext uri="{BB962C8B-B14F-4D97-AF65-F5344CB8AC3E}">
        <p14:creationId xmlns:p14="http://schemas.microsoft.com/office/powerpoint/2010/main" val="3427569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39774" y="654938"/>
            <a:ext cx="8480425" cy="68325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D0D0D"/>
                </a:solidFill>
                <a:latin typeface="Times New Roman" pitchFamily="18" charset="0"/>
                <a:ea typeface="宋体" pitchFamily="0" charset="0"/>
                <a:cs typeface="Times New Roman" pitchFamily="18" charset="0"/>
              </a:rPr>
              <a:t>MODEL OUTPUTS</a:t>
            </a:r>
            <a:endParaRPr lang="zh-CN" altLang="en-US" sz="4400" b="1" i="0" u="none" strike="noStrike" kern="0" cap="none" spc="0" baseline="0">
              <a:solidFill>
                <a:srgbClr val="0D0D0D"/>
              </a:solidFill>
              <a:latin typeface="Times New Roman" pitchFamily="18" charset="0"/>
              <a:ea typeface="宋体" pitchFamily="0" charset="0"/>
              <a:cs typeface="Times New Roman" pitchFamily="18"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5" name="矩形"/>
          <p:cNvSpPr>
            <a:spLocks/>
          </p:cNvSpPr>
          <p:nvPr/>
        </p:nvSpPr>
        <p:spPr>
          <a:xfrm rot="0">
            <a:off x="1905000" y="1659493"/>
            <a:ext cx="6705600" cy="30822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Create different outputs to </a:t>
            </a:r>
            <a:r>
              <a:rPr lang="en-US" altLang="zh-CN" sz="2000" b="1" i="0" u="none" strike="noStrike" kern="1200" cap="none" spc="0" baseline="0">
                <a:solidFill>
                  <a:schemeClr val="tx1"/>
                </a:solidFill>
                <a:latin typeface="Arial" pitchFamily="34" charset="0"/>
                <a:ea typeface="宋体" pitchFamily="0" charset="0"/>
                <a:cs typeface="Calibri" pitchFamily="0" charset="0"/>
              </a:rPr>
              <a:t>aggregate and summarize new incentive plan results. That will help </a:t>
            </a:r>
            <a:r>
              <a:rPr lang="en-US" altLang="zh-CN" sz="1800" b="1" i="0" u="none" strike="noStrike" kern="1200" cap="none" spc="0" baseline="0">
                <a:solidFill>
                  <a:schemeClr val="tx1"/>
                </a:solidFill>
                <a:latin typeface="Arial" pitchFamily="34" charset="0"/>
                <a:ea typeface="宋体" pitchFamily="0" charset="0"/>
                <a:cs typeface="Calibri" pitchFamily="0" charset="0"/>
              </a:rPr>
              <a:t>ensure the plan is structured correctly to align with overall outcomes. Review by role, individual (most significant increases and decreases in pay), and team or region, if appropriate.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The </a:t>
            </a:r>
            <a:r>
              <a:rPr lang="en-US" altLang="zh-CN" sz="1800" b="1" i="0" u="none" strike="noStrike" kern="1200" cap="none" spc="0" baseline="0">
                <a:solidFill>
                  <a:schemeClr val="tx1"/>
                </a:solidFill>
                <a:latin typeface="Arial" pitchFamily="34" charset="0"/>
                <a:ea typeface="宋体" pitchFamily="0" charset="0"/>
                <a:cs typeface="Calibri" pitchFamily="0" charset="0"/>
              </a:rPr>
              <a:t>goals of this phase are</a:t>
            </a:r>
            <a:r>
              <a:rPr lang="en-US" altLang="zh-CN" sz="1800" b="1" i="0" u="none" strike="noStrike" kern="1200" cap="none" spc="0" baseline="0">
                <a:solidFill>
                  <a:schemeClr val="tx1"/>
                </a:solidFill>
                <a:latin typeface="Arial" pitchFamily="34" charset="0"/>
                <a:ea typeface="宋体" pitchFamily="0" charset="0"/>
                <a:cs typeface="Calibri" pitchFamily="0" charset="0"/>
              </a:rPr>
              <a:t>:</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average and top performers can adjust their performance to succeed under the new comp plan </a:t>
            </a:r>
            <a:r>
              <a:rPr lang="en-US" altLang="zh-CN" sz="1800" b="1" i="0" u="none" strike="noStrike" kern="1200" cap="none" spc="0" baseline="0">
                <a:solidFill>
                  <a:schemeClr val="tx1"/>
                </a:solidFill>
                <a:latin typeface="Arial" pitchFamily="34" charset="0"/>
                <a:ea typeface="宋体" pitchFamily="0" charset="0"/>
                <a:cs typeface="Calibri" pitchFamily="0" charset="0"/>
              </a:rPr>
              <a:t>design .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who receives the earnings makes sense, given historical performance levels and your priorities around activities and behavior.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46" name="图片" descr="Animation Png Vectors &amp; Illustrations for Free Download"/>
          <p:cNvPicPr>
            <a:picLocks noChangeAspect="1"/>
          </p:cNvPicPr>
          <p:nvPr/>
        </p:nvPicPr>
        <p:blipFill>
          <a:blip r:embed="rId1" cstate="print"/>
          <a:stretch>
            <a:fillRect/>
          </a:stretch>
        </p:blipFill>
        <p:spPr>
          <a:xfrm rot="0">
            <a:off x="2" y="4800600"/>
            <a:ext cx="2819398" cy="2057400"/>
          </a:xfrm>
          <a:prstGeom prst="rect"/>
          <a:noFill/>
          <a:ln w="12700" cmpd="sng" cap="flat">
            <a:noFill/>
            <a:prstDash val="solid"/>
            <a:miter/>
          </a:ln>
        </p:spPr>
      </p:pic>
    </p:spTree>
    <p:extLst>
      <p:ext uri="{BB962C8B-B14F-4D97-AF65-F5344CB8AC3E}">
        <p14:creationId xmlns:p14="http://schemas.microsoft.com/office/powerpoint/2010/main" val="5589525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2024-09-02T13:35:42Z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