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fr-FR"/>
              <a:t>Modifiez le style du titre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fr-FR"/>
              <a:t>Modifiez le style du titre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E5059C3-6A89-4494-99FF-5A4D6FFD50EB}" type="datetimeFigureOut">
              <a:rPr lang="en-US" dirty="0"/>
              <a:t>5/4/2022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fr-FR"/>
              <a:t>Modifiez le style du titre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5/4/2022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fr-FR"/>
              <a:t>Modifiez le style du titre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609285" y="2851331"/>
            <a:ext cx="3893623" cy="307143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66635" y="2851331"/>
            <a:ext cx="3899798" cy="307143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5/4/2022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5/4/2022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5/4/2022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D525BB-DA17-4BA0-B3C8-3AC3ABC827E6}" type="datetimeFigureOut">
              <a:rPr lang="en-US" dirty="0"/>
              <a:t>5/4/2022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16C4C9A-3960-41CF-A4E9-2A8FB932454B}" type="datetimeFigureOut">
              <a:rPr lang="en-US" dirty="0"/>
              <a:t>5/4/2022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5/4/2022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B73B22-6C12-64AC-52B5-88870D33CAC8}"/>
              </a:ext>
            </a:extLst>
          </p:cNvPr>
          <p:cNvSpPr>
            <a:spLocks noGrp="1"/>
          </p:cNvSpPr>
          <p:nvPr>
            <p:ph type="ctrTitle"/>
          </p:nvPr>
        </p:nvSpPr>
        <p:spPr>
          <a:xfrm>
            <a:off x="1683026" y="357811"/>
            <a:ext cx="6983896" cy="3071189"/>
          </a:xfrm>
        </p:spPr>
        <p:txBody>
          <a:bodyPr>
            <a:normAutofit/>
          </a:bodyPr>
          <a:lstStyle/>
          <a:p>
            <a:r>
              <a:rPr lang="fr-FR" b="1" i="0" dirty="0">
                <a:solidFill>
                  <a:srgbClr val="0F0F19"/>
                </a:solidFill>
                <a:effectLst/>
                <a:latin typeface="inherit"/>
              </a:rPr>
              <a:t> </a:t>
            </a:r>
            <a:r>
              <a:rPr lang="fr-FR" b="1" i="0" dirty="0">
                <a:solidFill>
                  <a:schemeClr val="accent5"/>
                </a:solidFill>
                <a:effectLst/>
                <a:latin typeface="inherit"/>
              </a:rPr>
              <a:t>Les réseaux sociaux dégradent les relations humaines </a:t>
            </a:r>
            <a:endParaRPr lang="fr-FR" dirty="0">
              <a:solidFill>
                <a:schemeClr val="accent5"/>
              </a:solidFill>
            </a:endParaRPr>
          </a:p>
        </p:txBody>
      </p:sp>
    </p:spTree>
    <p:extLst>
      <p:ext uri="{BB962C8B-B14F-4D97-AF65-F5344CB8AC3E}">
        <p14:creationId xmlns:p14="http://schemas.microsoft.com/office/powerpoint/2010/main" val="106839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1F68970-4A0E-0FD6-832C-34A262FBEC64}"/>
              </a:ext>
            </a:extLst>
          </p:cNvPr>
          <p:cNvSpPr>
            <a:spLocks noGrp="1"/>
          </p:cNvSpPr>
          <p:nvPr>
            <p:ph idx="1"/>
          </p:nvPr>
        </p:nvSpPr>
        <p:spPr>
          <a:xfrm>
            <a:off x="2093844" y="0"/>
            <a:ext cx="8264261" cy="4817492"/>
          </a:xfrm>
        </p:spPr>
        <p:txBody>
          <a:bodyPr/>
          <a:lstStyle/>
          <a:p>
            <a:pPr marL="6160" indent="0" algn="ctr">
              <a:buNone/>
            </a:pPr>
            <a:r>
              <a:rPr lang="fr-FR" b="1" dirty="0">
                <a:solidFill>
                  <a:schemeClr val="accent5"/>
                </a:solidFill>
                <a:latin typeface="robotoregular"/>
              </a:rPr>
              <a:t>SOMMAIRE</a:t>
            </a:r>
          </a:p>
          <a:p>
            <a:pPr marL="6160" indent="0">
              <a:buNone/>
            </a:pPr>
            <a:endParaRPr lang="fr-FR" b="1" dirty="0">
              <a:solidFill>
                <a:schemeClr val="accent5">
                  <a:lumMod val="20000"/>
                  <a:lumOff val="80000"/>
                </a:schemeClr>
              </a:solidFill>
              <a:latin typeface="robotoregular"/>
            </a:endParaRPr>
          </a:p>
          <a:p>
            <a:pPr marL="6160" indent="0">
              <a:buNone/>
            </a:pPr>
            <a:r>
              <a:rPr lang="fr-FR" b="1" dirty="0">
                <a:solidFill>
                  <a:schemeClr val="accent5">
                    <a:lumMod val="20000"/>
                    <a:lumOff val="80000"/>
                  </a:schemeClr>
                </a:solidFill>
                <a:latin typeface="robotoregular"/>
              </a:rPr>
              <a:t>I- introduction</a:t>
            </a:r>
          </a:p>
          <a:p>
            <a:pPr marL="6160" indent="0">
              <a:buNone/>
            </a:pPr>
            <a:r>
              <a:rPr lang="fr-FR" b="1" dirty="0">
                <a:solidFill>
                  <a:schemeClr val="accent5">
                    <a:lumMod val="20000"/>
                    <a:lumOff val="80000"/>
                  </a:schemeClr>
                </a:solidFill>
                <a:latin typeface="robotoregular"/>
              </a:rPr>
              <a:t>II- Le remplacement des relations réelles par les relations virtuelles</a:t>
            </a:r>
          </a:p>
          <a:p>
            <a:pPr marL="6160" indent="0">
              <a:buNone/>
            </a:pPr>
            <a:r>
              <a:rPr lang="fr-FR" b="1" dirty="0">
                <a:solidFill>
                  <a:schemeClr val="accent5">
                    <a:lumMod val="20000"/>
                    <a:lumOff val="80000"/>
                  </a:schemeClr>
                </a:solidFill>
                <a:latin typeface="robotoregular"/>
              </a:rPr>
              <a:t>III-Le piège de la communication permanente</a:t>
            </a:r>
          </a:p>
          <a:p>
            <a:pPr marL="6160" indent="0">
              <a:buNone/>
            </a:pPr>
            <a:r>
              <a:rPr lang="fr-FR" b="1" dirty="0">
                <a:solidFill>
                  <a:schemeClr val="accent5">
                    <a:lumMod val="20000"/>
                    <a:lumOff val="80000"/>
                  </a:schemeClr>
                </a:solidFill>
                <a:latin typeface="robotoregular"/>
              </a:rPr>
              <a:t>IV-La cyberintimidation</a:t>
            </a:r>
          </a:p>
          <a:p>
            <a:pPr marL="6160" indent="0">
              <a:buNone/>
            </a:pPr>
            <a:r>
              <a:rPr lang="fr-FR" b="1" dirty="0">
                <a:solidFill>
                  <a:schemeClr val="accent5">
                    <a:lumMod val="20000"/>
                    <a:lumOff val="80000"/>
                  </a:schemeClr>
                </a:solidFill>
                <a:latin typeface="robotoregular"/>
              </a:rPr>
              <a:t>V-conclusion</a:t>
            </a:r>
          </a:p>
        </p:txBody>
      </p:sp>
    </p:spTree>
    <p:extLst>
      <p:ext uri="{BB962C8B-B14F-4D97-AF65-F5344CB8AC3E}">
        <p14:creationId xmlns:p14="http://schemas.microsoft.com/office/powerpoint/2010/main" val="331048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4424A7E-BCE6-DF69-6849-B1E5CDCAAE92}"/>
              </a:ext>
            </a:extLst>
          </p:cNvPr>
          <p:cNvSpPr>
            <a:spLocks noGrp="1"/>
          </p:cNvSpPr>
          <p:nvPr>
            <p:ph idx="1"/>
          </p:nvPr>
        </p:nvSpPr>
        <p:spPr>
          <a:xfrm>
            <a:off x="2455546" y="1190725"/>
            <a:ext cx="8079932" cy="4971536"/>
          </a:xfrm>
        </p:spPr>
        <p:txBody>
          <a:bodyPr>
            <a:normAutofit/>
          </a:bodyPr>
          <a:lstStyle/>
          <a:p>
            <a:pPr algn="ctr"/>
            <a:r>
              <a:rPr lang="fr-FR" sz="2400" dirty="0"/>
              <a:t>I-introduction</a:t>
            </a:r>
          </a:p>
          <a:p>
            <a:pPr marL="6160" indent="0">
              <a:buNone/>
            </a:pPr>
            <a:r>
              <a:rPr lang="fr-FR" dirty="0">
                <a:solidFill>
                  <a:schemeClr val="accent5">
                    <a:lumMod val="20000"/>
                    <a:lumOff val="80000"/>
                  </a:schemeClr>
                </a:solidFill>
                <a:latin typeface="Roboto" panose="02000000000000000000" pitchFamily="2" charset="0"/>
              </a:rPr>
              <a:t>Ces dernières années Internet a connu un grand développement et son utilisation est maintenant accessible à tous. Cet outil a amené la création de réseaux sociaux, qui permettent de réduire la distance entre les utilisateurs, dont le nombre s'accroit de plus en plus. Cette popularité a justement attiré notre attention sur ce sujet.  Le modèle de communication prôné par les réseaux sociaux est-il réellement sain pour l'équilibre personnel ? Comment cela affecte-t-il les relations humaines ?  Nous tenterons d'expliquer les conséquences des réseaux sociaux sur les </a:t>
            </a:r>
            <a:r>
              <a:rPr lang="fr-FR" b="0" i="0" dirty="0">
                <a:solidFill>
                  <a:schemeClr val="accent5">
                    <a:lumMod val="20000"/>
                    <a:lumOff val="80000"/>
                  </a:schemeClr>
                </a:solidFill>
                <a:effectLst/>
                <a:latin typeface="Roboto" panose="02000000000000000000" pitchFamily="2" charset="0"/>
              </a:rPr>
              <a:t>individus notamment sur les relations humaines.</a:t>
            </a:r>
            <a:endParaRPr lang="fr-FR" dirty="0">
              <a:solidFill>
                <a:schemeClr val="accent5">
                  <a:lumMod val="20000"/>
                  <a:lumOff val="80000"/>
                </a:schemeClr>
              </a:solidFill>
            </a:endParaRPr>
          </a:p>
        </p:txBody>
      </p:sp>
    </p:spTree>
    <p:extLst>
      <p:ext uri="{BB962C8B-B14F-4D97-AF65-F5344CB8AC3E}">
        <p14:creationId xmlns:p14="http://schemas.microsoft.com/office/powerpoint/2010/main" val="3337153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16B271-3154-115E-7607-5408C8822CDC}"/>
              </a:ext>
            </a:extLst>
          </p:cNvPr>
          <p:cNvSpPr>
            <a:spLocks noGrp="1"/>
          </p:cNvSpPr>
          <p:nvPr>
            <p:ph type="title"/>
          </p:nvPr>
        </p:nvSpPr>
        <p:spPr>
          <a:xfrm>
            <a:off x="2267252" y="297521"/>
            <a:ext cx="7958331" cy="1077229"/>
          </a:xfrm>
        </p:spPr>
        <p:txBody>
          <a:bodyPr>
            <a:normAutofit fontScale="90000"/>
          </a:bodyPr>
          <a:lstStyle/>
          <a:p>
            <a:pPr algn="ctr"/>
            <a:r>
              <a:rPr lang="fr-FR" dirty="0"/>
              <a:t>II-</a:t>
            </a:r>
            <a:r>
              <a:rPr lang="fr-FR" b="1" i="0" dirty="0">
                <a:solidFill>
                  <a:schemeClr val="accent5">
                    <a:lumMod val="20000"/>
                    <a:lumOff val="80000"/>
                  </a:schemeClr>
                </a:solidFill>
                <a:effectLst/>
                <a:latin typeface="robotoregular"/>
              </a:rPr>
              <a:t>Le remplacement des relations réelles par les relations virtuelles</a:t>
            </a:r>
            <a:br>
              <a:rPr lang="fr-FR" b="1" dirty="0">
                <a:solidFill>
                  <a:schemeClr val="accent5">
                    <a:lumMod val="20000"/>
                    <a:lumOff val="80000"/>
                  </a:schemeClr>
                </a:solidFill>
                <a:latin typeface="robotoregular"/>
              </a:rPr>
            </a:br>
            <a:endParaRPr lang="fr-FR" dirty="0"/>
          </a:p>
        </p:txBody>
      </p:sp>
      <p:sp>
        <p:nvSpPr>
          <p:cNvPr id="3" name="Espace réservé du contenu 2">
            <a:extLst>
              <a:ext uri="{FF2B5EF4-FFF2-40B4-BE49-F238E27FC236}">
                <a16:creationId xmlns:a16="http://schemas.microsoft.com/office/drawing/2014/main" id="{46F2A6FB-B478-1CB6-5755-37C3FC05F0C1}"/>
              </a:ext>
            </a:extLst>
          </p:cNvPr>
          <p:cNvSpPr>
            <a:spLocks noGrp="1"/>
          </p:cNvSpPr>
          <p:nvPr>
            <p:ph idx="1"/>
          </p:nvPr>
        </p:nvSpPr>
        <p:spPr>
          <a:xfrm>
            <a:off x="1898956" y="1430086"/>
            <a:ext cx="7796540" cy="3997828"/>
          </a:xfrm>
        </p:spPr>
        <p:txBody>
          <a:bodyPr>
            <a:normAutofit fontScale="92500" lnSpcReduction="20000"/>
          </a:bodyPr>
          <a:lstStyle/>
          <a:p>
            <a:r>
              <a:rPr lang="fr-FR" sz="2100" dirty="0">
                <a:solidFill>
                  <a:schemeClr val="accent5">
                    <a:lumMod val="20000"/>
                    <a:lumOff val="80000"/>
                  </a:schemeClr>
                </a:solidFill>
                <a:latin typeface="robotoregular"/>
              </a:rPr>
              <a:t>Certaines études mettent en évidence un effet négatif de l’utilisation de l’ordinateur et d’Internet sur la sociabilité des individus (</a:t>
            </a:r>
            <a:r>
              <a:rPr lang="fr-FR" sz="2100" dirty="0" err="1">
                <a:solidFill>
                  <a:schemeClr val="accent5">
                    <a:lumMod val="20000"/>
                    <a:lumOff val="80000"/>
                  </a:schemeClr>
                </a:solidFill>
                <a:latin typeface="robotoregular"/>
              </a:rPr>
              <a:t>Attewel</a:t>
            </a:r>
            <a:r>
              <a:rPr lang="fr-FR" sz="2100" dirty="0">
                <a:solidFill>
                  <a:schemeClr val="accent5">
                    <a:lumMod val="20000"/>
                    <a:lumOff val="80000"/>
                  </a:schemeClr>
                </a:solidFill>
                <a:latin typeface="robotoregular"/>
              </a:rPr>
              <a:t> et al., 2003 ; Cole, 2000 ; Nie &amp; </a:t>
            </a:r>
            <a:r>
              <a:rPr lang="fr-FR" sz="2100" dirty="0" err="1">
                <a:solidFill>
                  <a:schemeClr val="accent5">
                    <a:lumMod val="20000"/>
                    <a:lumOff val="80000"/>
                  </a:schemeClr>
                </a:solidFill>
                <a:latin typeface="robotoregular"/>
              </a:rPr>
              <a:t>Ebring</a:t>
            </a:r>
            <a:r>
              <a:rPr lang="fr-FR" sz="2100" dirty="0">
                <a:solidFill>
                  <a:schemeClr val="accent5">
                    <a:lumMod val="20000"/>
                    <a:lumOff val="80000"/>
                  </a:schemeClr>
                </a:solidFill>
                <a:latin typeface="robotoregular"/>
              </a:rPr>
              <a:t>, 2000). L'être humain éprouve le besoin du contact physique pour garder son équilibre </a:t>
            </a:r>
            <a:r>
              <a:rPr lang="fr-FR" b="0" i="0" dirty="0">
                <a:solidFill>
                  <a:schemeClr val="accent5">
                    <a:lumMod val="20000"/>
                    <a:lumOff val="80000"/>
                  </a:schemeClr>
                </a:solidFill>
                <a:effectLst/>
                <a:latin typeface="robotoregular"/>
              </a:rPr>
              <a:t>émotionnel. Avec l'avènement de la médiatisation de la communication, les rencontres directes pour converser ne sont plus nécessaires ,  ne laissent plus de temps disponible pour entretenir les relations dans la vie réelle. Les visites perdent de leur importance, ce qui fragilise non seulement les amitiés, les relations professionnelles, mais surtout les liens familiaux. De plus, chacun se sent obligé de créer une identité virtuelle différente de son identité réelle. Cela aboutit à beaucoup de mensonge et d'artificialité, qui finissent par détruire les relations</a:t>
            </a:r>
          </a:p>
          <a:p>
            <a:endParaRPr lang="fr-FR" dirty="0"/>
          </a:p>
        </p:txBody>
      </p:sp>
      <p:pic>
        <p:nvPicPr>
          <p:cNvPr id="5" name="Image 4">
            <a:extLst>
              <a:ext uri="{FF2B5EF4-FFF2-40B4-BE49-F238E27FC236}">
                <a16:creationId xmlns:a16="http://schemas.microsoft.com/office/drawing/2014/main" id="{17C91EFA-D94E-60B9-ACC7-58CDD931DD92}"/>
              </a:ext>
            </a:extLst>
          </p:cNvPr>
          <p:cNvPicPr>
            <a:picLocks noChangeAspect="1"/>
          </p:cNvPicPr>
          <p:nvPr/>
        </p:nvPicPr>
        <p:blipFill>
          <a:blip r:embed="rId2"/>
          <a:stretch>
            <a:fillRect/>
          </a:stretch>
        </p:blipFill>
        <p:spPr>
          <a:xfrm>
            <a:off x="4699173" y="5255636"/>
            <a:ext cx="2793654" cy="1492376"/>
          </a:xfrm>
          <a:prstGeom prst="rect">
            <a:avLst/>
          </a:prstGeom>
        </p:spPr>
      </p:pic>
    </p:spTree>
    <p:extLst>
      <p:ext uri="{BB962C8B-B14F-4D97-AF65-F5344CB8AC3E}">
        <p14:creationId xmlns:p14="http://schemas.microsoft.com/office/powerpoint/2010/main" val="225157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028DFF-BB43-2886-D652-7C3C5BA32AA0}"/>
              </a:ext>
            </a:extLst>
          </p:cNvPr>
          <p:cNvSpPr>
            <a:spLocks noGrp="1"/>
          </p:cNvSpPr>
          <p:nvPr>
            <p:ph type="title"/>
          </p:nvPr>
        </p:nvSpPr>
        <p:spPr>
          <a:xfrm>
            <a:off x="2354206" y="267204"/>
            <a:ext cx="7950984" cy="1081705"/>
          </a:xfrm>
        </p:spPr>
        <p:txBody>
          <a:bodyPr>
            <a:normAutofit fontScale="90000"/>
          </a:bodyPr>
          <a:lstStyle/>
          <a:p>
            <a:pPr algn="ctr"/>
            <a:r>
              <a:rPr lang="fr-FR" b="1" dirty="0">
                <a:solidFill>
                  <a:schemeClr val="accent5">
                    <a:lumMod val="20000"/>
                    <a:lumOff val="80000"/>
                  </a:schemeClr>
                </a:solidFill>
                <a:latin typeface="robotoregular"/>
              </a:rPr>
              <a:t>III-</a:t>
            </a:r>
            <a:r>
              <a:rPr lang="fr-FR" b="1" i="0" dirty="0">
                <a:solidFill>
                  <a:schemeClr val="accent5">
                    <a:lumMod val="20000"/>
                    <a:lumOff val="80000"/>
                  </a:schemeClr>
                </a:solidFill>
                <a:effectLst/>
                <a:latin typeface="robotoregular"/>
              </a:rPr>
              <a:t>Le piège de la communication permanente</a:t>
            </a:r>
            <a:br>
              <a:rPr lang="fr-FR" b="1" i="0" dirty="0">
                <a:solidFill>
                  <a:schemeClr val="accent5">
                    <a:lumMod val="20000"/>
                    <a:lumOff val="80000"/>
                  </a:schemeClr>
                </a:solidFill>
                <a:effectLst/>
                <a:latin typeface="robotoregular"/>
              </a:rPr>
            </a:br>
            <a:endParaRPr lang="fr-FR" dirty="0"/>
          </a:p>
        </p:txBody>
      </p:sp>
      <p:pic>
        <p:nvPicPr>
          <p:cNvPr id="6" name="Espace réservé du contenu 5">
            <a:extLst>
              <a:ext uri="{FF2B5EF4-FFF2-40B4-BE49-F238E27FC236}">
                <a16:creationId xmlns:a16="http://schemas.microsoft.com/office/drawing/2014/main" id="{03699AC8-CCB0-3F52-F412-35E842550F18}"/>
              </a:ext>
            </a:extLst>
          </p:cNvPr>
          <p:cNvPicPr>
            <a:picLocks noGrp="1" noChangeAspect="1"/>
          </p:cNvPicPr>
          <p:nvPr>
            <p:ph sz="half" idx="1"/>
          </p:nvPr>
        </p:nvPicPr>
        <p:blipFill>
          <a:blip r:embed="rId2"/>
          <a:stretch>
            <a:fillRect/>
          </a:stretch>
        </p:blipFill>
        <p:spPr>
          <a:xfrm>
            <a:off x="1351165" y="1961322"/>
            <a:ext cx="3446067" cy="3167270"/>
          </a:xfrm>
        </p:spPr>
      </p:pic>
      <p:sp>
        <p:nvSpPr>
          <p:cNvPr id="4" name="Espace réservé du contenu 3">
            <a:extLst>
              <a:ext uri="{FF2B5EF4-FFF2-40B4-BE49-F238E27FC236}">
                <a16:creationId xmlns:a16="http://schemas.microsoft.com/office/drawing/2014/main" id="{D3976E4E-EA8D-DC83-55C0-8DDA7C1551ED}"/>
              </a:ext>
            </a:extLst>
          </p:cNvPr>
          <p:cNvSpPr>
            <a:spLocks noGrp="1"/>
          </p:cNvSpPr>
          <p:nvPr>
            <p:ph sz="half" idx="2"/>
          </p:nvPr>
        </p:nvSpPr>
        <p:spPr>
          <a:xfrm>
            <a:off x="4890052" y="1348909"/>
            <a:ext cx="6294783" cy="4701034"/>
          </a:xfrm>
        </p:spPr>
        <p:txBody>
          <a:bodyPr>
            <a:normAutofit fontScale="92500"/>
          </a:bodyPr>
          <a:lstStyle/>
          <a:p>
            <a:r>
              <a:rPr lang="fr-FR" sz="1900" dirty="0">
                <a:solidFill>
                  <a:schemeClr val="accent5">
                    <a:lumMod val="20000"/>
                    <a:lumOff val="80000"/>
                  </a:schemeClr>
                </a:solidFill>
                <a:latin typeface="robotoregular"/>
              </a:rPr>
              <a:t>Selon une étude britannique menée en 2017 par la Royal Society for Public </a:t>
            </a:r>
            <a:r>
              <a:rPr lang="fr-FR" sz="1900" dirty="0" err="1">
                <a:solidFill>
                  <a:schemeClr val="accent5">
                    <a:lumMod val="20000"/>
                    <a:lumOff val="80000"/>
                  </a:schemeClr>
                </a:solidFill>
                <a:latin typeface="robotoregular"/>
              </a:rPr>
              <a:t>Health</a:t>
            </a:r>
            <a:r>
              <a:rPr lang="fr-FR" sz="1900" dirty="0">
                <a:solidFill>
                  <a:schemeClr val="accent5">
                    <a:lumMod val="20000"/>
                    <a:lumOff val="80000"/>
                  </a:schemeClr>
                </a:solidFill>
                <a:latin typeface="robotoregular"/>
              </a:rPr>
              <a:t> (RSPH), les taux d’insomnie et de troubles de santé mentale tels que la dépression et l’anxiété pour le même groupe d’âge ont augmentés d’environ 70% dans les 25 dernières années, L'individu est exposé à une multitude d'informations diverses dont il n'a pas nécessairement besoin. Il naît chez l'internaute un besoin compulsif de vouloir tout contrôler à distance. La solitude que cette habitude crée pousse les individus à s'isoler encore plus pour passer davantage de temps sur les réseaux sociaux, du fait de l'abandon des activités sociales. Plus on s'adonne aux réseaux sociaux, moins on fait usage d'autres médias. </a:t>
            </a:r>
          </a:p>
        </p:txBody>
      </p:sp>
    </p:spTree>
    <p:extLst>
      <p:ext uri="{BB962C8B-B14F-4D97-AF65-F5344CB8AC3E}">
        <p14:creationId xmlns:p14="http://schemas.microsoft.com/office/powerpoint/2010/main" val="25618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76421-3357-E25C-AC30-3B6194112645}"/>
              </a:ext>
            </a:extLst>
          </p:cNvPr>
          <p:cNvSpPr>
            <a:spLocks noGrp="1"/>
          </p:cNvSpPr>
          <p:nvPr>
            <p:ph type="title"/>
          </p:nvPr>
        </p:nvSpPr>
        <p:spPr/>
        <p:txBody>
          <a:bodyPr/>
          <a:lstStyle/>
          <a:p>
            <a:pPr algn="ctr"/>
            <a:r>
              <a:rPr lang="fr-FR" b="1" dirty="0">
                <a:solidFill>
                  <a:schemeClr val="accent5">
                    <a:lumMod val="20000"/>
                    <a:lumOff val="80000"/>
                  </a:schemeClr>
                </a:solidFill>
                <a:latin typeface="robotoregular"/>
              </a:rPr>
              <a:t>IV-La cyberintimidation</a:t>
            </a:r>
            <a:br>
              <a:rPr lang="fr-FR" b="1" dirty="0">
                <a:solidFill>
                  <a:schemeClr val="accent5">
                    <a:lumMod val="20000"/>
                    <a:lumOff val="80000"/>
                  </a:schemeClr>
                </a:solidFill>
                <a:latin typeface="robotoregular"/>
              </a:rPr>
            </a:br>
            <a:endParaRPr lang="fr-FR" dirty="0"/>
          </a:p>
        </p:txBody>
      </p:sp>
      <p:sp>
        <p:nvSpPr>
          <p:cNvPr id="3" name="Espace réservé du contenu 2">
            <a:extLst>
              <a:ext uri="{FF2B5EF4-FFF2-40B4-BE49-F238E27FC236}">
                <a16:creationId xmlns:a16="http://schemas.microsoft.com/office/drawing/2014/main" id="{7C687B60-D76E-E069-DAE7-F7495B3A7671}"/>
              </a:ext>
            </a:extLst>
          </p:cNvPr>
          <p:cNvSpPr>
            <a:spLocks noGrp="1"/>
          </p:cNvSpPr>
          <p:nvPr>
            <p:ph sz="half" idx="1"/>
          </p:nvPr>
        </p:nvSpPr>
        <p:spPr>
          <a:xfrm>
            <a:off x="2048782" y="1733470"/>
            <a:ext cx="5478453" cy="4998634"/>
          </a:xfrm>
        </p:spPr>
        <p:txBody>
          <a:bodyPr>
            <a:noAutofit/>
          </a:bodyPr>
          <a:lstStyle/>
          <a:p>
            <a:r>
              <a:rPr lang="fr-FR" sz="1800" dirty="0">
                <a:solidFill>
                  <a:schemeClr val="accent5">
                    <a:lumMod val="20000"/>
                    <a:lumOff val="80000"/>
                  </a:schemeClr>
                </a:solidFill>
                <a:latin typeface="robotoregular"/>
              </a:rPr>
              <a:t>Comme il y a tellement de socialisation sur les médias sociaux, les parents ne peuvent pas savoir tout ce qui se passe derrière l’écran. Si les jeunes ne parlent pas de leurs expériences, les parents ne pourront pas connaître la fréquence ou la gravité de la cyberintimidation avant que le mal ne soit fait. Les formes courantes de cyberintimidation comprennent la violence verbale et psychologique, l’exclusion sociale, les commérages et la publication de contenu censé demeurer privé. Les conséquences émotionnelles peuvent comprendre l’isolement, l’anxiété, la dépression et, dans les cas extrêmes, les pertes tragiques de vies.</a:t>
            </a:r>
          </a:p>
        </p:txBody>
      </p:sp>
      <p:pic>
        <p:nvPicPr>
          <p:cNvPr id="6" name="Espace réservé du contenu 5">
            <a:extLst>
              <a:ext uri="{FF2B5EF4-FFF2-40B4-BE49-F238E27FC236}">
                <a16:creationId xmlns:a16="http://schemas.microsoft.com/office/drawing/2014/main" id="{F46A60AB-7173-8795-72E1-849433F39606}"/>
              </a:ext>
            </a:extLst>
          </p:cNvPr>
          <p:cNvPicPr>
            <a:picLocks noGrp="1" noChangeAspect="1"/>
          </p:cNvPicPr>
          <p:nvPr>
            <p:ph sz="half" idx="2"/>
          </p:nvPr>
        </p:nvPicPr>
        <p:blipFill>
          <a:blip r:embed="rId2"/>
          <a:stretch>
            <a:fillRect/>
          </a:stretch>
        </p:blipFill>
        <p:spPr>
          <a:xfrm>
            <a:off x="7896225" y="2729948"/>
            <a:ext cx="2950936" cy="2291315"/>
          </a:xfrm>
        </p:spPr>
      </p:pic>
    </p:spTree>
    <p:extLst>
      <p:ext uri="{BB962C8B-B14F-4D97-AF65-F5344CB8AC3E}">
        <p14:creationId xmlns:p14="http://schemas.microsoft.com/office/powerpoint/2010/main" val="120067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86A9A-D40A-A269-25A2-2DEBDA01FC65}"/>
              </a:ext>
            </a:extLst>
          </p:cNvPr>
          <p:cNvSpPr>
            <a:spLocks noGrp="1"/>
          </p:cNvSpPr>
          <p:nvPr>
            <p:ph type="title"/>
          </p:nvPr>
        </p:nvSpPr>
        <p:spPr/>
        <p:txBody>
          <a:bodyPr/>
          <a:lstStyle/>
          <a:p>
            <a:pPr algn="ctr"/>
            <a:r>
              <a:rPr lang="fr-FR" b="1" dirty="0">
                <a:solidFill>
                  <a:schemeClr val="accent5">
                    <a:lumMod val="20000"/>
                    <a:lumOff val="80000"/>
                  </a:schemeClr>
                </a:solidFill>
                <a:latin typeface="robotoregular"/>
              </a:rPr>
              <a:t>V-conclusion</a:t>
            </a:r>
            <a:br>
              <a:rPr lang="fr-FR" b="1" dirty="0">
                <a:solidFill>
                  <a:schemeClr val="accent5">
                    <a:lumMod val="20000"/>
                    <a:lumOff val="80000"/>
                  </a:schemeClr>
                </a:solidFill>
                <a:latin typeface="robotoregular"/>
              </a:rPr>
            </a:br>
            <a:endParaRPr lang="fr-FR" dirty="0"/>
          </a:p>
        </p:txBody>
      </p:sp>
      <p:sp>
        <p:nvSpPr>
          <p:cNvPr id="3" name="Espace réservé du contenu 2">
            <a:extLst>
              <a:ext uri="{FF2B5EF4-FFF2-40B4-BE49-F238E27FC236}">
                <a16:creationId xmlns:a16="http://schemas.microsoft.com/office/drawing/2014/main" id="{EC37C98D-0EDD-4808-5F2D-B6610DF74637}"/>
              </a:ext>
            </a:extLst>
          </p:cNvPr>
          <p:cNvSpPr>
            <a:spLocks noGrp="1"/>
          </p:cNvSpPr>
          <p:nvPr>
            <p:ph idx="1"/>
          </p:nvPr>
        </p:nvSpPr>
        <p:spPr/>
        <p:txBody>
          <a:bodyPr/>
          <a:lstStyle/>
          <a:p>
            <a:pPr marL="6160" indent="0">
              <a:buNone/>
            </a:pPr>
            <a:r>
              <a:rPr lang="fr-FR" dirty="0"/>
              <a:t>Il est indéniable les réseaux sociaux occupe ont révolutionner le quotidien, mais ces effets négatif ne peuvent être ignorer , outre les relations virtuelles, la sur communication et la cyberintimidation,  ils en existe d autre ce qui conduit au faite que l utilisation des réseaux sociaux doit être réguler et contrôler cependant nous ne pouvons leur louer que des attribut négatifs il y aussi des aspect très positif  qui en découle ainsi ne faut t il pas se demander quel est l impact positif des réseaux sociaux sur les relations humaine ?</a:t>
            </a:r>
          </a:p>
        </p:txBody>
      </p:sp>
    </p:spTree>
    <p:extLst>
      <p:ext uri="{BB962C8B-B14F-4D97-AF65-F5344CB8AC3E}">
        <p14:creationId xmlns:p14="http://schemas.microsoft.com/office/powerpoint/2010/main" val="2319126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TM16401375[[fn=Madison]]</Template>
  <TotalTime>71</TotalTime>
  <Words>618</Words>
  <Application>Microsoft Office PowerPoint</Application>
  <PresentationFormat>Grand écran</PresentationFormat>
  <Paragraphs>18</Paragraphs>
  <Slides>7</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vt:i4>
      </vt:variant>
    </vt:vector>
  </HeadingPairs>
  <TitlesOfParts>
    <vt:vector size="15" baseType="lpstr">
      <vt:lpstr>Arial</vt:lpstr>
      <vt:lpstr>inherit</vt:lpstr>
      <vt:lpstr>MS Shell Dlg 2</vt:lpstr>
      <vt:lpstr>Roboto</vt:lpstr>
      <vt:lpstr>robotoregular</vt:lpstr>
      <vt:lpstr>Wingdings</vt:lpstr>
      <vt:lpstr>Wingdings 3</vt:lpstr>
      <vt:lpstr>Madison</vt:lpstr>
      <vt:lpstr> Les réseaux sociaux dégradent les relations humaines </vt:lpstr>
      <vt:lpstr>Présentation PowerPoint</vt:lpstr>
      <vt:lpstr>Présentation PowerPoint</vt:lpstr>
      <vt:lpstr>II-Le remplacement des relations réelles par les relations virtuelles </vt:lpstr>
      <vt:lpstr>III-Le piège de la communication permanente </vt:lpstr>
      <vt:lpstr>IV-La cyberintimidation </vt:lpstr>
      <vt:lpstr>V-conclusion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 réseaux sociaux dégradent les relations humaines </dc:title>
  <dc:creator>SOGA RAOUL PATRICK</dc:creator>
  <cp:lastModifiedBy>SOGA RAOUL PATRICK</cp:lastModifiedBy>
  <cp:revision>1</cp:revision>
  <dcterms:created xsi:type="dcterms:W3CDTF">2022-05-04T22:43:12Z</dcterms:created>
  <dcterms:modified xsi:type="dcterms:W3CDTF">2022-05-04T23:54:57Z</dcterms:modified>
</cp:coreProperties>
</file>