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7">
          <p15:clr>
            <a:srgbClr val="A4A3A4"/>
          </p15:clr>
        </p15:guide>
        <p15:guide id="2" pos="809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77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3149">
          <p15:clr>
            <a:srgbClr val="9AA0A6"/>
          </p15:clr>
        </p15:guide>
        <p15:guide id="11" orient="horz" pos="2570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iumQrGMQCuOyI9jIBM+HrCxTL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83AAC-1C62-4D14-93B9-E4C1B6352E8A}">
  <a:tblStyle styleId="{05A83AAC-1C62-4D14-93B9-E4C1B6352E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48270FE-485F-4705-BD29-3EE394C4FC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7" orient="horz"/>
        <p:guide pos="809"/>
        <p:guide/>
        <p:guide pos="2319"/>
        <p:guide pos="4576"/>
        <p:guide pos="4201"/>
        <p:guide pos="1277" orient="horz"/>
        <p:guide pos="1800"/>
        <p:guide pos="144"/>
        <p:guide pos="3149"/>
        <p:guide pos="2570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3da446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a3da446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a3da446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a3da446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a3da4461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a3da4461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3da446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a3da446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a3da446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a3da446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a3da446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a3da446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a3da446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a3da446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3da446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a3da446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a3da4461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a3da4461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a3da446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a3da446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a3da4461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a3da4461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3da4461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a3da4461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a3da4461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a3da4461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a3da446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a3da446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3da446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a3da446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a3da446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a3da446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3da446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0a3da446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3da4461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a3da4461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3da446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a3da446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3da4461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a3da4461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r>
              <a:rPr lang="en" sz="1600">
                <a:solidFill>
                  <a:srgbClr val="6AA84F"/>
                </a:solidFill>
              </a:rPr>
              <a:t>1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3da44617_0_4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First PyQt app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138" name="Google Shape;138;g10a3da44617_0_40"/>
          <p:cNvSpPr txBox="1"/>
          <p:nvPr/>
        </p:nvSpPr>
        <p:spPr>
          <a:xfrm>
            <a:off x="5764400" y="1538250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imports section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0a3da44617_0_40"/>
          <p:cNvSpPr txBox="1"/>
          <p:nvPr/>
        </p:nvSpPr>
        <p:spPr>
          <a:xfrm>
            <a:off x="5748625" y="208596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g10a3da44617_0_40"/>
          <p:cNvSpPr txBox="1"/>
          <p:nvPr/>
        </p:nvSpPr>
        <p:spPr>
          <a:xfrm>
            <a:off x="5748625" y="283121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main canvas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g10a3da44617_0_40"/>
          <p:cNvSpPr txBox="1"/>
          <p:nvPr/>
        </p:nvSpPr>
        <p:spPr>
          <a:xfrm>
            <a:off x="5748625" y="31866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show the GUI</a:t>
            </a:r>
            <a:endParaRPr/>
          </a:p>
        </p:txBody>
      </p:sp>
      <p:sp>
        <p:nvSpPr>
          <p:cNvPr id="142" name="Google Shape;142;g10a3da44617_0_40"/>
          <p:cNvSpPr txBox="1"/>
          <p:nvPr/>
        </p:nvSpPr>
        <p:spPr>
          <a:xfrm>
            <a:off x="5706300" y="3743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execute the application</a:t>
            </a:r>
            <a:endParaRPr/>
          </a:p>
        </p:txBody>
      </p:sp>
      <p:sp>
        <p:nvSpPr>
          <p:cNvPr id="143" name="Google Shape;143;g10a3da44617_0_40"/>
          <p:cNvSpPr txBox="1"/>
          <p:nvPr/>
        </p:nvSpPr>
        <p:spPr>
          <a:xfrm>
            <a:off x="411150" y="1445850"/>
            <a:ext cx="479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sys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from</a:t>
            </a:r>
            <a:r>
              <a:rPr lang="en" sz="1300">
                <a:solidFill>
                  <a:schemeClr val="dk1"/>
                </a:solidFill>
              </a:rPr>
              <a:t> PyQt5.QtWidgets </a:t>
            </a: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QApplication, QMainWindow</a:t>
            </a:r>
            <a:endParaRPr/>
          </a:p>
        </p:txBody>
      </p:sp>
      <p:sp>
        <p:nvSpPr>
          <p:cNvPr id="144" name="Google Shape;144;g10a3da44617_0_40"/>
          <p:cNvSpPr txBox="1"/>
          <p:nvPr/>
        </p:nvSpPr>
        <p:spPr>
          <a:xfrm>
            <a:off x="395375" y="209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app =  QApplication(sys.argv)</a:t>
            </a:r>
            <a:endParaRPr/>
          </a:p>
        </p:txBody>
      </p:sp>
      <p:sp>
        <p:nvSpPr>
          <p:cNvPr id="145" name="Google Shape;145;g10a3da44617_0_40"/>
          <p:cNvSpPr txBox="1"/>
          <p:nvPr/>
        </p:nvSpPr>
        <p:spPr>
          <a:xfrm>
            <a:off x="395375" y="26947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canvas =  QMainWindow()</a:t>
            </a:r>
            <a:endParaRPr/>
          </a:p>
        </p:txBody>
      </p:sp>
      <p:sp>
        <p:nvSpPr>
          <p:cNvPr id="146" name="Google Shape;146;g10a3da44617_0_40"/>
          <p:cNvSpPr txBox="1"/>
          <p:nvPr/>
        </p:nvSpPr>
        <p:spPr>
          <a:xfrm>
            <a:off x="395375" y="29502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canvas.setWindowTitle(</a:t>
            </a:r>
            <a:r>
              <a:rPr lang="en" sz="1300">
                <a:solidFill>
                  <a:srgbClr val="6AA84F"/>
                </a:solidFill>
              </a:rPr>
              <a:t>"My first app"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47" name="Google Shape;147;g10a3da44617_0_40"/>
          <p:cNvSpPr txBox="1"/>
          <p:nvPr/>
        </p:nvSpPr>
        <p:spPr>
          <a:xfrm>
            <a:off x="395375" y="31943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canvas.show()</a:t>
            </a:r>
            <a:endParaRPr/>
          </a:p>
        </p:txBody>
      </p:sp>
      <p:sp>
        <p:nvSpPr>
          <p:cNvPr id="148" name="Google Shape;148;g10a3da44617_0_40"/>
          <p:cNvSpPr txBox="1"/>
          <p:nvPr/>
        </p:nvSpPr>
        <p:spPr>
          <a:xfrm>
            <a:off x="353050" y="37512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sys.exit(app.exec_())</a:t>
            </a:r>
            <a:endParaRPr/>
          </a:p>
        </p:txBody>
      </p:sp>
      <p:sp>
        <p:nvSpPr>
          <p:cNvPr id="149" name="Google Shape;149;g10a3da44617_0_4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3da44617_0_1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First PyQt app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155" name="Google Shape;155;g10a3da44617_0_109"/>
          <p:cNvSpPr txBox="1"/>
          <p:nvPr/>
        </p:nvSpPr>
        <p:spPr>
          <a:xfrm>
            <a:off x="449725" y="3548825"/>
            <a:ext cx="5209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if</a:t>
            </a:r>
            <a:r>
              <a:rPr lang="en" sz="1300">
                <a:solidFill>
                  <a:schemeClr val="dk1"/>
                </a:solidFill>
              </a:rPr>
              <a:t>  __name__ == </a:t>
            </a:r>
            <a:r>
              <a:rPr lang="en" sz="1300">
                <a:solidFill>
                  <a:srgbClr val="6AA84F"/>
                </a:solidFill>
              </a:rPr>
              <a:t>"__main__"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app = QApplication(sys.argv)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win = MyWindow()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win.show()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sys.exit(app.exec_())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" name="Google Shape;156;g10a3da44617_0_109"/>
          <p:cNvSpPr txBox="1"/>
          <p:nvPr/>
        </p:nvSpPr>
        <p:spPr>
          <a:xfrm>
            <a:off x="5299550" y="1491038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imports section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0a3da44617_0_109"/>
          <p:cNvSpPr txBox="1"/>
          <p:nvPr/>
        </p:nvSpPr>
        <p:spPr>
          <a:xfrm>
            <a:off x="5299550" y="372216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10a3da44617_0_109"/>
          <p:cNvSpPr txBox="1"/>
          <p:nvPr/>
        </p:nvSpPr>
        <p:spPr>
          <a:xfrm>
            <a:off x="5299550" y="394136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main canvas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0a3da44617_0_109"/>
          <p:cNvSpPr txBox="1"/>
          <p:nvPr/>
        </p:nvSpPr>
        <p:spPr>
          <a:xfrm>
            <a:off x="5299550" y="4149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show the GUI</a:t>
            </a:r>
            <a:endParaRPr/>
          </a:p>
        </p:txBody>
      </p:sp>
      <p:sp>
        <p:nvSpPr>
          <p:cNvPr id="160" name="Google Shape;160;g10a3da44617_0_109"/>
          <p:cNvSpPr txBox="1"/>
          <p:nvPr/>
        </p:nvSpPr>
        <p:spPr>
          <a:xfrm>
            <a:off x="5299550" y="43824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execute the application</a:t>
            </a:r>
            <a:endParaRPr/>
          </a:p>
        </p:txBody>
      </p:sp>
      <p:sp>
        <p:nvSpPr>
          <p:cNvPr id="161" name="Google Shape;161;g10a3da44617_0_109"/>
          <p:cNvSpPr txBox="1"/>
          <p:nvPr/>
        </p:nvSpPr>
        <p:spPr>
          <a:xfrm>
            <a:off x="5299550" y="2936738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add widgets, set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10a3da44617_0_109"/>
          <p:cNvSpPr txBox="1"/>
          <p:nvPr/>
        </p:nvSpPr>
        <p:spPr>
          <a:xfrm>
            <a:off x="449725" y="1398650"/>
            <a:ext cx="454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sys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from</a:t>
            </a:r>
            <a:r>
              <a:rPr lang="en" sz="1300">
                <a:solidFill>
                  <a:schemeClr val="dk1"/>
                </a:solidFill>
              </a:rPr>
              <a:t> PyQt5.QtWidgets </a:t>
            </a: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QApplication, QMainWindow</a:t>
            </a:r>
            <a:endParaRPr/>
          </a:p>
        </p:txBody>
      </p:sp>
      <p:sp>
        <p:nvSpPr>
          <p:cNvPr id="163" name="Google Shape;163;g10a3da44617_0_109"/>
          <p:cNvSpPr txBox="1"/>
          <p:nvPr/>
        </p:nvSpPr>
        <p:spPr>
          <a:xfrm>
            <a:off x="449725" y="2944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self.setWindowTitle(</a:t>
            </a:r>
            <a:r>
              <a:rPr lang="en" sz="1300">
                <a:solidFill>
                  <a:srgbClr val="6AA84F"/>
                </a:solidFill>
              </a:rPr>
              <a:t>"My first app"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64" name="Google Shape;164;g10a3da44617_0_109"/>
          <p:cNvSpPr txBox="1"/>
          <p:nvPr/>
        </p:nvSpPr>
        <p:spPr>
          <a:xfrm>
            <a:off x="500075" y="2121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class</a:t>
            </a:r>
            <a:r>
              <a:rPr lang="en" sz="1300">
                <a:solidFill>
                  <a:schemeClr val="dk1"/>
                </a:solidFill>
              </a:rPr>
              <a:t> MyWindow(QMainWindow):</a:t>
            </a:r>
            <a:endParaRPr/>
          </a:p>
        </p:txBody>
      </p:sp>
      <p:sp>
        <p:nvSpPr>
          <p:cNvPr id="165" name="Google Shape;165;g10a3da44617_0_109"/>
          <p:cNvSpPr txBox="1"/>
          <p:nvPr/>
        </p:nvSpPr>
        <p:spPr>
          <a:xfrm>
            <a:off x="500075" y="23957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rgbClr val="E69138"/>
                </a:solidFill>
              </a:rPr>
              <a:t>def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B200B2"/>
                </a:solidFill>
              </a:rPr>
              <a:t>__init__</a:t>
            </a:r>
            <a:r>
              <a:rPr lang="en" sz="1300">
                <a:solidFill>
                  <a:schemeClr val="dk1"/>
                </a:solidFill>
              </a:rPr>
              <a:t>(</a:t>
            </a:r>
            <a:r>
              <a:rPr lang="en" sz="1300">
                <a:solidFill>
                  <a:srgbClr val="B200B2"/>
                </a:solidFill>
              </a:rPr>
              <a:t>self</a:t>
            </a:r>
            <a:r>
              <a:rPr lang="en" sz="1300">
                <a:solidFill>
                  <a:schemeClr val="dk1"/>
                </a:solidFill>
              </a:rPr>
              <a:t>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</a:t>
            </a:r>
            <a:r>
              <a:rPr lang="en" sz="1300">
                <a:solidFill>
                  <a:srgbClr val="3C78D8"/>
                </a:solidFill>
              </a:rPr>
              <a:t>super</a:t>
            </a:r>
            <a:r>
              <a:rPr lang="en" sz="1300">
                <a:solidFill>
                  <a:schemeClr val="dk1"/>
                </a:solidFill>
              </a:rPr>
              <a:t>().</a:t>
            </a:r>
            <a:r>
              <a:rPr lang="en" sz="1300">
                <a:solidFill>
                  <a:srgbClr val="B200B2"/>
                </a:solidFill>
              </a:rPr>
              <a:t>__init__</a:t>
            </a:r>
            <a:r>
              <a:rPr lang="en" sz="1300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166" name="Google Shape;166;g10a3da44617_0_1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10a3da44617_0_219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Simple QWidgets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g10a3da44617_0_21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a3da44617_0_2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a3da44617_0_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179" name="Google Shape;179;g10a3da44617_0_72"/>
          <p:cNvGraphicFramePr/>
          <p:nvPr/>
        </p:nvGraphicFramePr>
        <p:xfrm>
          <a:off x="3207538" y="12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Widget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g10a3da44617_0_72"/>
          <p:cNvGraphicFramePr/>
          <p:nvPr/>
        </p:nvGraphicFramePr>
        <p:xfrm>
          <a:off x="705525" y="21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5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Current state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isVisible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 Enabled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10a3da44617_0_72"/>
          <p:cNvGraphicFramePr/>
          <p:nvPr/>
        </p:nvGraphicFramePr>
        <p:xfrm>
          <a:off x="5341613" y="366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5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Tips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setStatusTip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setToolTip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g10a3da44617_0_72"/>
          <p:cNvGraphicFramePr/>
          <p:nvPr/>
        </p:nvGraphicFramePr>
        <p:xfrm>
          <a:off x="3512200" y="21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Positioning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move(x,y)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resize(w, h)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 Geometry(x, y, w, h)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10a3da44617_0_72"/>
          <p:cNvGraphicFramePr/>
          <p:nvPr/>
        </p:nvGraphicFramePr>
        <p:xfrm>
          <a:off x="1797888" y="36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6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Styling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setFont(QFont)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setStyleSheet(str)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g10a3da44617_0_72"/>
          <p:cNvGraphicFramePr/>
          <p:nvPr/>
        </p:nvGraphicFramePr>
        <p:xfrm>
          <a:off x="6566375" y="21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Visibility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show()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hide()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setEnabled(bool)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10a3da44617_0_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a3da44617_0_23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cxnSp>
        <p:nvCxnSpPr>
          <p:cNvPr id="191" name="Google Shape;191;g10a3da44617_0_234"/>
          <p:cNvCxnSpPr/>
          <p:nvPr/>
        </p:nvCxnSpPr>
        <p:spPr>
          <a:xfrm>
            <a:off x="1274175" y="1424075"/>
            <a:ext cx="21300" cy="2848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10a3da44617_0_234"/>
          <p:cNvCxnSpPr/>
          <p:nvPr/>
        </p:nvCxnSpPr>
        <p:spPr>
          <a:xfrm>
            <a:off x="1274175" y="1424075"/>
            <a:ext cx="38547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g10a3da44617_0_234"/>
          <p:cNvSpPr txBox="1"/>
          <p:nvPr/>
        </p:nvSpPr>
        <p:spPr>
          <a:xfrm>
            <a:off x="2891025" y="944213"/>
            <a:ext cx="6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x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94" name="Google Shape;194;g10a3da44617_0_234"/>
          <p:cNvSpPr txBox="1"/>
          <p:nvPr/>
        </p:nvSpPr>
        <p:spPr>
          <a:xfrm>
            <a:off x="717425" y="2601875"/>
            <a:ext cx="6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y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95" name="Google Shape;195;g10a3da44617_0_234"/>
          <p:cNvSpPr/>
          <p:nvPr/>
        </p:nvSpPr>
        <p:spPr>
          <a:xfrm>
            <a:off x="1573975" y="1691750"/>
            <a:ext cx="1071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a3da44617_0_234"/>
          <p:cNvSpPr/>
          <p:nvPr/>
        </p:nvSpPr>
        <p:spPr>
          <a:xfrm rot="7587143">
            <a:off x="4409842" y="4025988"/>
            <a:ext cx="107043" cy="10704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a3da44617_0_234"/>
          <p:cNvSpPr/>
          <p:nvPr/>
        </p:nvSpPr>
        <p:spPr>
          <a:xfrm>
            <a:off x="1573975" y="4025950"/>
            <a:ext cx="1071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a3da44617_0_234"/>
          <p:cNvSpPr/>
          <p:nvPr/>
        </p:nvSpPr>
        <p:spPr>
          <a:xfrm>
            <a:off x="4388525" y="1684400"/>
            <a:ext cx="1071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a3da44617_0_234"/>
          <p:cNvSpPr txBox="1"/>
          <p:nvPr/>
        </p:nvSpPr>
        <p:spPr>
          <a:xfrm>
            <a:off x="1777400" y="155255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(50, 50)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10a3da44617_0_234"/>
          <p:cNvSpPr txBox="1"/>
          <p:nvPr/>
        </p:nvSpPr>
        <p:spPr>
          <a:xfrm>
            <a:off x="4647175" y="15452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(200, 50)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g10a3da44617_0_234"/>
          <p:cNvSpPr txBox="1"/>
          <p:nvPr/>
        </p:nvSpPr>
        <p:spPr>
          <a:xfrm>
            <a:off x="1777400" y="38794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(50, 200)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10a3da44617_0_234"/>
          <p:cNvSpPr txBox="1"/>
          <p:nvPr/>
        </p:nvSpPr>
        <p:spPr>
          <a:xfrm>
            <a:off x="4668475" y="38794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(200, 200)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10a3da44617_0_23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3da44617_0_8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209" name="Google Shape;209;g10a3da44617_0_89"/>
          <p:cNvGraphicFramePr/>
          <p:nvPr/>
        </p:nvGraphicFramePr>
        <p:xfrm>
          <a:off x="1251550" y="209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QLabel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parent)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setFont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(QFont)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g10a3da44617_0_89"/>
          <p:cNvGraphicFramePr/>
          <p:nvPr/>
        </p:nvGraphicFramePr>
        <p:xfrm>
          <a:off x="1251550" y="172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2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QLabel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g10a3da44617_0_89"/>
          <p:cNvGraphicFramePr/>
          <p:nvPr/>
        </p:nvGraphicFramePr>
        <p:xfrm>
          <a:off x="5163500" y="21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QFont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size)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g10a3da44617_0_89"/>
          <p:cNvGraphicFramePr/>
          <p:nvPr/>
        </p:nvGraphicFramePr>
        <p:xfrm>
          <a:off x="5163500" y="172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QFont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10a3da44617_0_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3da44617_0_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219" name="Google Shape;219;g10a3da44617_0_56"/>
          <p:cNvGraphicFramePr/>
          <p:nvPr/>
        </p:nvGraphicFramePr>
        <p:xfrm>
          <a:off x="1058275" y="20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QPushButton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parent)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setIcon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(QIcon)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setFlat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(bool)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Signals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clicked   </a:t>
                      </a:r>
                      <a:endParaRPr sz="11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g10a3da44617_0_56"/>
          <p:cNvGraphicFramePr/>
          <p:nvPr/>
        </p:nvGraphicFramePr>
        <p:xfrm>
          <a:off x="1082425" y="16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QPushButton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g10a3da44617_0_56"/>
          <p:cNvGraphicFramePr/>
          <p:nvPr/>
        </p:nvGraphicFramePr>
        <p:xfrm>
          <a:off x="5697163" y="20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QIcon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g10a3da44617_0_56"/>
          <p:cNvGraphicFramePr/>
          <p:nvPr/>
        </p:nvGraphicFramePr>
        <p:xfrm>
          <a:off x="5697163" y="16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QIcon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g10a3da44617_0_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a3da44617_0_1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229" name="Google Shape;229;g10a3da44617_0_101"/>
          <p:cNvGraphicFramePr/>
          <p:nvPr/>
        </p:nvGraphicFramePr>
        <p:xfrm>
          <a:off x="1138300" y="18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3070025"/>
              </a:tblGrid>
              <a:tr h="3657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QLineEdit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(parent)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QLineEdit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parent)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(QIcon)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clear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setReadOnly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(bool)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setEchoMode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(QlineEdit.Password)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g10a3da44617_0_101"/>
          <p:cNvGraphicFramePr/>
          <p:nvPr/>
        </p:nvGraphicFramePr>
        <p:xfrm>
          <a:off x="1162450" y="15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QLineEdit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g10a3da44617_0_101"/>
          <p:cNvGraphicFramePr/>
          <p:nvPr/>
        </p:nvGraphicFramePr>
        <p:xfrm>
          <a:off x="5056200" y="15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3070025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              </a:t>
                      </a: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Signals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textChanged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textEdited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editingFinished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g10a3da44617_0_1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10a3da44617_0_224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Simple events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10a3da44617_0_22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0a3da44617_0_2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3da44617_0_1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events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245" name="Google Shape;245;g10a3da44617_0_129"/>
          <p:cNvSpPr txBox="1"/>
          <p:nvPr/>
        </p:nvSpPr>
        <p:spPr>
          <a:xfrm>
            <a:off x="731275" y="2630600"/>
            <a:ext cx="13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</a:rPr>
              <a:t>def</a:t>
            </a:r>
            <a:r>
              <a:rPr lang="en" sz="1300">
                <a:solidFill>
                  <a:schemeClr val="dk1"/>
                </a:solidFill>
              </a:rPr>
              <a:t> function():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rgbClr val="E69138"/>
                </a:solidFill>
              </a:rPr>
              <a:t>pass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6" name="Google Shape;246;g10a3da44617_0_129"/>
          <p:cNvSpPr txBox="1"/>
          <p:nvPr/>
        </p:nvSpPr>
        <p:spPr>
          <a:xfrm>
            <a:off x="731275" y="1616800"/>
            <a:ext cx="326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btn = QtWidgets.QPushButton(</a:t>
            </a:r>
            <a:r>
              <a:rPr lang="en" sz="1300">
                <a:solidFill>
                  <a:schemeClr val="dk1"/>
                </a:solidFill>
              </a:rPr>
              <a:t>str</a:t>
            </a:r>
            <a:r>
              <a:rPr lang="en" sz="1300">
                <a:solidFill>
                  <a:schemeClr val="dk1"/>
                </a:solidFill>
              </a:rPr>
              <a:t>, parent)</a:t>
            </a:r>
            <a:endParaRPr/>
          </a:p>
        </p:txBody>
      </p:sp>
      <p:sp>
        <p:nvSpPr>
          <p:cNvPr id="247" name="Google Shape;247;g10a3da44617_0_129"/>
          <p:cNvSpPr txBox="1"/>
          <p:nvPr/>
        </p:nvSpPr>
        <p:spPr>
          <a:xfrm>
            <a:off x="731275" y="2027250"/>
            <a:ext cx="237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btn.clicked.connect(</a:t>
            </a:r>
            <a:r>
              <a:rPr lang="en" sz="1300">
                <a:solidFill>
                  <a:schemeClr val="dk1"/>
                </a:solidFill>
              </a:rPr>
              <a:t>function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48" name="Google Shape;248;g10a3da44617_0_129"/>
          <p:cNvSpPr txBox="1"/>
          <p:nvPr/>
        </p:nvSpPr>
        <p:spPr>
          <a:xfrm>
            <a:off x="5070175" y="1594825"/>
            <a:ext cx="337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lineedit</a:t>
            </a:r>
            <a:r>
              <a:rPr lang="en" sz="1300">
                <a:solidFill>
                  <a:schemeClr val="dk1"/>
                </a:solidFill>
              </a:rPr>
              <a:t> = QtWidgets.QLineEdit(str, parent)</a:t>
            </a:r>
            <a:endParaRPr/>
          </a:p>
        </p:txBody>
      </p:sp>
      <p:sp>
        <p:nvSpPr>
          <p:cNvPr id="249" name="Google Shape;249;g10a3da44617_0_129"/>
          <p:cNvSpPr txBox="1"/>
          <p:nvPr/>
        </p:nvSpPr>
        <p:spPr>
          <a:xfrm>
            <a:off x="5102275" y="2027250"/>
            <a:ext cx="33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lineedit</a:t>
            </a:r>
            <a:r>
              <a:rPr lang="en" sz="1300">
                <a:solidFill>
                  <a:schemeClr val="dk1"/>
                </a:solidFill>
              </a:rPr>
              <a:t>.</a:t>
            </a:r>
            <a:r>
              <a:rPr lang="en" sz="1100">
                <a:solidFill>
                  <a:schemeClr val="dk1"/>
                </a:solidFill>
              </a:rPr>
              <a:t>editingFinished</a:t>
            </a:r>
            <a:r>
              <a:rPr lang="en" sz="1300">
                <a:solidFill>
                  <a:schemeClr val="dk1"/>
                </a:solidFill>
              </a:rPr>
              <a:t>.connect(</a:t>
            </a:r>
            <a:r>
              <a:rPr lang="en" sz="1300">
                <a:solidFill>
                  <a:schemeClr val="dk1"/>
                </a:solidFill>
              </a:rPr>
              <a:t>function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50" name="Google Shape;250;g10a3da44617_0_1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g10a3da44617_0_229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g10a3da44617_0_2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a3da44617_0_2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3da44617_0_2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a3da44617_0_256"/>
          <p:cNvSpPr txBox="1"/>
          <p:nvPr/>
        </p:nvSpPr>
        <p:spPr>
          <a:xfrm>
            <a:off x="228600" y="1280350"/>
            <a:ext cx="7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Command line driven procedural programs have limited user interaction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4" name="Google Shape;264;g10a3da44617_0_256"/>
          <p:cNvSpPr txBox="1"/>
          <p:nvPr/>
        </p:nvSpPr>
        <p:spPr>
          <a:xfrm>
            <a:off x="838875" y="26730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Graphical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Text input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Button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Check bx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File selector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Slider</a:t>
            </a:r>
            <a:endParaRPr/>
          </a:p>
        </p:txBody>
      </p:sp>
      <p:sp>
        <p:nvSpPr>
          <p:cNvPr id="265" name="Google Shape;265;g10a3da44617_0_256"/>
          <p:cNvSpPr txBox="1"/>
          <p:nvPr/>
        </p:nvSpPr>
        <p:spPr>
          <a:xfrm>
            <a:off x="838875" y="39655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Events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Click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Change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66" name="Google Shape;266;g10a3da44617_0_256"/>
          <p:cNvSpPr txBox="1"/>
          <p:nvPr/>
        </p:nvSpPr>
        <p:spPr>
          <a:xfrm>
            <a:off x="838875" y="2065500"/>
            <a:ext cx="1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Qt  /  PyQt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267" name="Google Shape;267;g10a3da44617_0_256"/>
          <p:cNvGraphicFramePr/>
          <p:nvPr/>
        </p:nvGraphicFramePr>
        <p:xfrm>
          <a:off x="4668975" y="21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2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QLabel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g10a3da44617_0_256"/>
          <p:cNvGraphicFramePr/>
          <p:nvPr/>
        </p:nvGraphicFramePr>
        <p:xfrm>
          <a:off x="4668975" y="26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QFont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g10a3da44617_0_256"/>
          <p:cNvGraphicFramePr/>
          <p:nvPr/>
        </p:nvGraphicFramePr>
        <p:xfrm>
          <a:off x="4668975" y="32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QPushButton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g10a3da44617_0_256"/>
          <p:cNvGraphicFramePr/>
          <p:nvPr/>
        </p:nvGraphicFramePr>
        <p:xfrm>
          <a:off x="4668963" y="37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QIcon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g10a3da44617_0_256"/>
          <p:cNvGraphicFramePr/>
          <p:nvPr/>
        </p:nvGraphicFramePr>
        <p:xfrm>
          <a:off x="4668975" y="42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{B48270FE-485F-4705-BD29-3EE394C4FC0C}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QLineEdit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g10a3da44617_0_2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a3da44617_0_27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Next Lecture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a3da44617_0_275"/>
          <p:cNvSpPr txBox="1"/>
          <p:nvPr/>
        </p:nvSpPr>
        <p:spPr>
          <a:xfrm>
            <a:off x="919225" y="1665975"/>
            <a:ext cx="40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Absolute positioning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Lots of work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Not elastic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79" name="Google Shape;279;g10a3da44617_0_275"/>
          <p:cNvSpPr txBox="1"/>
          <p:nvPr/>
        </p:nvSpPr>
        <p:spPr>
          <a:xfrm>
            <a:off x="3514925" y="2722100"/>
            <a:ext cx="20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Better way?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0" name="Google Shape;280;g10a3da44617_0_275"/>
          <p:cNvSpPr txBox="1"/>
          <p:nvPr/>
        </p:nvSpPr>
        <p:spPr>
          <a:xfrm>
            <a:off x="5544425" y="3313125"/>
            <a:ext cx="20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4D79"/>
                </a:solidFill>
              </a:rPr>
              <a:t>Layouts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281" name="Google Shape;281;g10a3da44617_0_27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3da44617_0_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 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70" name="Google Shape;70;g10a3da44617_0_1"/>
          <p:cNvSpPr txBox="1"/>
          <p:nvPr/>
        </p:nvSpPr>
        <p:spPr>
          <a:xfrm>
            <a:off x="865350" y="1951700"/>
            <a:ext cx="39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Modules are simply files with the “.py” extension </a:t>
            </a:r>
            <a:endParaRPr/>
          </a:p>
        </p:txBody>
      </p:sp>
      <p:sp>
        <p:nvSpPr>
          <p:cNvPr id="71" name="Google Shape;71;g10a3da44617_0_1"/>
          <p:cNvSpPr txBox="1"/>
          <p:nvPr/>
        </p:nvSpPr>
        <p:spPr>
          <a:xfrm>
            <a:off x="865350" y="3138050"/>
            <a:ext cx="3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Modules </a:t>
            </a:r>
            <a:r>
              <a:rPr lang="en">
                <a:solidFill>
                  <a:srgbClr val="E69138"/>
                </a:solidFill>
              </a:rPr>
              <a:t>contains Python code that can be imported inside another Python Program.</a:t>
            </a:r>
            <a:endParaRPr/>
          </a:p>
        </p:txBody>
      </p:sp>
      <p:sp>
        <p:nvSpPr>
          <p:cNvPr id="72" name="Google Shape;72;g10a3da44617_0_1"/>
          <p:cNvSpPr txBox="1"/>
          <p:nvPr/>
        </p:nvSpPr>
        <p:spPr>
          <a:xfrm>
            <a:off x="6453575" y="195170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Calculator.py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a3da44617_0_1"/>
          <p:cNvSpPr txBox="1"/>
          <p:nvPr/>
        </p:nvSpPr>
        <p:spPr>
          <a:xfrm>
            <a:off x="6390125" y="23519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a3da44617_0_1"/>
          <p:cNvSpPr txBox="1"/>
          <p:nvPr/>
        </p:nvSpPr>
        <p:spPr>
          <a:xfrm>
            <a:off x="6390125" y="2930125"/>
            <a:ext cx="17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0a3da44617_0_1"/>
          <p:cNvSpPr txBox="1"/>
          <p:nvPr/>
        </p:nvSpPr>
        <p:spPr>
          <a:xfrm>
            <a:off x="6390125" y="3508375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a3da44617_0_1"/>
          <p:cNvSpPr txBox="1"/>
          <p:nvPr/>
        </p:nvSpPr>
        <p:spPr>
          <a:xfrm>
            <a:off x="6390125" y="4034300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a3da44617_0_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g10a3da44617_0_204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GUI</a:t>
                      </a:r>
                      <a:endParaRPr sz="10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g10a3da44617_0_20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a3da44617_0_20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3da44617_0_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GUI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90" name="Google Shape;90;g10a3da44617_0_15"/>
          <p:cNvSpPr txBox="1"/>
          <p:nvPr/>
        </p:nvSpPr>
        <p:spPr>
          <a:xfrm>
            <a:off x="690325" y="1311650"/>
            <a:ext cx="604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Command line driven procedural programs were the norm for decades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Limited user interaction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1" name="Google Shape;91;g10a3da44617_0_15"/>
          <p:cNvSpPr txBox="1"/>
          <p:nvPr/>
        </p:nvSpPr>
        <p:spPr>
          <a:xfrm>
            <a:off x="629925" y="2240638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Graphical user interfaces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Xerox alto - 1973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Apple Macintosh - 1984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Windows - 1985</a:t>
            </a:r>
            <a:endParaRPr/>
          </a:p>
        </p:txBody>
      </p:sp>
      <p:sp>
        <p:nvSpPr>
          <p:cNvPr id="92" name="Google Shape;92;g10a3da44617_0_15"/>
          <p:cNvSpPr txBox="1"/>
          <p:nvPr/>
        </p:nvSpPr>
        <p:spPr>
          <a:xfrm>
            <a:off x="629925" y="35389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How do you program a GUI?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Visual Basic - 1991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3" name="Google Shape;93;g10a3da44617_0_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3da44617_0_2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GUI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99" name="Google Shape;99;g10a3da44617_0_27"/>
          <p:cNvSpPr txBox="1"/>
          <p:nvPr/>
        </p:nvSpPr>
        <p:spPr>
          <a:xfrm>
            <a:off x="1402675" y="12344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Graphical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Text input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Button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Check bx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File selector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Slider</a:t>
            </a:r>
            <a:endParaRPr/>
          </a:p>
        </p:txBody>
      </p:sp>
      <p:sp>
        <p:nvSpPr>
          <p:cNvPr id="100" name="Google Shape;100;g10a3da44617_0_27"/>
          <p:cNvSpPr txBox="1"/>
          <p:nvPr/>
        </p:nvSpPr>
        <p:spPr>
          <a:xfrm>
            <a:off x="1402675" y="26544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Events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Click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Change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1" name="Google Shape;101;g10a3da44617_0_27"/>
          <p:cNvSpPr txBox="1"/>
          <p:nvPr/>
        </p:nvSpPr>
        <p:spPr>
          <a:xfrm>
            <a:off x="1402675" y="35203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Problems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Platform dependent</a:t>
            </a:r>
            <a:endParaRPr/>
          </a:p>
        </p:txBody>
      </p:sp>
      <p:sp>
        <p:nvSpPr>
          <p:cNvPr id="102" name="Google Shape;102;g10a3da44617_0_2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10a3da44617_0_209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Qt / PyQt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g10a3da44617_0_2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a3da44617_0_2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3da44617_0_3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Qt / PyQt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115" name="Google Shape;115;g10a3da44617_0_33"/>
          <p:cNvSpPr txBox="1"/>
          <p:nvPr/>
        </p:nvSpPr>
        <p:spPr>
          <a:xfrm>
            <a:off x="1343800" y="937925"/>
            <a:ext cx="4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Qt is a GUI framework for application development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6" name="Google Shape;116;g10a3da44617_0_33"/>
          <p:cNvSpPr txBox="1"/>
          <p:nvPr/>
        </p:nvSpPr>
        <p:spPr>
          <a:xfrm>
            <a:off x="1343800" y="1382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Cross platform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7" name="Google Shape;117;g10a3da44617_0_33"/>
          <p:cNvSpPr txBox="1"/>
          <p:nvPr/>
        </p:nvSpPr>
        <p:spPr>
          <a:xfrm>
            <a:off x="1343800" y="161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Multi language</a:t>
            </a:r>
            <a:endParaRPr/>
          </a:p>
        </p:txBody>
      </p:sp>
      <p:sp>
        <p:nvSpPr>
          <p:cNvPr id="118" name="Google Shape;118;g10a3da44617_0_33"/>
          <p:cNvSpPr txBox="1"/>
          <p:nvPr/>
        </p:nvSpPr>
        <p:spPr>
          <a:xfrm>
            <a:off x="1343800" y="18991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Python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Java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Javascript</a:t>
            </a:r>
            <a:endParaRPr/>
          </a:p>
        </p:txBody>
      </p:sp>
      <p:sp>
        <p:nvSpPr>
          <p:cNvPr id="119" name="Google Shape;119;g10a3da44617_0_33"/>
          <p:cNvSpPr txBox="1"/>
          <p:nvPr/>
        </p:nvSpPr>
        <p:spPr>
          <a:xfrm>
            <a:off x="1311150" y="2470513"/>
            <a:ext cx="4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Commercial or open source licensing</a:t>
            </a:r>
            <a:endParaRPr/>
          </a:p>
        </p:txBody>
      </p:sp>
      <p:sp>
        <p:nvSpPr>
          <p:cNvPr id="120" name="Google Shape;120;g10a3da44617_0_33"/>
          <p:cNvSpPr txBox="1"/>
          <p:nvPr/>
        </p:nvSpPr>
        <p:spPr>
          <a:xfrm>
            <a:off x="1311150" y="2754075"/>
            <a:ext cx="3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In addition to GUI tools</a:t>
            </a:r>
            <a:endParaRPr/>
          </a:p>
        </p:txBody>
      </p:sp>
      <p:sp>
        <p:nvSpPr>
          <p:cNvPr id="121" name="Google Shape;121;g10a3da44617_0_33"/>
          <p:cNvSpPr txBox="1"/>
          <p:nvPr/>
        </p:nvSpPr>
        <p:spPr>
          <a:xfrm>
            <a:off x="1311150" y="3049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SQL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Bluetooth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Network</a:t>
            </a:r>
            <a:endParaRPr/>
          </a:p>
        </p:txBody>
      </p:sp>
      <p:sp>
        <p:nvSpPr>
          <p:cNvPr id="122" name="Google Shape;122;g10a3da44617_0_33"/>
          <p:cNvSpPr txBox="1"/>
          <p:nvPr/>
        </p:nvSpPr>
        <p:spPr>
          <a:xfrm>
            <a:off x="1343800" y="367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Include IDE - Qt Creator</a:t>
            </a:r>
            <a:endParaRPr/>
          </a:p>
        </p:txBody>
      </p:sp>
      <p:sp>
        <p:nvSpPr>
          <p:cNvPr id="123" name="Google Shape;123;g10a3da44617_0_33"/>
          <p:cNvSpPr txBox="1"/>
          <p:nvPr/>
        </p:nvSpPr>
        <p:spPr>
          <a:xfrm>
            <a:off x="1343800" y="3889400"/>
            <a:ext cx="47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Include graphical tool Qt Designer </a:t>
            </a:r>
            <a:endParaRPr/>
          </a:p>
        </p:txBody>
      </p:sp>
      <p:sp>
        <p:nvSpPr>
          <p:cNvPr id="124" name="Google Shape;124;g10a3da44617_0_33"/>
          <p:cNvSpPr txBox="1"/>
          <p:nvPr/>
        </p:nvSpPr>
        <p:spPr>
          <a:xfrm>
            <a:off x="1311150" y="4199325"/>
            <a:ext cx="439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Char char="○"/>
            </a:pPr>
            <a:r>
              <a:rPr lang="en" sz="1200">
                <a:solidFill>
                  <a:srgbClr val="3C78D8"/>
                </a:solidFill>
              </a:rPr>
              <a:t>Use Qt Designer to build complex UI</a:t>
            </a:r>
            <a:endParaRPr sz="1200">
              <a:solidFill>
                <a:srgbClr val="3C78D8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Char char="○"/>
            </a:pPr>
            <a:r>
              <a:rPr lang="en" sz="1200">
                <a:solidFill>
                  <a:srgbClr val="3C78D8"/>
                </a:solidFill>
              </a:rPr>
              <a:t>Saves .ui file</a:t>
            </a:r>
            <a:endParaRPr sz="1200">
              <a:solidFill>
                <a:srgbClr val="3C78D8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Char char="○"/>
            </a:pPr>
            <a:r>
              <a:rPr lang="en" sz="1200">
                <a:solidFill>
                  <a:srgbClr val="3C78D8"/>
                </a:solidFill>
              </a:rPr>
              <a:t>Use pyuic5 to convert ui file to python file</a:t>
            </a:r>
            <a:endParaRPr/>
          </a:p>
        </p:txBody>
      </p:sp>
      <p:sp>
        <p:nvSpPr>
          <p:cNvPr id="125" name="Google Shape;125;g10a3da44617_0_3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g10a3da44617_0_214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{05A83AAC-1C62-4D14-93B9-E4C1B6352E8A}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First PyQt app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g10a3da44617_0_21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0a3da44617_0_21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