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7">
          <p15:clr>
            <a:srgbClr val="A4A3A4"/>
          </p15:clr>
        </p15:guide>
        <p15:guide id="2" pos="809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77">
          <p15:clr>
            <a:srgbClr val="9AA0A6"/>
          </p15:clr>
        </p15:guide>
        <p15:guide id="8" pos="1800">
          <p15:clr>
            <a:srgbClr val="9AA0A6"/>
          </p15:clr>
        </p15:guide>
        <p15:guide id="9" pos="216">
          <p15:clr>
            <a:srgbClr val="9AA0A6"/>
          </p15:clr>
        </p15:guide>
        <p15:guide id="10" pos="3149">
          <p15:clr>
            <a:srgbClr val="9AA0A6"/>
          </p15:clr>
        </p15:guide>
        <p15:guide id="11" orient="horz" pos="2570">
          <p15:clr>
            <a:srgbClr val="9AA0A6"/>
          </p15:clr>
        </p15:guide>
        <p15:guide id="12" pos="315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4" roundtripDataSignature="AMtx7miYrSjXzpHbyhnV82CIJvzvbHCb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D37911-1FFC-47F9-AF17-A69558039423}">
  <a:tblStyle styleId="{47D37911-1FFC-47F9-AF17-A6955803942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34197B7-137E-4FE4-B214-23D270FCB6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7" orient="horz"/>
        <p:guide pos="809"/>
        <p:guide/>
        <p:guide pos="2319"/>
        <p:guide pos="4576"/>
        <p:guide pos="4201"/>
        <p:guide pos="1277" orient="horz"/>
        <p:guide pos="1800"/>
        <p:guide pos="216"/>
        <p:guide pos="3149"/>
        <p:guide pos="2570" orient="horz"/>
        <p:guide pos="3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3da4461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0a3da4461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cc429f8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0cc429f8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cc429f82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cc429f8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f25ec2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0bf25ec2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cea81d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0cea81d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1</a:t>
            </a:r>
            <a:r>
              <a:rPr lang="en" sz="1600">
                <a:solidFill>
                  <a:srgbClr val="6AA84F"/>
                </a:solidFill>
              </a:rPr>
              <a:t>2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{47D37911-1FFC-47F9-AF17-A69558039423}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Absolute positioning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Layouts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Compound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a3da44617_0_25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Review of the previous lecture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0a3da44617_0_256"/>
          <p:cNvSpPr txBox="1"/>
          <p:nvPr/>
        </p:nvSpPr>
        <p:spPr>
          <a:xfrm>
            <a:off x="228600" y="1280350"/>
            <a:ext cx="77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Command line driven procedural programs have limited user interaction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0a3da44617_0_256"/>
          <p:cNvSpPr txBox="1"/>
          <p:nvPr/>
        </p:nvSpPr>
        <p:spPr>
          <a:xfrm>
            <a:off x="838875" y="2673050"/>
            <a:ext cx="300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Graphical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Text input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Check bx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File selector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Slider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0a3da44617_0_256"/>
          <p:cNvSpPr txBox="1"/>
          <p:nvPr/>
        </p:nvSpPr>
        <p:spPr>
          <a:xfrm>
            <a:off x="838875" y="39655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0a3da44617_0_256"/>
          <p:cNvSpPr txBox="1"/>
          <p:nvPr/>
        </p:nvSpPr>
        <p:spPr>
          <a:xfrm>
            <a:off x="838875" y="2065500"/>
            <a:ext cx="10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Qt  /  PyQt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72;g10a3da44617_0_256"/>
          <p:cNvGraphicFramePr/>
          <p:nvPr/>
        </p:nvGraphicFramePr>
        <p:xfrm>
          <a:off x="4668975" y="217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{47D37911-1FFC-47F9-AF17-A69558039423}</a:tableStyleId>
              </a:tblPr>
              <a:tblGrid>
                <a:gridCol w="2728925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QLabel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g10a3da44617_0_256"/>
          <p:cNvGraphicFramePr/>
          <p:nvPr/>
        </p:nvGraphicFramePr>
        <p:xfrm>
          <a:off x="4668975" y="26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{47D37911-1FFC-47F9-AF17-A69558039423}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QFont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g10a3da44617_0_256"/>
          <p:cNvGraphicFramePr/>
          <p:nvPr/>
        </p:nvGraphicFramePr>
        <p:xfrm>
          <a:off x="4668975" y="32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{47D37911-1FFC-47F9-AF17-A69558039423}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QPushButton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Google Shape;75;g10a3da44617_0_256"/>
          <p:cNvGraphicFramePr/>
          <p:nvPr/>
        </p:nvGraphicFramePr>
        <p:xfrm>
          <a:off x="4668963" y="37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{47D37911-1FFC-47F9-AF17-A69558039423}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QIcon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Google Shape;76;g10a3da44617_0_256"/>
          <p:cNvGraphicFramePr/>
          <p:nvPr/>
        </p:nvGraphicFramePr>
        <p:xfrm>
          <a:off x="4668975" y="42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{47D37911-1FFC-47F9-AF17-A69558039423}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QLineEdit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c429f828_0_1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Absolute positioning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0cc429f828_0_13"/>
          <p:cNvSpPr txBox="1"/>
          <p:nvPr/>
        </p:nvSpPr>
        <p:spPr>
          <a:xfrm>
            <a:off x="919225" y="1665975"/>
            <a:ext cx="40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Absolute positioning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Lots of work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Not elastic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3" name="Google Shape;83;g10cc429f828_0_13"/>
          <p:cNvSpPr txBox="1"/>
          <p:nvPr/>
        </p:nvSpPr>
        <p:spPr>
          <a:xfrm>
            <a:off x="3514925" y="2722100"/>
            <a:ext cx="20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Better way?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4" name="Google Shape;84;g10cc429f828_0_13"/>
          <p:cNvSpPr txBox="1"/>
          <p:nvPr/>
        </p:nvSpPr>
        <p:spPr>
          <a:xfrm>
            <a:off x="5544425" y="3313125"/>
            <a:ext cx="202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64D79"/>
                </a:solidFill>
              </a:rPr>
              <a:t>Layouts</a:t>
            </a:r>
            <a:endParaRPr b="1" sz="1600">
              <a:solidFill>
                <a:srgbClr val="A64D7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c429f828_0_6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Layouts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0cc429f828_0_66"/>
          <p:cNvSpPr txBox="1"/>
          <p:nvPr/>
        </p:nvSpPr>
        <p:spPr>
          <a:xfrm>
            <a:off x="500075" y="2027250"/>
            <a:ext cx="587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Char char="●"/>
            </a:pPr>
            <a:r>
              <a:rPr lang="en" sz="1300">
                <a:solidFill>
                  <a:srgbClr val="E69138"/>
                </a:solidFill>
              </a:rPr>
              <a:t>QBoxLayout</a:t>
            </a:r>
            <a:endParaRPr sz="1300">
              <a:solidFill>
                <a:srgbClr val="E6913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QVBoxLayout(), QHBoxLayout</a:t>
            </a:r>
            <a:endParaRPr sz="1200">
              <a:solidFill>
                <a:srgbClr val="3C78D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addWidget(QWidget), addStretch(int)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91" name="Google Shape;91;g10cc429f828_0_66"/>
          <p:cNvSpPr txBox="1"/>
          <p:nvPr/>
        </p:nvSpPr>
        <p:spPr>
          <a:xfrm>
            <a:off x="611225" y="1627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Layouts</a:t>
            </a:r>
            <a:endParaRPr/>
          </a:p>
        </p:txBody>
      </p:sp>
      <p:sp>
        <p:nvSpPr>
          <p:cNvPr id="92" name="Google Shape;92;g10cc429f828_0_66"/>
          <p:cNvSpPr txBox="1"/>
          <p:nvPr/>
        </p:nvSpPr>
        <p:spPr>
          <a:xfrm>
            <a:off x="500075" y="2781450"/>
            <a:ext cx="7967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Char char="●"/>
            </a:pPr>
            <a:r>
              <a:rPr lang="en" sz="1300">
                <a:solidFill>
                  <a:srgbClr val="E69138"/>
                </a:solidFill>
              </a:rPr>
              <a:t>QFormLayout</a:t>
            </a:r>
            <a:endParaRPr sz="1300">
              <a:solidFill>
                <a:srgbClr val="E6913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addRow(label, QWIdget), insertRow(idx, label, QWidget), removeRow(idx)</a:t>
            </a:r>
            <a:endParaRPr sz="1200">
              <a:solidFill>
                <a:srgbClr val="3C78D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setLabelAlignment(Qt.QAlignment)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93" name="Google Shape;93;g10cc429f828_0_66"/>
          <p:cNvSpPr txBox="1"/>
          <p:nvPr/>
        </p:nvSpPr>
        <p:spPr>
          <a:xfrm>
            <a:off x="500075" y="3530925"/>
            <a:ext cx="796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Char char="●"/>
            </a:pPr>
            <a:r>
              <a:rPr lang="en" sz="1300">
                <a:solidFill>
                  <a:srgbClr val="E69138"/>
                </a:solidFill>
              </a:rPr>
              <a:t>QGridLayout</a:t>
            </a:r>
            <a:endParaRPr sz="1300">
              <a:solidFill>
                <a:srgbClr val="E6913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addWidget(QWidget, x, y, xspan, yspan)</a:t>
            </a:r>
            <a:endParaRPr sz="120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f25ec2e7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Compound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10bf25ec2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27" y="1060825"/>
            <a:ext cx="2979998" cy="3610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0bf25ec2e7_0_0"/>
          <p:cNvSpPr/>
          <p:nvPr/>
        </p:nvSpPr>
        <p:spPr>
          <a:xfrm>
            <a:off x="615900" y="987325"/>
            <a:ext cx="3154800" cy="37521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0bf25ec2e7_0_0"/>
          <p:cNvSpPr/>
          <p:nvPr/>
        </p:nvSpPr>
        <p:spPr>
          <a:xfrm>
            <a:off x="677025" y="1032600"/>
            <a:ext cx="3032700" cy="241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bf25ec2e7_0_0"/>
          <p:cNvSpPr/>
          <p:nvPr/>
        </p:nvSpPr>
        <p:spPr>
          <a:xfrm>
            <a:off x="675075" y="1330475"/>
            <a:ext cx="3032700" cy="865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0bf25ec2e7_0_0"/>
          <p:cNvSpPr/>
          <p:nvPr/>
        </p:nvSpPr>
        <p:spPr>
          <a:xfrm>
            <a:off x="761975" y="1424000"/>
            <a:ext cx="1302000" cy="720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0bf25ec2e7_0_0"/>
          <p:cNvSpPr/>
          <p:nvPr/>
        </p:nvSpPr>
        <p:spPr>
          <a:xfrm>
            <a:off x="2320350" y="1424000"/>
            <a:ext cx="1332900" cy="720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0bf25ec2e7_0_0"/>
          <p:cNvSpPr/>
          <p:nvPr/>
        </p:nvSpPr>
        <p:spPr>
          <a:xfrm>
            <a:off x="2109600" y="1424000"/>
            <a:ext cx="165000" cy="720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bf25ec2e7_0_0"/>
          <p:cNvSpPr/>
          <p:nvPr/>
        </p:nvSpPr>
        <p:spPr>
          <a:xfrm>
            <a:off x="677025" y="2247350"/>
            <a:ext cx="3032700" cy="9753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0bf25ec2e7_0_0"/>
          <p:cNvSpPr/>
          <p:nvPr/>
        </p:nvSpPr>
        <p:spPr>
          <a:xfrm>
            <a:off x="761975" y="2341400"/>
            <a:ext cx="1512600" cy="841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0bf25ec2e7_0_0"/>
          <p:cNvSpPr/>
          <p:nvPr/>
        </p:nvSpPr>
        <p:spPr>
          <a:xfrm>
            <a:off x="2320350" y="2341375"/>
            <a:ext cx="1332900" cy="841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bf25ec2e7_0_0"/>
          <p:cNvSpPr/>
          <p:nvPr/>
        </p:nvSpPr>
        <p:spPr>
          <a:xfrm>
            <a:off x="677025" y="3274250"/>
            <a:ext cx="3032700" cy="9753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0bf25ec2e7_0_0"/>
          <p:cNvSpPr/>
          <p:nvPr/>
        </p:nvSpPr>
        <p:spPr>
          <a:xfrm>
            <a:off x="761975" y="3380300"/>
            <a:ext cx="1212600" cy="818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0bf25ec2e7_0_0"/>
          <p:cNvSpPr/>
          <p:nvPr/>
        </p:nvSpPr>
        <p:spPr>
          <a:xfrm>
            <a:off x="2792725" y="3380300"/>
            <a:ext cx="860400" cy="818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0bf25ec2e7_0_0"/>
          <p:cNvSpPr/>
          <p:nvPr/>
        </p:nvSpPr>
        <p:spPr>
          <a:xfrm>
            <a:off x="2063975" y="3380300"/>
            <a:ext cx="653400" cy="818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0bf25ec2e7_0_0"/>
          <p:cNvSpPr/>
          <p:nvPr/>
        </p:nvSpPr>
        <p:spPr>
          <a:xfrm>
            <a:off x="675075" y="4301150"/>
            <a:ext cx="3032700" cy="4005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0bf25ec2e7_0_0"/>
          <p:cNvSpPr/>
          <p:nvPr/>
        </p:nvSpPr>
        <p:spPr>
          <a:xfrm>
            <a:off x="726325" y="4356050"/>
            <a:ext cx="1512600" cy="315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0bf25ec2e7_0_0"/>
          <p:cNvSpPr/>
          <p:nvPr/>
        </p:nvSpPr>
        <p:spPr>
          <a:xfrm>
            <a:off x="2307450" y="4356050"/>
            <a:ext cx="1358700" cy="315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0bf25ec2e7_0_0"/>
          <p:cNvSpPr txBox="1"/>
          <p:nvPr/>
        </p:nvSpPr>
        <p:spPr>
          <a:xfrm>
            <a:off x="4373625" y="963525"/>
            <a:ext cx="7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QLabel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7" name="Google Shape;117;g10bf25ec2e7_0_0"/>
          <p:cNvSpPr txBox="1"/>
          <p:nvPr/>
        </p:nvSpPr>
        <p:spPr>
          <a:xfrm>
            <a:off x="4373625" y="1330475"/>
            <a:ext cx="17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QHBoxLayout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8" name="Google Shape;118;g10bf25ec2e7_0_0"/>
          <p:cNvSpPr txBox="1"/>
          <p:nvPr/>
        </p:nvSpPr>
        <p:spPr>
          <a:xfrm>
            <a:off x="4613425" y="1642350"/>
            <a:ext cx="9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QListBox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19" name="Google Shape;119;g10bf25ec2e7_0_0"/>
          <p:cNvSpPr txBox="1"/>
          <p:nvPr/>
        </p:nvSpPr>
        <p:spPr>
          <a:xfrm>
            <a:off x="4613425" y="1890800"/>
            <a:ext cx="14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QVBoxLayout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0" name="Google Shape;120;g10bf25ec2e7_0_0"/>
          <p:cNvSpPr txBox="1"/>
          <p:nvPr/>
        </p:nvSpPr>
        <p:spPr>
          <a:xfrm>
            <a:off x="4613425" y="2290275"/>
            <a:ext cx="14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QListBox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1" name="Google Shape;121;g10bf25ec2e7_0_0"/>
          <p:cNvSpPr txBox="1"/>
          <p:nvPr/>
        </p:nvSpPr>
        <p:spPr>
          <a:xfrm>
            <a:off x="4865000" y="2087450"/>
            <a:ext cx="144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2 QPushButton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122" name="Google Shape;122;g10bf25ec2e7_0_0"/>
          <p:cNvSpPr txBox="1"/>
          <p:nvPr/>
        </p:nvSpPr>
        <p:spPr>
          <a:xfrm>
            <a:off x="4373625" y="2562025"/>
            <a:ext cx="17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QHBoxLayout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3" name="Google Shape;123;g10bf25ec2e7_0_0"/>
          <p:cNvSpPr txBox="1"/>
          <p:nvPr/>
        </p:nvSpPr>
        <p:spPr>
          <a:xfrm>
            <a:off x="4709150" y="2853350"/>
            <a:ext cx="14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2 QFormLayout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4" name="Google Shape;124;g10bf25ec2e7_0_0"/>
          <p:cNvSpPr txBox="1"/>
          <p:nvPr/>
        </p:nvSpPr>
        <p:spPr>
          <a:xfrm>
            <a:off x="4373625" y="3098100"/>
            <a:ext cx="17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QHBoxLayout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5" name="Google Shape;125;g10bf25ec2e7_0_0"/>
          <p:cNvSpPr txBox="1"/>
          <p:nvPr/>
        </p:nvSpPr>
        <p:spPr>
          <a:xfrm>
            <a:off x="4709150" y="3416425"/>
            <a:ext cx="14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3</a:t>
            </a:r>
            <a:r>
              <a:rPr lang="en" sz="1200">
                <a:solidFill>
                  <a:srgbClr val="0000FF"/>
                </a:solidFill>
              </a:rPr>
              <a:t> QFormLayout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6" name="Google Shape;126;g10bf25ec2e7_0_0"/>
          <p:cNvSpPr txBox="1"/>
          <p:nvPr/>
        </p:nvSpPr>
        <p:spPr>
          <a:xfrm>
            <a:off x="4373625" y="3711025"/>
            <a:ext cx="17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QHBoxLayout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7" name="Google Shape;127;g10bf25ec2e7_0_0"/>
          <p:cNvSpPr txBox="1"/>
          <p:nvPr/>
        </p:nvSpPr>
        <p:spPr>
          <a:xfrm>
            <a:off x="4709150" y="4064350"/>
            <a:ext cx="14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2</a:t>
            </a:r>
            <a:r>
              <a:rPr lang="en" sz="1200">
                <a:solidFill>
                  <a:srgbClr val="0000FF"/>
                </a:solidFill>
              </a:rPr>
              <a:t> QPushButton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8" name="Google Shape;128;g10bf25ec2e7_0_0"/>
          <p:cNvSpPr txBox="1"/>
          <p:nvPr/>
        </p:nvSpPr>
        <p:spPr>
          <a:xfrm>
            <a:off x="4709150" y="4281450"/>
            <a:ext cx="14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Stretch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9" name="Google Shape;129;g10bf25ec2e7_0_0"/>
          <p:cNvSpPr txBox="1"/>
          <p:nvPr/>
        </p:nvSpPr>
        <p:spPr>
          <a:xfrm>
            <a:off x="5464525" y="1671563"/>
            <a:ext cx="59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</a:rPr>
              <a:t>45 %</a:t>
            </a:r>
            <a:endParaRPr sz="1000">
              <a:solidFill>
                <a:srgbClr val="E69138"/>
              </a:solidFill>
            </a:endParaRPr>
          </a:p>
        </p:txBody>
      </p:sp>
      <p:sp>
        <p:nvSpPr>
          <p:cNvPr id="130" name="Google Shape;130;g10bf25ec2e7_0_0"/>
          <p:cNvSpPr txBox="1"/>
          <p:nvPr/>
        </p:nvSpPr>
        <p:spPr>
          <a:xfrm>
            <a:off x="5464525" y="2320863"/>
            <a:ext cx="59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</a:rPr>
              <a:t>45 %</a:t>
            </a:r>
            <a:endParaRPr sz="1000">
              <a:solidFill>
                <a:srgbClr val="E69138"/>
              </a:solidFill>
            </a:endParaRPr>
          </a:p>
        </p:txBody>
      </p:sp>
      <p:sp>
        <p:nvSpPr>
          <p:cNvPr id="131" name="Google Shape;131;g10bf25ec2e7_0_0"/>
          <p:cNvSpPr txBox="1"/>
          <p:nvPr/>
        </p:nvSpPr>
        <p:spPr>
          <a:xfrm>
            <a:off x="5753900" y="1906088"/>
            <a:ext cx="59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</a:rPr>
              <a:t>10</a:t>
            </a:r>
            <a:r>
              <a:rPr lang="en" sz="1000">
                <a:solidFill>
                  <a:srgbClr val="E69138"/>
                </a:solidFill>
              </a:rPr>
              <a:t> %</a:t>
            </a:r>
            <a:endParaRPr sz="1000">
              <a:solidFill>
                <a:srgbClr val="E6913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g10cea81d82c_0_0"/>
          <p:cNvGraphicFramePr/>
          <p:nvPr/>
        </p:nvGraphicFramePr>
        <p:xfrm>
          <a:off x="1784675" y="12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{C34197B7-137E-4FE4-B214-23D270FCB692}</a:tableStyleId>
              </a:tblPr>
              <a:tblGrid>
                <a:gridCol w="2971850"/>
                <a:gridCol w="2971850"/>
              </a:tblGrid>
              <a:tr h="101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3C78D8"/>
                          </a:solidFill>
                        </a:rPr>
                        <a:t>(0, 0)</a:t>
                      </a:r>
                      <a:endParaRPr sz="2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3C78D8"/>
                          </a:solidFill>
                        </a:rPr>
                        <a:t>(0, 1)</a:t>
                      </a:r>
                      <a:endParaRPr sz="2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01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3C78D8"/>
                          </a:solidFill>
                        </a:rPr>
                        <a:t>(1, 0)</a:t>
                      </a:r>
                      <a:endParaRPr sz="2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3C78D8"/>
                          </a:solidFill>
                        </a:rPr>
                        <a:t>(1, 1)</a:t>
                      </a:r>
                      <a:endParaRPr sz="2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7" name="Google Shape;137;g10cea81d82c_0_0"/>
          <p:cNvSpPr txBox="1"/>
          <p:nvPr/>
        </p:nvSpPr>
        <p:spPr>
          <a:xfrm>
            <a:off x="3211150" y="747550"/>
            <a:ext cx="30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columns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38" name="Google Shape;138;g10cea81d82c_0_0"/>
          <p:cNvSpPr txBox="1"/>
          <p:nvPr/>
        </p:nvSpPr>
        <p:spPr>
          <a:xfrm>
            <a:off x="500075" y="1811700"/>
            <a:ext cx="126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row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39" name="Google Shape;139;g10cea81d82c_0_0"/>
          <p:cNvSpPr txBox="1"/>
          <p:nvPr/>
        </p:nvSpPr>
        <p:spPr>
          <a:xfrm>
            <a:off x="789850" y="512450"/>
            <a:ext cx="16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(row, column)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