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620">
          <p15:clr>
            <a:srgbClr val="A4A3A4"/>
          </p15:clr>
        </p15:guide>
        <p15:guide id="2" pos="809">
          <p15:clr>
            <a:srgbClr val="A4A3A4"/>
          </p15:clr>
        </p15:guide>
        <p15:guide id="3">
          <p15:clr>
            <a:srgbClr val="9AA0A6"/>
          </p15:clr>
        </p15:guide>
        <p15:guide id="4" pos="2319">
          <p15:clr>
            <a:srgbClr val="9AA0A6"/>
          </p15:clr>
        </p15:guide>
        <p15:guide id="5" pos="4576">
          <p15:clr>
            <a:srgbClr val="9AA0A6"/>
          </p15:clr>
        </p15:guide>
        <p15:guide id="6" pos="4201">
          <p15:clr>
            <a:srgbClr val="9AA0A6"/>
          </p15:clr>
        </p15:guide>
        <p15:guide id="7" orient="horz" pos="2449">
          <p15:clr>
            <a:srgbClr val="9AA0A6"/>
          </p15:clr>
        </p15:guide>
        <p15:guide id="8" pos="1800">
          <p15:clr>
            <a:srgbClr val="9AA0A6"/>
          </p15:clr>
        </p15:guide>
        <p15:guide id="9" pos="216">
          <p15:clr>
            <a:srgbClr val="9AA0A6"/>
          </p15:clr>
        </p15:guide>
        <p15:guide id="10" pos="2880">
          <p15:clr>
            <a:srgbClr val="9AA0A6"/>
          </p15:clr>
        </p15:guide>
        <p15:guide id="11" orient="horz" pos="2795">
          <p15:clr>
            <a:srgbClr val="9AA0A6"/>
          </p15:clr>
        </p15:guide>
        <p15:guide id="12" pos="315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13" roundtripDataSignature="AMtx7mgfqDpBjrrN/EgdppbE8Vmj1xh+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F55A1B-2660-487D-85D2-F22D14390B85}">
  <a:tblStyle styleId="{50F55A1B-2660-487D-85D2-F22D14390B8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620" orient="horz"/>
        <p:guide pos="809"/>
        <p:guide/>
        <p:guide pos="2319"/>
        <p:guide pos="4576"/>
        <p:guide pos="4201"/>
        <p:guide pos="2449" orient="horz"/>
        <p:guide pos="1800"/>
        <p:guide pos="216"/>
        <p:guide pos="2880"/>
        <p:guide pos="2795" orient="horz"/>
        <p:guide pos="31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customschemas.google.com/relationships/presentationmetadata" Target="meta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3e8bb3d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103e8bb3d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cc429f82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10cc429f82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cea81d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0cea81d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adc5e3a0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10adc5e3a0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adc5e3a0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0adc5e3a0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0" y="6744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b="1" lang="en" sz="3000"/>
              <a:t>Welcome !</a:t>
            </a:r>
            <a:endParaRPr b="1" sz="3000"/>
          </a:p>
        </p:txBody>
      </p:sp>
      <p:sp>
        <p:nvSpPr>
          <p:cNvPr id="55" name="Google Shape;55;p1"/>
          <p:cNvSpPr txBox="1"/>
          <p:nvPr/>
        </p:nvSpPr>
        <p:spPr>
          <a:xfrm>
            <a:off x="45875" y="168135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in Python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0" y="334030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Lecture 1</a:t>
            </a:r>
            <a:r>
              <a:rPr lang="en" sz="1600">
                <a:solidFill>
                  <a:srgbClr val="6AA84F"/>
                </a:solidFill>
              </a:rPr>
              <a:t>3</a:t>
            </a:r>
            <a:endParaRPr sz="16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g103e8bb3d9b_0_0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{50F55A1B-2660-487D-85D2-F22D14390B85}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3C78D8"/>
                          </a:solidFill>
                        </a:rPr>
                        <a:t>Review of the previous lecture </a:t>
                      </a:r>
                      <a:endParaRPr sz="1400"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StyleSheet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Selectors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Properties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" name="Google Shape;62;g103e8bb3d9b_0_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cc429f828_0_66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Layouts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10cc429f828_0_66"/>
          <p:cNvSpPr txBox="1"/>
          <p:nvPr/>
        </p:nvSpPr>
        <p:spPr>
          <a:xfrm>
            <a:off x="500075" y="2027250"/>
            <a:ext cx="5875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300"/>
              <a:buFont typeface="Arial"/>
              <a:buChar char="●"/>
            </a:pPr>
            <a:r>
              <a:rPr b="0" i="0" lang="en" sz="13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QBoxLayout</a:t>
            </a:r>
            <a:endParaRPr b="0" i="0" sz="13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QVBoxLayout(), QHBoxLayout</a:t>
            </a:r>
            <a:endParaRPr b="0" i="0" sz="1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addWidget(QWidget), addStretch(int)</a:t>
            </a:r>
            <a:endParaRPr b="0" i="0" sz="1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10cc429f828_0_66"/>
          <p:cNvSpPr txBox="1"/>
          <p:nvPr/>
        </p:nvSpPr>
        <p:spPr>
          <a:xfrm>
            <a:off x="611225" y="16270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Layouts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10cc429f828_0_66"/>
          <p:cNvSpPr txBox="1"/>
          <p:nvPr/>
        </p:nvSpPr>
        <p:spPr>
          <a:xfrm>
            <a:off x="500075" y="2781450"/>
            <a:ext cx="79674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300"/>
              <a:buFont typeface="Arial"/>
              <a:buChar char="●"/>
            </a:pPr>
            <a:r>
              <a:rPr b="0" i="0" lang="en" sz="13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QFormLayout</a:t>
            </a:r>
            <a:endParaRPr b="0" i="0" sz="13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addRow(label, QWIdget), insertRow(idx, label, QWidget), removeRow(idx)</a:t>
            </a:r>
            <a:endParaRPr b="0" i="0" sz="1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setLabelAlignment(Qt.QAlignment)</a:t>
            </a:r>
            <a:endParaRPr b="0" i="0" sz="1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10cc429f828_0_66"/>
          <p:cNvSpPr txBox="1"/>
          <p:nvPr/>
        </p:nvSpPr>
        <p:spPr>
          <a:xfrm>
            <a:off x="500075" y="3530925"/>
            <a:ext cx="7967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300"/>
              <a:buFont typeface="Arial"/>
              <a:buChar char="●"/>
            </a:pPr>
            <a:r>
              <a:rPr b="0" i="0" lang="en" sz="13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QGridLayout</a:t>
            </a:r>
            <a:endParaRPr b="0" i="0" sz="13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addWidget(QWidget, x, y, xspan, yspan)</a:t>
            </a:r>
            <a:endParaRPr b="0" i="0" sz="1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cea81d82c_0_0"/>
          <p:cNvSpPr txBox="1"/>
          <p:nvPr/>
        </p:nvSpPr>
        <p:spPr>
          <a:xfrm>
            <a:off x="3004075" y="898000"/>
            <a:ext cx="42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setStyleSheet(str) - QApplication, QWidget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77" name="Google Shape;77;g10cea81d82c_0_0"/>
          <p:cNvSpPr txBox="1"/>
          <p:nvPr/>
        </p:nvSpPr>
        <p:spPr>
          <a:xfrm>
            <a:off x="3004075" y="1182050"/>
            <a:ext cx="42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Similar to CSS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78" name="Google Shape;78;g10cea81d82c_0_0"/>
          <p:cNvSpPr txBox="1"/>
          <p:nvPr/>
        </p:nvSpPr>
        <p:spPr>
          <a:xfrm>
            <a:off x="3004075" y="1467200"/>
            <a:ext cx="42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Selector</a:t>
            </a:r>
            <a:r>
              <a:rPr lang="en">
                <a:solidFill>
                  <a:srgbClr val="1155CC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" name="Google Shape;79;g10cea81d82c_0_0"/>
          <p:cNvSpPr txBox="1"/>
          <p:nvPr/>
        </p:nvSpPr>
        <p:spPr>
          <a:xfrm>
            <a:off x="3004075" y="1727400"/>
            <a:ext cx="42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property1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1155CC"/>
                </a:solidFill>
              </a:rPr>
              <a:t> </a:t>
            </a:r>
            <a:r>
              <a:rPr lang="en">
                <a:solidFill>
                  <a:srgbClr val="3C78D8"/>
                </a:solidFill>
              </a:rPr>
              <a:t>value1</a:t>
            </a:r>
            <a:r>
              <a:rPr lang="en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" name="Google Shape;80;g10cea81d82c_0_0"/>
          <p:cNvSpPr txBox="1"/>
          <p:nvPr/>
        </p:nvSpPr>
        <p:spPr>
          <a:xfrm>
            <a:off x="3004075" y="2011450"/>
            <a:ext cx="42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p</a:t>
            </a:r>
            <a:r>
              <a:rPr lang="en">
                <a:solidFill>
                  <a:srgbClr val="3C78D8"/>
                </a:solidFill>
              </a:rPr>
              <a:t>roperty2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1155CC"/>
                </a:solidFill>
              </a:rPr>
              <a:t> </a:t>
            </a:r>
            <a:r>
              <a:rPr lang="en">
                <a:solidFill>
                  <a:srgbClr val="3C78D8"/>
                </a:solidFill>
              </a:rPr>
              <a:t>value2</a:t>
            </a:r>
            <a:r>
              <a:rPr lang="en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g10cea81d82c_0_0"/>
          <p:cNvSpPr txBox="1"/>
          <p:nvPr/>
        </p:nvSpPr>
        <p:spPr>
          <a:xfrm>
            <a:off x="3004075" y="2296600"/>
            <a:ext cx="42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" name="Google Shape;82;g10cea81d82c_0_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StyleSheet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adc5e3a03_0_37"/>
          <p:cNvSpPr txBox="1"/>
          <p:nvPr/>
        </p:nvSpPr>
        <p:spPr>
          <a:xfrm>
            <a:off x="122250" y="2861350"/>
            <a:ext cx="42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Selectors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88" name="Google Shape;88;g10adc5e3a03_0_37"/>
          <p:cNvSpPr txBox="1"/>
          <p:nvPr/>
        </p:nvSpPr>
        <p:spPr>
          <a:xfrm>
            <a:off x="122250" y="3145400"/>
            <a:ext cx="429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className</a:t>
            </a:r>
            <a:r>
              <a:rPr lang="en" sz="1200">
                <a:solidFill>
                  <a:schemeClr val="dk1"/>
                </a:solidFill>
              </a:rPr>
              <a:t> - apply to all elements in class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9" name="Google Shape;89;g10adc5e3a03_0_37"/>
          <p:cNvSpPr txBox="1"/>
          <p:nvPr/>
        </p:nvSpPr>
        <p:spPr>
          <a:xfrm>
            <a:off x="122250" y="3430550"/>
            <a:ext cx="582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className#variableName </a:t>
            </a:r>
            <a:r>
              <a:rPr lang="en" sz="1200">
                <a:solidFill>
                  <a:schemeClr val="dk1"/>
                </a:solidFill>
              </a:rPr>
              <a:t>- apply to a specific instance of a class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0" name="Google Shape;90;g10adc5e3a03_0_37"/>
          <p:cNvSpPr txBox="1"/>
          <p:nvPr/>
        </p:nvSpPr>
        <p:spPr>
          <a:xfrm>
            <a:off x="122250" y="3690750"/>
            <a:ext cx="429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className:state</a:t>
            </a:r>
            <a:r>
              <a:rPr lang="en" sz="1200">
                <a:solidFill>
                  <a:schemeClr val="dk1"/>
                </a:solidFill>
              </a:rPr>
              <a:t> - apply to a specific state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1" name="Google Shape;91;g10adc5e3a03_0_37"/>
          <p:cNvSpPr txBox="1"/>
          <p:nvPr/>
        </p:nvSpPr>
        <p:spPr>
          <a:xfrm>
            <a:off x="122250" y="3974800"/>
            <a:ext cx="651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className:subcontrol</a:t>
            </a:r>
            <a:r>
              <a:rPr lang="en" sz="1200">
                <a:solidFill>
                  <a:schemeClr val="dk1"/>
                </a:solidFill>
              </a:rPr>
              <a:t> - apply to specific sub-controls. up-arrow , etc.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2" name="Google Shape;92;g10adc5e3a03_0_37"/>
          <p:cNvSpPr txBox="1"/>
          <p:nvPr/>
        </p:nvSpPr>
        <p:spPr>
          <a:xfrm>
            <a:off x="122250" y="4259950"/>
            <a:ext cx="698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className[property=value]</a:t>
            </a:r>
            <a:r>
              <a:rPr lang="en" sz="1200">
                <a:solidFill>
                  <a:schemeClr val="dk1"/>
                </a:solidFill>
              </a:rPr>
              <a:t> - apply to all elements that satisfy the property condition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3" name="Google Shape;93;g10adc5e3a03_0_37"/>
          <p:cNvSpPr txBox="1"/>
          <p:nvPr/>
        </p:nvSpPr>
        <p:spPr>
          <a:xfrm>
            <a:off x="122250" y="4519050"/>
            <a:ext cx="698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classname1 classname2</a:t>
            </a:r>
            <a:r>
              <a:rPr lang="en" sz="1200">
                <a:solidFill>
                  <a:schemeClr val="dk1"/>
                </a:solidFill>
              </a:rPr>
              <a:t> - apply to all elements of classname2 that are children of classname1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4" name="Google Shape;94;g10adc5e3a03_0_37"/>
          <p:cNvSpPr txBox="1"/>
          <p:nvPr/>
        </p:nvSpPr>
        <p:spPr>
          <a:xfrm>
            <a:off x="122250" y="4774200"/>
            <a:ext cx="698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classname1, classname2</a:t>
            </a:r>
            <a:r>
              <a:rPr lang="en" sz="1200">
                <a:solidFill>
                  <a:schemeClr val="dk1"/>
                </a:solidFill>
              </a:rPr>
              <a:t> - apply to both classname1 and classname2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5" name="Google Shape;95;g10adc5e3a03_0_37"/>
          <p:cNvSpPr txBox="1"/>
          <p:nvPr/>
        </p:nvSpPr>
        <p:spPr>
          <a:xfrm>
            <a:off x="3004075" y="898000"/>
            <a:ext cx="42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setStyleSheet(str) - QApplication, QWidget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96" name="Google Shape;96;g10adc5e3a03_0_37"/>
          <p:cNvSpPr txBox="1"/>
          <p:nvPr/>
        </p:nvSpPr>
        <p:spPr>
          <a:xfrm>
            <a:off x="3004075" y="1182050"/>
            <a:ext cx="42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Similar to CSS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97" name="Google Shape;97;g10adc5e3a03_0_37"/>
          <p:cNvSpPr txBox="1"/>
          <p:nvPr/>
        </p:nvSpPr>
        <p:spPr>
          <a:xfrm>
            <a:off x="3004075" y="1467200"/>
            <a:ext cx="42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Selector</a:t>
            </a:r>
            <a:r>
              <a:rPr lang="en">
                <a:solidFill>
                  <a:srgbClr val="1155CC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" name="Google Shape;98;g10adc5e3a03_0_37"/>
          <p:cNvSpPr txBox="1"/>
          <p:nvPr/>
        </p:nvSpPr>
        <p:spPr>
          <a:xfrm>
            <a:off x="3004075" y="1727400"/>
            <a:ext cx="42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property1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1155CC"/>
                </a:solidFill>
              </a:rPr>
              <a:t> </a:t>
            </a:r>
            <a:r>
              <a:rPr lang="en">
                <a:solidFill>
                  <a:srgbClr val="3C78D8"/>
                </a:solidFill>
              </a:rPr>
              <a:t>value1</a:t>
            </a:r>
            <a:r>
              <a:rPr lang="en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9" name="Google Shape;99;g10adc5e3a03_0_37"/>
          <p:cNvSpPr txBox="1"/>
          <p:nvPr/>
        </p:nvSpPr>
        <p:spPr>
          <a:xfrm>
            <a:off x="3004075" y="2011450"/>
            <a:ext cx="42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property2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1155CC"/>
                </a:solidFill>
              </a:rPr>
              <a:t> </a:t>
            </a:r>
            <a:r>
              <a:rPr lang="en">
                <a:solidFill>
                  <a:srgbClr val="3C78D8"/>
                </a:solidFill>
              </a:rPr>
              <a:t>value2</a:t>
            </a:r>
            <a:r>
              <a:rPr lang="en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" name="Google Shape;100;g10adc5e3a03_0_37"/>
          <p:cNvSpPr txBox="1"/>
          <p:nvPr/>
        </p:nvSpPr>
        <p:spPr>
          <a:xfrm>
            <a:off x="3004075" y="2296600"/>
            <a:ext cx="42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g10adc5e3a03_0_37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Selectors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adc5e3a03_0_14"/>
          <p:cNvSpPr txBox="1"/>
          <p:nvPr/>
        </p:nvSpPr>
        <p:spPr>
          <a:xfrm>
            <a:off x="122250" y="2861350"/>
            <a:ext cx="42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Properties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07" name="Google Shape;107;g10adc5e3a03_0_14"/>
          <p:cNvSpPr txBox="1"/>
          <p:nvPr/>
        </p:nvSpPr>
        <p:spPr>
          <a:xfrm>
            <a:off x="122250" y="3145400"/>
            <a:ext cx="429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color</a:t>
            </a:r>
            <a:r>
              <a:rPr lang="en" sz="1200">
                <a:solidFill>
                  <a:schemeClr val="dk1"/>
                </a:solidFill>
              </a:rPr>
              <a:t> - text color:red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8" name="Google Shape;108;g10adc5e3a03_0_14"/>
          <p:cNvSpPr txBox="1"/>
          <p:nvPr/>
        </p:nvSpPr>
        <p:spPr>
          <a:xfrm>
            <a:off x="122250" y="3430550"/>
            <a:ext cx="582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background-color</a:t>
            </a:r>
            <a:r>
              <a:rPr lang="en" sz="1200">
                <a:solidFill>
                  <a:schemeClr val="dk1"/>
                </a:solidFill>
              </a:rPr>
              <a:t>:</a:t>
            </a:r>
            <a:r>
              <a:rPr lang="en" sz="1200">
                <a:solidFill>
                  <a:srgbClr val="3C78D8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#FF0000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9" name="Google Shape;109;g10adc5e3a03_0_14"/>
          <p:cNvSpPr txBox="1"/>
          <p:nvPr/>
        </p:nvSpPr>
        <p:spPr>
          <a:xfrm>
            <a:off x="122250" y="3690750"/>
            <a:ext cx="429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background-image</a:t>
            </a:r>
            <a:r>
              <a:rPr lang="en" sz="1200">
                <a:solidFill>
                  <a:schemeClr val="dk1"/>
                </a:solidFill>
              </a:rPr>
              <a:t>: url(path.jpg)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0" name="Google Shape;110;g10adc5e3a03_0_14"/>
          <p:cNvSpPr txBox="1"/>
          <p:nvPr/>
        </p:nvSpPr>
        <p:spPr>
          <a:xfrm>
            <a:off x="122250" y="3974800"/>
            <a:ext cx="651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border</a:t>
            </a:r>
            <a:r>
              <a:rPr lang="en" sz="1200">
                <a:solidFill>
                  <a:schemeClr val="dk1"/>
                </a:solidFill>
              </a:rPr>
              <a:t>: width style color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1" name="Google Shape;111;g10adc5e3a03_0_14"/>
          <p:cNvSpPr txBox="1"/>
          <p:nvPr/>
        </p:nvSpPr>
        <p:spPr>
          <a:xfrm>
            <a:off x="122250" y="4259950"/>
            <a:ext cx="698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</a:rPr>
              <a:t>border</a:t>
            </a:r>
            <a:r>
              <a:rPr lang="en" sz="1100">
                <a:solidFill>
                  <a:schemeClr val="dk1"/>
                </a:solidFill>
              </a:rPr>
              <a:t>: 2px dashed rgb(255, 0, 0)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2" name="Google Shape;112;g10adc5e3a03_0_14"/>
          <p:cNvSpPr txBox="1"/>
          <p:nvPr/>
        </p:nvSpPr>
        <p:spPr>
          <a:xfrm>
            <a:off x="122250" y="4519050"/>
            <a:ext cx="698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border-radius</a:t>
            </a:r>
            <a:r>
              <a:rPr lang="en" sz="1200">
                <a:solidFill>
                  <a:schemeClr val="dk1"/>
                </a:solidFill>
              </a:rPr>
              <a:t>: 5px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3" name="Google Shape;113;g10adc5e3a03_0_14"/>
          <p:cNvSpPr txBox="1"/>
          <p:nvPr/>
        </p:nvSpPr>
        <p:spPr>
          <a:xfrm>
            <a:off x="122250" y="4774200"/>
            <a:ext cx="698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font</a:t>
            </a:r>
            <a:r>
              <a:rPr lang="en" sz="1200">
                <a:solidFill>
                  <a:schemeClr val="dk1"/>
                </a:solidFill>
              </a:rPr>
              <a:t>: bold italic large “Times New Roman”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4" name="Google Shape;114;g10adc5e3a03_0_14"/>
          <p:cNvSpPr txBox="1"/>
          <p:nvPr/>
        </p:nvSpPr>
        <p:spPr>
          <a:xfrm>
            <a:off x="4223950" y="3145400"/>
            <a:ext cx="429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height</a:t>
            </a:r>
            <a:r>
              <a:rPr lang="en" sz="1200">
                <a:solidFill>
                  <a:schemeClr val="dk1"/>
                </a:solidFill>
              </a:rPr>
              <a:t>:</a:t>
            </a:r>
            <a:r>
              <a:rPr lang="en" sz="1200">
                <a:solidFill>
                  <a:schemeClr val="dk1"/>
                </a:solidFill>
              </a:rPr>
              <a:t> 10px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5" name="Google Shape;115;g10adc5e3a03_0_14"/>
          <p:cNvSpPr txBox="1"/>
          <p:nvPr/>
        </p:nvSpPr>
        <p:spPr>
          <a:xfrm>
            <a:off x="4223950" y="3401225"/>
            <a:ext cx="429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width</a:t>
            </a:r>
            <a:r>
              <a:rPr lang="en" sz="1200">
                <a:solidFill>
                  <a:schemeClr val="dk1"/>
                </a:solidFill>
              </a:rPr>
              <a:t>: 50px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6" name="Google Shape;116;g10adc5e3a03_0_14"/>
          <p:cNvSpPr txBox="1"/>
          <p:nvPr/>
        </p:nvSpPr>
        <p:spPr>
          <a:xfrm>
            <a:off x="4223950" y="3702675"/>
            <a:ext cx="429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margin, padding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7" name="Google Shape;117;g10adc5e3a03_0_14"/>
          <p:cNvSpPr txBox="1"/>
          <p:nvPr/>
        </p:nvSpPr>
        <p:spPr>
          <a:xfrm>
            <a:off x="4223950" y="3974800"/>
            <a:ext cx="429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text-align</a:t>
            </a:r>
            <a:r>
              <a:rPr lang="en" sz="1200">
                <a:solidFill>
                  <a:schemeClr val="dk1"/>
                </a:solidFill>
              </a:rPr>
              <a:t>: left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8" name="Google Shape;118;g10adc5e3a03_0_14"/>
          <p:cNvSpPr txBox="1"/>
          <p:nvPr/>
        </p:nvSpPr>
        <p:spPr>
          <a:xfrm>
            <a:off x="3004075" y="898000"/>
            <a:ext cx="42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setStyleSheet(str) - QApplication, QWidget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19" name="Google Shape;119;g10adc5e3a03_0_14"/>
          <p:cNvSpPr txBox="1"/>
          <p:nvPr/>
        </p:nvSpPr>
        <p:spPr>
          <a:xfrm>
            <a:off x="3004075" y="1182050"/>
            <a:ext cx="42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Similar to CSS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20" name="Google Shape;120;g10adc5e3a03_0_14"/>
          <p:cNvSpPr txBox="1"/>
          <p:nvPr/>
        </p:nvSpPr>
        <p:spPr>
          <a:xfrm>
            <a:off x="3004075" y="1467200"/>
            <a:ext cx="42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Selector</a:t>
            </a:r>
            <a:r>
              <a:rPr lang="en">
                <a:solidFill>
                  <a:srgbClr val="1155CC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" name="Google Shape;121;g10adc5e3a03_0_14"/>
          <p:cNvSpPr txBox="1"/>
          <p:nvPr/>
        </p:nvSpPr>
        <p:spPr>
          <a:xfrm>
            <a:off x="3004075" y="1727400"/>
            <a:ext cx="42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property1: value1;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22" name="Google Shape;122;g10adc5e3a03_0_14"/>
          <p:cNvSpPr txBox="1"/>
          <p:nvPr/>
        </p:nvSpPr>
        <p:spPr>
          <a:xfrm>
            <a:off x="3004075" y="2011450"/>
            <a:ext cx="42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property2: value2;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23" name="Google Shape;123;g10adc5e3a03_0_14"/>
          <p:cNvSpPr txBox="1"/>
          <p:nvPr/>
        </p:nvSpPr>
        <p:spPr>
          <a:xfrm>
            <a:off x="3004075" y="2296600"/>
            <a:ext cx="42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4" name="Google Shape;124;g10adc5e3a03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1700" y="3092100"/>
            <a:ext cx="2699275" cy="19506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0adc5e3a03_0_14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Properties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