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29">
          <p15:clr>
            <a:srgbClr val="A4A3A4"/>
          </p15:clr>
        </p15:guide>
        <p15:guide id="2" pos="792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1214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1043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67" roundtripDataSignature="AMtx7mjlrYDe/nwmcLtUIMENeLdX9Zv/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2BAC19-1791-48B8-AA75-3FF0760762D4}">
  <a:tblStyle styleId="{A72BAC19-1791-48B8-AA75-3FF076076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29" orient="horz"/>
        <p:guide pos="792"/>
        <p:guide/>
        <p:guide pos="2319"/>
        <p:guide pos="4576"/>
        <p:guide pos="4201"/>
        <p:guide pos="1214" orient="horz"/>
        <p:guide pos="1800"/>
        <p:guide pos="144"/>
        <p:guide pos="4001"/>
        <p:guide pos="1043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46f831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46f831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46f8317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46f8317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a46f8317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a46f8317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a46f831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a46f831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a46f8317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a46f8317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4df13e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34df13e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1640fd3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1640fd3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a46f8317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a46f8317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a46f8317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a46f8317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a46f8317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a46f8317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a46f8317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a46f8317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a46f8317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a46f8317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a46f8317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a46f8317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a46f8317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a46f8317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a46f8317f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a46f8317f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a46f8317f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a46f8317f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a46f831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a46f831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a46f8317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a46f8317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a46f8317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a46f8317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a46f8317f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fa46f8317f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a46f8317f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fa46f8317f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b93756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b93756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122f582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122f582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a46f8317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fa46f8317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a46f8317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fa46f8317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a46f8317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fa46f8317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a46f8317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fa46f8317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a46f8317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fa46f8317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a46f8317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fa46f8317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a46f8317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fa46f8317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a46f8317f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fa46f8317f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a46f8317f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fa46f8317f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6f8317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6f8317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0122f582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0122f582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a46f8317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fa46f8317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a46f8317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fa46f8317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fa46f8317f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fa46f8317f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fa46f8317f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fa46f8317f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122f582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122f582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122f582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0122f582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122f582b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122f582b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122f582b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0122f582b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122f582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10122f582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0b93756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0b93756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122f582b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122f582b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d1d94d57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fd1d94d57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1d94d574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gfd1d94d574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34df13e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34df13e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fc09ff8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fc09ff8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c09ff86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c09ff86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034df13e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034df13e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34df13e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g1034df13e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34df13e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1034df13e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034df13ea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034df13ea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46f831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46f831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01640fd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01640fd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46f831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46f831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46f8317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46f8317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a46f831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a46f831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3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46f8317f_0_121"/>
          <p:cNvSpPr txBox="1"/>
          <p:nvPr/>
        </p:nvSpPr>
        <p:spPr>
          <a:xfrm>
            <a:off x="1078475" y="253375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0,   10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gfa46f8317f_0_12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gfa46f8317f_0_12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fa46f8317f_0_12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8" name="Google Shape;158;gfa46f8317f_0_12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59" name="Google Shape;159;gfa46f8317f_0_121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0" name="Google Shape;160;gfa46f8317f_0_121"/>
          <p:cNvSpPr txBox="1"/>
          <p:nvPr/>
        </p:nvSpPr>
        <p:spPr>
          <a:xfrm>
            <a:off x="2293050" y="3549775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</a:t>
            </a:r>
            <a:r>
              <a:rPr lang="en" sz="1700">
                <a:solidFill>
                  <a:srgbClr val="FF0000"/>
                </a:solidFill>
              </a:rPr>
              <a:t>0</a:t>
            </a:r>
            <a:r>
              <a:rPr lang="en" sz="1700">
                <a:solidFill>
                  <a:srgbClr val="3C78D8"/>
                </a:solidFill>
              </a:rPr>
              <a:t>          1         2         3          4           5         6 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61" name="Google Shape;161;gfa46f8317f_0_121"/>
          <p:cNvSpPr txBox="1"/>
          <p:nvPr/>
        </p:nvSpPr>
        <p:spPr>
          <a:xfrm>
            <a:off x="172395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index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62" name="Google Shape;162;gfa46f8317f_0_121"/>
          <p:cNvSpPr txBox="1"/>
          <p:nvPr/>
        </p:nvSpPr>
        <p:spPr>
          <a:xfrm>
            <a:off x="269220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value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63" name="Google Shape;163;gfa46f8317f_0_121"/>
          <p:cNvCxnSpPr/>
          <p:nvPr/>
        </p:nvCxnSpPr>
        <p:spPr>
          <a:xfrm flipH="1" rot="10800000">
            <a:off x="2120700" y="2867075"/>
            <a:ext cx="198300" cy="269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fa46f8317f_0_121"/>
          <p:cNvCxnSpPr/>
          <p:nvPr/>
        </p:nvCxnSpPr>
        <p:spPr>
          <a:xfrm rot="10800000">
            <a:off x="2711075" y="2862275"/>
            <a:ext cx="184200" cy="255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gfa46f8317f_0_12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66" name="Google Shape;166;gfa46f8317f_0_12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46f8317f_0_135"/>
          <p:cNvSpPr txBox="1"/>
          <p:nvPr/>
        </p:nvSpPr>
        <p:spPr>
          <a:xfrm>
            <a:off x="1078475" y="253375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rgbClr val="6AA84F"/>
                </a:solidFill>
              </a:rPr>
              <a:t>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gfa46f8317f_0_135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gfa46f8317f_0_135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gfa46f8317f_0_135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5" name="Google Shape;175;gfa46f8317f_0_135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76" name="Google Shape;176;gfa46f8317f_0_135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rgbClr val="6AA84F"/>
                </a:solidFill>
              </a:rPr>
              <a:t>,      30,      10,      50,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7" name="Google Shape;177;gfa46f8317f_0_135"/>
          <p:cNvSpPr txBox="1"/>
          <p:nvPr/>
        </p:nvSpPr>
        <p:spPr>
          <a:xfrm>
            <a:off x="2319000" y="3545050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</a:t>
            </a:r>
            <a:r>
              <a:rPr lang="en" sz="1700">
                <a:solidFill>
                  <a:srgbClr val="FF0000"/>
                </a:solidFill>
              </a:rPr>
              <a:t>4</a:t>
            </a:r>
            <a:r>
              <a:rPr lang="en" sz="1700">
                <a:solidFill>
                  <a:srgbClr val="3C78D8"/>
                </a:solidFill>
              </a:rPr>
              <a:t>         5           6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78" name="Google Shape;178;gfa46f8317f_0_135"/>
          <p:cNvSpPr txBox="1"/>
          <p:nvPr/>
        </p:nvSpPr>
        <p:spPr>
          <a:xfrm>
            <a:off x="172395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index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79" name="Google Shape;179;gfa46f8317f_0_135"/>
          <p:cNvSpPr txBox="1"/>
          <p:nvPr/>
        </p:nvSpPr>
        <p:spPr>
          <a:xfrm>
            <a:off x="269220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value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80" name="Google Shape;180;gfa46f8317f_0_135"/>
          <p:cNvCxnSpPr/>
          <p:nvPr/>
        </p:nvCxnSpPr>
        <p:spPr>
          <a:xfrm flipH="1" rot="10800000">
            <a:off x="2120700" y="2867075"/>
            <a:ext cx="198300" cy="269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fa46f8317f_0_135"/>
          <p:cNvCxnSpPr/>
          <p:nvPr/>
        </p:nvCxnSpPr>
        <p:spPr>
          <a:xfrm rot="10800000">
            <a:off x="2711075" y="2862275"/>
            <a:ext cx="184200" cy="255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gfa46f8317f_0_13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83" name="Google Shape;183;gfa46f8317f_0_13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a46f8317f_0_149"/>
          <p:cNvSpPr txBox="1"/>
          <p:nvPr/>
        </p:nvSpPr>
        <p:spPr>
          <a:xfrm>
            <a:off x="1078475" y="253375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rgbClr val="6AA84F"/>
                </a:solidFill>
              </a:rPr>
              <a:t>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gfa46f8317f_0_149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gfa46f8317f_0_14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gfa46f8317f_0_14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2" name="Google Shape;192;gfa46f8317f_0_14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93" name="Google Shape;193;gfa46f8317f_0_149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20,      30,      10,      50,      100,      120,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4" name="Google Shape;194;gfa46f8317f_0_149"/>
          <p:cNvSpPr txBox="1"/>
          <p:nvPr/>
        </p:nvSpPr>
        <p:spPr>
          <a:xfrm>
            <a:off x="2319000" y="3545050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       </a:t>
            </a:r>
            <a:r>
              <a:rPr lang="en" sz="1700">
                <a:solidFill>
                  <a:srgbClr val="FF0000"/>
                </a:solidFill>
              </a:rPr>
              <a:t>6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95" name="Google Shape;195;gfa46f8317f_0_149"/>
          <p:cNvSpPr txBox="1"/>
          <p:nvPr/>
        </p:nvSpPr>
        <p:spPr>
          <a:xfrm>
            <a:off x="172395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index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96" name="Google Shape;196;gfa46f8317f_0_149"/>
          <p:cNvSpPr txBox="1"/>
          <p:nvPr/>
        </p:nvSpPr>
        <p:spPr>
          <a:xfrm>
            <a:off x="2692200" y="3022800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value</a:t>
            </a:r>
            <a:endParaRPr>
              <a:solidFill>
                <a:srgbClr val="A64D79"/>
              </a:solidFill>
            </a:endParaRPr>
          </a:p>
        </p:txBody>
      </p:sp>
      <p:cxnSp>
        <p:nvCxnSpPr>
          <p:cNvPr id="197" name="Google Shape;197;gfa46f8317f_0_149"/>
          <p:cNvCxnSpPr/>
          <p:nvPr/>
        </p:nvCxnSpPr>
        <p:spPr>
          <a:xfrm flipH="1" rot="10800000">
            <a:off x="2120700" y="2867075"/>
            <a:ext cx="198300" cy="269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fa46f8317f_0_149"/>
          <p:cNvCxnSpPr/>
          <p:nvPr/>
        </p:nvCxnSpPr>
        <p:spPr>
          <a:xfrm rot="10800000">
            <a:off x="2711075" y="2862275"/>
            <a:ext cx="184200" cy="2550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gfa46f8317f_0_149"/>
          <p:cNvSpPr txBox="1"/>
          <p:nvPr/>
        </p:nvSpPr>
        <p:spPr>
          <a:xfrm>
            <a:off x="3934375" y="2533750"/>
            <a:ext cx="26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insert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(my_list)</a:t>
            </a:r>
            <a:r>
              <a:rPr lang="en">
                <a:solidFill>
                  <a:srgbClr val="6AA84F"/>
                </a:solidFill>
              </a:rPr>
              <a:t>,   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gfa46f8317f_0_149"/>
          <p:cNvSpPr/>
          <p:nvPr/>
        </p:nvSpPr>
        <p:spPr>
          <a:xfrm rot="-5400000">
            <a:off x="5468675" y="2516775"/>
            <a:ext cx="186600" cy="891600"/>
          </a:xfrm>
          <a:prstGeom prst="leftBrace">
            <a:avLst>
              <a:gd fmla="val 50000" name="adj1"/>
              <a:gd fmla="val 51800" name="adj2"/>
            </a:avLst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01" name="Google Shape;201;gfa46f8317f_0_149"/>
          <p:cNvSpPr txBox="1"/>
          <p:nvPr/>
        </p:nvSpPr>
        <p:spPr>
          <a:xfrm>
            <a:off x="5450525" y="2978250"/>
            <a:ext cx="3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6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02" name="Google Shape;202;gfa46f8317f_0_14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03" name="Google Shape;203;gfa46f8317f_0_1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a46f8317f_0_49"/>
          <p:cNvSpPr txBox="1"/>
          <p:nvPr/>
        </p:nvSpPr>
        <p:spPr>
          <a:xfrm>
            <a:off x="795100" y="2618163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fa46f8317f_0_49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gfa46f8317f_0_4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gfa46f8317f_0_4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2" name="Google Shape;212;gfa46f8317f_0_4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13" name="Google Shape;213;gfa46f8317f_0_49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20,      30,      10,      50,      100,      120,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4" name="Google Shape;214;gfa46f8317f_0_49"/>
          <p:cNvSpPr txBox="1"/>
          <p:nvPr/>
        </p:nvSpPr>
        <p:spPr>
          <a:xfrm>
            <a:off x="2319000" y="3545050"/>
            <a:ext cx="465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       </a:t>
            </a:r>
            <a:r>
              <a:rPr lang="en" sz="1700">
                <a:solidFill>
                  <a:srgbClr val="FF0000"/>
                </a:solidFill>
              </a:rPr>
              <a:t>6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15" name="Google Shape;215;gfa46f8317f_0_4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16" name="Google Shape;216;gfa46f8317f_0_4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46f8317f_0_60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gfa46f8317f_0_60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fa46f8317f_0_60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4" name="Google Shape;224;gfa46f8317f_0_60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25" name="Google Shape;225;gfa46f8317f_0_601"/>
          <p:cNvSpPr txBox="1"/>
          <p:nvPr/>
        </p:nvSpPr>
        <p:spPr>
          <a:xfrm>
            <a:off x="2293050" y="3907475"/>
            <a:ext cx="599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20,      30,      10,      50,      100,      120,      </a:t>
            </a:r>
            <a:r>
              <a:rPr lang="en" sz="1700">
                <a:solidFill>
                  <a:srgbClr val="6AA84F"/>
                </a:solidFill>
              </a:rPr>
              <a:t>200,      300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6" name="Google Shape;226;gfa46f8317f_0_601"/>
          <p:cNvSpPr txBox="1"/>
          <p:nvPr/>
        </p:nvSpPr>
        <p:spPr>
          <a:xfrm>
            <a:off x="2319000" y="3545050"/>
            <a:ext cx="576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0         1         2          3          4           5          6            7</a:t>
            </a:r>
            <a:r>
              <a:rPr lang="en" sz="1700">
                <a:solidFill>
                  <a:srgbClr val="FF0000"/>
                </a:solidFill>
              </a:rPr>
              <a:t>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27" name="Google Shape;227;gfa46f8317f_0_6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28" name="Google Shape;228;gfa46f8317f_0_601"/>
          <p:cNvSpPr txBox="1"/>
          <p:nvPr/>
        </p:nvSpPr>
        <p:spPr>
          <a:xfrm>
            <a:off x="470375" y="2747675"/>
            <a:ext cx="29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my_list </a:t>
            </a:r>
            <a:r>
              <a:rPr lang="en">
                <a:solidFill>
                  <a:srgbClr val="9900FF"/>
                </a:solidFill>
              </a:rPr>
              <a:t>+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29" name="Google Shape;229;gfa46f8317f_0_601"/>
          <p:cNvSpPr txBox="1"/>
          <p:nvPr/>
        </p:nvSpPr>
        <p:spPr>
          <a:xfrm>
            <a:off x="3794900" y="2747688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extend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])</a:t>
            </a:r>
            <a:endParaRPr/>
          </a:p>
        </p:txBody>
      </p:sp>
      <p:sp>
        <p:nvSpPr>
          <p:cNvPr id="230" name="Google Shape;230;gfa46f8317f_0_601"/>
          <p:cNvSpPr/>
          <p:nvPr/>
        </p:nvSpPr>
        <p:spPr>
          <a:xfrm>
            <a:off x="3230625" y="2880587"/>
            <a:ext cx="670800" cy="157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fa46f8317f_0_6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4df13ea1_0_6"/>
          <p:cNvSpPr txBox="1"/>
          <p:nvPr/>
        </p:nvSpPr>
        <p:spPr>
          <a:xfrm>
            <a:off x="1644050" y="15975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g1034df13ea1_0_6"/>
          <p:cNvSpPr txBox="1"/>
          <p:nvPr/>
        </p:nvSpPr>
        <p:spPr>
          <a:xfrm>
            <a:off x="2895050" y="15744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38" name="Google Shape;238;g1034df13ea1_0_6"/>
          <p:cNvSpPr txBox="1"/>
          <p:nvPr/>
        </p:nvSpPr>
        <p:spPr>
          <a:xfrm>
            <a:off x="2895050" y="12167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39" name="Google Shape;239;g1034df13ea1_0_6"/>
          <p:cNvSpPr txBox="1"/>
          <p:nvPr/>
        </p:nvSpPr>
        <p:spPr>
          <a:xfrm>
            <a:off x="96263" y="3333650"/>
            <a:ext cx="40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[</a:t>
            </a:r>
            <a:r>
              <a:rPr lang="en" sz="1500">
                <a:solidFill>
                  <a:srgbClr val="6AA84F"/>
                </a:solidFill>
              </a:rPr>
              <a:t>20,  30,  10,  50,  100,  120,  200,  300</a:t>
            </a:r>
            <a:r>
              <a:rPr lang="en" sz="1500">
                <a:solidFill>
                  <a:schemeClr val="dk1"/>
                </a:solidFill>
              </a:rPr>
              <a:t>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0" name="Google Shape;240;g1034df13ea1_0_6"/>
          <p:cNvSpPr txBox="1"/>
          <p:nvPr/>
        </p:nvSpPr>
        <p:spPr>
          <a:xfrm>
            <a:off x="122213" y="3089675"/>
            <a:ext cx="38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</a:rPr>
              <a:t> 0      1     2     3      4       5      6        7</a:t>
            </a:r>
            <a:r>
              <a:rPr lang="en" sz="1500">
                <a:solidFill>
                  <a:srgbClr val="FF0000"/>
                </a:solidFill>
              </a:rPr>
              <a:t>  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41" name="Google Shape;241;g1034df13ea1_0_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42" name="Google Shape;242;g1034df13ea1_0_6"/>
          <p:cNvSpPr txBox="1"/>
          <p:nvPr/>
        </p:nvSpPr>
        <p:spPr>
          <a:xfrm>
            <a:off x="637288" y="24582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extend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])</a:t>
            </a:r>
            <a:endParaRPr/>
          </a:p>
        </p:txBody>
      </p:sp>
      <p:sp>
        <p:nvSpPr>
          <p:cNvPr id="243" name="Google Shape;243;g1034df13ea1_0_6"/>
          <p:cNvSpPr txBox="1"/>
          <p:nvPr/>
        </p:nvSpPr>
        <p:spPr>
          <a:xfrm>
            <a:off x="5356238" y="2505913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append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6AA84F"/>
                </a:solidFill>
              </a:rPr>
              <a:t>200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300</a:t>
            </a:r>
            <a:r>
              <a:rPr lang="en">
                <a:solidFill>
                  <a:schemeClr val="dk1"/>
                </a:solidFill>
              </a:rPr>
              <a:t>])</a:t>
            </a:r>
            <a:endParaRPr/>
          </a:p>
        </p:txBody>
      </p:sp>
      <p:sp>
        <p:nvSpPr>
          <p:cNvPr id="244" name="Google Shape;244;g1034df13ea1_0_6"/>
          <p:cNvSpPr txBox="1"/>
          <p:nvPr/>
        </p:nvSpPr>
        <p:spPr>
          <a:xfrm>
            <a:off x="5008838" y="3339475"/>
            <a:ext cx="403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[</a:t>
            </a:r>
            <a:r>
              <a:rPr lang="en" sz="1500">
                <a:solidFill>
                  <a:srgbClr val="6AA84F"/>
                </a:solidFill>
              </a:rPr>
              <a:t>20,  30,  10,  50,  100,  120,  </a:t>
            </a:r>
            <a:r>
              <a:rPr lang="en" sz="1500">
                <a:solidFill>
                  <a:schemeClr val="dk1"/>
                </a:solidFill>
              </a:rPr>
              <a:t>[</a:t>
            </a:r>
            <a:r>
              <a:rPr lang="en" sz="1500">
                <a:solidFill>
                  <a:srgbClr val="6AA84F"/>
                </a:solidFill>
              </a:rPr>
              <a:t>200,  300</a:t>
            </a:r>
            <a:r>
              <a:rPr lang="en" sz="1500">
                <a:solidFill>
                  <a:schemeClr val="dk1"/>
                </a:solidFill>
              </a:rPr>
              <a:t>] 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5" name="Google Shape;245;g1034df13ea1_0_6"/>
          <p:cNvSpPr txBox="1"/>
          <p:nvPr/>
        </p:nvSpPr>
        <p:spPr>
          <a:xfrm>
            <a:off x="5036163" y="3089663"/>
            <a:ext cx="320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78D8"/>
                </a:solidFill>
              </a:rPr>
              <a:t> 0      1     2     3      4       5            6   </a:t>
            </a:r>
            <a:r>
              <a:rPr lang="en" sz="1500">
                <a:solidFill>
                  <a:srgbClr val="FF0000"/>
                </a:solidFill>
              </a:rPr>
              <a:t>  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46" name="Google Shape;246;g1034df13ea1_0_6"/>
          <p:cNvSpPr txBox="1"/>
          <p:nvPr/>
        </p:nvSpPr>
        <p:spPr>
          <a:xfrm>
            <a:off x="5689325" y="4390575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my_list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][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47" name="Google Shape;247;g1034df13ea1_0_6"/>
          <p:cNvSpPr txBox="1"/>
          <p:nvPr/>
        </p:nvSpPr>
        <p:spPr>
          <a:xfrm>
            <a:off x="7523225" y="4390575"/>
            <a:ext cx="7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8" name="Google Shape;248;g1034df13ea1_0_6"/>
          <p:cNvSpPr txBox="1"/>
          <p:nvPr/>
        </p:nvSpPr>
        <p:spPr>
          <a:xfrm>
            <a:off x="5598200" y="3951400"/>
            <a:ext cx="15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my_list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49" name="Google Shape;249;g1034df13ea1_0_6"/>
          <p:cNvSpPr txBox="1"/>
          <p:nvPr/>
        </p:nvSpPr>
        <p:spPr>
          <a:xfrm>
            <a:off x="7403875" y="39514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[200, 300]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50" name="Google Shape;250;g1034df13ea1_0_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1640fd38a_0_24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g101640fd38a_0_24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101640fd38a_0_24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8" name="Google Shape;258;g101640fd38a_0_24"/>
          <p:cNvSpPr txBox="1"/>
          <p:nvPr/>
        </p:nvSpPr>
        <p:spPr>
          <a:xfrm>
            <a:off x="2224500" y="1569525"/>
            <a:ext cx="114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59" name="Google Shape;259;g101640fd38a_0_24"/>
          <p:cNvSpPr txBox="1"/>
          <p:nvPr/>
        </p:nvSpPr>
        <p:spPr>
          <a:xfrm>
            <a:off x="2293050" y="3907475"/>
            <a:ext cx="262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20,      30,      20,      30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60" name="Google Shape;260;g101640fd38a_0_24"/>
          <p:cNvSpPr txBox="1"/>
          <p:nvPr/>
        </p:nvSpPr>
        <p:spPr>
          <a:xfrm>
            <a:off x="2319000" y="3545050"/>
            <a:ext cx="259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61" name="Google Shape;261;g101640fd38a_0_2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add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62" name="Google Shape;262;g101640fd38a_0_24"/>
          <p:cNvSpPr txBox="1"/>
          <p:nvPr/>
        </p:nvSpPr>
        <p:spPr>
          <a:xfrm>
            <a:off x="1133450" y="2700413"/>
            <a:ext cx="3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my_list   </a:t>
            </a:r>
            <a:r>
              <a:rPr lang="en">
                <a:solidFill>
                  <a:srgbClr val="9900FF"/>
                </a:solidFill>
              </a:rPr>
              <a:t>*</a:t>
            </a: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6AA84F"/>
                </a:solidFill>
              </a:rPr>
              <a:t>2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63" name="Google Shape;263;g101640fd38a_0_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a46f8317f_0_181"/>
          <p:cNvSpPr txBox="1"/>
          <p:nvPr/>
        </p:nvSpPr>
        <p:spPr>
          <a:xfrm>
            <a:off x="714825" y="2604013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y_list[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10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gfa46f8317f_0_18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gfa46f8317f_0_18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gfa46f8317f_0_18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72" name="Google Shape;272;gfa46f8317f_0_18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73" name="Google Shape;273;gfa46f8317f_0_181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30,      10,      50,      100,      120,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74" name="Google Shape;274;gfa46f8317f_0_181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5" name="Google Shape;275;gfa46f8317f_0_18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update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76" name="Google Shape;276;gfa46f8317f_0_18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46f8317f_0_191"/>
          <p:cNvSpPr txBox="1"/>
          <p:nvPr/>
        </p:nvSpPr>
        <p:spPr>
          <a:xfrm>
            <a:off x="714825" y="2604013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my_list[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]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10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gfa46f8317f_0_19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gfa46f8317f_0_19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gfa46f8317f_0_19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85" name="Google Shape;285;gfa46f8317f_0_19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86" name="Google Shape;286;gfa46f8317f_0_191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rgbClr val="6AA84F"/>
                </a:solidFill>
              </a:rPr>
              <a:t>,      30,      10,      50,       </a:t>
            </a:r>
            <a:r>
              <a:rPr lang="en" sz="1700">
                <a:solidFill>
                  <a:srgbClr val="FF0000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120,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87" name="Google Shape;287;gfa46f8317f_0_191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0         1         2          3          4           5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88" name="Google Shape;288;gfa46f8317f_0_19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update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89" name="Google Shape;289;gfa46f8317f_0_19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a46f8317f_0_241"/>
          <p:cNvSpPr txBox="1"/>
          <p:nvPr/>
        </p:nvSpPr>
        <p:spPr>
          <a:xfrm>
            <a:off x="667625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(0)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gfa46f8317f_0_241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gfa46f8317f_0_241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gfa46f8317f_0_241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98" name="Google Shape;298;gfa46f8317f_0_241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299" name="Google Shape;299;gfa46f8317f_0_24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</a:t>
            </a:r>
            <a:r>
              <a:rPr lang="en" sz="1800">
                <a:solidFill>
                  <a:srgbClr val="A64D79"/>
                </a:solidFill>
              </a:rPr>
              <a:t>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00" name="Google Shape;300;gfa46f8317f_0_241"/>
          <p:cNvSpPr txBox="1"/>
          <p:nvPr/>
        </p:nvSpPr>
        <p:spPr>
          <a:xfrm>
            <a:off x="2293050" y="39408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01" name="Google Shape;301;gfa46f8317f_0_241"/>
          <p:cNvSpPr txBox="1"/>
          <p:nvPr/>
        </p:nvSpPr>
        <p:spPr>
          <a:xfrm>
            <a:off x="2293050" y="358317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cxnSp>
        <p:nvCxnSpPr>
          <p:cNvPr id="302" name="Google Shape;302;gfa46f8317f_0_241"/>
          <p:cNvCxnSpPr/>
          <p:nvPr/>
        </p:nvCxnSpPr>
        <p:spPr>
          <a:xfrm flipH="1">
            <a:off x="2371025" y="3655700"/>
            <a:ext cx="387300" cy="85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gfa46f8317f_0_241"/>
          <p:cNvCxnSpPr/>
          <p:nvPr/>
        </p:nvCxnSpPr>
        <p:spPr>
          <a:xfrm rot="10800000">
            <a:off x="2446475" y="3688650"/>
            <a:ext cx="302400" cy="85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gfa46f8317f_0_24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46f8317f_0_201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3" name="Google Shape;63;gfa46f8317f_0_201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gfa46f8317f_0_20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a46f8317f_0_252"/>
          <p:cNvSpPr txBox="1"/>
          <p:nvPr/>
        </p:nvSpPr>
        <p:spPr>
          <a:xfrm>
            <a:off x="667625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(3)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gfa46f8317f_0_252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fa46f8317f_0_252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gfa46f8317f_0_252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13" name="Google Shape;313;gfa46f8317f_0_252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314" name="Google Shape;314;gfa46f8317f_0_252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30,      10,      100,      120,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15" name="Google Shape;315;gfa46f8317f_0_252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0         1         2          3           4  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16" name="Google Shape;316;gfa46f8317f_0_25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17" name="Google Shape;317;gfa46f8317f_0_25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a46f8317f_0_263"/>
          <p:cNvSpPr txBox="1"/>
          <p:nvPr/>
        </p:nvSpPr>
        <p:spPr>
          <a:xfrm>
            <a:off x="667625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pop</a:t>
            </a:r>
            <a:r>
              <a:rPr lang="en">
                <a:solidFill>
                  <a:schemeClr val="dk1"/>
                </a:solidFill>
              </a:rPr>
              <a:t>()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gfa46f8317f_0_263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gfa46f8317f_0_263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gfa46f8317f_0_263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6" name="Google Shape;326;gfa46f8317f_0_263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327" name="Google Shape;327;gfa46f8317f_0_263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30,      10,      50,      100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8" name="Google Shape;328;gfa46f8317f_0_263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29" name="Google Shape;329;gfa46f8317f_0_26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30" name="Google Shape;330;gfa46f8317f_0_26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a46f8317f_0_289"/>
          <p:cNvSpPr txBox="1"/>
          <p:nvPr/>
        </p:nvSpPr>
        <p:spPr>
          <a:xfrm>
            <a:off x="875450" y="2580388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(30)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6" name="Google Shape;336;gfa46f8317f_0_289"/>
          <p:cNvSpPr txBox="1"/>
          <p:nvPr/>
        </p:nvSpPr>
        <p:spPr>
          <a:xfrm>
            <a:off x="326425" y="3785125"/>
            <a:ext cx="17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(my_list)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gfa46f8317f_0_28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gfa46f8317f_0_28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39" name="Google Shape;339;gfa46f8317f_0_28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340" name="Google Shape;340;gfa46f8317f_0_289"/>
          <p:cNvSpPr txBox="1"/>
          <p:nvPr/>
        </p:nvSpPr>
        <p:spPr>
          <a:xfrm>
            <a:off x="2293050" y="3907475"/>
            <a:ext cx="558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</a:t>
            </a:r>
            <a:r>
              <a:rPr lang="en" sz="1700">
                <a:solidFill>
                  <a:schemeClr val="dk1"/>
                </a:solidFill>
              </a:rPr>
              <a:t>,      </a:t>
            </a:r>
            <a:r>
              <a:rPr lang="en" sz="1700">
                <a:solidFill>
                  <a:srgbClr val="6AA84F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41" name="Google Shape;341;gfa46f8317f_0_289"/>
          <p:cNvSpPr txBox="1"/>
          <p:nvPr/>
        </p:nvSpPr>
        <p:spPr>
          <a:xfrm>
            <a:off x="2319000" y="3545050"/>
            <a:ext cx="425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0         1         2          3          4 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42" name="Google Shape;342;gfa46f8317f_0_28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remove element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43" name="Google Shape;343;gfa46f8317f_0_2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a46f8317f_0_648"/>
          <p:cNvSpPr txBox="1"/>
          <p:nvPr/>
        </p:nvSpPr>
        <p:spPr>
          <a:xfrm>
            <a:off x="992375" y="145567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gfa46f8317f_0_648"/>
          <p:cNvSpPr txBox="1"/>
          <p:nvPr/>
        </p:nvSpPr>
        <p:spPr>
          <a:xfrm>
            <a:off x="2243375" y="1432575"/>
            <a:ext cx="612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10,    11,    12,    13,    14,    15,    16,    17,    18,    19,    20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350" name="Google Shape;350;gfa46f8317f_0_648"/>
          <p:cNvGraphicFramePr/>
          <p:nvPr/>
        </p:nvGraphicFramePr>
        <p:xfrm>
          <a:off x="992375" y="24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Google Shape;351;gfa46f8317f_0_648"/>
          <p:cNvGraphicFramePr/>
          <p:nvPr/>
        </p:nvGraphicFramePr>
        <p:xfrm>
          <a:off x="992375" y="3671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2" name="Google Shape;352;gfa46f8317f_0_648"/>
          <p:cNvGraphicFramePr/>
          <p:nvPr/>
        </p:nvGraphicFramePr>
        <p:xfrm>
          <a:off x="992375" y="327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gfa46f8317f_0_648"/>
          <p:cNvGraphicFramePr/>
          <p:nvPr/>
        </p:nvGraphicFramePr>
        <p:xfrm>
          <a:off x="992375" y="2879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8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gfa46f8317f_0_648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slice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355" name="Google Shape;355;gfa46f8317f_0_648"/>
          <p:cNvGraphicFramePr/>
          <p:nvPr/>
        </p:nvGraphicFramePr>
        <p:xfrm>
          <a:off x="2484100" y="248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6" name="Google Shape;356;gfa46f8317f_0_648"/>
          <p:cNvGraphicFramePr/>
          <p:nvPr/>
        </p:nvGraphicFramePr>
        <p:xfrm>
          <a:off x="2484100" y="2879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[15, 16, 17]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7" name="Google Shape;357;gfa46f8317f_0_648"/>
          <p:cNvGraphicFramePr/>
          <p:nvPr/>
        </p:nvGraphicFramePr>
        <p:xfrm>
          <a:off x="2484100" y="327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12, 14, 16]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gfa46f8317f_0_648"/>
          <p:cNvGraphicFramePr/>
          <p:nvPr/>
        </p:nvGraphicFramePr>
        <p:xfrm>
          <a:off x="2484100" y="3671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[15, 16, 17, 18, 19, 20]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Google Shape;359;gfa46f8317f_0_648"/>
          <p:cNvSpPr txBox="1"/>
          <p:nvPr/>
        </p:nvSpPr>
        <p:spPr>
          <a:xfrm>
            <a:off x="2318975" y="11571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 0         1	    2	      3         4</a:t>
            </a:r>
            <a:r>
              <a:rPr lang="en">
                <a:solidFill>
                  <a:srgbClr val="3C78D8"/>
                </a:solidFill>
              </a:rPr>
              <a:t>         5	  6	   7         8         9        10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360" name="Google Shape;360;gfa46f8317f_0_648"/>
          <p:cNvGraphicFramePr/>
          <p:nvPr/>
        </p:nvGraphicFramePr>
        <p:xfrm>
          <a:off x="992375" y="4474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my_list[::]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Google Shape;361;gfa46f8317f_0_648"/>
          <p:cNvGraphicFramePr/>
          <p:nvPr/>
        </p:nvGraphicFramePr>
        <p:xfrm>
          <a:off x="992375" y="407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gfa46f8317f_0_648"/>
          <p:cNvGraphicFramePr/>
          <p:nvPr/>
        </p:nvGraphicFramePr>
        <p:xfrm>
          <a:off x="2484100" y="4484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12, 13, 14, 15, 16, 17, 18, 19, 20]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gfa46f8317f_0_648"/>
          <p:cNvGraphicFramePr/>
          <p:nvPr/>
        </p:nvGraphicFramePr>
        <p:xfrm>
          <a:off x="2484100" y="4067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12, 13, 14]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gfa46f8317f_0_648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a46f8317f_0_669"/>
          <p:cNvSpPr txBox="1"/>
          <p:nvPr/>
        </p:nvSpPr>
        <p:spPr>
          <a:xfrm>
            <a:off x="992375" y="145567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gfa46f8317f_0_669"/>
          <p:cNvSpPr txBox="1"/>
          <p:nvPr/>
        </p:nvSpPr>
        <p:spPr>
          <a:xfrm>
            <a:off x="2243375" y="1432575"/>
            <a:ext cx="612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10,    11,    12,    13,    14,    15,    16,    17,    18,    19,    20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371" name="Google Shape;371;gfa46f8317f_0_669"/>
          <p:cNvGraphicFramePr/>
          <p:nvPr/>
        </p:nvGraphicFramePr>
        <p:xfrm>
          <a:off x="992375" y="2539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gfa46f8317f_0_669"/>
          <p:cNvGraphicFramePr/>
          <p:nvPr/>
        </p:nvGraphicFramePr>
        <p:xfrm>
          <a:off x="992375" y="3728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gfa46f8317f_0_669"/>
          <p:cNvGraphicFramePr/>
          <p:nvPr/>
        </p:nvGraphicFramePr>
        <p:xfrm>
          <a:off x="992375" y="3332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gfa46f8317f_0_669"/>
          <p:cNvGraphicFramePr/>
          <p:nvPr/>
        </p:nvGraphicFramePr>
        <p:xfrm>
          <a:off x="992375" y="2935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gfa46f8317f_0_6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slice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376" name="Google Shape;376;gfa46f8317f_0_669"/>
          <p:cNvGraphicFramePr/>
          <p:nvPr/>
        </p:nvGraphicFramePr>
        <p:xfrm>
          <a:off x="2484100" y="2539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20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gfa46f8317f_0_669"/>
          <p:cNvGraphicFramePr/>
          <p:nvPr/>
        </p:nvGraphicFramePr>
        <p:xfrm>
          <a:off x="2484100" y="2935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[16, 17]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gfa46f8317f_0_669"/>
          <p:cNvGraphicFramePr/>
          <p:nvPr/>
        </p:nvGraphicFramePr>
        <p:xfrm>
          <a:off x="2484100" y="3332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[18, 19, 20]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gfa46f8317f_0_669"/>
          <p:cNvGraphicFramePr/>
          <p:nvPr/>
        </p:nvGraphicFramePr>
        <p:xfrm>
          <a:off x="2484100" y="3728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[10, 11, 12, 13, 14]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gfa46f8317f_0_669"/>
          <p:cNvSpPr txBox="1"/>
          <p:nvPr/>
        </p:nvSpPr>
        <p:spPr>
          <a:xfrm>
            <a:off x="2318975" y="1157150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 0         1	    2	      3         4         5	  6	   7         8         9        10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81" name="Google Shape;381;gfa46f8317f_0_669"/>
          <p:cNvSpPr txBox="1"/>
          <p:nvPr/>
        </p:nvSpPr>
        <p:spPr>
          <a:xfrm>
            <a:off x="2243375" y="1886025"/>
            <a:ext cx="64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 -11      -10	     -9	       -8        -7       -6	   -5	     -4       -3        -2        -1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382" name="Google Shape;382;gfa46f8317f_0_669"/>
          <p:cNvGraphicFramePr/>
          <p:nvPr/>
        </p:nvGraphicFramePr>
        <p:xfrm>
          <a:off x="992375" y="4134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my_list[: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-1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gfa46f8317f_0_669"/>
          <p:cNvGraphicFramePr/>
          <p:nvPr/>
        </p:nvGraphicFramePr>
        <p:xfrm>
          <a:off x="2484100" y="412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1778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[20, 19, 18, 17, 16, 15, 14, 13, 12, 11, 10]</a:t>
                      </a:r>
                      <a:endParaRPr sz="12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gfa46f8317f_0_6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gfa46f8317f_0_82"/>
          <p:cNvGraphicFramePr/>
          <p:nvPr/>
        </p:nvGraphicFramePr>
        <p:xfrm>
          <a:off x="1903800" y="19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gfa46f8317f_0_82"/>
          <p:cNvGraphicFramePr/>
          <p:nvPr/>
        </p:nvGraphicFramePr>
        <p:xfrm>
          <a:off x="1903800" y="149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0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1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2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4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5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1" name="Google Shape;391;gfa46f8317f_0_82"/>
          <p:cNvGraphicFramePr/>
          <p:nvPr/>
        </p:nvGraphicFramePr>
        <p:xfrm>
          <a:off x="1903800" y="25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’’hello’’’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’’world’’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‘’python’’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 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gfa46f8317f_0_82"/>
          <p:cNvGraphicFramePr/>
          <p:nvPr/>
        </p:nvGraphicFramePr>
        <p:xfrm>
          <a:off x="1903800" y="305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gfa46f8317f_0_82"/>
          <p:cNvGraphicFramePr/>
          <p:nvPr/>
        </p:nvGraphicFramePr>
        <p:xfrm>
          <a:off x="1903800" y="3583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gfa46f8317f_0_82"/>
          <p:cNvSpPr txBox="1"/>
          <p:nvPr/>
        </p:nvSpPr>
        <p:spPr>
          <a:xfrm>
            <a:off x="921025" y="1527025"/>
            <a:ext cx="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indexes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95" name="Google Shape;395;gfa46f8317f_0_8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396" name="Google Shape;396;gfa46f8317f_0_8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gfa46f8317f_0_300"/>
          <p:cNvGraphicFramePr/>
          <p:nvPr/>
        </p:nvGraphicFramePr>
        <p:xfrm>
          <a:off x="1757375" y="141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" name="Google Shape;402;gfa46f8317f_0_30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403" name="Google Shape;403;gfa46f8317f_0_300"/>
          <p:cNvSpPr txBox="1"/>
          <p:nvPr/>
        </p:nvSpPr>
        <p:spPr>
          <a:xfrm>
            <a:off x="550550" y="1408850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04" name="Google Shape;404;gfa46f8317f_0_300"/>
          <p:cNvGraphicFramePr/>
          <p:nvPr/>
        </p:nvGraphicFramePr>
        <p:xfrm>
          <a:off x="2393063" y="263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915025"/>
                <a:gridCol w="541275"/>
                <a:gridCol w="83442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’’a’’’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p</a:t>
                      </a:r>
                      <a:r>
                        <a:rPr lang="en">
                          <a:solidFill>
                            <a:srgbClr val="E06666"/>
                          </a:solidFill>
                        </a:rPr>
                        <a:t>ython’’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n 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my_list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gfa46f8317f_0_300"/>
          <p:cNvGraphicFramePr/>
          <p:nvPr/>
        </p:nvGraphicFramePr>
        <p:xfrm>
          <a:off x="5314963" y="263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gfa46f8317f_0_300"/>
          <p:cNvGraphicFramePr/>
          <p:nvPr/>
        </p:nvGraphicFramePr>
        <p:xfrm>
          <a:off x="5314963" y="431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7" name="Google Shape;407;gfa46f8317f_0_300"/>
          <p:cNvGraphicFramePr/>
          <p:nvPr/>
        </p:nvGraphicFramePr>
        <p:xfrm>
          <a:off x="5314963" y="38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False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Google Shape;408;gfa46f8317f_0_300"/>
          <p:cNvGraphicFramePr/>
          <p:nvPr/>
        </p:nvGraphicFramePr>
        <p:xfrm>
          <a:off x="5314963" y="349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9" name="Google Shape;409;gfa46f8317f_0_300"/>
          <p:cNvGraphicFramePr/>
          <p:nvPr/>
        </p:nvGraphicFramePr>
        <p:xfrm>
          <a:off x="5314963" y="307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254775"/>
              </a:tblGrid>
              <a:tr h="4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True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Google Shape;410;gfa46f8317f_0_3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gfa46f8317f_0_317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6" name="Google Shape;416;gfa46f8317f_0_3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417" name="Google Shape;417;gfa46f8317f_0_317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</a:t>
            </a:r>
            <a:r>
              <a:rPr lang="en">
                <a:solidFill>
                  <a:schemeClr val="dk1"/>
                </a:solidFill>
              </a:rPr>
              <a:t>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gfa46f8317f_0_317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19" name="Google Shape;419;gfa46f8317f_0_317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0" name="Google Shape;420;gfa46f8317f_0_317"/>
          <p:cNvSpPr txBox="1"/>
          <p:nvPr/>
        </p:nvSpPr>
        <p:spPr>
          <a:xfrm>
            <a:off x="3313050" y="2927075"/>
            <a:ext cx="438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If</a:t>
            </a: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user_car</a:t>
            </a:r>
            <a:r>
              <a:rPr lang="en" sz="1200"/>
              <a:t>   </a:t>
            </a:r>
            <a:r>
              <a:rPr lang="en" sz="1200">
                <a:solidFill>
                  <a:srgbClr val="6AA84F"/>
                </a:solidFill>
              </a:rPr>
              <a:t>in</a:t>
            </a: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our_car_models: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dk1"/>
                </a:solidFill>
              </a:rPr>
              <a:t>car_index</a:t>
            </a:r>
            <a:r>
              <a:rPr lang="en" sz="1200"/>
              <a:t>  </a:t>
            </a:r>
            <a:r>
              <a:rPr lang="en" sz="1200">
                <a:solidFill>
                  <a:srgbClr val="9900FF"/>
                </a:solidFill>
              </a:rPr>
              <a:t>= 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our_car_models.</a:t>
            </a:r>
            <a:r>
              <a:rPr lang="en" sz="1200">
                <a:solidFill>
                  <a:srgbClr val="3C78D8"/>
                </a:solidFill>
              </a:rPr>
              <a:t>index</a:t>
            </a:r>
            <a:r>
              <a:rPr lang="en" sz="1200">
                <a:solidFill>
                  <a:schemeClr val="dk1"/>
                </a:solidFill>
              </a:rPr>
              <a:t>(user_car)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(our_car_price[car_index])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</a:rPr>
              <a:t>else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lang="en" sz="1200">
                <a:solidFill>
                  <a:srgbClr val="6AA84F"/>
                </a:solidFill>
              </a:rPr>
              <a:t>print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E06666"/>
                </a:solidFill>
              </a:rPr>
              <a:t>’’we do not have a car of this brand’’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21" name="Google Shape;421;gfa46f8317f_0_317"/>
          <p:cNvSpPr txBox="1"/>
          <p:nvPr/>
        </p:nvSpPr>
        <p:spPr>
          <a:xfrm>
            <a:off x="1047825" y="2951950"/>
            <a:ext cx="20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user_car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E06666"/>
                </a:solidFill>
              </a:rPr>
              <a:t> 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22" name="Google Shape;422;gfa46f8317f_0_317"/>
          <p:cNvSpPr/>
          <p:nvPr/>
        </p:nvSpPr>
        <p:spPr>
          <a:xfrm>
            <a:off x="3273125" y="2956675"/>
            <a:ext cx="2578800" cy="32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fa46f8317f_0_317"/>
          <p:cNvSpPr txBox="1"/>
          <p:nvPr/>
        </p:nvSpPr>
        <p:spPr>
          <a:xfrm>
            <a:off x="5927525" y="291947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True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24" name="Google Shape;424;gfa46f8317f_0_317"/>
          <p:cNvSpPr/>
          <p:nvPr/>
        </p:nvSpPr>
        <p:spPr>
          <a:xfrm>
            <a:off x="3717725" y="3319675"/>
            <a:ext cx="3314400" cy="32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fa46f8317f_0_317"/>
          <p:cNvSpPr txBox="1"/>
          <p:nvPr/>
        </p:nvSpPr>
        <p:spPr>
          <a:xfrm>
            <a:off x="7104825" y="328247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4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26" name="Google Shape;426;gfa46f8317f_0_317"/>
          <p:cNvSpPr/>
          <p:nvPr/>
        </p:nvSpPr>
        <p:spPr>
          <a:xfrm>
            <a:off x="3717725" y="3682675"/>
            <a:ext cx="2255700" cy="32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fa46f8317f_0_317"/>
          <p:cNvSpPr txBox="1"/>
          <p:nvPr/>
        </p:nvSpPr>
        <p:spPr>
          <a:xfrm>
            <a:off x="6180175" y="3645475"/>
            <a:ext cx="7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60000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428" name="Google Shape;428;gfa46f8317f_0_317"/>
          <p:cNvSpPr txBox="1"/>
          <p:nvPr/>
        </p:nvSpPr>
        <p:spPr>
          <a:xfrm>
            <a:off x="1365000" y="1728675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fa46f8317f_0_3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a46f8317f_0_697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35" name="Google Shape;435;gfa46f8317f_0_697"/>
          <p:cNvSpPr txBox="1"/>
          <p:nvPr/>
        </p:nvSpPr>
        <p:spPr>
          <a:xfrm>
            <a:off x="1166625" y="195032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436" name="Google Shape;436;gfa46f8317f_0_697"/>
          <p:cNvSpPr txBox="1"/>
          <p:nvPr/>
        </p:nvSpPr>
        <p:spPr>
          <a:xfrm>
            <a:off x="11666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min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37" name="Google Shape;437;gfa46f8317f_0_697"/>
          <p:cNvSpPr txBox="1"/>
          <p:nvPr/>
        </p:nvSpPr>
        <p:spPr>
          <a:xfrm>
            <a:off x="28115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max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38" name="Google Shape;438;gfa46f8317f_0_697"/>
          <p:cNvSpPr txBox="1"/>
          <p:nvPr/>
        </p:nvSpPr>
        <p:spPr>
          <a:xfrm>
            <a:off x="47634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sum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39" name="Google Shape;439;gfa46f8317f_0_697"/>
          <p:cNvSpPr txBox="1"/>
          <p:nvPr/>
        </p:nvSpPr>
        <p:spPr>
          <a:xfrm>
            <a:off x="1493900" y="3080800"/>
            <a:ext cx="4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0" name="Google Shape;440;gfa46f8317f_0_697"/>
          <p:cNvSpPr txBox="1"/>
          <p:nvPr/>
        </p:nvSpPr>
        <p:spPr>
          <a:xfrm>
            <a:off x="3158625" y="3080800"/>
            <a:ext cx="6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120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1" name="Google Shape;441;gfa46f8317f_0_697"/>
          <p:cNvSpPr txBox="1"/>
          <p:nvPr/>
        </p:nvSpPr>
        <p:spPr>
          <a:xfrm>
            <a:off x="5110525" y="3080800"/>
            <a:ext cx="7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330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2" name="Google Shape;442;gfa46f8317f_0_697"/>
          <p:cNvSpPr txBox="1"/>
          <p:nvPr/>
        </p:nvSpPr>
        <p:spPr>
          <a:xfrm>
            <a:off x="6715325" y="28175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43" name="Google Shape;443;gfa46f8317f_0_697"/>
          <p:cNvSpPr txBox="1"/>
          <p:nvPr/>
        </p:nvSpPr>
        <p:spPr>
          <a:xfrm>
            <a:off x="7035425" y="3080800"/>
            <a:ext cx="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6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444" name="Google Shape;444;gfa46f8317f_0_69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a46f8317f_0_724"/>
          <p:cNvSpPr txBox="1"/>
          <p:nvPr/>
        </p:nvSpPr>
        <p:spPr>
          <a:xfrm>
            <a:off x="2224500" y="14325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50" name="Google Shape;450;gfa46f8317f_0_724"/>
          <p:cNvSpPr txBox="1"/>
          <p:nvPr/>
        </p:nvSpPr>
        <p:spPr>
          <a:xfrm>
            <a:off x="1166625" y="14556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451" name="Google Shape;451;gfa46f8317f_0_724"/>
          <p:cNvSpPr txBox="1"/>
          <p:nvPr/>
        </p:nvSpPr>
        <p:spPr>
          <a:xfrm>
            <a:off x="587550" y="2258300"/>
            <a:ext cx="23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</a:t>
            </a:r>
            <a:r>
              <a:rPr lang="en">
                <a:solidFill>
                  <a:srgbClr val="9900FF"/>
                </a:solidFill>
              </a:rPr>
              <a:t>=  </a:t>
            </a:r>
            <a:r>
              <a:rPr lang="en">
                <a:solidFill>
                  <a:srgbClr val="6AA84F"/>
                </a:solidFill>
              </a:rPr>
              <a:t>sorted</a:t>
            </a:r>
            <a:r>
              <a:rPr lang="en">
                <a:solidFill>
                  <a:schemeClr val="dk1"/>
                </a:solidFill>
              </a:rPr>
              <a:t>(prices)</a:t>
            </a:r>
            <a:r>
              <a:rPr lang="en"/>
              <a:t> </a:t>
            </a:r>
            <a:endParaRPr/>
          </a:p>
        </p:txBody>
      </p:sp>
      <p:sp>
        <p:nvSpPr>
          <p:cNvPr id="452" name="Google Shape;452;gfa46f8317f_0_724"/>
          <p:cNvSpPr txBox="1"/>
          <p:nvPr/>
        </p:nvSpPr>
        <p:spPr>
          <a:xfrm>
            <a:off x="587550" y="2856275"/>
            <a:ext cx="33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10,   20,   30,   50,   100,   120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53" name="Google Shape;453;gfa46f8317f_0_724"/>
          <p:cNvSpPr txBox="1"/>
          <p:nvPr/>
        </p:nvSpPr>
        <p:spPr>
          <a:xfrm>
            <a:off x="587550" y="254402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54" name="Google Shape;454;gfa46f8317f_0_724"/>
          <p:cNvSpPr txBox="1"/>
          <p:nvPr/>
        </p:nvSpPr>
        <p:spPr>
          <a:xfrm>
            <a:off x="5132500" y="2258300"/>
            <a:ext cx="23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prices.</a:t>
            </a:r>
            <a:r>
              <a:rPr lang="en">
                <a:solidFill>
                  <a:srgbClr val="3C78D8"/>
                </a:solidFill>
              </a:rPr>
              <a:t>sort</a:t>
            </a:r>
            <a:r>
              <a:rPr lang="en">
                <a:solidFill>
                  <a:schemeClr val="dk1"/>
                </a:solidFill>
              </a:rPr>
              <a:t>()</a:t>
            </a:r>
            <a:r>
              <a:rPr lang="en"/>
              <a:t> </a:t>
            </a:r>
            <a:endParaRPr/>
          </a:p>
        </p:txBody>
      </p:sp>
      <p:sp>
        <p:nvSpPr>
          <p:cNvPr id="455" name="Google Shape;455;gfa46f8317f_0_724"/>
          <p:cNvSpPr txBox="1"/>
          <p:nvPr/>
        </p:nvSpPr>
        <p:spPr>
          <a:xfrm>
            <a:off x="5132500" y="2856275"/>
            <a:ext cx="337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10,   20,   30,   50,   100,   120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56" name="Google Shape;456;gfa46f8317f_0_724"/>
          <p:cNvSpPr txBox="1"/>
          <p:nvPr/>
        </p:nvSpPr>
        <p:spPr>
          <a:xfrm>
            <a:off x="5132500" y="254402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(prices)</a:t>
            </a:r>
            <a:endParaRPr/>
          </a:p>
        </p:txBody>
      </p:sp>
      <p:sp>
        <p:nvSpPr>
          <p:cNvPr id="457" name="Google Shape;457;gfa46f8317f_0_72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b9375644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0" name="Google Shape;70;g100b9375644_0_5"/>
          <p:cNvGraphicFramePr/>
          <p:nvPr/>
        </p:nvGraphicFramePr>
        <p:xfrm>
          <a:off x="5062325" y="3843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Control flow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if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elif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else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Google Shape;71;g100b9375644_0_5"/>
          <p:cNvGraphicFramePr/>
          <p:nvPr/>
        </p:nvGraphicFramePr>
        <p:xfrm>
          <a:off x="556913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3095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Numbers and variables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   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g100b9375644_0_5"/>
          <p:cNvGraphicFramePr/>
          <p:nvPr/>
        </p:nvGraphicFramePr>
        <p:xfrm>
          <a:off x="99117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90217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Operators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Arithmetic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   -   /   *   //   %   **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Comparison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&gt;   &gt;=   &lt;   &lt;=   =   ==   !=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Logical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and    or   not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100b9375644_0_5"/>
          <p:cNvGraphicFramePr/>
          <p:nvPr/>
        </p:nvGraphicFramePr>
        <p:xfrm>
          <a:off x="3202663" y="20558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654000"/>
              </a:tblGrid>
              <a:tr h="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actually variable 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g100b9375644_0_5"/>
          <p:cNvGraphicFramePr/>
          <p:nvPr/>
        </p:nvGraphicFramePr>
        <p:xfrm>
          <a:off x="3888638" y="129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667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String    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g100b9375644_0_5"/>
          <p:cNvGraphicFramePr/>
          <p:nvPr/>
        </p:nvGraphicFramePr>
        <p:xfrm>
          <a:off x="6370300" y="1306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500450"/>
              </a:tblGrid>
              <a:tr h="2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Bool   </a:t>
                      </a:r>
                      <a:r>
                        <a:rPr lang="en" sz="1000">
                          <a:solidFill>
                            <a:srgbClr val="E69138"/>
                          </a:solidFill>
                        </a:rPr>
                        <a:t>True    False</a:t>
                      </a:r>
                      <a:endParaRPr sz="1000"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g100b9375644_0_5"/>
          <p:cNvGraphicFramePr/>
          <p:nvPr/>
        </p:nvGraphicFramePr>
        <p:xfrm>
          <a:off x="5062325" y="279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Casts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float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bool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g100b9375644_0_5"/>
          <p:cNvGraphicFramePr/>
          <p:nvPr/>
        </p:nvGraphicFramePr>
        <p:xfrm>
          <a:off x="5062325" y="33172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654000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Basic built-in functions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input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()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g100b9375644_0_5"/>
          <p:cNvSpPr/>
          <p:nvPr/>
        </p:nvSpPr>
        <p:spPr>
          <a:xfrm>
            <a:off x="4864238" y="2098863"/>
            <a:ext cx="821700" cy="2493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</a:rPr>
              <a:t>address</a:t>
            </a:r>
            <a:endParaRPr sz="1000">
              <a:solidFill>
                <a:srgbClr val="3C78D8"/>
              </a:solidFill>
            </a:endParaRPr>
          </a:p>
        </p:txBody>
      </p:sp>
      <p:sp>
        <p:nvSpPr>
          <p:cNvPr id="79" name="Google Shape;79;g100b9375644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122f582bc_0_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463" name="Google Shape;463;g10122f582bc_0_85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For each loop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g10122f582bc_0_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a46f8317f_0_356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our_car_models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car_model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70" name="Google Shape;470;gfa46f8317f_0_356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gfa46f8317f_0_356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gfa46f8317f_0_356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fa46f8317f_0_356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74" name="Google Shape;474;gfa46f8317f_0_356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</a:t>
            </a:r>
            <a:r>
              <a:rPr lang="en">
                <a:solidFill>
                  <a:srgbClr val="E06666"/>
                </a:solidFill>
              </a:rPr>
              <a:t>opel</a:t>
            </a:r>
            <a:r>
              <a:rPr lang="en">
                <a:solidFill>
                  <a:srgbClr val="E06666"/>
                </a:solidFill>
              </a:rPr>
              <a:t>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75" name="Google Shape;475;gfa46f8317f_0_356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fa46f8317f_0_356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77" name="Google Shape;477;gfa46f8317f_0_35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a46f8317f_0_386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83" name="Google Shape;483;gfa46f8317f_0_386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4" name="Google Shape;484;gfa46f8317f_0_386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gfa46f8317f_0_386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fa46f8317f_0_386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487" name="Google Shape;487;gfa46f8317f_0_386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88" name="Google Shape;488;gfa46f8317f_0_386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fa46f8317f_0_386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90" name="Google Shape;490;gfa46f8317f_0_386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91" name="Google Shape;491;gfa46f8317f_0_3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a46f8317f_0_407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97" name="Google Shape;497;gfa46f8317f_0_407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8" name="Google Shape;498;gfa46f8317f_0_407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gfa46f8317f_0_407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fa46f8317f_0_407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01" name="Google Shape;501;gfa46f8317f_0_407"/>
          <p:cNvSpPr txBox="1"/>
          <p:nvPr/>
        </p:nvSpPr>
        <p:spPr>
          <a:xfrm>
            <a:off x="5015975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2" name="Google Shape;502;gfa46f8317f_0_407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fa46f8317f_0_407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4" name="Google Shape;504;gfa46f8317f_0_407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5" name="Google Shape;505;gfa46f8317f_0_407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06" name="Google Shape;506;gfa46f8317f_0_40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a46f8317f_0_423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12" name="Google Shape;512;gfa46f8317f_0_423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3" name="Google Shape;513;gfa46f8317f_0_423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gfa46f8317f_0_423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fa46f8317f_0_423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16" name="Google Shape;516;gfa46f8317f_0_423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17" name="Google Shape;517;gfa46f8317f_0_423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fa46f8317f_0_423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19" name="Google Shape;519;gfa46f8317f_0_423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20" name="Google Shape;520;gfa46f8317f_0_423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21" name="Google Shape;521;gfa46f8317f_0_423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22" name="Google Shape;522;gfa46f8317f_0_42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a46f8317f_0_441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28" name="Google Shape;528;gfa46f8317f_0_441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9" name="Google Shape;529;gfa46f8317f_0_441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gfa46f8317f_0_441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fa46f8317f_0_441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32" name="Google Shape;532;gfa46f8317f_0_441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3" name="Google Shape;533;gfa46f8317f_0_441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fa46f8317f_0_441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5" name="Google Shape;535;gfa46f8317f_0_441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6" name="Google Shape;536;gfa46f8317f_0_441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7" name="Google Shape;537;gfa46f8317f_0_441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8" name="Google Shape;538;gfa46f8317f_0_441"/>
          <p:cNvSpPr txBox="1"/>
          <p:nvPr/>
        </p:nvSpPr>
        <p:spPr>
          <a:xfrm>
            <a:off x="6944275" y="40621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39" name="Google Shape;539;gfa46f8317f_0_44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fa46f8317f_0_457"/>
          <p:cNvSpPr txBox="1"/>
          <p:nvPr/>
        </p:nvSpPr>
        <p:spPr>
          <a:xfrm>
            <a:off x="528975" y="2866925"/>
            <a:ext cx="38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car_model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 our_car_models: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(car_model)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45" name="Google Shape;545;gfa46f8317f_0_457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gfa46f8317f_0_457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gfa46f8317f_0_457"/>
          <p:cNvSpPr/>
          <p:nvPr/>
        </p:nvSpPr>
        <p:spPr>
          <a:xfrm>
            <a:off x="228600" y="29992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fa46f8317f_0_457"/>
          <p:cNvSpPr txBox="1"/>
          <p:nvPr/>
        </p:nvSpPr>
        <p:spPr>
          <a:xfrm>
            <a:off x="3907300" y="28747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car_model  </a:t>
            </a:r>
            <a:r>
              <a:rPr lang="en">
                <a:solidFill>
                  <a:srgbClr val="9900FF"/>
                </a:solidFill>
              </a:rPr>
              <a:t>=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49" name="Google Shape;549;gfa46f8317f_0_457"/>
          <p:cNvSpPr txBox="1"/>
          <p:nvPr/>
        </p:nvSpPr>
        <p:spPr>
          <a:xfrm>
            <a:off x="5015975" y="2874700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’’ford’’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0" name="Google Shape;550;gfa46f8317f_0_457"/>
          <p:cNvSpPr/>
          <p:nvPr/>
        </p:nvSpPr>
        <p:spPr>
          <a:xfrm>
            <a:off x="664375" y="3434500"/>
            <a:ext cx="288000" cy="15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fa46f8317f_0_457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2" name="Google Shape;552;gfa46f8317f_0_457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3" name="Google Shape;553;gfa46f8317f_0_457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4" name="Google Shape;554;gfa46f8317f_0_457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5" name="Google Shape;555;gfa46f8317f_0_457"/>
          <p:cNvSpPr txBox="1"/>
          <p:nvPr/>
        </p:nvSpPr>
        <p:spPr>
          <a:xfrm>
            <a:off x="6944275" y="40621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6" name="Google Shape;556;gfa46f8317f_0_457"/>
          <p:cNvSpPr txBox="1"/>
          <p:nvPr/>
        </p:nvSpPr>
        <p:spPr>
          <a:xfrm>
            <a:off x="6944275" y="44176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’’ford’’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57" name="Google Shape;557;gfa46f8317f_0_45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a46f8317f_0_473"/>
          <p:cNvSpPr txBox="1"/>
          <p:nvPr/>
        </p:nvSpPr>
        <p:spPr>
          <a:xfrm>
            <a:off x="2706350" y="2159500"/>
            <a:ext cx="395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</a:t>
            </a:r>
            <a:r>
              <a:rPr lang="en" sz="1600">
                <a:solidFill>
                  <a:srgbClr val="6AA84F"/>
                </a:solidFill>
              </a:rPr>
              <a:t>or  </a:t>
            </a:r>
            <a:r>
              <a:rPr lang="en" sz="1600">
                <a:solidFill>
                  <a:schemeClr val="dk1"/>
                </a:solidFill>
              </a:rPr>
              <a:t>  __________ 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______: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# Do something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3" name="Google Shape;563;gfa46f8317f_0_473"/>
          <p:cNvSpPr txBox="1"/>
          <p:nvPr/>
        </p:nvSpPr>
        <p:spPr>
          <a:xfrm>
            <a:off x="3202275" y="2152725"/>
            <a:ext cx="129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64D79"/>
                </a:solidFill>
              </a:rPr>
              <a:t>variable_name</a:t>
            </a:r>
            <a:endParaRPr sz="1300">
              <a:solidFill>
                <a:srgbClr val="A64D79"/>
              </a:solidFill>
            </a:endParaRPr>
          </a:p>
        </p:txBody>
      </p:sp>
      <p:sp>
        <p:nvSpPr>
          <p:cNvPr id="564" name="Google Shape;564;gfa46f8317f_0_473"/>
          <p:cNvSpPr txBox="1"/>
          <p:nvPr/>
        </p:nvSpPr>
        <p:spPr>
          <a:xfrm>
            <a:off x="5160075" y="2145063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list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565" name="Google Shape;565;gfa46f8317f_0_47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fa46f8317f_0_689"/>
          <p:cNvSpPr txBox="1"/>
          <p:nvPr/>
        </p:nvSpPr>
        <p:spPr>
          <a:xfrm>
            <a:off x="2224500" y="14325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71" name="Google Shape;571;gfa46f8317f_0_689"/>
          <p:cNvSpPr txBox="1"/>
          <p:nvPr/>
        </p:nvSpPr>
        <p:spPr>
          <a:xfrm>
            <a:off x="1166625" y="14556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572" name="Google Shape;572;gfa46f8317f_0_689"/>
          <p:cNvSpPr txBox="1"/>
          <p:nvPr/>
        </p:nvSpPr>
        <p:spPr>
          <a:xfrm>
            <a:off x="1161900" y="3071050"/>
            <a:ext cx="395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price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prices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if</a:t>
            </a:r>
            <a:r>
              <a:rPr lang="en" sz="1600">
                <a:solidFill>
                  <a:schemeClr val="dk1"/>
                </a:solidFill>
              </a:rPr>
              <a:t>   price  </a:t>
            </a:r>
            <a:r>
              <a:rPr lang="en" sz="1600">
                <a:solidFill>
                  <a:srgbClr val="9900FF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</a:rPr>
              <a:t>  threshold: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break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price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gfa46f8317f_0_689"/>
          <p:cNvSpPr txBox="1"/>
          <p:nvPr/>
        </p:nvSpPr>
        <p:spPr>
          <a:xfrm>
            <a:off x="1119400" y="2489750"/>
            <a:ext cx="23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prices.</a:t>
            </a:r>
            <a:r>
              <a:rPr lang="en">
                <a:solidFill>
                  <a:srgbClr val="3C78D8"/>
                </a:solidFill>
              </a:rPr>
              <a:t>sort</a:t>
            </a:r>
            <a:r>
              <a:rPr lang="en">
                <a:solidFill>
                  <a:schemeClr val="dk1"/>
                </a:solidFill>
              </a:rPr>
              <a:t>()</a:t>
            </a:r>
            <a:r>
              <a:rPr lang="en"/>
              <a:t> </a:t>
            </a:r>
            <a:endParaRPr/>
          </a:p>
        </p:txBody>
      </p:sp>
      <p:sp>
        <p:nvSpPr>
          <p:cNvPr id="574" name="Google Shape;574;gfa46f8317f_0_689"/>
          <p:cNvSpPr txBox="1"/>
          <p:nvPr/>
        </p:nvSpPr>
        <p:spPr>
          <a:xfrm>
            <a:off x="1166625" y="1100475"/>
            <a:ext cx="1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threshold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75" name="Google Shape;575;gfa46f8317f_0_689"/>
          <p:cNvSpPr txBox="1"/>
          <p:nvPr/>
        </p:nvSpPr>
        <p:spPr>
          <a:xfrm>
            <a:off x="5426900" y="3348100"/>
            <a:ext cx="76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76" name="Google Shape;576;gfa46f8317f_0_689"/>
          <p:cNvSpPr txBox="1"/>
          <p:nvPr/>
        </p:nvSpPr>
        <p:spPr>
          <a:xfrm>
            <a:off x="3732450" y="2466650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10</a:t>
            </a:r>
            <a:r>
              <a:rPr lang="en" sz="1700">
                <a:solidFill>
                  <a:srgbClr val="6AA84F"/>
                </a:solidFill>
              </a:rPr>
              <a:t>,      20,      30,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77" name="Google Shape;577;gfa46f8317f_0_689"/>
          <p:cNvSpPr txBox="1"/>
          <p:nvPr/>
        </p:nvSpPr>
        <p:spPr>
          <a:xfrm>
            <a:off x="0" y="4671850"/>
            <a:ext cx="78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https://pythontutor.com/visualize.html#mode=edit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78" name="Google Shape;578;gfa46f8317f_0_68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fa46f8317f_0_767"/>
          <p:cNvSpPr txBox="1"/>
          <p:nvPr/>
        </p:nvSpPr>
        <p:spPr>
          <a:xfrm>
            <a:off x="2224500" y="143257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</a:t>
            </a:r>
            <a:r>
              <a:rPr lang="en" sz="1700">
                <a:solidFill>
                  <a:srgbClr val="6AA84F"/>
                </a:solidFill>
              </a:rPr>
              <a:t>120,      </a:t>
            </a:r>
            <a:r>
              <a:rPr lang="en" sz="1700">
                <a:solidFill>
                  <a:srgbClr val="6AA84F"/>
                </a:solidFill>
              </a:rPr>
              <a:t>10,      </a:t>
            </a:r>
            <a:r>
              <a:rPr lang="en" sz="1700">
                <a:solidFill>
                  <a:srgbClr val="6AA84F"/>
                </a:solidFill>
              </a:rPr>
              <a:t>100,     </a:t>
            </a:r>
            <a:r>
              <a:rPr lang="en" sz="1700">
                <a:solidFill>
                  <a:srgbClr val="6AA84F"/>
                </a:solidFill>
              </a:rPr>
              <a:t>50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84" name="Google Shape;584;gfa46f8317f_0_767"/>
          <p:cNvSpPr txBox="1"/>
          <p:nvPr/>
        </p:nvSpPr>
        <p:spPr>
          <a:xfrm>
            <a:off x="1166625" y="1455675"/>
            <a:ext cx="11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prices</a:t>
            </a:r>
            <a:r>
              <a:rPr lang="en"/>
              <a:t>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585" name="Google Shape;585;gfa46f8317f_0_767"/>
          <p:cNvSpPr txBox="1"/>
          <p:nvPr/>
        </p:nvSpPr>
        <p:spPr>
          <a:xfrm>
            <a:off x="1166425" y="2513700"/>
            <a:ext cx="395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price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prices: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if</a:t>
            </a:r>
            <a:r>
              <a:rPr lang="en" sz="1600">
                <a:solidFill>
                  <a:schemeClr val="dk1"/>
                </a:solidFill>
              </a:rPr>
              <a:t>   price  </a:t>
            </a:r>
            <a:r>
              <a:rPr lang="en" sz="1600">
                <a:solidFill>
                  <a:srgbClr val="9900FF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</a:rPr>
              <a:t>  threshold: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continue</a:t>
            </a:r>
            <a:endParaRPr sz="16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price)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gfa46f8317f_0_767"/>
          <p:cNvSpPr txBox="1"/>
          <p:nvPr/>
        </p:nvSpPr>
        <p:spPr>
          <a:xfrm>
            <a:off x="1166625" y="1100475"/>
            <a:ext cx="1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threshold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87" name="Google Shape;587;gfa46f8317f_0_767"/>
          <p:cNvSpPr txBox="1"/>
          <p:nvPr/>
        </p:nvSpPr>
        <p:spPr>
          <a:xfrm>
            <a:off x="5431425" y="2790750"/>
            <a:ext cx="76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50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588" name="Google Shape;588;gfa46f8317f_0_767"/>
          <p:cNvSpPr txBox="1"/>
          <p:nvPr/>
        </p:nvSpPr>
        <p:spPr>
          <a:xfrm>
            <a:off x="0" y="4671850"/>
            <a:ext cx="78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https://pythontutor.com/visualize.html#mode=edit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589" name="Google Shape;589;gfa46f8317f_0_7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46f8317f_0_2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85" name="Google Shape;85;gfa46f8317f_0_217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List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gfa46f8317f_0_2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122f582bc_0_9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595" name="Google Shape;595;g10122f582bc_0_90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Regular for loop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g10122f582bc_0_9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gfa46f8317f_0_491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gfa46f8317f_0_491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gfa46f8317f_0_491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04" name="Google Shape;604;gfa46f8317f_0_491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5" name="Google Shape;605;gfa46f8317f_0_491"/>
          <p:cNvGraphicFramePr/>
          <p:nvPr/>
        </p:nvGraphicFramePr>
        <p:xfrm>
          <a:off x="3636550" y="25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222575"/>
                <a:gridCol w="648325"/>
              </a:tblGrid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15000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20000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7000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60000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30000</a:t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6" name="Google Shape;606;gfa46f8317f_0_491"/>
          <p:cNvSpPr txBox="1"/>
          <p:nvPr/>
        </p:nvSpPr>
        <p:spPr>
          <a:xfrm>
            <a:off x="6489600" y="3301500"/>
            <a:ext cx="10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4D79"/>
                </a:solidFill>
              </a:rPr>
              <a:t>Indexes !!</a:t>
            </a:r>
            <a:endParaRPr sz="1600">
              <a:solidFill>
                <a:srgbClr val="A64D79"/>
              </a:solidFill>
            </a:endParaRPr>
          </a:p>
        </p:txBody>
      </p:sp>
      <p:sp>
        <p:nvSpPr>
          <p:cNvPr id="607" name="Google Shape;607;gfa46f8317f_0_491"/>
          <p:cNvSpPr txBox="1"/>
          <p:nvPr/>
        </p:nvSpPr>
        <p:spPr>
          <a:xfrm>
            <a:off x="1625125" y="3334600"/>
            <a:ext cx="137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64D79"/>
                </a:solidFill>
              </a:rPr>
              <a:t>How to print?</a:t>
            </a:r>
            <a:endParaRPr sz="1500">
              <a:solidFill>
                <a:srgbClr val="A64D79"/>
              </a:solidFill>
            </a:endParaRPr>
          </a:p>
        </p:txBody>
      </p:sp>
      <p:sp>
        <p:nvSpPr>
          <p:cNvPr id="608" name="Google Shape;608;gfa46f8317f_0_49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a46f8317f_0_509"/>
          <p:cNvSpPr txBox="1"/>
          <p:nvPr/>
        </p:nvSpPr>
        <p:spPr>
          <a:xfrm>
            <a:off x="1965200" y="3269425"/>
            <a:ext cx="3953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 idx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Indexes_list: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model  </a:t>
            </a:r>
            <a:r>
              <a:rPr lang="en" sz="1600">
                <a:solidFill>
                  <a:srgbClr val="9900FF"/>
                </a:solidFill>
              </a:rPr>
              <a:t>=</a:t>
            </a: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our_car_models[idx]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our_car_price[idx]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 </a:t>
            </a:r>
            <a:r>
              <a:rPr lang="en">
                <a:solidFill>
                  <a:srgbClr val="E06666"/>
                </a:solidFill>
              </a:rPr>
              <a:t>f’’</a:t>
            </a:r>
            <a:r>
              <a:rPr lang="en">
                <a:solidFill>
                  <a:schemeClr val="dk1"/>
                </a:solidFill>
              </a:rPr>
              <a:t>{model}</a:t>
            </a:r>
            <a:r>
              <a:rPr lang="en">
                <a:solidFill>
                  <a:srgbClr val="E06666"/>
                </a:solidFill>
              </a:rPr>
              <a:t>  costs  </a:t>
            </a:r>
            <a:r>
              <a:rPr lang="en">
                <a:solidFill>
                  <a:schemeClr val="dk1"/>
                </a:solidFill>
              </a:rPr>
              <a:t>{price} </a:t>
            </a:r>
            <a:r>
              <a:rPr lang="en">
                <a:solidFill>
                  <a:srgbClr val="E06666"/>
                </a:solidFill>
              </a:rPr>
              <a:t>$’’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14" name="Google Shape;614;gfa46f8317f_0_509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5" name="Google Shape;615;gfa46f8317f_0_509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6" name="Google Shape;616;gfa46f8317f_0_509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17" name="Google Shape;617;gfa46f8317f_0_509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8" name="Google Shape;618;gfa46f8317f_0_509"/>
          <p:cNvSpPr txBox="1"/>
          <p:nvPr/>
        </p:nvSpPr>
        <p:spPr>
          <a:xfrm>
            <a:off x="1941575" y="2674513"/>
            <a:ext cx="3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Indexes_list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0,  1,  2,  3,  4,  5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9" name="Google Shape;619;gfa46f8317f_0_509"/>
          <p:cNvSpPr txBox="1"/>
          <p:nvPr/>
        </p:nvSpPr>
        <p:spPr>
          <a:xfrm>
            <a:off x="6248725" y="3249525"/>
            <a:ext cx="229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opel costs 2000 $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bmw</a:t>
            </a:r>
            <a:r>
              <a:rPr lang="en">
                <a:solidFill>
                  <a:srgbClr val="E06666"/>
                </a:solidFill>
              </a:rPr>
              <a:t> costs 15000 $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mercedes costs 20000 $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toyota costs 7000 $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tesla costs 60000 $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ford costs 30000 $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20" name="Google Shape;620;gfa46f8317f_0_50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a46f8317f_0_539"/>
          <p:cNvSpPr txBox="1"/>
          <p:nvPr/>
        </p:nvSpPr>
        <p:spPr>
          <a:xfrm>
            <a:off x="1965200" y="3269425"/>
            <a:ext cx="3953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for  </a:t>
            </a:r>
            <a:r>
              <a:rPr lang="en" sz="1600">
                <a:solidFill>
                  <a:schemeClr val="dk1"/>
                </a:solidFill>
              </a:rPr>
              <a:t>  idx   </a:t>
            </a:r>
            <a:r>
              <a:rPr lang="en" sz="1600">
                <a:solidFill>
                  <a:srgbClr val="6AA84F"/>
                </a:solidFill>
              </a:rPr>
              <a:t>in  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0, 6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model  </a:t>
            </a:r>
            <a:r>
              <a:rPr lang="en" sz="1600">
                <a:solidFill>
                  <a:srgbClr val="9900FF"/>
                </a:solidFill>
              </a:rPr>
              <a:t>=</a:t>
            </a: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our_car_models[</a:t>
            </a:r>
            <a:r>
              <a:rPr lang="en">
                <a:solidFill>
                  <a:srgbClr val="6AA84F"/>
                </a:solidFill>
              </a:rPr>
              <a:t>idx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price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our_car_price[</a:t>
            </a:r>
            <a:r>
              <a:rPr lang="en">
                <a:solidFill>
                  <a:srgbClr val="6AA84F"/>
                </a:solidFill>
              </a:rPr>
              <a:t>idx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 </a:t>
            </a:r>
            <a:r>
              <a:rPr lang="en">
                <a:solidFill>
                  <a:srgbClr val="E06666"/>
                </a:solidFill>
              </a:rPr>
              <a:t>f’’</a:t>
            </a:r>
            <a:r>
              <a:rPr lang="en">
                <a:solidFill>
                  <a:schemeClr val="dk1"/>
                </a:solidFill>
              </a:rPr>
              <a:t>{model}</a:t>
            </a:r>
            <a:r>
              <a:rPr lang="en">
                <a:solidFill>
                  <a:srgbClr val="E06666"/>
                </a:solidFill>
              </a:rPr>
              <a:t>  costs  </a:t>
            </a:r>
            <a:r>
              <a:rPr lang="en">
                <a:solidFill>
                  <a:schemeClr val="dk1"/>
                </a:solidFill>
              </a:rPr>
              <a:t>{price} </a:t>
            </a:r>
            <a:r>
              <a:rPr lang="en">
                <a:solidFill>
                  <a:srgbClr val="E06666"/>
                </a:solidFill>
              </a:rPr>
              <a:t>$’’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26" name="Google Shape;626;gfa46f8317f_0_539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7" name="Google Shape;627;gfa46f8317f_0_539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gfa46f8317f_0_539"/>
          <p:cNvSpPr txBox="1"/>
          <p:nvPr/>
        </p:nvSpPr>
        <p:spPr>
          <a:xfrm>
            <a:off x="70850" y="1902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our_car_price 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29" name="Google Shape;629;gfa46f8317f_0_539"/>
          <p:cNvGraphicFramePr/>
          <p:nvPr/>
        </p:nvGraphicFramePr>
        <p:xfrm>
          <a:off x="1941575" y="1871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15000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7000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60000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30000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0" name="Google Shape;630;gfa46f8317f_0_539"/>
          <p:cNvSpPr txBox="1"/>
          <p:nvPr/>
        </p:nvSpPr>
        <p:spPr>
          <a:xfrm>
            <a:off x="1941575" y="2674513"/>
            <a:ext cx="3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Indexes_list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0,  1,  2,  3,  4,  5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1" name="Google Shape;631;gfa46f8317f_0_539"/>
          <p:cNvSpPr txBox="1"/>
          <p:nvPr/>
        </p:nvSpPr>
        <p:spPr>
          <a:xfrm>
            <a:off x="6248725" y="3249525"/>
            <a:ext cx="229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opel costs 2000 $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bmw costs 15000 $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mercedes costs 20000 $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toyota costs 7000 $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tesla costs 60000 $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ford costs 30000 $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32" name="Google Shape;632;gfa46f8317f_0_539"/>
          <p:cNvSpPr txBox="1"/>
          <p:nvPr/>
        </p:nvSpPr>
        <p:spPr>
          <a:xfrm>
            <a:off x="5341900" y="2674525"/>
            <a:ext cx="11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0, 6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33" name="Google Shape;633;gfa46f8317f_0_539"/>
          <p:cNvCxnSpPr>
            <a:endCxn id="632" idx="1"/>
          </p:cNvCxnSpPr>
          <p:nvPr/>
        </p:nvCxnSpPr>
        <p:spPr>
          <a:xfrm flipH="1" rot="10800000">
            <a:off x="1790200" y="2874625"/>
            <a:ext cx="3551700" cy="18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34" name="Google Shape;634;gfa46f8317f_0_53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9" name="Google Shape;639;gfa46f8317f_0_561"/>
          <p:cNvGraphicFramePr/>
          <p:nvPr/>
        </p:nvGraphicFramePr>
        <p:xfrm>
          <a:off x="2632875" y="183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889675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6, 6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0, 6, 2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list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3, 0, -1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0" name="Google Shape;640;gfa46f8317f_0_561"/>
          <p:cNvSpPr txBox="1"/>
          <p:nvPr/>
        </p:nvSpPr>
        <p:spPr>
          <a:xfrm>
            <a:off x="3360500" y="1124100"/>
            <a:ext cx="25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  </a:t>
            </a:r>
            <a:r>
              <a:rPr lang="en">
                <a:solidFill>
                  <a:srgbClr val="6AA84F"/>
                </a:solidFill>
              </a:rPr>
              <a:t>___,   ___,   ___ 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1" name="Google Shape;641;gfa46f8317f_0_561"/>
          <p:cNvSpPr txBox="1"/>
          <p:nvPr/>
        </p:nvSpPr>
        <p:spPr>
          <a:xfrm>
            <a:off x="3953525" y="1124100"/>
            <a:ext cx="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</a:rPr>
              <a:t>start</a:t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42" name="Google Shape;642;gfa46f8317f_0_561"/>
          <p:cNvSpPr txBox="1"/>
          <p:nvPr/>
        </p:nvSpPr>
        <p:spPr>
          <a:xfrm>
            <a:off x="4465925" y="1124100"/>
            <a:ext cx="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</a:rPr>
              <a:t>stop</a:t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43" name="Google Shape;643;gfa46f8317f_0_561"/>
          <p:cNvSpPr txBox="1"/>
          <p:nvPr/>
        </p:nvSpPr>
        <p:spPr>
          <a:xfrm>
            <a:off x="4954700" y="1124100"/>
            <a:ext cx="51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79"/>
                </a:solidFill>
              </a:rPr>
              <a:t>step</a:t>
            </a:r>
            <a:endParaRPr sz="1200">
              <a:solidFill>
                <a:srgbClr val="A64D79"/>
              </a:solidFill>
            </a:endParaRPr>
          </a:p>
        </p:txBody>
      </p:sp>
      <p:graphicFrame>
        <p:nvGraphicFramePr>
          <p:cNvPr id="644" name="Google Shape;644;gfa46f8317f_0_561"/>
          <p:cNvGraphicFramePr/>
          <p:nvPr/>
        </p:nvGraphicFramePr>
        <p:xfrm>
          <a:off x="4522550" y="183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range(0, 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[0, 1, 2, 3, 4, 5]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5" name="Google Shape;645;gfa46f8317f_0_561"/>
          <p:cNvGraphicFramePr/>
          <p:nvPr/>
        </p:nvGraphicFramePr>
        <p:xfrm>
          <a:off x="4522550" y="43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[3, 2, 1]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6" name="Google Shape;646;gfa46f8317f_0_561"/>
          <p:cNvGraphicFramePr/>
          <p:nvPr/>
        </p:nvGraphicFramePr>
        <p:xfrm>
          <a:off x="4522550" y="39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[0, 2, 4]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Google Shape;647;gfa46f8317f_0_561"/>
          <p:cNvGraphicFramePr/>
          <p:nvPr/>
        </p:nvGraphicFramePr>
        <p:xfrm>
          <a:off x="4522550" y="350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8" name="Google Shape;648;gfa46f8317f_0_561"/>
          <p:cNvGraphicFramePr/>
          <p:nvPr/>
        </p:nvGraphicFramePr>
        <p:xfrm>
          <a:off x="4522550" y="308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[3, 4, 5]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9" name="Google Shape;649;gfa46f8317f_0_561"/>
          <p:cNvGraphicFramePr/>
          <p:nvPr/>
        </p:nvGraphicFramePr>
        <p:xfrm>
          <a:off x="4522550" y="26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89000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[0, 1, 2, 3, 4, 5]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0" name="Google Shape;650;gfa46f8317f_0_561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0122f582bc_0_9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656" name="Google Shape;656;g10122f582bc_0_95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Regular while loop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Random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g10122f582bc_0_9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122f582bc_0_2"/>
          <p:cNvSpPr txBox="1"/>
          <p:nvPr/>
        </p:nvSpPr>
        <p:spPr>
          <a:xfrm>
            <a:off x="817100" y="1549200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index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63" name="Google Shape;663;g10122f582bc_0_2"/>
          <p:cNvSpPr txBox="1"/>
          <p:nvPr/>
        </p:nvSpPr>
        <p:spPr>
          <a:xfrm>
            <a:off x="817100" y="1949400"/>
            <a:ext cx="231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index 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index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index </a:t>
            </a:r>
            <a:r>
              <a:rPr lang="en">
                <a:solidFill>
                  <a:srgbClr val="9900FF"/>
                </a:solidFill>
              </a:rPr>
              <a:t>+ </a:t>
            </a: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64" name="Google Shape;664;g10122f582bc_0_2"/>
          <p:cNvSpPr txBox="1"/>
          <p:nvPr/>
        </p:nvSpPr>
        <p:spPr>
          <a:xfrm>
            <a:off x="3292025" y="1983725"/>
            <a:ext cx="4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0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1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2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3</a:t>
            </a:r>
            <a:endParaRPr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4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65" name="Google Shape;665;g10122f582bc_0_2"/>
          <p:cNvSpPr txBox="1"/>
          <p:nvPr/>
        </p:nvSpPr>
        <p:spPr>
          <a:xfrm>
            <a:off x="5886275" y="1846750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condition: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g10122f582bc_0_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122f582bc_0_46"/>
          <p:cNvSpPr txBox="1"/>
          <p:nvPr/>
        </p:nvSpPr>
        <p:spPr>
          <a:xfrm>
            <a:off x="723900" y="161942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condition: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2" name="Google Shape;672;g10122f582bc_0_46"/>
          <p:cNvSpPr txBox="1"/>
          <p:nvPr/>
        </p:nvSpPr>
        <p:spPr>
          <a:xfrm>
            <a:off x="4430325" y="1619425"/>
            <a:ext cx="17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condition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E69138"/>
                </a:solidFill>
              </a:rPr>
              <a:t>False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673" name="Google Shape;673;g10122f582bc_0_46"/>
          <p:cNvSpPr txBox="1"/>
          <p:nvPr/>
        </p:nvSpPr>
        <p:spPr>
          <a:xfrm>
            <a:off x="4483525" y="1927225"/>
            <a:ext cx="17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break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g10122f582bc_0_46"/>
          <p:cNvSpPr txBox="1"/>
          <p:nvPr/>
        </p:nvSpPr>
        <p:spPr>
          <a:xfrm>
            <a:off x="723900" y="247557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69138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g10122f582bc_0_46"/>
          <p:cNvSpPr txBox="1"/>
          <p:nvPr/>
        </p:nvSpPr>
        <p:spPr>
          <a:xfrm>
            <a:off x="723900" y="3331725"/>
            <a:ext cx="231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3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rgbClr val="6AA84F"/>
                </a:solidFill>
              </a:rPr>
              <a:t> 5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# Do something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g10122f582bc_0_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0122f582bc_0_65"/>
          <p:cNvSpPr txBox="1"/>
          <p:nvPr/>
        </p:nvSpPr>
        <p:spPr>
          <a:xfrm>
            <a:off x="1199675" y="1119375"/>
            <a:ext cx="19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stop_number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-1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82" name="Google Shape;682;g10122f582bc_0_65"/>
          <p:cNvSpPr txBox="1"/>
          <p:nvPr/>
        </p:nvSpPr>
        <p:spPr>
          <a:xfrm>
            <a:off x="1199675" y="1566825"/>
            <a:ext cx="4109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69138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user_number</a:t>
            </a:r>
            <a:r>
              <a:rPr lang="en"/>
              <a:t>  </a:t>
            </a:r>
            <a:r>
              <a:rPr lang="en">
                <a:solidFill>
                  <a:srgbClr val="9900FF"/>
                </a:solidFill>
              </a:rPr>
              <a:t>=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user_number </a:t>
            </a:r>
            <a:r>
              <a:rPr lang="en">
                <a:solidFill>
                  <a:srgbClr val="9900FF"/>
                </a:solidFill>
              </a:rPr>
              <a:t>==</a:t>
            </a:r>
            <a:r>
              <a:rPr lang="en">
                <a:solidFill>
                  <a:schemeClr val="dk1"/>
                </a:solidFill>
              </a:rPr>
              <a:t> stop_number: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break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(user_number </a:t>
            </a:r>
            <a:r>
              <a:rPr lang="en">
                <a:solidFill>
                  <a:srgbClr val="9900FF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2)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==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’’number is even’’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else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’’number is odd’’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83" name="Google Shape;683;g10122f582bc_0_65"/>
          <p:cNvSpPr/>
          <p:nvPr/>
        </p:nvSpPr>
        <p:spPr>
          <a:xfrm>
            <a:off x="1257300" y="1960100"/>
            <a:ext cx="189000" cy="1964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84" name="Google Shape;684;g10122f582bc_0_65"/>
          <p:cNvSpPr txBox="1"/>
          <p:nvPr/>
        </p:nvSpPr>
        <p:spPr>
          <a:xfrm>
            <a:off x="1257300" y="4100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’’program finished’’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5" name="Google Shape;685;g10122f582bc_0_6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" name="Google Shape;690;g10122f582bc_0_19"/>
          <p:cNvGraphicFramePr/>
          <p:nvPr/>
        </p:nvGraphicFramePr>
        <p:xfrm>
          <a:off x="1941575" y="137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44450"/>
                <a:gridCol w="1144450"/>
                <a:gridCol w="1144450"/>
                <a:gridCol w="1144450"/>
                <a:gridCol w="1144450"/>
                <a:gridCol w="11444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’’opel’’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’’bmw’’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’’mercedes’’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’’toyota’’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’’tesla’’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06666"/>
                          </a:solidFill>
                        </a:rPr>
                        <a:t>’’ford’’</a:t>
                      </a:r>
                      <a:endParaRPr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1" name="Google Shape;691;g10122f582bc_0_19"/>
          <p:cNvSpPr txBox="1"/>
          <p:nvPr/>
        </p:nvSpPr>
        <p:spPr>
          <a:xfrm>
            <a:off x="70850" y="137185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our_car_models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g10122f582bc_0_19"/>
          <p:cNvSpPr txBox="1"/>
          <p:nvPr/>
        </p:nvSpPr>
        <p:spPr>
          <a:xfrm>
            <a:off x="6944275" y="28669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’’opel’’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3" name="Google Shape;693;g10122f582bc_0_19"/>
          <p:cNvSpPr txBox="1"/>
          <p:nvPr/>
        </p:nvSpPr>
        <p:spPr>
          <a:xfrm>
            <a:off x="6944275" y="3142625"/>
            <a:ext cx="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’’bmw’’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4" name="Google Shape;694;g10122f582bc_0_19"/>
          <p:cNvSpPr txBox="1"/>
          <p:nvPr/>
        </p:nvSpPr>
        <p:spPr>
          <a:xfrm>
            <a:off x="6944275" y="34267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’’mercedes’’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5" name="Google Shape;695;g10122f582bc_0_19"/>
          <p:cNvSpPr txBox="1"/>
          <p:nvPr/>
        </p:nvSpPr>
        <p:spPr>
          <a:xfrm>
            <a:off x="6944275" y="3747913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’’toyota’’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6" name="Google Shape;696;g10122f582bc_0_19"/>
          <p:cNvSpPr txBox="1"/>
          <p:nvPr/>
        </p:nvSpPr>
        <p:spPr>
          <a:xfrm>
            <a:off x="6944275" y="4062125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’’tesla’’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7" name="Google Shape;697;g10122f582bc_0_19"/>
          <p:cNvSpPr txBox="1"/>
          <p:nvPr/>
        </p:nvSpPr>
        <p:spPr>
          <a:xfrm>
            <a:off x="297575" y="2561200"/>
            <a:ext cx="15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car_index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0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98" name="Google Shape;698;g10122f582bc_0_19"/>
          <p:cNvSpPr txBox="1"/>
          <p:nvPr/>
        </p:nvSpPr>
        <p:spPr>
          <a:xfrm>
            <a:off x="6944275" y="4417600"/>
            <a:ext cx="13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’’ford’’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99" name="Google Shape;699;g10122f582bc_0_19"/>
          <p:cNvSpPr txBox="1"/>
          <p:nvPr/>
        </p:nvSpPr>
        <p:spPr>
          <a:xfrm>
            <a:off x="297575" y="2927075"/>
            <a:ext cx="360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car_index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&lt;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len</a:t>
            </a:r>
            <a:r>
              <a:rPr lang="en">
                <a:solidFill>
                  <a:schemeClr val="dk1"/>
                </a:solidFill>
              </a:rPr>
              <a:t>(our_car_models)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our_car_models[car_index]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car_index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9900FF"/>
                </a:solidFill>
              </a:rPr>
              <a:t>+=  </a:t>
            </a:r>
            <a:r>
              <a:rPr lang="en">
                <a:solidFill>
                  <a:srgbClr val="6AA84F"/>
                </a:solidFill>
              </a:rPr>
              <a:t>1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00" name="Google Shape;700;g10122f582bc_0_1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0b9375644_0_22"/>
          <p:cNvSpPr txBox="1"/>
          <p:nvPr/>
        </p:nvSpPr>
        <p:spPr>
          <a:xfrm>
            <a:off x="1147700" y="1294200"/>
            <a:ext cx="1539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car1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2000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car2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5000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car3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7500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car4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20000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car5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11000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car6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100000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g100b9375644_0_2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Why do we need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93" name="Google Shape;93;g100b9375644_0_2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122f582bc_0_10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06" name="Google Shape;706;g10122f582bc_0_100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Random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Karel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g10122f582bc_0_10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fd1d94d574_0_186"/>
          <p:cNvSpPr txBox="1"/>
          <p:nvPr/>
        </p:nvSpPr>
        <p:spPr>
          <a:xfrm>
            <a:off x="3844975" y="110282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fd1d94d574_0_186"/>
          <p:cNvSpPr txBox="1"/>
          <p:nvPr/>
        </p:nvSpPr>
        <p:spPr>
          <a:xfrm>
            <a:off x="592650" y="1749775"/>
            <a:ext cx="14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fd1d94d574_0_186"/>
          <p:cNvSpPr txBox="1"/>
          <p:nvPr/>
        </p:nvSpPr>
        <p:spPr>
          <a:xfrm>
            <a:off x="592650" y="2516125"/>
            <a:ext cx="26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randint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(start, end)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fd1d94d574_0_186"/>
          <p:cNvSpPr txBox="1"/>
          <p:nvPr/>
        </p:nvSpPr>
        <p:spPr>
          <a:xfrm>
            <a:off x="592650" y="2916325"/>
            <a:ext cx="26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random.</a:t>
            </a:r>
            <a:r>
              <a:rPr b="0" i="0" lang="en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randint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(0, 10)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gfd1d94d57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113" y="1801225"/>
            <a:ext cx="44291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gfd1d94d574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950" y="3201400"/>
            <a:ext cx="19812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fd1d94d574_0_186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Basic built-in functions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719" name="Google Shape;719;gfd1d94d574_0_18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gfd1d94d574_0_5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985950"/>
            <a:ext cx="22193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gfd1d94d574_0_5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050" y="1057200"/>
            <a:ext cx="45243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fd1d94d574_0_564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Guess number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727" name="Google Shape;727;gfd1d94d574_0_56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34df13ea1_0_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33" name="Google Shape;733;g1034df13ea1_0_69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Karel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g1034df13ea1_0_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fc09ff8683_0_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Karel</a:t>
            </a:r>
            <a:endParaRPr sz="1800">
              <a:solidFill>
                <a:srgbClr val="3C78D8"/>
              </a:solidFill>
            </a:endParaRPr>
          </a:p>
        </p:txBody>
      </p:sp>
      <p:pic>
        <p:nvPicPr>
          <p:cNvPr id="740" name="Google Shape;740;gfc09ff86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25" y="1355938"/>
            <a:ext cx="3766025" cy="9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gfc09ff8683_0_0"/>
          <p:cNvSpPr txBox="1"/>
          <p:nvPr/>
        </p:nvSpPr>
        <p:spPr>
          <a:xfrm>
            <a:off x="486350" y="1242400"/>
            <a:ext cx="182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pick_beeper()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put_beeper()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front_is_clear()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beepers_present()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2" name="Google Shape;742;gfc09ff8683_0_0"/>
          <p:cNvSpPr txBox="1"/>
          <p:nvPr/>
        </p:nvSpPr>
        <p:spPr>
          <a:xfrm>
            <a:off x="3588700" y="2719900"/>
            <a:ext cx="276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front_is_clear():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E69138"/>
                </a:solidFill>
              </a:rPr>
              <a:t>If</a:t>
            </a:r>
            <a:r>
              <a:rPr lang="en">
                <a:solidFill>
                  <a:schemeClr val="dk1"/>
                </a:solidFill>
              </a:rPr>
              <a:t> beepers_present():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pick_beeper()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3" name="Google Shape;743;gfc09ff868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325" y="3732500"/>
            <a:ext cx="3760212" cy="9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gfc09ff8683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c09ff8683_0_20"/>
          <p:cNvSpPr txBox="1"/>
          <p:nvPr>
            <p:ph type="title"/>
          </p:nvPr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3C78D8"/>
                </a:solidFill>
              </a:rPr>
              <a:t>Karel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750" name="Google Shape;750;gfc09ff8683_0_20"/>
          <p:cNvSpPr txBox="1"/>
          <p:nvPr/>
        </p:nvSpPr>
        <p:spPr>
          <a:xfrm>
            <a:off x="486350" y="1242400"/>
            <a:ext cx="1827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turn_left()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pick_beeper()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put_beeper()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front_is_clear()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beepers_present()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gfc09ff8683_0_20"/>
          <p:cNvSpPr txBox="1"/>
          <p:nvPr/>
        </p:nvSpPr>
        <p:spPr>
          <a:xfrm>
            <a:off x="3588700" y="2719900"/>
            <a:ext cx="276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front_is_clear():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E691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beepers_present():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pick_beeper()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2" name="Google Shape;752;gfc09ff868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325" y="3732500"/>
            <a:ext cx="3760212" cy="9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fc09ff8683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325" y="1292575"/>
            <a:ext cx="3792024" cy="10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gfc09ff8683_0_2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34df13ea1_0_7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60" name="Google Shape;760;g1034df13ea1_0_74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Karel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1" name="Google Shape;761;g1034df13ea1_0_7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g1034df13ea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75" y="1701100"/>
            <a:ext cx="303847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1034df13ea1_0_30"/>
          <p:cNvSpPr txBox="1"/>
          <p:nvPr/>
        </p:nvSpPr>
        <p:spPr>
          <a:xfrm>
            <a:off x="795625" y="1365225"/>
            <a:ext cx="23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join?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8" name="Google Shape;768;g1034df13ea1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50" y="3135625"/>
            <a:ext cx="29241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g1034df13ea1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688" y="3249913"/>
            <a:ext cx="2790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g1034df13ea1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0575" y="1566563"/>
            <a:ext cx="28194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g1034df13ea1_0_30"/>
          <p:cNvSpPr txBox="1"/>
          <p:nvPr/>
        </p:nvSpPr>
        <p:spPr>
          <a:xfrm>
            <a:off x="706225" y="4129850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/>
              <a:t>  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g1034df13ea1_0_30"/>
          <p:cNvSpPr txBox="1"/>
          <p:nvPr/>
        </p:nvSpPr>
        <p:spPr>
          <a:xfrm>
            <a:off x="5320575" y="4174075"/>
            <a:ext cx="30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/>
              <a:t>  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True,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6AA84F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40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3" name="Google Shape;773;g1034df13ea1_0_30"/>
          <p:cNvSpPr txBox="1"/>
          <p:nvPr/>
        </p:nvSpPr>
        <p:spPr>
          <a:xfrm>
            <a:off x="5443750" y="2301175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/>
              <a:t>  </a:t>
            </a:r>
            <a:r>
              <a:rPr lang="en">
                <a:solidFill>
                  <a:srgbClr val="E06666"/>
                </a:solidFill>
              </a:rPr>
              <a:t>“a”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E06666"/>
                </a:solidFill>
              </a:rPr>
              <a:t>“3”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4" name="Google Shape;774;g1034df13ea1_0_3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sz="2200">
              <a:solidFill>
                <a:srgbClr val="3C78D8"/>
              </a:solidFill>
            </a:endParaRPr>
          </a:p>
        </p:txBody>
      </p:sp>
      <p:sp>
        <p:nvSpPr>
          <p:cNvPr id="775" name="Google Shape;775;g1034df13ea1_0_3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034df13ea1_0_46"/>
          <p:cNvSpPr txBox="1"/>
          <p:nvPr/>
        </p:nvSpPr>
        <p:spPr>
          <a:xfrm>
            <a:off x="1008221" y="1694200"/>
            <a:ext cx="16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1" name="Google Shape;781;g1034df13ea1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75" y="1200375"/>
            <a:ext cx="26670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g1034df13ea1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63" y="1280900"/>
            <a:ext cx="2543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g1034df13ea1_0_46"/>
          <p:cNvSpPr txBox="1"/>
          <p:nvPr/>
        </p:nvSpPr>
        <p:spPr>
          <a:xfrm>
            <a:off x="5646563" y="1727125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4" name="Google Shape;784;g1034df13ea1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825" y="2496713"/>
            <a:ext cx="24765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g1034df13ea1_0_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5088" y="2496725"/>
            <a:ext cx="25336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1034df13ea1_0_46"/>
          <p:cNvSpPr txBox="1"/>
          <p:nvPr/>
        </p:nvSpPr>
        <p:spPr>
          <a:xfrm>
            <a:off x="984725" y="2997150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7" name="Google Shape;787;g1034df13ea1_0_46"/>
          <p:cNvSpPr txBox="1"/>
          <p:nvPr/>
        </p:nvSpPr>
        <p:spPr>
          <a:xfrm>
            <a:off x="5688038" y="2997150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30</a:t>
            </a:r>
            <a:r>
              <a:rPr lang="en">
                <a:solidFill>
                  <a:schemeClr val="dk1"/>
                </a:solidFill>
              </a:rPr>
              <a:t>,  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8" name="Google Shape;788;g1034df13ea1_0_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1825" y="3840700"/>
            <a:ext cx="23336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g1034df13ea1_0_4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sz="2200">
              <a:solidFill>
                <a:srgbClr val="3C78D8"/>
              </a:solidFill>
            </a:endParaRPr>
          </a:p>
        </p:txBody>
      </p:sp>
      <p:sp>
        <p:nvSpPr>
          <p:cNvPr id="790" name="Google Shape;790;g1034df13ea1_0_46"/>
          <p:cNvSpPr txBox="1"/>
          <p:nvPr/>
        </p:nvSpPr>
        <p:spPr>
          <a:xfrm>
            <a:off x="984725" y="430010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</a:t>
            </a:r>
            <a:r>
              <a:rPr lang="en">
                <a:solidFill>
                  <a:srgbClr val="6AA84F"/>
                </a:solidFill>
              </a:rPr>
              <a:t>20, 10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1" name="Google Shape;791;g1034df13ea1_0_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6575" y="3741125"/>
            <a:ext cx="2399200" cy="13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g1034df13ea1_0_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034df13ea1_0_7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Today’s topics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798" name="Google Shape;798;g1034df13ea1_0_79"/>
          <p:cNvGraphicFramePr/>
          <p:nvPr/>
        </p:nvGraphicFramePr>
        <p:xfrm>
          <a:off x="661175" y="941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2079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For each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for loop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Regular while loop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Random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Karel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9" name="Google Shape;799;g1034df13ea1_0_7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gfa46f8317f_0_25"/>
          <p:cNvGraphicFramePr/>
          <p:nvPr/>
        </p:nvGraphicFramePr>
        <p:xfrm>
          <a:off x="1903800" y="19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20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30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50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120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gfa46f8317f_0_25"/>
          <p:cNvGraphicFramePr/>
          <p:nvPr/>
        </p:nvGraphicFramePr>
        <p:xfrm>
          <a:off x="1903800" y="149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889400"/>
                <a:gridCol w="889400"/>
                <a:gridCol w="889400"/>
                <a:gridCol w="889400"/>
                <a:gridCol w="889400"/>
                <a:gridCol w="8894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0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1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2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3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4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5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gfa46f8317f_0_25"/>
          <p:cNvSpPr txBox="1"/>
          <p:nvPr/>
        </p:nvSpPr>
        <p:spPr>
          <a:xfrm>
            <a:off x="921025" y="1527025"/>
            <a:ext cx="8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indexes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gfa46f8317f_0_2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02" name="Google Shape;102;gfa46f8317f_0_25"/>
          <p:cNvSpPr txBox="1"/>
          <p:nvPr/>
        </p:nvSpPr>
        <p:spPr>
          <a:xfrm>
            <a:off x="835925" y="1981150"/>
            <a:ext cx="10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/>
              <a:t> </a:t>
            </a:r>
            <a:endParaRPr/>
          </a:p>
        </p:txBody>
      </p:sp>
      <p:sp>
        <p:nvSpPr>
          <p:cNvPr id="103" name="Google Shape;103;gfa46f8317f_0_2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01640fd38a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805" name="Google Shape;805;g101640fd38a_0_0"/>
          <p:cNvGraphicFramePr/>
          <p:nvPr/>
        </p:nvGraphicFramePr>
        <p:xfrm>
          <a:off x="3837713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125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Regular for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range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10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):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475">
                <a:tc vMerge="1"/>
              </a:tr>
            </a:tbl>
          </a:graphicData>
        </a:graphic>
      </p:graphicFrame>
      <p:graphicFrame>
        <p:nvGraphicFramePr>
          <p:cNvPr id="806" name="Google Shape;806;g101640fd38a_0_0"/>
          <p:cNvGraphicFramePr/>
          <p:nvPr/>
        </p:nvGraphicFramePr>
        <p:xfrm>
          <a:off x="203250" y="1294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3317425"/>
              </a:tblGrid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Initialization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… 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7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r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etrieve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 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a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dd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   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insert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append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extend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*</a:t>
                      </a:r>
                      <a:endParaRPr sz="10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d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elete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  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pop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pdate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 ]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unctions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max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min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len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sum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sort       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sorted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   .</a:t>
                      </a:r>
                      <a:r>
                        <a:rPr lang="en" sz="1000">
                          <a:solidFill>
                            <a:srgbClr val="3C78D8"/>
                          </a:solidFill>
                        </a:rPr>
                        <a:t>sort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slices    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step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from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:]   [: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to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7" name="Google Shape;807;g101640fd38a_0_0"/>
          <p:cNvGraphicFramePr/>
          <p:nvPr/>
        </p:nvGraphicFramePr>
        <p:xfrm>
          <a:off x="555297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57310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For each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’’hello’’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" sz="1000">
                          <a:solidFill>
                            <a:srgbClr val="E06666"/>
                          </a:solidFill>
                        </a:rPr>
                        <a:t> ’’python’’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for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item 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in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lst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(item)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graphicFrame>
        <p:nvGraphicFramePr>
          <p:cNvPr id="808" name="Google Shape;808;g101640fd38a_0_0"/>
          <p:cNvGraphicFramePr/>
          <p:nvPr/>
        </p:nvGraphicFramePr>
        <p:xfrm>
          <a:off x="7437625" y="202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26250"/>
              </a:tblGrid>
              <a:tr h="40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While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loop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45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=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while  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&lt;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   10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(index)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index  </a:t>
                      </a:r>
                      <a:r>
                        <a:rPr lang="en" sz="1000">
                          <a:solidFill>
                            <a:srgbClr val="9900FF"/>
                          </a:solidFill>
                        </a:rPr>
                        <a:t>+=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 </a:t>
                      </a: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1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break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Continue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25">
                <a:tc vMerge="1"/>
              </a:tr>
            </a:tbl>
          </a:graphicData>
        </a:graphic>
      </p:graphicFrame>
      <p:sp>
        <p:nvSpPr>
          <p:cNvPr id="809" name="Google Shape;809;g101640fd38a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46f8317f_0_5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gfa46f8317f_0_5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0" name="Google Shape;110;gfa46f8317f_0_5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</a:t>
            </a:r>
            <a:r>
              <a:rPr lang="en" sz="1700">
                <a:solidFill>
                  <a:srgbClr val="3C78D8"/>
                </a:solidFill>
              </a:rPr>
              <a:t>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graphicFrame>
        <p:nvGraphicFramePr>
          <p:cNvPr id="111" name="Google Shape;111;gfa46f8317f_0_5"/>
          <p:cNvGraphicFramePr/>
          <p:nvPr/>
        </p:nvGraphicFramePr>
        <p:xfrm>
          <a:off x="1071250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gfa46f8317f_0_5"/>
          <p:cNvGraphicFramePr/>
          <p:nvPr/>
        </p:nvGraphicFramePr>
        <p:xfrm>
          <a:off x="1071250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" name="Google Shape;113;gfa46f8317f_0_5"/>
          <p:cNvGraphicFramePr/>
          <p:nvPr/>
        </p:nvGraphicFramePr>
        <p:xfrm>
          <a:off x="1071250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gfa46f8317f_0_5"/>
          <p:cNvGraphicFramePr/>
          <p:nvPr/>
        </p:nvGraphicFramePr>
        <p:xfrm>
          <a:off x="1071250" y="302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4917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(my_list[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])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gfa46f8317f_0_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retrieve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16" name="Google Shape;116;gfa46f8317f_0_5"/>
          <p:cNvGraphicFramePr/>
          <p:nvPr/>
        </p:nvGraphicFramePr>
        <p:xfrm>
          <a:off x="2562975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02800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20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gfa46f8317f_0_5"/>
          <p:cNvGraphicFramePr/>
          <p:nvPr/>
        </p:nvGraphicFramePr>
        <p:xfrm>
          <a:off x="2562975" y="3020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02800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30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gfa46f8317f_0_5"/>
          <p:cNvGraphicFramePr/>
          <p:nvPr/>
        </p:nvGraphicFramePr>
        <p:xfrm>
          <a:off x="2562975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02800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100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" name="Google Shape;119;gfa46f8317f_0_5"/>
          <p:cNvGraphicFramePr/>
          <p:nvPr/>
        </p:nvGraphicFramePr>
        <p:xfrm>
          <a:off x="2562975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302800"/>
              </a:tblGrid>
              <a:tr h="40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120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gfa46f8317f_0_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a46f8317f_0_99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gfa46f8317f_0_99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7" name="Google Shape;127;gfa46f8317f_0_99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graphicFrame>
        <p:nvGraphicFramePr>
          <p:cNvPr id="128" name="Google Shape;128;gfa46f8317f_0_99"/>
          <p:cNvGraphicFramePr/>
          <p:nvPr/>
        </p:nvGraphicFramePr>
        <p:xfrm>
          <a:off x="1071250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404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gfa46f8317f_0_99"/>
          <p:cNvGraphicFramePr/>
          <p:nvPr/>
        </p:nvGraphicFramePr>
        <p:xfrm>
          <a:off x="1071250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404275"/>
              </a:tblGrid>
              <a:tr h="40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gfa46f8317f_0_99"/>
          <p:cNvGraphicFramePr/>
          <p:nvPr/>
        </p:nvGraphicFramePr>
        <p:xfrm>
          <a:off x="1071250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4042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gfa46f8317f_0_99"/>
          <p:cNvGraphicFramePr/>
          <p:nvPr/>
        </p:nvGraphicFramePr>
        <p:xfrm>
          <a:off x="1071250" y="302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2404275"/>
              </a:tblGrid>
              <a:tr h="3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print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(my_list.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index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30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fa46f8317f_0_9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 (</a:t>
            </a:r>
            <a:r>
              <a:rPr lang="en" sz="1800">
                <a:solidFill>
                  <a:srgbClr val="A64D79"/>
                </a:solidFill>
              </a:rPr>
              <a:t>retrieve</a:t>
            </a:r>
            <a:r>
              <a:rPr b="1" lang="en" sz="1800">
                <a:solidFill>
                  <a:srgbClr val="3C78D8"/>
                </a:solidFill>
              </a:rPr>
              <a:t>)</a:t>
            </a:r>
            <a:endParaRPr b="1" sz="1800">
              <a:solidFill>
                <a:srgbClr val="3C78D8"/>
              </a:solidFill>
            </a:endParaRPr>
          </a:p>
        </p:txBody>
      </p:sp>
      <p:graphicFrame>
        <p:nvGraphicFramePr>
          <p:cNvPr id="133" name="Google Shape;133;gfa46f8317f_0_99"/>
          <p:cNvGraphicFramePr/>
          <p:nvPr/>
        </p:nvGraphicFramePr>
        <p:xfrm>
          <a:off x="3475525" y="262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53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gfa46f8317f_0_99"/>
          <p:cNvGraphicFramePr/>
          <p:nvPr/>
        </p:nvGraphicFramePr>
        <p:xfrm>
          <a:off x="3475525" y="3020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530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gfa46f8317f_0_99"/>
          <p:cNvGraphicFramePr/>
          <p:nvPr/>
        </p:nvGraphicFramePr>
        <p:xfrm>
          <a:off x="3475525" y="3416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53025"/>
              </a:tblGrid>
              <a:tr h="3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4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gfa46f8317f_0_99"/>
          <p:cNvGraphicFramePr/>
          <p:nvPr/>
        </p:nvGraphicFramePr>
        <p:xfrm>
          <a:off x="3475525" y="3812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{A72BAC19-1791-48B8-AA75-3FF0760762D4}</a:tableStyleId>
              </a:tblPr>
              <a:tblGrid>
                <a:gridCol w="1153025"/>
              </a:tblGrid>
              <a:tr h="40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5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gfa46f8317f_0_9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a46f8317f_0_67"/>
          <p:cNvSpPr txBox="1"/>
          <p:nvPr/>
        </p:nvSpPr>
        <p:spPr>
          <a:xfrm>
            <a:off x="1096375" y="3347150"/>
            <a:ext cx="176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chemeClr val="dk1"/>
                </a:solidFill>
              </a:rPr>
              <a:t>(my_list))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gfa46f8317f_0_67"/>
          <p:cNvSpPr txBox="1"/>
          <p:nvPr/>
        </p:nvSpPr>
        <p:spPr>
          <a:xfrm>
            <a:off x="3103225" y="3362600"/>
            <a:ext cx="29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6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44" name="Google Shape;144;gfa46f8317f_0_67"/>
          <p:cNvSpPr txBox="1"/>
          <p:nvPr/>
        </p:nvSpPr>
        <p:spPr>
          <a:xfrm>
            <a:off x="1143025" y="2648750"/>
            <a:ext cx="93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</a:rPr>
              <a:t>len</a:t>
            </a:r>
            <a:r>
              <a:rPr lang="en" sz="1600">
                <a:solidFill>
                  <a:schemeClr val="dk1"/>
                </a:solidFill>
              </a:rPr>
              <a:t>()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5" name="Google Shape;145;gfa46f8317f_0_67"/>
          <p:cNvSpPr txBox="1"/>
          <p:nvPr/>
        </p:nvSpPr>
        <p:spPr>
          <a:xfrm>
            <a:off x="973500" y="1950325"/>
            <a:ext cx="13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gfa46f8317f_0_67"/>
          <p:cNvSpPr txBox="1"/>
          <p:nvPr/>
        </p:nvSpPr>
        <p:spPr>
          <a:xfrm>
            <a:off x="2224500" y="1927225"/>
            <a:ext cx="455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>
                <a:solidFill>
                  <a:srgbClr val="6AA84F"/>
                </a:solidFill>
              </a:rPr>
              <a:t>20,      30,      10,      50,      100,      120</a:t>
            </a:r>
            <a:r>
              <a:rPr lang="en" sz="1700">
                <a:solidFill>
                  <a:schemeClr val="dk1"/>
                </a:solidFill>
              </a:rPr>
              <a:t>]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7" name="Google Shape;147;gfa46f8317f_0_67"/>
          <p:cNvSpPr txBox="1"/>
          <p:nvPr/>
        </p:nvSpPr>
        <p:spPr>
          <a:xfrm>
            <a:off x="2224500" y="1569525"/>
            <a:ext cx="3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C78D8"/>
                </a:solidFill>
              </a:rPr>
              <a:t> 0          1         2         3          4           5</a:t>
            </a:r>
            <a:endParaRPr sz="1700">
              <a:solidFill>
                <a:srgbClr val="3C78D8"/>
              </a:solidFill>
            </a:endParaRPr>
          </a:p>
        </p:txBody>
      </p:sp>
      <p:sp>
        <p:nvSpPr>
          <p:cNvPr id="148" name="Google Shape;148;gfa46f8317f_0_6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List</a:t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149" name="Google Shape;149;gfa46f8317f_0_6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