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29">
          <p15:clr>
            <a:srgbClr val="A4A3A4"/>
          </p15:clr>
        </p15:guide>
        <p15:guide id="2" pos="792">
          <p15:clr>
            <a:srgbClr val="A4A3A4"/>
          </p15:clr>
        </p15:guide>
        <p15:guide id="3">
          <p15:clr>
            <a:srgbClr val="9AA0A6"/>
          </p15:clr>
        </p15:guide>
        <p15:guide id="4" pos="2319">
          <p15:clr>
            <a:srgbClr val="9AA0A6"/>
          </p15:clr>
        </p15:guide>
        <p15:guide id="5" pos="4576">
          <p15:clr>
            <a:srgbClr val="9AA0A6"/>
          </p15:clr>
        </p15:guide>
        <p15:guide id="6" pos="4201">
          <p15:clr>
            <a:srgbClr val="9AA0A6"/>
          </p15:clr>
        </p15:guide>
        <p15:guide id="7" orient="horz" pos="1214">
          <p15:clr>
            <a:srgbClr val="9AA0A6"/>
          </p15:clr>
        </p15:guide>
        <p15:guide id="8" pos="1800">
          <p15:clr>
            <a:srgbClr val="9AA0A6"/>
          </p15:clr>
        </p15:guide>
        <p15:guide id="9" pos="144">
          <p15:clr>
            <a:srgbClr val="9AA0A6"/>
          </p15:clr>
        </p15:guide>
        <p15:guide id="10" pos="4001">
          <p15:clr>
            <a:srgbClr val="9AA0A6"/>
          </p15:clr>
        </p15:guide>
        <p15:guide id="11" orient="horz" pos="2638">
          <p15:clr>
            <a:srgbClr val="9AA0A6"/>
          </p15:clr>
        </p15:guide>
        <p15:guide id="12" pos="3216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1" roundtripDataSignature="AMtx7mgvR8w3CKQkOuZyKEBly3qjnKLf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6B00B3-3550-4E37-B1AD-04B0EF8C3185}">
  <a:tblStyle styleId="{9E6B00B3-3550-4E37-B1AD-04B0EF8C318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29" orient="horz"/>
        <p:guide pos="792"/>
        <p:guide/>
        <p:guide pos="2319"/>
        <p:guide pos="4576"/>
        <p:guide pos="4201"/>
        <p:guide pos="1214" orient="horz"/>
        <p:guide pos="1800"/>
        <p:guide pos="144"/>
        <p:guide pos="4001"/>
        <p:guide pos="2638" orient="horz"/>
        <p:guide pos="321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fa2ee7ff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cfa2ee7ff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fa2ee7ff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cfa2ee7ff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fa2ee7ff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cfa2ee7ff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fa2ee7ffc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cfa2ee7ff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fa2ee7ff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cfa2ee7ff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fa2ee7ffc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cfa2ee7ff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fa2ee7ffc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cfa2ee7ffc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fa2ee7ffc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cfa2ee7ffc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67f8bb9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1067f8bb9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cfa2ee7ffc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cfa2ee7ffc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a46f8317f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fa46f8317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3b5b5a18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03b5b5a18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58f8fd46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1058f8fd46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58f8fd46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1058f8fd46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67f8bb92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1067f8bb92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58f8fd46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1058f8fd46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3b5b5a18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03b5b5a18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fa2ee7f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cfa2ee7f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fa2ee7f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cfa2ee7f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fa2ee7ff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cfa2ee7ff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fa2ee7ff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cfa2ee7ff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fa2ee7ff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cfa2ee7ff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fa2ee7ff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cfa2ee7ff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0" y="6744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en" sz="3000"/>
              <a:t>Welcome !</a:t>
            </a:r>
            <a:endParaRPr b="1" sz="3000"/>
          </a:p>
        </p:txBody>
      </p:sp>
      <p:sp>
        <p:nvSpPr>
          <p:cNvPr id="55" name="Google Shape;55;p1"/>
          <p:cNvSpPr txBox="1"/>
          <p:nvPr/>
        </p:nvSpPr>
        <p:spPr>
          <a:xfrm>
            <a:off x="45875" y="168135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in Python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0" y="33403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Lecture </a:t>
            </a:r>
            <a:r>
              <a:rPr lang="en" sz="1600">
                <a:solidFill>
                  <a:srgbClr val="6AA84F"/>
                </a:solidFill>
              </a:rPr>
              <a:t>5</a:t>
            </a:r>
            <a:endParaRPr b="0" i="0" sz="16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fa2ee7ffc_0_10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Function Inputs (arguments)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cfa2ee7ffc_0_101"/>
          <p:cNvSpPr txBox="1"/>
          <p:nvPr/>
        </p:nvSpPr>
        <p:spPr>
          <a:xfrm>
            <a:off x="497900" y="1143650"/>
            <a:ext cx="22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Positional arguments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42" name="Google Shape;142;gcfa2ee7ffc_0_101"/>
          <p:cNvSpPr txBox="1"/>
          <p:nvPr/>
        </p:nvSpPr>
        <p:spPr>
          <a:xfrm>
            <a:off x="3304300" y="1143650"/>
            <a:ext cx="22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Default</a:t>
            </a:r>
            <a:r>
              <a:rPr lang="en">
                <a:solidFill>
                  <a:srgbClr val="E69138"/>
                </a:solidFill>
              </a:rPr>
              <a:t> arguments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43" name="Google Shape;143;gcfa2ee7ffc_0_101"/>
          <p:cNvSpPr txBox="1"/>
          <p:nvPr/>
        </p:nvSpPr>
        <p:spPr>
          <a:xfrm>
            <a:off x="5877700" y="1143650"/>
            <a:ext cx="22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Keyword</a:t>
            </a:r>
            <a:r>
              <a:rPr lang="en">
                <a:solidFill>
                  <a:srgbClr val="E69138"/>
                </a:solidFill>
              </a:rPr>
              <a:t> arguments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44" name="Google Shape;144;gcfa2ee7ffc_0_101"/>
          <p:cNvSpPr txBox="1"/>
          <p:nvPr/>
        </p:nvSpPr>
        <p:spPr>
          <a:xfrm>
            <a:off x="497900" y="1955075"/>
            <a:ext cx="211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def</a:t>
            </a:r>
            <a:r>
              <a:rPr lang="en"/>
              <a:t>  </a:t>
            </a:r>
            <a:r>
              <a:rPr lang="en">
                <a:solidFill>
                  <a:srgbClr val="3C78D8"/>
                </a:solidFill>
              </a:rPr>
              <a:t>my_function</a:t>
            </a:r>
            <a:r>
              <a:rPr lang="en">
                <a:solidFill>
                  <a:schemeClr val="dk1"/>
                </a:solidFill>
              </a:rPr>
              <a:t>(a, b):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(a </a:t>
            </a:r>
            <a:r>
              <a:rPr lang="en">
                <a:solidFill>
                  <a:srgbClr val="9900FF"/>
                </a:solidFill>
              </a:rPr>
              <a:t>+ </a:t>
            </a:r>
            <a:r>
              <a:rPr lang="en">
                <a:solidFill>
                  <a:schemeClr val="dk1"/>
                </a:solidFill>
              </a:rPr>
              <a:t>b)</a:t>
            </a:r>
            <a:r>
              <a:rPr lang="en"/>
              <a:t>  </a:t>
            </a:r>
            <a:endParaRPr/>
          </a:p>
        </p:txBody>
      </p:sp>
      <p:sp>
        <p:nvSpPr>
          <p:cNvPr id="145" name="Google Shape;145;gcfa2ee7ffc_0_101"/>
          <p:cNvSpPr txBox="1"/>
          <p:nvPr/>
        </p:nvSpPr>
        <p:spPr>
          <a:xfrm>
            <a:off x="3062150" y="1955075"/>
            <a:ext cx="233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def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3C78D8"/>
                </a:solidFill>
              </a:rPr>
              <a:t>my_function</a:t>
            </a:r>
            <a:r>
              <a:rPr lang="en">
                <a:solidFill>
                  <a:schemeClr val="dk1"/>
                </a:solidFill>
              </a:rPr>
              <a:t>(a, b=1):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(a </a:t>
            </a:r>
            <a:r>
              <a:rPr lang="en">
                <a:solidFill>
                  <a:srgbClr val="9900FF"/>
                </a:solidFill>
              </a:rPr>
              <a:t>+ </a:t>
            </a:r>
            <a:r>
              <a:rPr lang="en">
                <a:solidFill>
                  <a:schemeClr val="dk1"/>
                </a:solidFill>
              </a:rPr>
              <a:t>b) </a:t>
            </a:r>
            <a:r>
              <a:rPr lang="en"/>
              <a:t> </a:t>
            </a:r>
            <a:endParaRPr/>
          </a:p>
        </p:txBody>
      </p:sp>
      <p:sp>
        <p:nvSpPr>
          <p:cNvPr id="146" name="Google Shape;146;gcfa2ee7ffc_0_101"/>
          <p:cNvSpPr txBox="1"/>
          <p:nvPr/>
        </p:nvSpPr>
        <p:spPr>
          <a:xfrm>
            <a:off x="5742200" y="1955075"/>
            <a:ext cx="272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def</a:t>
            </a:r>
            <a:r>
              <a:rPr lang="en"/>
              <a:t>  </a:t>
            </a:r>
            <a:r>
              <a:rPr lang="en">
                <a:solidFill>
                  <a:srgbClr val="3C78D8"/>
                </a:solidFill>
              </a:rPr>
              <a:t>my_function</a:t>
            </a:r>
            <a:r>
              <a:rPr lang="en">
                <a:solidFill>
                  <a:schemeClr val="dk1"/>
                </a:solidFill>
              </a:rPr>
              <a:t>(a, b, c):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(a </a:t>
            </a:r>
            <a:r>
              <a:rPr lang="en">
                <a:solidFill>
                  <a:srgbClr val="9900FF"/>
                </a:solidFill>
              </a:rPr>
              <a:t>+ </a:t>
            </a:r>
            <a:r>
              <a:rPr lang="en">
                <a:solidFill>
                  <a:schemeClr val="dk1"/>
                </a:solidFill>
              </a:rPr>
              <a:t>b </a:t>
            </a:r>
            <a:r>
              <a:rPr lang="en">
                <a:solidFill>
                  <a:srgbClr val="9900FF"/>
                </a:solidFill>
              </a:rPr>
              <a:t>+ </a:t>
            </a:r>
            <a:r>
              <a:rPr lang="en">
                <a:solidFill>
                  <a:schemeClr val="dk1"/>
                </a:solidFill>
              </a:rPr>
              <a:t>c)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7" name="Google Shape;147;gcfa2ee7ffc_0_101"/>
          <p:cNvSpPr txBox="1"/>
          <p:nvPr/>
        </p:nvSpPr>
        <p:spPr>
          <a:xfrm>
            <a:off x="497900" y="3494475"/>
            <a:ext cx="167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my_function(3, 5)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gcfa2ee7ffc_0_101"/>
          <p:cNvSpPr txBox="1"/>
          <p:nvPr/>
        </p:nvSpPr>
        <p:spPr>
          <a:xfrm>
            <a:off x="3276850" y="3494475"/>
            <a:ext cx="167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my_function(3)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9" name="Google Shape;149;gcfa2ee7ffc_0_101"/>
          <p:cNvSpPr txBox="1"/>
          <p:nvPr/>
        </p:nvSpPr>
        <p:spPr>
          <a:xfrm>
            <a:off x="5877700" y="3494475"/>
            <a:ext cx="23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my_function(b=3, a=5, c=1)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gcfa2ee7ffc_0_101"/>
          <p:cNvSpPr txBox="1"/>
          <p:nvPr/>
        </p:nvSpPr>
        <p:spPr>
          <a:xfrm>
            <a:off x="1014075" y="4006075"/>
            <a:ext cx="3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8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51" name="Google Shape;151;gcfa2ee7ffc_0_101"/>
          <p:cNvSpPr txBox="1"/>
          <p:nvPr/>
        </p:nvSpPr>
        <p:spPr>
          <a:xfrm>
            <a:off x="3701700" y="4006075"/>
            <a:ext cx="3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4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52" name="Google Shape;152;gcfa2ee7ffc_0_101"/>
          <p:cNvSpPr txBox="1"/>
          <p:nvPr/>
        </p:nvSpPr>
        <p:spPr>
          <a:xfrm>
            <a:off x="6894700" y="3962050"/>
            <a:ext cx="3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9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53" name="Google Shape;153;gcfa2ee7ffc_0_10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fa2ee7ffc_0_142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Function Inputs (arguments)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cfa2ee7ffc_0_142"/>
          <p:cNvSpPr txBox="1"/>
          <p:nvPr/>
        </p:nvSpPr>
        <p:spPr>
          <a:xfrm>
            <a:off x="3464250" y="1165100"/>
            <a:ext cx="22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Positional arguments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60" name="Google Shape;160;gcfa2ee7ffc_0_142"/>
          <p:cNvSpPr txBox="1"/>
          <p:nvPr/>
        </p:nvSpPr>
        <p:spPr>
          <a:xfrm>
            <a:off x="3435050" y="1901925"/>
            <a:ext cx="211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def</a:t>
            </a:r>
            <a:r>
              <a:rPr lang="en"/>
              <a:t>  </a:t>
            </a:r>
            <a:r>
              <a:rPr lang="en">
                <a:solidFill>
                  <a:srgbClr val="3C78D8"/>
                </a:solidFill>
              </a:rPr>
              <a:t>my_function</a:t>
            </a:r>
            <a:r>
              <a:rPr lang="en">
                <a:solidFill>
                  <a:schemeClr val="dk1"/>
                </a:solidFill>
              </a:rPr>
              <a:t>(a, b):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(a </a:t>
            </a:r>
            <a:r>
              <a:rPr lang="en">
                <a:solidFill>
                  <a:srgbClr val="9900FF"/>
                </a:solidFill>
              </a:rPr>
              <a:t>/ </a:t>
            </a:r>
            <a:r>
              <a:rPr lang="en">
                <a:solidFill>
                  <a:schemeClr val="dk1"/>
                </a:solidFill>
              </a:rPr>
              <a:t>b)</a:t>
            </a:r>
            <a:r>
              <a:rPr lang="en"/>
              <a:t>  </a:t>
            </a:r>
            <a:endParaRPr/>
          </a:p>
        </p:txBody>
      </p:sp>
      <p:sp>
        <p:nvSpPr>
          <p:cNvPr id="161" name="Google Shape;161;gcfa2ee7ffc_0_142"/>
          <p:cNvSpPr txBox="1"/>
          <p:nvPr/>
        </p:nvSpPr>
        <p:spPr>
          <a:xfrm>
            <a:off x="146175" y="3542475"/>
            <a:ext cx="167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my_function(8, 2)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2" name="Google Shape;162;gcfa2ee7ffc_0_142"/>
          <p:cNvSpPr txBox="1"/>
          <p:nvPr/>
        </p:nvSpPr>
        <p:spPr>
          <a:xfrm>
            <a:off x="662350" y="4054075"/>
            <a:ext cx="3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4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63" name="Google Shape;163;gcfa2ee7ffc_0_142"/>
          <p:cNvSpPr txBox="1"/>
          <p:nvPr/>
        </p:nvSpPr>
        <p:spPr>
          <a:xfrm>
            <a:off x="4520488" y="3542475"/>
            <a:ext cx="167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my_function(3)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4" name="Google Shape;164;gcfa2ee7ffc_0_142"/>
          <p:cNvSpPr txBox="1"/>
          <p:nvPr/>
        </p:nvSpPr>
        <p:spPr>
          <a:xfrm>
            <a:off x="4891813" y="4033100"/>
            <a:ext cx="7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error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65" name="Google Shape;165;gcfa2ee7ffc_0_142"/>
          <p:cNvSpPr txBox="1"/>
          <p:nvPr/>
        </p:nvSpPr>
        <p:spPr>
          <a:xfrm>
            <a:off x="6351600" y="3542475"/>
            <a:ext cx="217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my_function(3, 5, 10)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6" name="Google Shape;166;gcfa2ee7ffc_0_142"/>
          <p:cNvSpPr txBox="1"/>
          <p:nvPr/>
        </p:nvSpPr>
        <p:spPr>
          <a:xfrm>
            <a:off x="7087650" y="4054075"/>
            <a:ext cx="7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error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67" name="Google Shape;167;gcfa2ee7ffc_0_142"/>
          <p:cNvSpPr txBox="1"/>
          <p:nvPr/>
        </p:nvSpPr>
        <p:spPr>
          <a:xfrm>
            <a:off x="2218250" y="3542475"/>
            <a:ext cx="167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my_function(2, 8)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8" name="Google Shape;168;gcfa2ee7ffc_0_142"/>
          <p:cNvSpPr txBox="1"/>
          <p:nvPr/>
        </p:nvSpPr>
        <p:spPr>
          <a:xfrm>
            <a:off x="2734425" y="4054075"/>
            <a:ext cx="6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0.25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69" name="Google Shape;169;gcfa2ee7ffc_0_14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fa2ee7ffc_0_11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Function Inputs (arguments)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cfa2ee7ffc_0_119"/>
          <p:cNvSpPr txBox="1"/>
          <p:nvPr/>
        </p:nvSpPr>
        <p:spPr>
          <a:xfrm>
            <a:off x="3622400" y="1165100"/>
            <a:ext cx="22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default</a:t>
            </a:r>
            <a:r>
              <a:rPr lang="en">
                <a:solidFill>
                  <a:srgbClr val="E69138"/>
                </a:solidFill>
              </a:rPr>
              <a:t> arguments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76" name="Google Shape;176;gcfa2ee7ffc_0_119"/>
          <p:cNvSpPr txBox="1"/>
          <p:nvPr/>
        </p:nvSpPr>
        <p:spPr>
          <a:xfrm>
            <a:off x="3435050" y="1901925"/>
            <a:ext cx="25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def</a:t>
            </a:r>
            <a:r>
              <a:rPr lang="en"/>
              <a:t>  </a:t>
            </a:r>
            <a:r>
              <a:rPr lang="en">
                <a:solidFill>
                  <a:srgbClr val="3C78D8"/>
                </a:solidFill>
              </a:rPr>
              <a:t>my_function</a:t>
            </a:r>
            <a:r>
              <a:rPr lang="en">
                <a:solidFill>
                  <a:schemeClr val="dk1"/>
                </a:solidFill>
              </a:rPr>
              <a:t>(a, b=2):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(a </a:t>
            </a:r>
            <a:r>
              <a:rPr lang="en">
                <a:solidFill>
                  <a:srgbClr val="9900FF"/>
                </a:solidFill>
              </a:rPr>
              <a:t>/</a:t>
            </a:r>
            <a:r>
              <a:rPr lang="en">
                <a:solidFill>
                  <a:srgbClr val="9900FF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b)</a:t>
            </a:r>
            <a:r>
              <a:rPr lang="en"/>
              <a:t>  </a:t>
            </a:r>
            <a:endParaRPr/>
          </a:p>
        </p:txBody>
      </p:sp>
      <p:sp>
        <p:nvSpPr>
          <p:cNvPr id="177" name="Google Shape;177;gcfa2ee7ffc_0_119"/>
          <p:cNvSpPr txBox="1"/>
          <p:nvPr/>
        </p:nvSpPr>
        <p:spPr>
          <a:xfrm>
            <a:off x="146175" y="3542475"/>
            <a:ext cx="167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my_function(8, 4)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8" name="Google Shape;178;gcfa2ee7ffc_0_119"/>
          <p:cNvSpPr txBox="1"/>
          <p:nvPr/>
        </p:nvSpPr>
        <p:spPr>
          <a:xfrm>
            <a:off x="662350" y="4054075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2.0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79" name="Google Shape;179;gcfa2ee7ffc_0_119"/>
          <p:cNvSpPr txBox="1"/>
          <p:nvPr/>
        </p:nvSpPr>
        <p:spPr>
          <a:xfrm>
            <a:off x="4520488" y="3542475"/>
            <a:ext cx="167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my_function(8)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0" name="Google Shape;180;gcfa2ee7ffc_0_119"/>
          <p:cNvSpPr txBox="1"/>
          <p:nvPr/>
        </p:nvSpPr>
        <p:spPr>
          <a:xfrm>
            <a:off x="6351600" y="3542475"/>
            <a:ext cx="217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my_function(3, 5, 10)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" name="Google Shape;181;gcfa2ee7ffc_0_119"/>
          <p:cNvSpPr txBox="1"/>
          <p:nvPr/>
        </p:nvSpPr>
        <p:spPr>
          <a:xfrm>
            <a:off x="7087650" y="4054075"/>
            <a:ext cx="7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error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82" name="Google Shape;182;gcfa2ee7ffc_0_119"/>
          <p:cNvSpPr txBox="1"/>
          <p:nvPr/>
        </p:nvSpPr>
        <p:spPr>
          <a:xfrm>
            <a:off x="2218250" y="3542475"/>
            <a:ext cx="200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my_function(8, 2)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3" name="Google Shape;183;gcfa2ee7ffc_0_119"/>
          <p:cNvSpPr txBox="1"/>
          <p:nvPr/>
        </p:nvSpPr>
        <p:spPr>
          <a:xfrm>
            <a:off x="2857500" y="4054075"/>
            <a:ext cx="6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4.0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84" name="Google Shape;184;gcfa2ee7ffc_0_119"/>
          <p:cNvSpPr txBox="1"/>
          <p:nvPr/>
        </p:nvSpPr>
        <p:spPr>
          <a:xfrm>
            <a:off x="5112825" y="4054075"/>
            <a:ext cx="5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4.0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85" name="Google Shape;185;gcfa2ee7ffc_0_11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fa2ee7ffc_0_158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Function Inputs (arguments)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cfa2ee7ffc_0_158"/>
          <p:cNvSpPr txBox="1"/>
          <p:nvPr/>
        </p:nvSpPr>
        <p:spPr>
          <a:xfrm>
            <a:off x="3622400" y="1165100"/>
            <a:ext cx="22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keyword</a:t>
            </a:r>
            <a:r>
              <a:rPr lang="en">
                <a:solidFill>
                  <a:srgbClr val="E69138"/>
                </a:solidFill>
              </a:rPr>
              <a:t> arguments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92" name="Google Shape;192;gcfa2ee7ffc_0_158"/>
          <p:cNvSpPr txBox="1"/>
          <p:nvPr/>
        </p:nvSpPr>
        <p:spPr>
          <a:xfrm>
            <a:off x="3435050" y="1901925"/>
            <a:ext cx="25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def</a:t>
            </a:r>
            <a:r>
              <a:rPr lang="en"/>
              <a:t>  </a:t>
            </a:r>
            <a:r>
              <a:rPr lang="en">
                <a:solidFill>
                  <a:srgbClr val="3C78D8"/>
                </a:solidFill>
              </a:rPr>
              <a:t>my_function</a:t>
            </a:r>
            <a:r>
              <a:rPr lang="en">
                <a:solidFill>
                  <a:schemeClr val="dk1"/>
                </a:solidFill>
              </a:rPr>
              <a:t>(a, b=2):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(a </a:t>
            </a:r>
            <a:r>
              <a:rPr lang="en">
                <a:solidFill>
                  <a:srgbClr val="9900FF"/>
                </a:solidFill>
              </a:rPr>
              <a:t>/ </a:t>
            </a:r>
            <a:r>
              <a:rPr lang="en">
                <a:solidFill>
                  <a:schemeClr val="dk1"/>
                </a:solidFill>
              </a:rPr>
              <a:t>b)</a:t>
            </a:r>
            <a:r>
              <a:rPr lang="en"/>
              <a:t>  </a:t>
            </a:r>
            <a:endParaRPr/>
          </a:p>
        </p:txBody>
      </p:sp>
      <p:sp>
        <p:nvSpPr>
          <p:cNvPr id="193" name="Google Shape;193;gcfa2ee7ffc_0_158"/>
          <p:cNvSpPr txBox="1"/>
          <p:nvPr/>
        </p:nvSpPr>
        <p:spPr>
          <a:xfrm>
            <a:off x="5001615" y="3590975"/>
            <a:ext cx="19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my_function(a=8, b=4)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4" name="Google Shape;194;gcfa2ee7ffc_0_158"/>
          <p:cNvSpPr txBox="1"/>
          <p:nvPr/>
        </p:nvSpPr>
        <p:spPr>
          <a:xfrm>
            <a:off x="2091838" y="3590975"/>
            <a:ext cx="200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my_function(b=4, a=8)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5" name="Google Shape;195;gcfa2ee7ffc_0_158"/>
          <p:cNvSpPr txBox="1"/>
          <p:nvPr/>
        </p:nvSpPr>
        <p:spPr>
          <a:xfrm>
            <a:off x="2731088" y="4102575"/>
            <a:ext cx="6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2</a:t>
            </a:r>
            <a:r>
              <a:rPr lang="en">
                <a:solidFill>
                  <a:srgbClr val="E69138"/>
                </a:solidFill>
              </a:rPr>
              <a:t>.0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96" name="Google Shape;196;gcfa2ee7ffc_0_158"/>
          <p:cNvSpPr txBox="1"/>
          <p:nvPr/>
        </p:nvSpPr>
        <p:spPr>
          <a:xfrm>
            <a:off x="5593938" y="4102575"/>
            <a:ext cx="5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4.0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97" name="Google Shape;197;gcfa2ee7ffc_0_158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fa2ee7ffc_0_172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3" name="Google Shape;203;gcfa2ee7ffc_0_172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{9E6B00B3-3550-4E37-B1AD-04B0EF8C3185}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What is a function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 Inputs (arguments)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Function output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 scopes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mutable immutable arguments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4" name="Google Shape;204;gcfa2ee7ffc_0_17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fa2ee7ffc_0_177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Function output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cfa2ee7ffc_0_177"/>
          <p:cNvSpPr txBox="1"/>
          <p:nvPr/>
        </p:nvSpPr>
        <p:spPr>
          <a:xfrm>
            <a:off x="768500" y="1746625"/>
            <a:ext cx="259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def</a:t>
            </a:r>
            <a:r>
              <a:rPr lang="en"/>
              <a:t>  </a:t>
            </a:r>
            <a:r>
              <a:rPr lang="en">
                <a:solidFill>
                  <a:srgbClr val="3C78D8"/>
                </a:solidFill>
              </a:rPr>
              <a:t>multiply_divider</a:t>
            </a:r>
            <a:r>
              <a:rPr lang="en">
                <a:solidFill>
                  <a:schemeClr val="dk1"/>
                </a:solidFill>
              </a:rPr>
              <a:t>(a, b):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return</a:t>
            </a:r>
            <a:r>
              <a:rPr lang="en">
                <a:solidFill>
                  <a:schemeClr val="dk1"/>
                </a:solidFill>
              </a:rPr>
              <a:t> a*b,  a/b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11" name="Google Shape;211;gcfa2ee7ffc_0_177"/>
          <p:cNvSpPr txBox="1"/>
          <p:nvPr/>
        </p:nvSpPr>
        <p:spPr>
          <a:xfrm>
            <a:off x="768500" y="3224975"/>
            <a:ext cx="3310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def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caller</a:t>
            </a:r>
            <a:r>
              <a:rPr lang="en">
                <a:solidFill>
                  <a:schemeClr val="dk1"/>
                </a:solidFill>
              </a:rPr>
              <a:t>():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mult, div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multiply_divider(10, 5)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(mult)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(div)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2" name="Google Shape;212;gcfa2ee7ffc_0_17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fa2ee7ffc_0_188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8" name="Google Shape;218;gcfa2ee7ffc_0_188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{9E6B00B3-3550-4E37-B1AD-04B0EF8C3185}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What is a function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 Inputs (arguments)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 output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Function scopes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mutable immutable arguments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9" name="Google Shape;219;gcfa2ee7ffc_0_188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fa2ee7ffc_0_193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Function scopes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cfa2ee7ffc_0_193"/>
          <p:cNvSpPr txBox="1"/>
          <p:nvPr/>
        </p:nvSpPr>
        <p:spPr>
          <a:xfrm>
            <a:off x="5641400" y="2225850"/>
            <a:ext cx="2928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def</a:t>
            </a:r>
            <a:r>
              <a:rPr lang="en">
                <a:solidFill>
                  <a:schemeClr val="dk1"/>
                </a:solidFill>
              </a:rPr>
              <a:t>  even_or_odd(x):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mod 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x </a:t>
            </a:r>
            <a:r>
              <a:rPr lang="en">
                <a:solidFill>
                  <a:srgbClr val="9900FF"/>
                </a:solidFill>
              </a:rPr>
              <a:t>%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if</a:t>
            </a:r>
            <a:r>
              <a:rPr lang="en">
                <a:solidFill>
                  <a:schemeClr val="dk1"/>
                </a:solidFill>
              </a:rPr>
              <a:t>  mod </a:t>
            </a:r>
            <a:r>
              <a:rPr lang="en">
                <a:solidFill>
                  <a:srgbClr val="9900FF"/>
                </a:solidFill>
              </a:rPr>
              <a:t>==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		</a:t>
            </a:r>
            <a:r>
              <a:rPr lang="en">
                <a:solidFill>
                  <a:srgbClr val="6AA84F"/>
                </a:solidFill>
              </a:rPr>
              <a:t>return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E69138"/>
                </a:solidFill>
              </a:rPr>
              <a:t>True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	</a:t>
            </a:r>
            <a:r>
              <a:rPr lang="en">
                <a:solidFill>
                  <a:srgbClr val="6AA84F"/>
                </a:solidFill>
              </a:rPr>
              <a:t>else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		</a:t>
            </a:r>
            <a:r>
              <a:rPr lang="en">
                <a:solidFill>
                  <a:srgbClr val="6AA84F"/>
                </a:solidFill>
              </a:rPr>
              <a:t>return </a:t>
            </a:r>
            <a:r>
              <a:rPr lang="en">
                <a:solidFill>
                  <a:srgbClr val="E69138"/>
                </a:solidFill>
              </a:rPr>
              <a:t>False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6" name="Google Shape;226;gcfa2ee7ffc_0_193"/>
          <p:cNvSpPr txBox="1"/>
          <p:nvPr/>
        </p:nvSpPr>
        <p:spPr>
          <a:xfrm>
            <a:off x="465950" y="2457525"/>
            <a:ext cx="3444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user_input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 </a:t>
            </a:r>
            <a:r>
              <a:rPr lang="en">
                <a:solidFill>
                  <a:srgbClr val="6AA84F"/>
                </a:solidFill>
              </a:rPr>
              <a:t>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input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“Enter number”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 </a:t>
            </a:r>
            <a:r>
              <a:rPr lang="en">
                <a:solidFill>
                  <a:schemeClr val="dk1"/>
                </a:solidFill>
              </a:rPr>
              <a:t>even_or_odd(user_input)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If</a:t>
            </a:r>
            <a:r>
              <a:rPr lang="en">
                <a:solidFill>
                  <a:schemeClr val="dk1"/>
                </a:solidFill>
              </a:rPr>
              <a:t>  res </a:t>
            </a:r>
            <a:r>
              <a:rPr lang="en">
                <a:solidFill>
                  <a:srgbClr val="9900FF"/>
                </a:solidFill>
              </a:rPr>
              <a:t>==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True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(user_input  </a:t>
            </a:r>
            <a:r>
              <a:rPr lang="en">
                <a:solidFill>
                  <a:srgbClr val="9900FF"/>
                </a:solidFill>
              </a:rPr>
              <a:t>//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else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3</a:t>
            </a:r>
            <a:r>
              <a:rPr lang="en">
                <a:solidFill>
                  <a:srgbClr val="9900FF"/>
                </a:solidFill>
              </a:rPr>
              <a:t>*</a:t>
            </a:r>
            <a:r>
              <a:rPr lang="en">
                <a:solidFill>
                  <a:schemeClr val="dk1"/>
                </a:solidFill>
              </a:rPr>
              <a:t>user_input </a:t>
            </a:r>
            <a:r>
              <a:rPr lang="en">
                <a:solidFill>
                  <a:srgbClr val="9900FF"/>
                </a:solidFill>
              </a:rPr>
              <a:t>+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7" name="Google Shape;227;gcfa2ee7ffc_0_193"/>
          <p:cNvSpPr/>
          <p:nvPr/>
        </p:nvSpPr>
        <p:spPr>
          <a:xfrm>
            <a:off x="1141975" y="1081125"/>
            <a:ext cx="2745360" cy="1123740"/>
          </a:xfrm>
          <a:prstGeom prst="cloud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cfa2ee7ffc_0_193"/>
          <p:cNvSpPr txBox="1"/>
          <p:nvPr/>
        </p:nvSpPr>
        <p:spPr>
          <a:xfrm>
            <a:off x="1384075" y="1292725"/>
            <a:ext cx="11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user_input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9" name="Google Shape;229;gcfa2ee7ffc_0_193"/>
          <p:cNvSpPr txBox="1"/>
          <p:nvPr/>
        </p:nvSpPr>
        <p:spPr>
          <a:xfrm>
            <a:off x="2663125" y="1463075"/>
            <a:ext cx="11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0" name="Google Shape;230;gcfa2ee7ffc_0_193"/>
          <p:cNvSpPr/>
          <p:nvPr/>
        </p:nvSpPr>
        <p:spPr>
          <a:xfrm>
            <a:off x="5824050" y="1041675"/>
            <a:ext cx="2745360" cy="1123740"/>
          </a:xfrm>
          <a:prstGeom prst="cloud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cfa2ee7ffc_0_193"/>
          <p:cNvSpPr txBox="1"/>
          <p:nvPr/>
        </p:nvSpPr>
        <p:spPr>
          <a:xfrm>
            <a:off x="6794200" y="1442900"/>
            <a:ext cx="3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2" name="Google Shape;232;gcfa2ee7ffc_0_193"/>
          <p:cNvSpPr txBox="1"/>
          <p:nvPr/>
        </p:nvSpPr>
        <p:spPr>
          <a:xfrm>
            <a:off x="7403425" y="1229850"/>
            <a:ext cx="5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3" name="Google Shape;233;gcfa2ee7ffc_0_19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67f8bb92a_0_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9" name="Google Shape;239;g1067f8bb92a_0_1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{9E6B00B3-3550-4E37-B1AD-04B0EF8C3185}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What is a function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 Inputs (arguments)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 output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 scopes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mutable immutable arguments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0" name="Google Shape;240;g1067f8bb92a_0_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fa2ee7ffc_0_212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M</a:t>
            </a:r>
            <a:r>
              <a:rPr b="1" lang="en" sz="1800">
                <a:solidFill>
                  <a:srgbClr val="3C78D8"/>
                </a:solidFill>
              </a:rPr>
              <a:t>utable immutable arguments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cfa2ee7ffc_0_212"/>
          <p:cNvSpPr txBox="1"/>
          <p:nvPr/>
        </p:nvSpPr>
        <p:spPr>
          <a:xfrm>
            <a:off x="1015175" y="1536500"/>
            <a:ext cx="196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def</a:t>
            </a:r>
            <a:r>
              <a:rPr lang="en"/>
              <a:t>  </a:t>
            </a:r>
            <a:r>
              <a:rPr lang="en">
                <a:solidFill>
                  <a:srgbClr val="3C78D8"/>
                </a:solidFill>
              </a:rPr>
              <a:t>my_function</a:t>
            </a:r>
            <a:r>
              <a:rPr lang="en">
                <a:solidFill>
                  <a:schemeClr val="dk1"/>
                </a:solidFill>
              </a:rPr>
              <a:t>(x):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chemeClr val="dk1"/>
                </a:solidFill>
              </a:rPr>
              <a:t>x 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>
                <a:solidFill>
                  <a:schemeClr val="dk1"/>
                </a:solidFill>
              </a:rPr>
              <a:t> x </a:t>
            </a:r>
            <a:r>
              <a:rPr lang="en">
                <a:solidFill>
                  <a:srgbClr val="9900FF"/>
                </a:solidFill>
              </a:rPr>
              <a:t>+</a:t>
            </a:r>
            <a:r>
              <a:rPr lang="en">
                <a:solidFill>
                  <a:schemeClr val="dk1"/>
                </a:solidFill>
              </a:rPr>
              <a:t> 1</a:t>
            </a:r>
            <a:r>
              <a:rPr lang="en">
                <a:solidFill>
                  <a:srgbClr val="6AA84F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47" name="Google Shape;247;gcfa2ee7ffc_0_212"/>
          <p:cNvSpPr txBox="1"/>
          <p:nvPr/>
        </p:nvSpPr>
        <p:spPr>
          <a:xfrm>
            <a:off x="1015175" y="2498675"/>
            <a:ext cx="2088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def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caller</a:t>
            </a:r>
            <a:r>
              <a:rPr lang="en">
                <a:solidFill>
                  <a:schemeClr val="dk1"/>
                </a:solidFill>
              </a:rPr>
              <a:t>():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= 5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my_function(a)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(a)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8" name="Google Shape;248;gcfa2ee7ffc_0_212"/>
          <p:cNvSpPr txBox="1"/>
          <p:nvPr/>
        </p:nvSpPr>
        <p:spPr>
          <a:xfrm>
            <a:off x="5781175" y="1536500"/>
            <a:ext cx="191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def</a:t>
            </a:r>
            <a:r>
              <a:rPr lang="en"/>
              <a:t>  </a:t>
            </a:r>
            <a:r>
              <a:rPr lang="en">
                <a:solidFill>
                  <a:srgbClr val="3C78D8"/>
                </a:solidFill>
              </a:rPr>
              <a:t>my_function</a:t>
            </a:r>
            <a:r>
              <a:rPr lang="en">
                <a:solidFill>
                  <a:schemeClr val="dk1"/>
                </a:solidFill>
              </a:rPr>
              <a:t>(lst):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lst.</a:t>
            </a:r>
            <a:r>
              <a:rPr lang="en">
                <a:solidFill>
                  <a:srgbClr val="3C78D8"/>
                </a:solidFill>
              </a:rPr>
              <a:t>append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49" name="Google Shape;249;gcfa2ee7ffc_0_212"/>
          <p:cNvSpPr txBox="1"/>
          <p:nvPr/>
        </p:nvSpPr>
        <p:spPr>
          <a:xfrm>
            <a:off x="5781175" y="2498675"/>
            <a:ext cx="2135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def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caller</a:t>
            </a:r>
            <a:r>
              <a:rPr lang="en">
                <a:solidFill>
                  <a:schemeClr val="dk1"/>
                </a:solidFill>
              </a:rPr>
              <a:t>():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[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]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my_function(l)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(l)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0" name="Google Shape;250;gcfa2ee7ffc_0_212"/>
          <p:cNvSpPr txBox="1"/>
          <p:nvPr/>
        </p:nvSpPr>
        <p:spPr>
          <a:xfrm>
            <a:off x="1516525" y="3891900"/>
            <a:ext cx="3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5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51" name="Google Shape;251;gcfa2ee7ffc_0_212"/>
          <p:cNvSpPr txBox="1"/>
          <p:nvPr/>
        </p:nvSpPr>
        <p:spPr>
          <a:xfrm>
            <a:off x="6506950" y="3891900"/>
            <a:ext cx="103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[1, 2, 3, 4]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52" name="Google Shape;252;gcfa2ee7ffc_0_21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Google Shape;62;gfa46f8317f_0_201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{9E6B00B3-3550-4E37-B1AD-04B0EF8C3185}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C78D8"/>
                          </a:solidFill>
                        </a:rPr>
                        <a:t>Review of the previous lecture </a:t>
                      </a:r>
                      <a:endParaRPr sz="1400"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What is a function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 Inputs (arguments)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 output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 scopes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mutable immutable arguments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" name="Google Shape;63;gfa46f8317f_0_20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fa46f8317f_0_20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3b5b5a189_0_164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8" name="Google Shape;258;g103b5b5a189_0_164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{9E6B00B3-3550-4E37-B1AD-04B0EF8C3185}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What is a function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 Inputs (arguments)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 output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 scopes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mutable immutable arguments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u="none" cap="none" strike="noStrike">
                          <a:solidFill>
                            <a:srgbClr val="3C78D8"/>
                          </a:solidFill>
                        </a:rPr>
                        <a:t>Check your understanding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9" name="Google Shape;259;g103b5b5a189_0_16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58f8fd464_0_8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Check your understanding</a:t>
            </a:r>
            <a:endParaRPr b="1" i="0" sz="1800" u="none" cap="none" strike="noStrike">
              <a:solidFill>
                <a:srgbClr val="3C78D8"/>
              </a:solidFill>
            </a:endParaRPr>
          </a:p>
        </p:txBody>
      </p:sp>
      <p:pic>
        <p:nvPicPr>
          <p:cNvPr id="265" name="Google Shape;265;g1058f8fd464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000" y="1108900"/>
            <a:ext cx="2571750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1058f8fd464_0_80"/>
          <p:cNvSpPr txBox="1"/>
          <p:nvPr/>
        </p:nvSpPr>
        <p:spPr>
          <a:xfrm>
            <a:off x="5969675" y="2150550"/>
            <a:ext cx="99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Jack 25</a:t>
            </a:r>
            <a:endParaRPr>
              <a:solidFill>
                <a:srgbClr val="E69138"/>
              </a:solidFill>
            </a:endParaRPr>
          </a:p>
        </p:txBody>
      </p:sp>
      <p:pic>
        <p:nvPicPr>
          <p:cNvPr id="267" name="Google Shape;267;g1058f8fd464_0_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425" y="1108888"/>
            <a:ext cx="226695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1058f8fd464_0_80"/>
          <p:cNvSpPr txBox="1"/>
          <p:nvPr/>
        </p:nvSpPr>
        <p:spPr>
          <a:xfrm>
            <a:off x="1702900" y="2407325"/>
            <a:ext cx="7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Error</a:t>
            </a:r>
            <a:endParaRPr>
              <a:solidFill>
                <a:srgbClr val="E69138"/>
              </a:solidFill>
            </a:endParaRPr>
          </a:p>
        </p:txBody>
      </p:sp>
      <p:pic>
        <p:nvPicPr>
          <p:cNvPr id="269" name="Google Shape;269;g1058f8fd464_0_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7625" y="3087950"/>
            <a:ext cx="1743075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1058f8fd464_0_80"/>
          <p:cNvSpPr txBox="1"/>
          <p:nvPr/>
        </p:nvSpPr>
        <p:spPr>
          <a:xfrm>
            <a:off x="6399225" y="4141400"/>
            <a:ext cx="5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12</a:t>
            </a:r>
            <a:endParaRPr>
              <a:solidFill>
                <a:srgbClr val="E69138"/>
              </a:solidFill>
            </a:endParaRPr>
          </a:p>
        </p:txBody>
      </p:sp>
      <p:pic>
        <p:nvPicPr>
          <p:cNvPr id="271" name="Google Shape;271;g1058f8fd464_0_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475" y="3087938"/>
            <a:ext cx="3981450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1058f8fd464_0_80"/>
          <p:cNvSpPr txBox="1"/>
          <p:nvPr/>
        </p:nvSpPr>
        <p:spPr>
          <a:xfrm>
            <a:off x="1718800" y="4129500"/>
            <a:ext cx="7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Error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73" name="Google Shape;273;g1058f8fd464_0_8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58f8fd464_0_104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g1058f8fd464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75" y="961900"/>
            <a:ext cx="19431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1058f8fd464_0_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8200" y="961888"/>
            <a:ext cx="1952625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1058f8fd464_0_104"/>
          <p:cNvSpPr txBox="1"/>
          <p:nvPr/>
        </p:nvSpPr>
        <p:spPr>
          <a:xfrm>
            <a:off x="1092375" y="2491625"/>
            <a:ext cx="7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hello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82" name="Google Shape;282;g1058f8fd464_0_104"/>
          <p:cNvSpPr txBox="1"/>
          <p:nvPr/>
        </p:nvSpPr>
        <p:spPr>
          <a:xfrm>
            <a:off x="4133375" y="2655475"/>
            <a:ext cx="79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Hello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world</a:t>
            </a:r>
            <a:endParaRPr>
              <a:solidFill>
                <a:srgbClr val="E69138"/>
              </a:solidFill>
            </a:endParaRPr>
          </a:p>
        </p:txBody>
      </p:sp>
      <p:pic>
        <p:nvPicPr>
          <p:cNvPr id="283" name="Google Shape;283;g1058f8fd464_0_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6875" y="961888"/>
            <a:ext cx="2905125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1058f8fd464_0_104"/>
          <p:cNvSpPr txBox="1"/>
          <p:nvPr/>
        </p:nvSpPr>
        <p:spPr>
          <a:xfrm>
            <a:off x="6988688" y="2371675"/>
            <a:ext cx="5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3 3</a:t>
            </a:r>
            <a:endParaRPr>
              <a:solidFill>
                <a:srgbClr val="E69138"/>
              </a:solidFill>
            </a:endParaRPr>
          </a:p>
        </p:txBody>
      </p:sp>
      <p:pic>
        <p:nvPicPr>
          <p:cNvPr id="285" name="Google Shape;285;g1058f8fd464_0_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66400" y="3199025"/>
            <a:ext cx="1647825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1058f8fd464_0_104"/>
          <p:cNvSpPr txBox="1"/>
          <p:nvPr/>
        </p:nvSpPr>
        <p:spPr>
          <a:xfrm>
            <a:off x="2214600" y="4537900"/>
            <a:ext cx="5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1</a:t>
            </a:r>
            <a:endParaRPr>
              <a:solidFill>
                <a:srgbClr val="E69138"/>
              </a:solidFill>
            </a:endParaRPr>
          </a:p>
        </p:txBody>
      </p:sp>
      <p:pic>
        <p:nvPicPr>
          <p:cNvPr id="287" name="Google Shape;287;g1058f8fd464_0_1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25975" y="3271075"/>
            <a:ext cx="1895475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1058f8fd464_0_104"/>
          <p:cNvSpPr txBox="1"/>
          <p:nvPr/>
        </p:nvSpPr>
        <p:spPr>
          <a:xfrm>
            <a:off x="5477420" y="4593525"/>
            <a:ext cx="7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[0,  1]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89" name="Google Shape;289;g1058f8fd464_0_10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67f8bb92a_0_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5" name="Google Shape;295;g1067f8bb92a_0_6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{9E6B00B3-3550-4E37-B1AD-04B0EF8C3185}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What is a function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 Inputs (arguments)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 output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 scopes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mutable immutable arguments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Check your understanding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u="none" cap="none" strike="noStrike">
                          <a:solidFill>
                            <a:srgbClr val="3C78D8"/>
                          </a:solidFill>
                        </a:rPr>
                        <a:t>What we’ve learned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6" name="Google Shape;296;g1067f8bb92a_0_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58f8fd464_0_3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What we’ve learned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2" name="Google Shape;302;g1058f8fd464_0_30"/>
          <p:cNvGraphicFramePr/>
          <p:nvPr/>
        </p:nvGraphicFramePr>
        <p:xfrm>
          <a:off x="425675" y="121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{9E6B00B3-3550-4E37-B1AD-04B0EF8C3185}</a:tableStyleId>
              </a:tblPr>
              <a:tblGrid>
                <a:gridCol w="2125325"/>
                <a:gridCol w="4386175"/>
              </a:tblGrid>
              <a:tr h="41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Function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6AA84F"/>
                          </a:solidFill>
                        </a:rPr>
                        <a:t>def</a:t>
                      </a:r>
                      <a:endParaRPr sz="12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What is a function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6AA84F"/>
                          </a:solidFill>
                        </a:rPr>
                        <a:t>Code block</a:t>
                      </a:r>
                      <a:endParaRPr sz="12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Why we need a function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6AA84F"/>
                          </a:solidFill>
                        </a:rPr>
                        <a:t>Readability, reusable, …..</a:t>
                      </a:r>
                      <a:endParaRPr sz="12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Scopes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Local scopes</a:t>
                      </a:r>
                      <a:endParaRPr sz="12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inputs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A</a:t>
                      </a:r>
                      <a:r>
                        <a:rPr lang="en" sz="1200" u="none" cap="none" strike="noStrike">
                          <a:solidFill>
                            <a:srgbClr val="6AA84F"/>
                          </a:solidFill>
                        </a:rPr>
                        <a:t>rguments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 (</a:t>
                      </a:r>
                      <a:r>
                        <a:rPr lang="en" sz="1200" u="none" cap="none" strike="noStrike">
                          <a:solidFill>
                            <a:srgbClr val="E69138"/>
                          </a:solidFill>
                        </a:rPr>
                        <a:t>positional, default, ke</a:t>
                      </a: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yword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)</a:t>
                      </a:r>
                      <a:endParaRPr sz="12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outputs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6AA84F"/>
                          </a:solidFill>
                        </a:rPr>
                        <a:t>return </a:t>
                      </a:r>
                      <a:endParaRPr sz="12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3" name="Google Shape;303;g1058f8fd464_0_3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3b5b5a189_0_16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What we’ve learned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0" name="Google Shape;70;g103b5b5a189_0_169"/>
          <p:cNvGraphicFramePr/>
          <p:nvPr/>
        </p:nvGraphicFramePr>
        <p:xfrm>
          <a:off x="203250" y="1294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{9E6B00B3-3550-4E37-B1AD-04B0EF8C3185}</a:tableStyleId>
              </a:tblPr>
              <a:tblGrid>
                <a:gridCol w="3780975"/>
              </a:tblGrid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String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975"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n" sz="1000" u="none" cap="none" strike="noStrike">
                          <a:solidFill>
                            <a:srgbClr val="6AA84F"/>
                          </a:solidFill>
                        </a:rPr>
                        <a:t>retrieve</a:t>
                      </a: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      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[ ]   </a:t>
                      </a: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" sz="1000" u="none" cap="none" strike="noStrike">
                          <a:solidFill>
                            <a:srgbClr val="3C78D8"/>
                          </a:solidFill>
                        </a:rPr>
                        <a:t>index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()  .</a:t>
                      </a:r>
                      <a:r>
                        <a:rPr lang="en" sz="1000" u="none" cap="none" strike="noStrike">
                          <a:solidFill>
                            <a:srgbClr val="3C78D8"/>
                          </a:solidFill>
                        </a:rPr>
                        <a:t>find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()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n" sz="1000" u="none" cap="none" strike="noStrike">
                          <a:solidFill>
                            <a:srgbClr val="6AA84F"/>
                          </a:solidFill>
                        </a:rPr>
                        <a:t>add</a:t>
                      </a: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" sz="1000" u="none" cap="none" strike="noStrike">
                          <a:solidFill>
                            <a:srgbClr val="9900FF"/>
                          </a:solidFill>
                        </a:rPr>
                        <a:t>    </a:t>
                      </a:r>
                      <a:r>
                        <a:rPr lang="en" sz="1000" u="none" cap="none" strike="noStrike">
                          <a:solidFill>
                            <a:srgbClr val="3C78D8"/>
                          </a:solidFill>
                        </a:rPr>
                        <a:t>    </a:t>
                      </a:r>
                      <a:r>
                        <a:rPr lang="en" sz="1000" u="none" cap="none" strike="noStrike">
                          <a:solidFill>
                            <a:srgbClr val="9900FF"/>
                          </a:solidFill>
                        </a:rPr>
                        <a:t>+</a:t>
                      </a:r>
                      <a:endParaRPr sz="1000" u="none" cap="none" strike="noStrike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n" sz="1000" u="none" cap="none" strike="noStrike">
                          <a:solidFill>
                            <a:srgbClr val="6AA84F"/>
                          </a:solidFill>
                        </a:rPr>
                        <a:t>delete</a:t>
                      </a: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        [:</a:t>
                      </a:r>
                      <a:r>
                        <a:rPr lang="en" sz="1000" u="none" cap="none" strike="noStrike">
                          <a:solidFill>
                            <a:srgbClr val="6AA84F"/>
                          </a:solidFill>
                        </a:rPr>
                        <a:t>idx</a:t>
                      </a: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] </a:t>
                      </a:r>
                      <a:r>
                        <a:rPr lang="en" sz="1000" u="none" cap="none" strike="noStrike">
                          <a:solidFill>
                            <a:srgbClr val="9900FF"/>
                          </a:solidFill>
                        </a:rPr>
                        <a:t>+</a:t>
                      </a: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lang="en" sz="1000" u="none" cap="none" strike="noStrike">
                          <a:solidFill>
                            <a:srgbClr val="6AA84F"/>
                          </a:solidFill>
                        </a:rPr>
                        <a:t>idx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:]</a:t>
                      </a: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n" sz="1000" u="none" cap="none" strike="noStrike">
                          <a:solidFill>
                            <a:srgbClr val="6AA84F"/>
                          </a:solidFill>
                        </a:rPr>
                        <a:t>update      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" sz="1000" u="none" cap="none" strike="noStrike">
                          <a:solidFill>
                            <a:srgbClr val="3C78D8"/>
                          </a:solidFill>
                        </a:rPr>
                        <a:t>replace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()     [:</a:t>
                      </a:r>
                      <a:r>
                        <a:rPr lang="en" sz="1000" u="none" cap="none" strike="noStrike">
                          <a:solidFill>
                            <a:srgbClr val="6AA84F"/>
                          </a:solidFill>
                        </a:rPr>
                        <a:t>idx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] </a:t>
                      </a:r>
                      <a:r>
                        <a:rPr lang="en" sz="1000" u="none" cap="none" strike="noStrike">
                          <a:solidFill>
                            <a:srgbClr val="9900FF"/>
                          </a:solidFill>
                        </a:rPr>
                        <a:t>+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 char </a:t>
                      </a:r>
                      <a:r>
                        <a:rPr lang="en" sz="1000" u="none" cap="none" strike="noStrike">
                          <a:solidFill>
                            <a:srgbClr val="9900FF"/>
                          </a:solidFill>
                        </a:rPr>
                        <a:t>+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 [</a:t>
                      </a:r>
                      <a:r>
                        <a:rPr lang="en" sz="1000" u="none" cap="none" strike="noStrike">
                          <a:solidFill>
                            <a:srgbClr val="6AA84F"/>
                          </a:solidFill>
                        </a:rPr>
                        <a:t>idx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:]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n" sz="1000" u="none" cap="none" strike="noStrike">
                          <a:solidFill>
                            <a:srgbClr val="6AA84F"/>
                          </a:solidFill>
                        </a:rPr>
                        <a:t>functions   </a:t>
                      </a:r>
                      <a:r>
                        <a:rPr lang="en" sz="1000" u="none" cap="none" strike="noStrike">
                          <a:solidFill>
                            <a:srgbClr val="3C78D8"/>
                          </a:solidFill>
                        </a:rPr>
                        <a:t>lower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() </a:t>
                      </a:r>
                      <a:r>
                        <a:rPr lang="en" sz="1000" u="none" cap="none" strike="noStrike">
                          <a:solidFill>
                            <a:srgbClr val="3C78D8"/>
                          </a:solidFill>
                        </a:rPr>
                        <a:t>upper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() </a:t>
                      </a:r>
                      <a:r>
                        <a:rPr lang="en" sz="1000" u="none" cap="none" strike="noStrike">
                          <a:solidFill>
                            <a:srgbClr val="3C78D8"/>
                          </a:solidFill>
                        </a:rPr>
                        <a:t>isdigit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() </a:t>
                      </a:r>
                      <a:r>
                        <a:rPr lang="en" sz="1000" u="none" cap="none" strike="noStrike">
                          <a:solidFill>
                            <a:srgbClr val="3C78D8"/>
                          </a:solidFill>
                        </a:rPr>
                        <a:t>isalpha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() </a:t>
                      </a:r>
                      <a:r>
                        <a:rPr lang="en" sz="1000" u="none" cap="none" strike="noStrike">
                          <a:solidFill>
                            <a:srgbClr val="3C78D8"/>
                          </a:solidFill>
                        </a:rPr>
                        <a:t>join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() </a:t>
                      </a:r>
                      <a:r>
                        <a:rPr lang="en" sz="1000" u="none" cap="none" strike="noStrike">
                          <a:solidFill>
                            <a:srgbClr val="3C78D8"/>
                          </a:solidFill>
                        </a:rPr>
                        <a:t>split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()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n" sz="1000" u="none" cap="none" strike="noStrike">
                          <a:solidFill>
                            <a:srgbClr val="6AA84F"/>
                          </a:solidFill>
                        </a:rPr>
                        <a:t>slices       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lang="en" sz="1000" u="none" cap="none" strike="noStrike">
                          <a:solidFill>
                            <a:srgbClr val="6AA84F"/>
                          </a:solidFill>
                        </a:rPr>
                        <a:t>from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en" sz="1000" u="none" cap="none" strike="noStrike">
                          <a:solidFill>
                            <a:srgbClr val="6AA84F"/>
                          </a:solidFill>
                        </a:rPr>
                        <a:t>to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en" sz="1000" u="none" cap="none" strike="noStrike">
                          <a:solidFill>
                            <a:srgbClr val="6AA84F"/>
                          </a:solidFill>
                        </a:rPr>
                        <a:t>step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]   [</a:t>
                      </a:r>
                      <a:r>
                        <a:rPr lang="en" sz="1000" u="none" cap="none" strike="noStrike">
                          <a:solidFill>
                            <a:srgbClr val="6AA84F"/>
                          </a:solidFill>
                        </a:rPr>
                        <a:t>from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:]   [:</a:t>
                      </a:r>
                      <a:r>
                        <a:rPr lang="en" sz="1000" u="none" cap="none" strike="noStrike">
                          <a:solidFill>
                            <a:srgbClr val="6AA84F"/>
                          </a:solidFill>
                        </a:rPr>
                        <a:t>to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1" name="Google Shape;71;g103b5b5a189_0_169"/>
          <p:cNvGraphicFramePr/>
          <p:nvPr/>
        </p:nvGraphicFramePr>
        <p:xfrm>
          <a:off x="4268600" y="129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{9E6B00B3-3550-4E37-B1AD-04B0EF8C3185}</a:tableStyleId>
              </a:tblPr>
              <a:tblGrid>
                <a:gridCol w="2083000"/>
                <a:gridCol w="2496600"/>
              </a:tblGrid>
              <a:tr h="41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Function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6AA84F"/>
                          </a:solidFill>
                        </a:rPr>
                        <a:t>def</a:t>
                      </a:r>
                      <a:endParaRPr sz="12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What is a function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6AA84F"/>
                          </a:solidFill>
                        </a:rPr>
                        <a:t>Code block</a:t>
                      </a:r>
                      <a:endParaRPr sz="12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Why we need a function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6AA84F"/>
                          </a:solidFill>
                        </a:rPr>
                        <a:t>Readability, reusable, …..</a:t>
                      </a:r>
                      <a:endParaRPr sz="12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inputs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6AA84F"/>
                          </a:solidFill>
                        </a:rPr>
                        <a:t>arguments</a:t>
                      </a:r>
                      <a:endParaRPr sz="12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outputs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6AA84F"/>
                          </a:solidFill>
                        </a:rPr>
                        <a:t>return </a:t>
                      </a:r>
                      <a:endParaRPr sz="12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" name="Google Shape;72;g103b5b5a189_0_16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fa2ee7ffc_0_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8" name="Google Shape;78;gcfa2ee7ffc_0_0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{9E6B00B3-3550-4E37-B1AD-04B0EF8C3185}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What is a function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 Inputs (arguments)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 output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 scopes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mutable immutable arguments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" name="Google Shape;79;gcfa2ee7ffc_0_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fa2ee7ffc_0_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What is a function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cfa2ee7ffc_0_5"/>
          <p:cNvSpPr txBox="1"/>
          <p:nvPr/>
        </p:nvSpPr>
        <p:spPr>
          <a:xfrm>
            <a:off x="598400" y="1342975"/>
            <a:ext cx="288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Just</a:t>
            </a:r>
            <a:r>
              <a:rPr lang="en">
                <a:solidFill>
                  <a:srgbClr val="E69138"/>
                </a:solidFill>
              </a:rPr>
              <a:t> a code block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For simplicity</a:t>
            </a:r>
            <a:endParaRPr>
              <a:solidFill>
                <a:srgbClr val="E69138"/>
              </a:solidFill>
            </a:endParaRPr>
          </a:p>
        </p:txBody>
      </p:sp>
      <p:pic>
        <p:nvPicPr>
          <p:cNvPr id="86" name="Google Shape;86;gcfa2ee7ffc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725" y="2897688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cfa2ee7ffc_0_5"/>
          <p:cNvSpPr/>
          <p:nvPr/>
        </p:nvSpPr>
        <p:spPr>
          <a:xfrm>
            <a:off x="3796475" y="2633588"/>
            <a:ext cx="1466400" cy="1247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cfa2ee7ffc_0_5"/>
          <p:cNvSpPr txBox="1"/>
          <p:nvPr/>
        </p:nvSpPr>
        <p:spPr>
          <a:xfrm>
            <a:off x="3965500" y="3173700"/>
            <a:ext cx="9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function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9" name="Google Shape;89;gcfa2ee7ffc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1050" y="3386725"/>
            <a:ext cx="513501" cy="31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cfa2ee7ffc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8000" y="3024250"/>
            <a:ext cx="513501" cy="31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cfa2ee7ffc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562" y="2897712"/>
            <a:ext cx="513501" cy="31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cfa2ee7ffc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800" y="3201650"/>
            <a:ext cx="57270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gcfa2ee7ffc_0_5"/>
          <p:cNvCxnSpPr/>
          <p:nvPr/>
        </p:nvCxnSpPr>
        <p:spPr>
          <a:xfrm flipH="1" rot="10800000">
            <a:off x="1923100" y="4088350"/>
            <a:ext cx="5582100" cy="22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gcfa2ee7ffc_0_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fa2ee7ffc_0_5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What is a function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cfa2ee7ffc_0_56"/>
          <p:cNvSpPr txBox="1"/>
          <p:nvPr/>
        </p:nvSpPr>
        <p:spPr>
          <a:xfrm>
            <a:off x="3533225" y="2116925"/>
            <a:ext cx="1992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def</a:t>
            </a:r>
            <a:r>
              <a:rPr lang="en">
                <a:solidFill>
                  <a:schemeClr val="dk1"/>
                </a:solidFill>
              </a:rPr>
              <a:t>  square( x ):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</a:t>
            </a:r>
            <a:r>
              <a:rPr lang="en">
                <a:solidFill>
                  <a:srgbClr val="6AA84F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rgbClr val="6AA84F"/>
                </a:solidFill>
              </a:rPr>
              <a:t>  </a:t>
            </a:r>
            <a:r>
              <a:rPr lang="en">
                <a:solidFill>
                  <a:schemeClr val="dk1"/>
                </a:solidFill>
              </a:rPr>
              <a:t>x </a:t>
            </a:r>
            <a:r>
              <a:rPr lang="en">
                <a:solidFill>
                  <a:srgbClr val="9900FF"/>
                </a:solidFill>
              </a:rPr>
              <a:t>** </a:t>
            </a:r>
            <a:r>
              <a:rPr lang="en">
                <a:solidFill>
                  <a:srgbClr val="6AA84F"/>
                </a:solidFill>
              </a:rPr>
              <a:t>2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return</a:t>
            </a:r>
            <a:r>
              <a:rPr lang="en">
                <a:solidFill>
                  <a:schemeClr val="dk1"/>
                </a:solidFill>
              </a:rPr>
              <a:t> res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gcfa2ee7ffc_0_56"/>
          <p:cNvSpPr txBox="1"/>
          <p:nvPr/>
        </p:nvSpPr>
        <p:spPr>
          <a:xfrm>
            <a:off x="1661450" y="1619250"/>
            <a:ext cx="14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function name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02" name="Google Shape;102;gcfa2ee7ffc_0_56"/>
          <p:cNvSpPr txBox="1"/>
          <p:nvPr/>
        </p:nvSpPr>
        <p:spPr>
          <a:xfrm>
            <a:off x="5650575" y="2976075"/>
            <a:ext cx="14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output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03" name="Google Shape;103;gcfa2ee7ffc_0_56"/>
          <p:cNvSpPr txBox="1"/>
          <p:nvPr/>
        </p:nvSpPr>
        <p:spPr>
          <a:xfrm>
            <a:off x="5981175" y="1619250"/>
            <a:ext cx="17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Input (arguments)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04" name="Google Shape;104;gcfa2ee7ffc_0_56"/>
          <p:cNvSpPr/>
          <p:nvPr/>
        </p:nvSpPr>
        <p:spPr>
          <a:xfrm flipH="1" rot="10800000">
            <a:off x="2987425" y="1801875"/>
            <a:ext cx="1315800" cy="422700"/>
          </a:xfrm>
          <a:prstGeom prst="bentUpArrow">
            <a:avLst>
              <a:gd fmla="val 7068" name="adj1"/>
              <a:gd fmla="val 18938" name="adj2"/>
              <a:gd fmla="val 25000" name="adj3"/>
            </a:avLst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cfa2ee7ffc_0_56"/>
          <p:cNvSpPr/>
          <p:nvPr/>
        </p:nvSpPr>
        <p:spPr>
          <a:xfrm rot="10800000">
            <a:off x="4578900" y="1801875"/>
            <a:ext cx="1332000" cy="422700"/>
          </a:xfrm>
          <a:prstGeom prst="bentUpArrow">
            <a:avLst>
              <a:gd fmla="val 7068" name="adj1"/>
              <a:gd fmla="val 18938" name="adj2"/>
              <a:gd fmla="val 25000" name="adj3"/>
            </a:avLst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cfa2ee7ffc_0_56"/>
          <p:cNvSpPr/>
          <p:nvPr/>
        </p:nvSpPr>
        <p:spPr>
          <a:xfrm flipH="1">
            <a:off x="4649300" y="2897700"/>
            <a:ext cx="809400" cy="309000"/>
          </a:xfrm>
          <a:prstGeom prst="bentUpArrow">
            <a:avLst>
              <a:gd fmla="val 7068" name="adj1"/>
              <a:gd fmla="val 18938" name="adj2"/>
              <a:gd fmla="val 25000" name="adj3"/>
            </a:avLst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cfa2ee7ffc_0_5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fa2ee7ffc_0_34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What is a function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cfa2ee7ffc_0_34"/>
          <p:cNvSpPr txBox="1"/>
          <p:nvPr/>
        </p:nvSpPr>
        <p:spPr>
          <a:xfrm>
            <a:off x="5618575" y="1833000"/>
            <a:ext cx="2928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def</a:t>
            </a:r>
            <a:r>
              <a:rPr lang="en">
                <a:solidFill>
                  <a:schemeClr val="dk1"/>
                </a:solidFill>
              </a:rPr>
              <a:t>  even_or_odd(x):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if</a:t>
            </a:r>
            <a:r>
              <a:rPr lang="en">
                <a:solidFill>
                  <a:schemeClr val="dk1"/>
                </a:solidFill>
              </a:rPr>
              <a:t>  x </a:t>
            </a:r>
            <a:r>
              <a:rPr lang="en">
                <a:solidFill>
                  <a:srgbClr val="9900FF"/>
                </a:solidFill>
              </a:rPr>
              <a:t>%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==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		</a:t>
            </a:r>
            <a:r>
              <a:rPr lang="en">
                <a:solidFill>
                  <a:srgbClr val="6AA84F"/>
                </a:solidFill>
              </a:rPr>
              <a:t>return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E69138"/>
                </a:solidFill>
              </a:rPr>
              <a:t>True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	</a:t>
            </a:r>
            <a:r>
              <a:rPr lang="en">
                <a:solidFill>
                  <a:srgbClr val="6AA84F"/>
                </a:solidFill>
              </a:rPr>
              <a:t>else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		</a:t>
            </a:r>
            <a:r>
              <a:rPr lang="en">
                <a:solidFill>
                  <a:srgbClr val="6AA84F"/>
                </a:solidFill>
              </a:rPr>
              <a:t>return </a:t>
            </a:r>
            <a:r>
              <a:rPr lang="en">
                <a:solidFill>
                  <a:srgbClr val="E69138"/>
                </a:solidFill>
              </a:rPr>
              <a:t>False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gcfa2ee7ffc_0_34"/>
          <p:cNvSpPr txBox="1"/>
          <p:nvPr/>
        </p:nvSpPr>
        <p:spPr>
          <a:xfrm>
            <a:off x="465950" y="2457525"/>
            <a:ext cx="3444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user_input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 </a:t>
            </a:r>
            <a:r>
              <a:rPr lang="en">
                <a:solidFill>
                  <a:srgbClr val="6AA84F"/>
                </a:solidFill>
              </a:rPr>
              <a:t>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input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“Enter number”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 </a:t>
            </a:r>
            <a:r>
              <a:rPr lang="en">
                <a:solidFill>
                  <a:schemeClr val="dk1"/>
                </a:solidFill>
              </a:rPr>
              <a:t>even_or_odd(user_input)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If</a:t>
            </a:r>
            <a:r>
              <a:rPr lang="en">
                <a:solidFill>
                  <a:schemeClr val="dk1"/>
                </a:solidFill>
              </a:rPr>
              <a:t>  res </a:t>
            </a:r>
            <a:r>
              <a:rPr lang="en">
                <a:solidFill>
                  <a:srgbClr val="9900FF"/>
                </a:solidFill>
              </a:rPr>
              <a:t>==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True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(user_input  </a:t>
            </a:r>
            <a:r>
              <a:rPr lang="en">
                <a:solidFill>
                  <a:srgbClr val="9900FF"/>
                </a:solidFill>
              </a:rPr>
              <a:t>//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else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3</a:t>
            </a:r>
            <a:r>
              <a:rPr lang="en">
                <a:solidFill>
                  <a:srgbClr val="9900FF"/>
                </a:solidFill>
              </a:rPr>
              <a:t>*</a:t>
            </a:r>
            <a:r>
              <a:rPr lang="en">
                <a:solidFill>
                  <a:schemeClr val="dk1"/>
                </a:solidFill>
              </a:rPr>
              <a:t>user_input </a:t>
            </a:r>
            <a:r>
              <a:rPr lang="en">
                <a:solidFill>
                  <a:srgbClr val="9900FF"/>
                </a:solidFill>
              </a:rPr>
              <a:t>+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15" name="Google Shape;115;gcfa2ee7ffc_0_34"/>
          <p:cNvCxnSpPr/>
          <p:nvPr/>
        </p:nvCxnSpPr>
        <p:spPr>
          <a:xfrm>
            <a:off x="3743413" y="2288650"/>
            <a:ext cx="0" cy="4203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gcfa2ee7ffc_0_34"/>
          <p:cNvCxnSpPr/>
          <p:nvPr/>
        </p:nvCxnSpPr>
        <p:spPr>
          <a:xfrm flipH="1" rot="10800000">
            <a:off x="3768550" y="2288500"/>
            <a:ext cx="1850100" cy="5025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gcfa2ee7ffc_0_34"/>
          <p:cNvCxnSpPr/>
          <p:nvPr/>
        </p:nvCxnSpPr>
        <p:spPr>
          <a:xfrm>
            <a:off x="5614000" y="2320525"/>
            <a:ext cx="4500" cy="6303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gcfa2ee7ffc_0_34"/>
          <p:cNvCxnSpPr/>
          <p:nvPr/>
        </p:nvCxnSpPr>
        <p:spPr>
          <a:xfrm rot="10800000">
            <a:off x="3777675" y="2978400"/>
            <a:ext cx="1795200" cy="273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gcfa2ee7ffc_0_34"/>
          <p:cNvCxnSpPr/>
          <p:nvPr/>
        </p:nvCxnSpPr>
        <p:spPr>
          <a:xfrm>
            <a:off x="3750275" y="3101625"/>
            <a:ext cx="4500" cy="657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gcfa2ee7ffc_0_3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fa2ee7ffc_0_7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What is a function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gcfa2ee7ffc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700" y="1735825"/>
            <a:ext cx="1473775" cy="128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cfa2ee7ffc_0_79"/>
          <p:cNvSpPr txBox="1"/>
          <p:nvPr/>
        </p:nvSpPr>
        <p:spPr>
          <a:xfrm>
            <a:off x="3797700" y="1831750"/>
            <a:ext cx="1548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def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turn_right</a:t>
            </a:r>
            <a:r>
              <a:rPr lang="en">
                <a:solidFill>
                  <a:schemeClr val="dk1"/>
                </a:solidFill>
              </a:rPr>
              <a:t>():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dk1"/>
                </a:solidFill>
              </a:rPr>
              <a:t>turn_left()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turn_left()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turn_left()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gcfa2ee7ffc_0_7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fa2ee7ffc_0_93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4" name="Google Shape;134;gcfa2ee7ffc_0_93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{9E6B00B3-3550-4E37-B1AD-04B0EF8C3185}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What is a function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Function Inputs (arguments)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 output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 scopes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mutable immutable arguments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5" name="Google Shape;135;gcfa2ee7ffc_0_9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