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00">
          <p15:clr>
            <a:srgbClr val="A4A3A4"/>
          </p15:clr>
        </p15:guide>
        <p15:guide id="2" pos="576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769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4001">
          <p15:clr>
            <a:srgbClr val="9AA0A6"/>
          </p15:clr>
        </p15:guide>
        <p15:guide id="11" orient="horz" pos="2638">
          <p15:clr>
            <a:srgbClr val="9AA0A6"/>
          </p15:clr>
        </p15:guide>
        <p15:guide id="12" pos="321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9" roundtripDataSignature="AMtx7miH/C4SLpXou9mvW17XXR/al+fz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8F6308-B1B0-45FA-A852-1DB75846ABE8}">
  <a:tblStyle styleId="{7D8F6308-B1B0-45FA-A852-1DB75846ABE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D94DC38-DEA2-4674-BDA9-CA6EE314A2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00" orient="horz"/>
        <p:guide pos="576"/>
        <p:guide/>
        <p:guide pos="2319"/>
        <p:guide pos="4576"/>
        <p:guide pos="4201"/>
        <p:guide pos="769" orient="horz"/>
        <p:guide pos="1800"/>
        <p:guide pos="144"/>
        <p:guide pos="4001"/>
        <p:guide pos="2638" orient="horz"/>
        <p:guide pos="3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3ea16307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03ea16307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3ea16307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03ea16307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3ea16307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03ea16307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ea16307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03ea16307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3ea16307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03ea16307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3ea163076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03ea163076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3ea16307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03ea16307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3ea163076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03ea163076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3ea16307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03ea16307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3fe32c5c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03fe32c5c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e8bb3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03e8bb3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3fe32c5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03fe32c5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3fe32c5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03fe32c5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3ea16307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03ea16307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ea1630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03ea1630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ea163076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03ea163076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ea16307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03ea16307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3ea16307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03ea16307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3ea163076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03ea163076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3ea16307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03ea16307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3ea16307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03ea16307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" sz="1600">
                <a:solidFill>
                  <a:srgbClr val="6AA84F"/>
                </a:solidFill>
              </a:rPr>
              <a:t>7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3ea163076_0_34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Tuple and List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Google Shape;155;g103ea163076_0_340"/>
          <p:cNvGraphicFramePr/>
          <p:nvPr/>
        </p:nvGraphicFramePr>
        <p:xfrm>
          <a:off x="952500" y="776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{FD94DC38-DEA2-4674-BDA9-CA6EE314A292}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Tuple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   List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g103ea163076_0_340"/>
          <p:cNvSpPr txBox="1"/>
          <p:nvPr/>
        </p:nvSpPr>
        <p:spPr>
          <a:xfrm>
            <a:off x="952500" y="2611900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g103ea163076_0_340"/>
          <p:cNvSpPr txBox="1"/>
          <p:nvPr/>
        </p:nvSpPr>
        <p:spPr>
          <a:xfrm>
            <a:off x="4560975" y="2561200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g103ea163076_0_340"/>
          <p:cNvSpPr txBox="1"/>
          <p:nvPr/>
        </p:nvSpPr>
        <p:spPr>
          <a:xfrm>
            <a:off x="1086325" y="3202300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g103ea163076_0_340"/>
          <p:cNvSpPr txBox="1"/>
          <p:nvPr/>
        </p:nvSpPr>
        <p:spPr>
          <a:xfrm>
            <a:off x="1106475" y="3602500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g103ea163076_0_340"/>
          <p:cNvSpPr txBox="1"/>
          <p:nvPr/>
        </p:nvSpPr>
        <p:spPr>
          <a:xfrm>
            <a:off x="4560975" y="3202300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g103ea163076_0_340"/>
          <p:cNvSpPr txBox="1"/>
          <p:nvPr/>
        </p:nvSpPr>
        <p:spPr>
          <a:xfrm>
            <a:off x="4581125" y="3602500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g103ea163076_0_340"/>
          <p:cNvSpPr txBox="1"/>
          <p:nvPr/>
        </p:nvSpPr>
        <p:spPr>
          <a:xfrm>
            <a:off x="1242175" y="4123300"/>
            <a:ext cx="6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False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63" name="Google Shape;163;g103ea163076_0_340"/>
          <p:cNvSpPr txBox="1"/>
          <p:nvPr/>
        </p:nvSpPr>
        <p:spPr>
          <a:xfrm>
            <a:off x="4767750" y="4123300"/>
            <a:ext cx="6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False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64" name="Google Shape;164;g103ea163076_0_34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3ea163076_0_34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Tuple and List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g103ea163076_0_345"/>
          <p:cNvGraphicFramePr/>
          <p:nvPr/>
        </p:nvGraphicFramePr>
        <p:xfrm>
          <a:off x="952500" y="776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{FD94DC38-DEA2-4674-BDA9-CA6EE314A292}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Tuple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   List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Foreach loop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Foreach loop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g103ea163076_0_34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3ea163076_0_35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Tuple and List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g103ea163076_0_350"/>
          <p:cNvGraphicFramePr/>
          <p:nvPr/>
        </p:nvGraphicFramePr>
        <p:xfrm>
          <a:off x="952500" y="776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{FD94DC38-DEA2-4674-BDA9-CA6EE314A292}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Tuple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   List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Foreach loop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Foreach loop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len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max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min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sum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len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max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min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sum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g103ea163076_0_350"/>
          <p:cNvSpPr txBox="1"/>
          <p:nvPr/>
        </p:nvSpPr>
        <p:spPr>
          <a:xfrm>
            <a:off x="952500" y="3055875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g103ea163076_0_350"/>
          <p:cNvSpPr txBox="1"/>
          <p:nvPr/>
        </p:nvSpPr>
        <p:spPr>
          <a:xfrm>
            <a:off x="4560975" y="3005175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80" name="Google Shape;180;g103ea163076_0_350"/>
          <p:cNvGraphicFramePr/>
          <p:nvPr/>
        </p:nvGraphicFramePr>
        <p:xfrm>
          <a:off x="1788050" y="33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{FD94DC38-DEA2-4674-BDA9-CA6EE314A292}</a:tableStyleId>
              </a:tblPr>
              <a:tblGrid>
                <a:gridCol w="765550"/>
              </a:tblGrid>
              <a:tr h="1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15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1" name="Google Shape;181;g103ea163076_0_350"/>
          <p:cNvGraphicFramePr/>
          <p:nvPr/>
        </p:nvGraphicFramePr>
        <p:xfrm>
          <a:off x="5361525" y="348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{FD94DC38-DEA2-4674-BDA9-CA6EE314A292}</a:tableStyleId>
              </a:tblPr>
              <a:tblGrid>
                <a:gridCol w="765550"/>
              </a:tblGrid>
              <a:tr h="1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15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g103ea163076_0_350"/>
          <p:cNvGraphicFramePr/>
          <p:nvPr/>
        </p:nvGraphicFramePr>
        <p:xfrm>
          <a:off x="1022500" y="336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{FD94DC38-DEA2-4674-BDA9-CA6EE314A292}</a:tableStyleId>
              </a:tblPr>
              <a:tblGrid>
                <a:gridCol w="765550"/>
              </a:tblGrid>
              <a:tr h="1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max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(t)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min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(t)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len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(t)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sum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(t)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g103ea163076_0_350"/>
          <p:cNvGraphicFramePr/>
          <p:nvPr/>
        </p:nvGraphicFramePr>
        <p:xfrm>
          <a:off x="4595975" y="348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{FD94DC38-DEA2-4674-BDA9-CA6EE314A292}</a:tableStyleId>
              </a:tblPr>
              <a:tblGrid>
                <a:gridCol w="765550"/>
              </a:tblGrid>
              <a:tr h="1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max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(l)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min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(l)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len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(l)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sum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(l)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g103ea163076_0_35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3ea163076_0_35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Tuple and List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g103ea163076_0_355"/>
          <p:cNvGraphicFramePr/>
          <p:nvPr/>
        </p:nvGraphicFramePr>
        <p:xfrm>
          <a:off x="952500" y="776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{FD94DC38-DEA2-4674-BDA9-CA6EE314A292}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Tuple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   List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Foreach loop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Foreach loop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len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max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min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sum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len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max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min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sum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IMMUTABLE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Can’t add elements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Can’t remove elements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Can’t update elements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MUTABLE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append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(),  </a:t>
                      </a: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extend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(),  </a:t>
                      </a: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insert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pop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(),  </a:t>
                      </a: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remove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L[idx] </a:t>
                      </a: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new_value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" name="Google Shape;191;g103ea163076_0_355"/>
          <p:cNvSpPr txBox="1"/>
          <p:nvPr/>
        </p:nvSpPr>
        <p:spPr>
          <a:xfrm>
            <a:off x="283400" y="4043000"/>
            <a:ext cx="7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03ea163076_0_355"/>
          <p:cNvSpPr txBox="1"/>
          <p:nvPr/>
        </p:nvSpPr>
        <p:spPr>
          <a:xfrm>
            <a:off x="414075" y="3865625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g103ea163076_0_355"/>
          <p:cNvSpPr txBox="1"/>
          <p:nvPr/>
        </p:nvSpPr>
        <p:spPr>
          <a:xfrm>
            <a:off x="4560975" y="3885350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g103ea163076_0_355"/>
          <p:cNvSpPr txBox="1"/>
          <p:nvPr/>
        </p:nvSpPr>
        <p:spPr>
          <a:xfrm>
            <a:off x="340075" y="4246100"/>
            <a:ext cx="241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10</a:t>
            </a:r>
            <a:r>
              <a:rPr lang="en">
                <a:solidFill>
                  <a:schemeClr val="dk1"/>
                </a:solidFill>
              </a:rPr>
              <a:t>           t.</a:t>
            </a:r>
            <a:r>
              <a:rPr lang="en">
                <a:solidFill>
                  <a:srgbClr val="3C78D8"/>
                </a:solidFill>
              </a:rPr>
              <a:t>remove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   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t.</a:t>
            </a:r>
            <a:r>
              <a:rPr lang="en">
                <a:solidFill>
                  <a:srgbClr val="3C78D8"/>
                </a:solidFill>
              </a:rPr>
              <a:t>append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)      t.</a:t>
            </a:r>
            <a:r>
              <a:rPr lang="en">
                <a:solidFill>
                  <a:srgbClr val="3C78D8"/>
                </a:solidFill>
              </a:rPr>
              <a:t>pop</a:t>
            </a:r>
            <a:r>
              <a:rPr lang="en">
                <a:solidFill>
                  <a:schemeClr val="dk1"/>
                </a:solidFill>
              </a:rPr>
              <a:t>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g103ea163076_0_355"/>
          <p:cNvSpPr txBox="1"/>
          <p:nvPr/>
        </p:nvSpPr>
        <p:spPr>
          <a:xfrm>
            <a:off x="2644975" y="4323050"/>
            <a:ext cx="100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Error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96" name="Google Shape;196;g103ea163076_0_355"/>
          <p:cNvSpPr txBox="1"/>
          <p:nvPr/>
        </p:nvSpPr>
        <p:spPr>
          <a:xfrm>
            <a:off x="4606350" y="4246100"/>
            <a:ext cx="241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10</a:t>
            </a:r>
            <a:r>
              <a:rPr lang="en">
                <a:solidFill>
                  <a:schemeClr val="dk1"/>
                </a:solidFill>
              </a:rPr>
              <a:t>           l.</a:t>
            </a:r>
            <a:r>
              <a:rPr lang="en">
                <a:solidFill>
                  <a:srgbClr val="3C78D8"/>
                </a:solidFill>
              </a:rPr>
              <a:t>remove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   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l.</a:t>
            </a:r>
            <a:r>
              <a:rPr lang="en">
                <a:solidFill>
                  <a:srgbClr val="3C78D8"/>
                </a:solidFill>
              </a:rPr>
              <a:t>append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)      l.</a:t>
            </a:r>
            <a:r>
              <a:rPr lang="en">
                <a:solidFill>
                  <a:srgbClr val="3C78D8"/>
                </a:solidFill>
              </a:rPr>
              <a:t>pop</a:t>
            </a:r>
            <a:r>
              <a:rPr lang="en">
                <a:solidFill>
                  <a:schemeClr val="dk1"/>
                </a:solidFill>
              </a:rPr>
              <a:t>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g103ea163076_0_355"/>
          <p:cNvSpPr txBox="1"/>
          <p:nvPr/>
        </p:nvSpPr>
        <p:spPr>
          <a:xfrm>
            <a:off x="7188650" y="4353800"/>
            <a:ext cx="20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10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g103ea163076_0_35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3ea163076_0_26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1155CC"/>
                </a:solidFill>
              </a:rPr>
              <a:t>Use cases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Google Shape;204;g103ea163076_0_266"/>
          <p:cNvGraphicFramePr/>
          <p:nvPr/>
        </p:nvGraphicFramePr>
        <p:xfrm>
          <a:off x="3903375" y="333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{FD94DC38-DEA2-4674-BDA9-CA6EE314A292}</a:tableStyleId>
              </a:tblPr>
              <a:tblGrid>
                <a:gridCol w="158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tuple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g103ea163076_0_266"/>
          <p:cNvGraphicFramePr/>
          <p:nvPr/>
        </p:nvGraphicFramePr>
        <p:xfrm>
          <a:off x="671775" y="175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{FD94DC38-DEA2-4674-BDA9-CA6EE314A292}</a:tableStyleId>
              </a:tblPr>
              <a:tblGrid>
                <a:gridCol w="278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RGB colors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People names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x, y, z Coordinates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Products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Store people id’s and birth date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g103ea163076_0_266"/>
          <p:cNvGraphicFramePr/>
          <p:nvPr/>
        </p:nvGraphicFramePr>
        <p:xfrm>
          <a:off x="3903375" y="175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{FD94DC38-DEA2-4674-BDA9-CA6EE314A292}</a:tableStyleId>
              </a:tblPr>
              <a:tblGrid>
                <a:gridCol w="158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tuple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Google Shape;207;g103ea163076_0_266"/>
          <p:cNvGraphicFramePr/>
          <p:nvPr/>
        </p:nvGraphicFramePr>
        <p:xfrm>
          <a:off x="3903375" y="214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{FD94DC38-DEA2-4674-BDA9-CA6EE314A292}</a:tableStyleId>
              </a:tblPr>
              <a:tblGrid>
                <a:gridCol w="158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list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8" name="Google Shape;208;g103ea163076_0_266"/>
          <p:cNvGraphicFramePr/>
          <p:nvPr/>
        </p:nvGraphicFramePr>
        <p:xfrm>
          <a:off x="3903375" y="254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{FD94DC38-DEA2-4674-BDA9-CA6EE314A292}</a:tableStyleId>
              </a:tblPr>
              <a:tblGrid>
                <a:gridCol w="158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tuple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9" name="Google Shape;209;g103ea163076_0_266"/>
          <p:cNvGraphicFramePr/>
          <p:nvPr/>
        </p:nvGraphicFramePr>
        <p:xfrm>
          <a:off x="3903375" y="294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{FD94DC38-DEA2-4674-BDA9-CA6EE314A292}</a:tableStyleId>
              </a:tblPr>
              <a:tblGrid>
                <a:gridCol w="158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list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Google Shape;210;g103ea163076_0_26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g103ea163076_0_443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{7D8F6308-B1B0-45FA-A852-1DB75846ABE8}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caveats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g103ea163076_0_44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03ea163076_0_44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3ea163076_0_29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1155CC"/>
                </a:solidFill>
              </a:rPr>
              <a:t>Caveats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03ea163076_0_294"/>
          <p:cNvSpPr txBox="1"/>
          <p:nvPr/>
        </p:nvSpPr>
        <p:spPr>
          <a:xfrm>
            <a:off x="1885775" y="1937775"/>
            <a:ext cx="9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g103ea163076_0_294"/>
          <p:cNvSpPr txBox="1"/>
          <p:nvPr/>
        </p:nvSpPr>
        <p:spPr>
          <a:xfrm>
            <a:off x="1885775" y="2441875"/>
            <a:ext cx="7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g103ea163076_0_294"/>
          <p:cNvSpPr txBox="1"/>
          <p:nvPr/>
        </p:nvSpPr>
        <p:spPr>
          <a:xfrm>
            <a:off x="2897800" y="2441875"/>
            <a:ext cx="7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int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26" name="Google Shape;226;g103ea163076_0_294"/>
          <p:cNvSpPr txBox="1"/>
          <p:nvPr/>
        </p:nvSpPr>
        <p:spPr>
          <a:xfrm>
            <a:off x="5382150" y="2000425"/>
            <a:ext cx="9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g103ea163076_0_294"/>
          <p:cNvSpPr txBox="1"/>
          <p:nvPr/>
        </p:nvSpPr>
        <p:spPr>
          <a:xfrm>
            <a:off x="5382150" y="2504525"/>
            <a:ext cx="7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g103ea163076_0_294"/>
          <p:cNvSpPr txBox="1"/>
          <p:nvPr/>
        </p:nvSpPr>
        <p:spPr>
          <a:xfrm>
            <a:off x="6394175" y="2504525"/>
            <a:ext cx="7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tuple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29" name="Google Shape;229;g103ea163076_0_29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3ea163076_0_40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1155CC"/>
                </a:solidFill>
              </a:rPr>
              <a:t>Caveats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03ea163076_0_409"/>
          <p:cNvSpPr txBox="1"/>
          <p:nvPr/>
        </p:nvSpPr>
        <p:spPr>
          <a:xfrm>
            <a:off x="1350850" y="1837325"/>
            <a:ext cx="28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([</a:t>
            </a:r>
            <a:r>
              <a:rPr lang="en">
                <a:solidFill>
                  <a:srgbClr val="6AA84F"/>
                </a:solidFill>
              </a:rPr>
              <a:t>1, 2, 3</a:t>
            </a:r>
            <a:r>
              <a:rPr lang="en">
                <a:solidFill>
                  <a:schemeClr val="dk1"/>
                </a:solidFill>
              </a:rPr>
              <a:t>],  </a:t>
            </a:r>
            <a:r>
              <a:rPr lang="en">
                <a:solidFill>
                  <a:srgbClr val="E06666"/>
                </a:solidFill>
              </a:rPr>
              <a:t>“hello”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 “world”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t[0][0]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5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36" name="Google Shape;236;g103ea163076_0_409"/>
          <p:cNvSpPr txBox="1"/>
          <p:nvPr/>
        </p:nvSpPr>
        <p:spPr>
          <a:xfrm>
            <a:off x="1350850" y="2748875"/>
            <a:ext cx="11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g103ea163076_0_409"/>
          <p:cNvSpPr txBox="1"/>
          <p:nvPr/>
        </p:nvSpPr>
        <p:spPr>
          <a:xfrm>
            <a:off x="1350850" y="3406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([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rgbClr val="6AA84F"/>
                </a:solidFill>
              </a:rPr>
              <a:t>, 2, 3</a:t>
            </a:r>
            <a:r>
              <a:rPr lang="en">
                <a:solidFill>
                  <a:schemeClr val="dk1"/>
                </a:solidFill>
              </a:rPr>
              <a:t>],  </a:t>
            </a:r>
            <a:r>
              <a:rPr lang="en">
                <a:solidFill>
                  <a:srgbClr val="E06666"/>
                </a:solidFill>
              </a:rPr>
              <a:t>“hello”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 “world”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238" name="Google Shape;238;g103ea163076_0_40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g103ea163076_0_453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{7D8F6308-B1B0-45FA-A852-1DB75846ABE8}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caveats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Check your understanding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" name="Google Shape;244;g103ea163076_0_45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03ea163076_0_45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3fe32c5c3_0_4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103fe32c5c3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870025"/>
            <a:ext cx="402907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03fe32c5c3_0_43"/>
          <p:cNvSpPr txBox="1"/>
          <p:nvPr/>
        </p:nvSpPr>
        <p:spPr>
          <a:xfrm>
            <a:off x="1314638" y="14295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Write code to get 20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53" name="Google Shape;253;g103fe32c5c3_0_43"/>
          <p:cNvSpPr txBox="1"/>
          <p:nvPr/>
        </p:nvSpPr>
        <p:spPr>
          <a:xfrm>
            <a:off x="1889300" y="2333525"/>
            <a:ext cx="10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t[1][1]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54" name="Google Shape;254;g103fe32c5c3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675" y="2962963"/>
            <a:ext cx="405765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03fe32c5c3_0_43"/>
          <p:cNvSpPr txBox="1"/>
          <p:nvPr/>
        </p:nvSpPr>
        <p:spPr>
          <a:xfrm>
            <a:off x="4915650" y="3787625"/>
            <a:ext cx="31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('tuple',  [0, 20, 30],  (40, 50, 60))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56" name="Google Shape;256;g103fe32c5c3_0_4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g103e8bb3d9b_0_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{7D8F6308-B1B0-45FA-A852-1DB75846ABE8}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tuple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caveats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g103e8bb3d9b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03e8bb3d9b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3fe32c5c3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225" y="3344975"/>
            <a:ext cx="41529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03fe32c5c3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125" y="1478700"/>
            <a:ext cx="22002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03fe32c5c3_0_49"/>
          <p:cNvSpPr txBox="1"/>
          <p:nvPr/>
        </p:nvSpPr>
        <p:spPr>
          <a:xfrm>
            <a:off x="2032458" y="2129675"/>
            <a:ext cx="6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error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64" name="Google Shape;264;g103fe32c5c3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4713" y="1478700"/>
            <a:ext cx="14573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03fe32c5c3_0_49"/>
          <p:cNvSpPr txBox="1"/>
          <p:nvPr/>
        </p:nvSpPr>
        <p:spPr>
          <a:xfrm>
            <a:off x="5865344" y="2129675"/>
            <a:ext cx="14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(1, 2, 3, 1, 2, 3)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66" name="Google Shape;266;g103fe32c5c3_0_49"/>
          <p:cNvSpPr txBox="1"/>
          <p:nvPr/>
        </p:nvSpPr>
        <p:spPr>
          <a:xfrm>
            <a:off x="4188883" y="3987725"/>
            <a:ext cx="6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()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67" name="Google Shape;267;g103fe32c5c3_0_4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03fe32c5c3_0_4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Google Shape;273;g103fe32c5c3_0_17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{7D8F6308-B1B0-45FA-A852-1DB75846ABE8}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caveats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What we’ve learned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g103fe32c5c3_0_1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03fe32c5c3_0_1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3ea163076_0_49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>
                <a:solidFill>
                  <a:srgbClr val="3C78D8"/>
                </a:solidFill>
              </a:rPr>
              <a:t>What we’ve learned</a:t>
            </a:r>
            <a:endParaRPr b="1" i="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03ea163076_0_494"/>
          <p:cNvSpPr txBox="1"/>
          <p:nvPr/>
        </p:nvSpPr>
        <p:spPr>
          <a:xfrm>
            <a:off x="30225" y="2456863"/>
            <a:ext cx="35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List but written with parentheses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82" name="Google Shape;282;g103ea163076_0_494"/>
          <p:cNvSpPr txBox="1"/>
          <p:nvPr/>
        </p:nvSpPr>
        <p:spPr>
          <a:xfrm>
            <a:off x="6104775" y="2031763"/>
            <a:ext cx="32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When we know exact size of items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83" name="Google Shape;283;g103ea163076_0_494"/>
          <p:cNvSpPr txBox="1"/>
          <p:nvPr/>
        </p:nvSpPr>
        <p:spPr>
          <a:xfrm>
            <a:off x="6437700" y="14055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when?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4" name="Google Shape;284;g103ea163076_0_494"/>
          <p:cNvSpPr txBox="1"/>
          <p:nvPr/>
        </p:nvSpPr>
        <p:spPr>
          <a:xfrm>
            <a:off x="3844350" y="1459863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why?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5" name="Google Shape;285;g103ea163076_0_494"/>
          <p:cNvSpPr txBox="1"/>
          <p:nvPr/>
        </p:nvSpPr>
        <p:spPr>
          <a:xfrm>
            <a:off x="3863250" y="2985000"/>
            <a:ext cx="8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C78D8"/>
                </a:solidFill>
              </a:rPr>
              <a:t>hash</a:t>
            </a:r>
            <a:endParaRPr i="1">
              <a:solidFill>
                <a:srgbClr val="3C78D8"/>
              </a:solidFill>
            </a:endParaRPr>
          </a:p>
        </p:txBody>
      </p:sp>
      <p:sp>
        <p:nvSpPr>
          <p:cNvPr id="286" name="Google Shape;286;g103ea163076_0_494"/>
          <p:cNvSpPr txBox="1"/>
          <p:nvPr/>
        </p:nvSpPr>
        <p:spPr>
          <a:xfrm>
            <a:off x="3754650" y="2031763"/>
            <a:ext cx="15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efficient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87" name="Google Shape;287;g103ea163076_0_494"/>
          <p:cNvSpPr txBox="1"/>
          <p:nvPr/>
        </p:nvSpPr>
        <p:spPr>
          <a:xfrm>
            <a:off x="3254225" y="2349175"/>
            <a:ext cx="300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Less problems when variable remains unchangeable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88" name="Google Shape;288;g103ea163076_0_494"/>
          <p:cNvSpPr txBox="1"/>
          <p:nvPr/>
        </p:nvSpPr>
        <p:spPr>
          <a:xfrm>
            <a:off x="676425" y="1459863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what?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9" name="Google Shape;289;g103ea163076_0_494"/>
          <p:cNvSpPr txBox="1"/>
          <p:nvPr/>
        </p:nvSpPr>
        <p:spPr>
          <a:xfrm>
            <a:off x="571500" y="29850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immutable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90" name="Google Shape;290;g103ea163076_0_494"/>
          <p:cNvSpPr txBox="1"/>
          <p:nvPr/>
        </p:nvSpPr>
        <p:spPr>
          <a:xfrm>
            <a:off x="529000" y="3603750"/>
            <a:ext cx="21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03ea163076_0_494"/>
          <p:cNvSpPr txBox="1"/>
          <p:nvPr/>
        </p:nvSpPr>
        <p:spPr>
          <a:xfrm>
            <a:off x="478200" y="3784100"/>
            <a:ext cx="8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ordered</a:t>
            </a:r>
            <a:endParaRPr/>
          </a:p>
        </p:txBody>
      </p:sp>
      <p:sp>
        <p:nvSpPr>
          <p:cNvPr id="292" name="Google Shape;292;g103ea163076_0_494"/>
          <p:cNvSpPr txBox="1"/>
          <p:nvPr/>
        </p:nvSpPr>
        <p:spPr>
          <a:xfrm>
            <a:off x="1914125" y="3784100"/>
            <a:ext cx="134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Indexing</a:t>
            </a:r>
            <a:r>
              <a:rPr lang="en" sz="1200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rgbClr val="6AA84F"/>
                </a:solidFill>
              </a:rPr>
              <a:t> slicing</a:t>
            </a:r>
            <a:endParaRPr/>
          </a:p>
        </p:txBody>
      </p:sp>
      <p:sp>
        <p:nvSpPr>
          <p:cNvPr id="293" name="Google Shape;293;g103ea163076_0_494"/>
          <p:cNvSpPr txBox="1"/>
          <p:nvPr/>
        </p:nvSpPr>
        <p:spPr>
          <a:xfrm>
            <a:off x="4530750" y="3817725"/>
            <a:ext cx="119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Foreach loop</a:t>
            </a:r>
            <a:endParaRPr/>
          </a:p>
        </p:txBody>
      </p:sp>
      <p:sp>
        <p:nvSpPr>
          <p:cNvPr id="294" name="Google Shape;294;g103ea163076_0_494"/>
          <p:cNvSpPr txBox="1"/>
          <p:nvPr/>
        </p:nvSpPr>
        <p:spPr>
          <a:xfrm>
            <a:off x="3614450" y="3817725"/>
            <a:ext cx="3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in</a:t>
            </a:r>
            <a:endParaRPr/>
          </a:p>
        </p:txBody>
      </p:sp>
      <p:sp>
        <p:nvSpPr>
          <p:cNvPr id="295" name="Google Shape;295;g103ea163076_0_494"/>
          <p:cNvSpPr txBox="1"/>
          <p:nvPr/>
        </p:nvSpPr>
        <p:spPr>
          <a:xfrm>
            <a:off x="6319450" y="3817725"/>
            <a:ext cx="256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len</a:t>
            </a:r>
            <a:r>
              <a:rPr lang="en" sz="1200">
                <a:solidFill>
                  <a:schemeClr val="dk1"/>
                </a:solidFill>
              </a:rPr>
              <a:t>()   </a:t>
            </a:r>
            <a:r>
              <a:rPr lang="en" sz="1200">
                <a:solidFill>
                  <a:srgbClr val="6AA84F"/>
                </a:solidFill>
              </a:rPr>
              <a:t>max</a:t>
            </a:r>
            <a:r>
              <a:rPr lang="en" sz="1200">
                <a:solidFill>
                  <a:schemeClr val="dk1"/>
                </a:solidFill>
              </a:rPr>
              <a:t>()   </a:t>
            </a:r>
            <a:r>
              <a:rPr lang="en" sz="1200">
                <a:solidFill>
                  <a:srgbClr val="6AA84F"/>
                </a:solidFill>
              </a:rPr>
              <a:t>min</a:t>
            </a:r>
            <a:r>
              <a:rPr lang="en" sz="1200">
                <a:solidFill>
                  <a:schemeClr val="dk1"/>
                </a:solidFill>
              </a:rPr>
              <a:t>()   </a:t>
            </a:r>
            <a:r>
              <a:rPr lang="en" sz="1200">
                <a:solidFill>
                  <a:srgbClr val="6AA84F"/>
                </a:solidFill>
              </a:rPr>
              <a:t>sum</a:t>
            </a:r>
            <a:r>
              <a:rPr lang="en" sz="1200">
                <a:solidFill>
                  <a:schemeClr val="dk1"/>
                </a:solidFill>
              </a:rPr>
              <a:t>() </a:t>
            </a:r>
            <a:endParaRPr/>
          </a:p>
        </p:txBody>
      </p:sp>
      <p:sp>
        <p:nvSpPr>
          <p:cNvPr id="296" name="Google Shape;296;g103ea163076_0_494"/>
          <p:cNvSpPr txBox="1"/>
          <p:nvPr/>
        </p:nvSpPr>
        <p:spPr>
          <a:xfrm>
            <a:off x="439250" y="1904525"/>
            <a:ext cx="17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Data structure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97" name="Google Shape;297;g103ea163076_0_49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ea163076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Review of the previous lecture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03ea163076_0_0"/>
          <p:cNvSpPr txBox="1"/>
          <p:nvPr/>
        </p:nvSpPr>
        <p:spPr>
          <a:xfrm>
            <a:off x="800250" y="1205400"/>
            <a:ext cx="10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Collection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71" name="Google Shape;71;g103ea163076_0_0"/>
          <p:cNvSpPr txBox="1"/>
          <p:nvPr/>
        </p:nvSpPr>
        <p:spPr>
          <a:xfrm>
            <a:off x="800250" y="1581700"/>
            <a:ext cx="19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Group of elements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72" name="Google Shape;72;g103ea163076_0_0"/>
          <p:cNvSpPr/>
          <p:nvPr/>
        </p:nvSpPr>
        <p:spPr>
          <a:xfrm>
            <a:off x="4197950" y="1651227"/>
            <a:ext cx="2259600" cy="21552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03ea163076_0_0"/>
          <p:cNvSpPr txBox="1"/>
          <p:nvPr/>
        </p:nvSpPr>
        <p:spPr>
          <a:xfrm>
            <a:off x="4441315" y="2112674"/>
            <a:ext cx="6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apple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74" name="Google Shape;74;g103ea163076_0_0"/>
          <p:cNvSpPr txBox="1"/>
          <p:nvPr/>
        </p:nvSpPr>
        <p:spPr>
          <a:xfrm>
            <a:off x="4504001" y="2534275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mango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75" name="Google Shape;75;g103ea163076_0_0"/>
          <p:cNvSpPr txBox="1"/>
          <p:nvPr/>
        </p:nvSpPr>
        <p:spPr>
          <a:xfrm>
            <a:off x="5222523" y="2106400"/>
            <a:ext cx="8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orange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76" name="Google Shape;76;g103ea163076_0_0"/>
          <p:cNvSpPr txBox="1"/>
          <p:nvPr/>
        </p:nvSpPr>
        <p:spPr>
          <a:xfrm>
            <a:off x="4977598" y="3232150"/>
            <a:ext cx="8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grapes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77" name="Google Shape;77;g103ea163076_0_0"/>
          <p:cNvSpPr txBox="1"/>
          <p:nvPr/>
        </p:nvSpPr>
        <p:spPr>
          <a:xfrm>
            <a:off x="5250727" y="2765200"/>
            <a:ext cx="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banana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78" name="Google Shape;78;g103ea163076_0_0"/>
          <p:cNvSpPr txBox="1"/>
          <p:nvPr/>
        </p:nvSpPr>
        <p:spPr>
          <a:xfrm>
            <a:off x="4404232" y="2955880"/>
            <a:ext cx="6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kiwi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79" name="Google Shape;79;g103ea163076_0_0"/>
          <p:cNvSpPr txBox="1"/>
          <p:nvPr/>
        </p:nvSpPr>
        <p:spPr>
          <a:xfrm>
            <a:off x="5722873" y="2365000"/>
            <a:ext cx="7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cherry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80" name="Google Shape;80;g103ea163076_0_0"/>
          <p:cNvSpPr/>
          <p:nvPr/>
        </p:nvSpPr>
        <p:spPr>
          <a:xfrm>
            <a:off x="6554234" y="1657290"/>
            <a:ext cx="2259600" cy="21552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03ea163076_0_0"/>
          <p:cNvSpPr txBox="1"/>
          <p:nvPr/>
        </p:nvSpPr>
        <p:spPr>
          <a:xfrm>
            <a:off x="6736199" y="2112463"/>
            <a:ext cx="221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raffo.kalandadze@gmail.com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82" name="Google Shape;82;g103ea163076_0_0"/>
          <p:cNvSpPr txBox="1"/>
          <p:nvPr/>
        </p:nvSpPr>
        <p:spPr>
          <a:xfrm>
            <a:off x="4877761" y="1370725"/>
            <a:ext cx="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fruits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3" name="Google Shape;83;g103ea163076_0_0"/>
          <p:cNvSpPr txBox="1"/>
          <p:nvPr/>
        </p:nvSpPr>
        <p:spPr>
          <a:xfrm>
            <a:off x="7316724" y="1370725"/>
            <a:ext cx="7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gmails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4" name="Google Shape;84;g103ea163076_0_0"/>
          <p:cNvSpPr txBox="1"/>
          <p:nvPr/>
        </p:nvSpPr>
        <p:spPr>
          <a:xfrm>
            <a:off x="6518002" y="2581389"/>
            <a:ext cx="22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pythonprogramming@gmail.com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85" name="Google Shape;85;g103ea163076_0_0"/>
          <p:cNvSpPr txBox="1"/>
          <p:nvPr/>
        </p:nvSpPr>
        <p:spPr>
          <a:xfrm>
            <a:off x="6775600" y="3103807"/>
            <a:ext cx="221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helloworld@gmail.com</a:t>
            </a:r>
            <a:endParaRPr sz="1200">
              <a:solidFill>
                <a:srgbClr val="E69138"/>
              </a:solidFill>
            </a:endParaRPr>
          </a:p>
        </p:txBody>
      </p:sp>
      <p:graphicFrame>
        <p:nvGraphicFramePr>
          <p:cNvPr id="86" name="Google Shape;86;g103ea163076_0_0"/>
          <p:cNvGraphicFramePr/>
          <p:nvPr/>
        </p:nvGraphicFramePr>
        <p:xfrm>
          <a:off x="228600" y="223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{FD94DC38-DEA2-4674-BDA9-CA6EE314A292}</a:tableStyleId>
              </a:tblPr>
              <a:tblGrid>
                <a:gridCol w="1222325"/>
                <a:gridCol w="2468050"/>
              </a:tblGrid>
              <a:tr h="41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Set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add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add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(value)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remove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remove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(value)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discard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(value)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functions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max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min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len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sum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len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operators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|   &amp;   -   ^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g103ea163076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103ea163076_0_423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{7D8F6308-B1B0-45FA-A852-1DB75846ABE8}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What is 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tuple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caveats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g103ea163076_0_42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03ea163076_0_42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3ea163076_0_6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Tuple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03ea163076_0_66"/>
          <p:cNvSpPr txBox="1"/>
          <p:nvPr/>
        </p:nvSpPr>
        <p:spPr>
          <a:xfrm>
            <a:off x="653225" y="1557675"/>
            <a:ext cx="35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List but written with parentheses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1" name="Google Shape;101;g103ea163076_0_66"/>
          <p:cNvSpPr txBox="1"/>
          <p:nvPr/>
        </p:nvSpPr>
        <p:spPr>
          <a:xfrm>
            <a:off x="5138925" y="1580500"/>
            <a:ext cx="249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“a”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”b”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“c”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“hello”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g103ea163076_0_66"/>
          <p:cNvSpPr txBox="1"/>
          <p:nvPr/>
        </p:nvSpPr>
        <p:spPr>
          <a:xfrm>
            <a:off x="680625" y="2482075"/>
            <a:ext cx="13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Immutable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03" name="Google Shape;103;g103ea163076_0_66"/>
          <p:cNvSpPr txBox="1"/>
          <p:nvPr/>
        </p:nvSpPr>
        <p:spPr>
          <a:xfrm>
            <a:off x="3787950" y="3968750"/>
            <a:ext cx="15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&lt;class 'tuple'&gt;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4" name="Google Shape;104;g103ea163076_0_6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3ea163076_0_20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Tuple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03ea163076_0_208"/>
          <p:cNvSpPr txBox="1"/>
          <p:nvPr/>
        </p:nvSpPr>
        <p:spPr>
          <a:xfrm>
            <a:off x="5625500" y="2254675"/>
            <a:ext cx="32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When we know exact size of items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1" name="Google Shape;111;g103ea163076_0_208"/>
          <p:cNvSpPr txBox="1"/>
          <p:nvPr/>
        </p:nvSpPr>
        <p:spPr>
          <a:xfrm>
            <a:off x="5967875" y="1682763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when?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2" name="Google Shape;112;g103ea163076_0_208"/>
          <p:cNvSpPr txBox="1"/>
          <p:nvPr/>
        </p:nvSpPr>
        <p:spPr>
          <a:xfrm>
            <a:off x="703400" y="1656363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why?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3" name="Google Shape;113;g103ea163076_0_208"/>
          <p:cNvSpPr txBox="1"/>
          <p:nvPr/>
        </p:nvSpPr>
        <p:spPr>
          <a:xfrm>
            <a:off x="703400" y="3442313"/>
            <a:ext cx="36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C78D8"/>
                </a:solidFill>
              </a:rPr>
              <a:t>hash</a:t>
            </a:r>
            <a:endParaRPr i="1">
              <a:solidFill>
                <a:srgbClr val="3C78D8"/>
              </a:solidFill>
            </a:endParaRPr>
          </a:p>
        </p:txBody>
      </p:sp>
      <p:sp>
        <p:nvSpPr>
          <p:cNvPr id="114" name="Google Shape;114;g103ea163076_0_208"/>
          <p:cNvSpPr txBox="1"/>
          <p:nvPr/>
        </p:nvSpPr>
        <p:spPr>
          <a:xfrm>
            <a:off x="703400" y="2228263"/>
            <a:ext cx="15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efficient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5" name="Google Shape;115;g103ea163076_0_208"/>
          <p:cNvSpPr txBox="1"/>
          <p:nvPr/>
        </p:nvSpPr>
        <p:spPr>
          <a:xfrm>
            <a:off x="703400" y="2727600"/>
            <a:ext cx="300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Less problems when </a:t>
            </a:r>
            <a:r>
              <a:rPr lang="en">
                <a:solidFill>
                  <a:srgbClr val="3C78D8"/>
                </a:solidFill>
              </a:rPr>
              <a:t>variable remains unchangeable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6" name="Google Shape;116;g103ea163076_0_20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g103ea163076_0_438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{7D8F6308-B1B0-45FA-A852-1DB75846ABE8}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tuple</a:t>
                      </a: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 and List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caveats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g103ea163076_0_43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03ea163076_0_43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ea163076_0_32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Tuple and List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g103ea163076_0_325"/>
          <p:cNvGraphicFramePr/>
          <p:nvPr/>
        </p:nvGraphicFramePr>
        <p:xfrm>
          <a:off x="952500" y="776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{FD94DC38-DEA2-4674-BDA9-CA6EE314A292}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Tuple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   List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g103ea163076_0_325"/>
          <p:cNvSpPr txBox="1"/>
          <p:nvPr/>
        </p:nvSpPr>
        <p:spPr>
          <a:xfrm>
            <a:off x="963525" y="1738125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g103ea163076_0_325"/>
          <p:cNvSpPr txBox="1"/>
          <p:nvPr/>
        </p:nvSpPr>
        <p:spPr>
          <a:xfrm>
            <a:off x="954075" y="2422975"/>
            <a:ext cx="16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item</a:t>
            </a:r>
            <a:r>
              <a:rPr lang="en">
                <a:solidFill>
                  <a:srgbClr val="6AA84F"/>
                </a:solidFill>
              </a:rPr>
              <a:t> in </a:t>
            </a:r>
            <a:r>
              <a:rPr lang="en">
                <a:solidFill>
                  <a:schemeClr val="dk1"/>
                </a:solidFill>
              </a:rPr>
              <a:t>t: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(item)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g103ea163076_0_325"/>
          <p:cNvSpPr txBox="1"/>
          <p:nvPr/>
        </p:nvSpPr>
        <p:spPr>
          <a:xfrm>
            <a:off x="4572000" y="1687425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g103ea163076_0_325"/>
          <p:cNvSpPr txBox="1"/>
          <p:nvPr/>
        </p:nvSpPr>
        <p:spPr>
          <a:xfrm>
            <a:off x="4572000" y="2422975"/>
            <a:ext cx="16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item</a:t>
            </a:r>
            <a:r>
              <a:rPr lang="en">
                <a:solidFill>
                  <a:srgbClr val="6AA84F"/>
                </a:solidFill>
              </a:rPr>
              <a:t> in </a:t>
            </a: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(item)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g103ea163076_0_325"/>
          <p:cNvSpPr txBox="1"/>
          <p:nvPr/>
        </p:nvSpPr>
        <p:spPr>
          <a:xfrm>
            <a:off x="1590525" y="3155075"/>
            <a:ext cx="384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5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35" name="Google Shape;135;g103ea163076_0_325"/>
          <p:cNvSpPr txBox="1"/>
          <p:nvPr/>
        </p:nvSpPr>
        <p:spPr>
          <a:xfrm>
            <a:off x="5208450" y="3155075"/>
            <a:ext cx="384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5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36" name="Google Shape;136;g103ea163076_0_32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3ea163076_0_33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Tuple and List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Google Shape;142;g103ea163076_0_335"/>
          <p:cNvGraphicFramePr/>
          <p:nvPr/>
        </p:nvGraphicFramePr>
        <p:xfrm>
          <a:off x="952500" y="776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{FD94DC38-DEA2-4674-BDA9-CA6EE314A292}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Tuple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   List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g103ea163076_0_335"/>
          <p:cNvSpPr txBox="1"/>
          <p:nvPr/>
        </p:nvSpPr>
        <p:spPr>
          <a:xfrm>
            <a:off x="952500" y="2252950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g103ea163076_0_335"/>
          <p:cNvSpPr txBox="1"/>
          <p:nvPr/>
        </p:nvSpPr>
        <p:spPr>
          <a:xfrm>
            <a:off x="4560975" y="2202250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g103ea163076_0_335"/>
          <p:cNvSpPr txBox="1"/>
          <p:nvPr/>
        </p:nvSpPr>
        <p:spPr>
          <a:xfrm>
            <a:off x="1067425" y="2725250"/>
            <a:ext cx="128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(t[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(t[</a:t>
            </a:r>
            <a:r>
              <a:rPr lang="en">
                <a:solidFill>
                  <a:srgbClr val="6AA84F"/>
                </a:solidFill>
              </a:rPr>
              <a:t>-2</a:t>
            </a:r>
            <a:r>
              <a:rPr lang="en">
                <a:solidFill>
                  <a:schemeClr val="dk1"/>
                </a:solidFill>
              </a:rPr>
              <a:t>])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g103ea163076_0_335"/>
          <p:cNvSpPr txBox="1"/>
          <p:nvPr/>
        </p:nvSpPr>
        <p:spPr>
          <a:xfrm>
            <a:off x="4572000" y="2725250"/>
            <a:ext cx="128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(t[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(t[</a:t>
            </a:r>
            <a:r>
              <a:rPr lang="en">
                <a:solidFill>
                  <a:srgbClr val="6AA84F"/>
                </a:solidFill>
              </a:rPr>
              <a:t>-2</a:t>
            </a:r>
            <a:r>
              <a:rPr lang="en">
                <a:solidFill>
                  <a:schemeClr val="dk1"/>
                </a:solidFill>
              </a:rPr>
              <a:t>])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g103ea163076_0_335"/>
          <p:cNvSpPr txBox="1"/>
          <p:nvPr/>
        </p:nvSpPr>
        <p:spPr>
          <a:xfrm>
            <a:off x="1322475" y="3778500"/>
            <a:ext cx="3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48" name="Google Shape;148;g103ea163076_0_335"/>
          <p:cNvSpPr txBox="1"/>
          <p:nvPr/>
        </p:nvSpPr>
        <p:spPr>
          <a:xfrm>
            <a:off x="5037150" y="3778500"/>
            <a:ext cx="3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49" name="Google Shape;149;g103ea163076_0_33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