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00">
          <p15:clr>
            <a:srgbClr val="A4A3A4"/>
          </p15:clr>
        </p15:guide>
        <p15:guide id="2" pos="576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769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4001">
          <p15:clr>
            <a:srgbClr val="9AA0A6"/>
          </p15:clr>
        </p15:guide>
        <p15:guide id="11" orient="horz" pos="2638">
          <p15:clr>
            <a:srgbClr val="9AA0A6"/>
          </p15:clr>
        </p15:guide>
        <p15:guide id="12" pos="321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5" roundtripDataSignature="AMtx7mjqFZRaKvunjrNtR56YbDFahM2X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D01E6C-E94E-4832-A9BF-4406573726C8}">
  <a:tblStyle styleId="{20D01E6C-E94E-4832-A9BF-4406573726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C451A72-4C4F-4B48-B84E-DD1362A355D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00" orient="horz"/>
        <p:guide pos="576"/>
        <p:guide/>
        <p:guide pos="2319"/>
        <p:guide pos="4576"/>
        <p:guide pos="4201"/>
        <p:guide pos="769" orient="horz"/>
        <p:guide pos="1800"/>
        <p:guide pos="144"/>
        <p:guide pos="4001"/>
        <p:guide pos="2638" orient="horz"/>
        <p:guide pos="3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72ddb991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072ddb991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72ddb991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072ddb991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72ddb991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072ddb991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72ddb991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072ddb991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7405479f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07405479f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7405479f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07405479f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7405479f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07405479f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72ddb991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072ddb991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7405479f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07405479f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72ddb991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072ddb991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e8bb3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3e8bb3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7405479f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07405479f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72ddb991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1072ddb991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72ddb991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1072ddb991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72ddb991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1072ddb991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07405479f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107405479f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7405479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10740547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72ddb9919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1072ddb991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7405479f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107405479f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7405479f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107405479f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ea16307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3ea16307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405479f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07405479f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72ddb99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72ddb99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72ddb991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072ddb991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2ddb991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072ddb991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7405479f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7405479f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405479f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07405479f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8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72ddb9919_0_57"/>
          <p:cNvSpPr/>
          <p:nvPr/>
        </p:nvSpPr>
        <p:spPr>
          <a:xfrm>
            <a:off x="4676575" y="1830550"/>
            <a:ext cx="4265700" cy="31899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g1072ddb9919_0_57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100 000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Google Shape;173;g1072ddb9919_0_57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opel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bmw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mercedes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toyota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tesla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ford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g1072ddb9919_0_57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175" name="Google Shape;175;g1072ddb9919_0_57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176" name="Google Shape;176;g1072ddb9919_0_57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177" name="Google Shape;177;g1072ddb9919_0_57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1072ddb9919_0_57"/>
          <p:cNvCxnSpPr/>
          <p:nvPr/>
        </p:nvCxnSpPr>
        <p:spPr>
          <a:xfrm>
            <a:off x="6260513" y="27372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1072ddb9919_0_57"/>
          <p:cNvCxnSpPr/>
          <p:nvPr/>
        </p:nvCxnSpPr>
        <p:spPr>
          <a:xfrm>
            <a:off x="6260500" y="31436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g1072ddb9919_0_57"/>
          <p:cNvCxnSpPr/>
          <p:nvPr/>
        </p:nvCxnSpPr>
        <p:spPr>
          <a:xfrm>
            <a:off x="6260500" y="35590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g1072ddb9919_0_57"/>
          <p:cNvCxnSpPr/>
          <p:nvPr/>
        </p:nvCxnSpPr>
        <p:spPr>
          <a:xfrm>
            <a:off x="6260513" y="39281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g1072ddb9919_0_57"/>
          <p:cNvCxnSpPr/>
          <p:nvPr/>
        </p:nvCxnSpPr>
        <p:spPr>
          <a:xfrm>
            <a:off x="6260500" y="43270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g1072ddb9919_0_57"/>
          <p:cNvSpPr txBox="1"/>
          <p:nvPr/>
        </p:nvSpPr>
        <p:spPr>
          <a:xfrm>
            <a:off x="303325" y="1180375"/>
            <a:ext cx="8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{ 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6AA84F"/>
                </a:solidFill>
              </a:rPr>
              <a:t>2000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“bmw”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15000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“mercedes”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20000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“toyota”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7000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“tesla”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60000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“ford”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30000</a:t>
            </a:r>
            <a:r>
              <a:rPr lang="en">
                <a:solidFill>
                  <a:schemeClr val="dk1"/>
                </a:solidFill>
              </a:rPr>
              <a:t> }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g1072ddb9919_0_57"/>
          <p:cNvSpPr txBox="1"/>
          <p:nvPr/>
        </p:nvSpPr>
        <p:spPr>
          <a:xfrm>
            <a:off x="305550" y="2032750"/>
            <a:ext cx="2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E06666"/>
                </a:solidFill>
              </a:rPr>
              <a:t>“tesla”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100 000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85" name="Google Shape;185;g1072ddb9919_0_57"/>
          <p:cNvGraphicFramePr/>
          <p:nvPr/>
        </p:nvGraphicFramePr>
        <p:xfrm>
          <a:off x="4879175" y="4545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audi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g1072ddb9919_0_57"/>
          <p:cNvGraphicFramePr/>
          <p:nvPr/>
        </p:nvGraphicFramePr>
        <p:xfrm>
          <a:off x="7880975" y="4562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40000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7" name="Google Shape;187;g1072ddb9919_0_57"/>
          <p:cNvCxnSpPr/>
          <p:nvPr/>
        </p:nvCxnSpPr>
        <p:spPr>
          <a:xfrm>
            <a:off x="6260513" y="4743113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g1072ddb9919_0_57"/>
          <p:cNvSpPr txBox="1"/>
          <p:nvPr/>
        </p:nvSpPr>
        <p:spPr>
          <a:xfrm>
            <a:off x="305550" y="2632675"/>
            <a:ext cx="2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d[</a:t>
            </a:r>
            <a:r>
              <a:rPr lang="en">
                <a:solidFill>
                  <a:srgbClr val="E06666"/>
                </a:solidFill>
              </a:rPr>
              <a:t>“audi”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40 000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g1072ddb9919_0_57"/>
          <p:cNvSpPr txBox="1"/>
          <p:nvPr/>
        </p:nvSpPr>
        <p:spPr>
          <a:xfrm>
            <a:off x="305549" y="3143650"/>
            <a:ext cx="19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(d[</a:t>
            </a:r>
            <a:r>
              <a:rPr lang="en">
                <a:solidFill>
                  <a:srgbClr val="E06666"/>
                </a:solidFill>
              </a:rPr>
              <a:t>“lamborghini”</a:t>
            </a:r>
            <a:r>
              <a:rPr lang="en">
                <a:solidFill>
                  <a:schemeClr val="dk1"/>
                </a:solidFill>
              </a:rPr>
              <a:t>])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g1072ddb9919_0_57"/>
          <p:cNvSpPr txBox="1"/>
          <p:nvPr/>
        </p:nvSpPr>
        <p:spPr>
          <a:xfrm>
            <a:off x="2534750" y="3143650"/>
            <a:ext cx="9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KeyError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91" name="Google Shape;191;g1072ddb9919_0_57"/>
          <p:cNvSpPr txBox="1"/>
          <p:nvPr/>
        </p:nvSpPr>
        <p:spPr>
          <a:xfrm>
            <a:off x="305550" y="3691975"/>
            <a:ext cx="23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(d.</a:t>
            </a:r>
            <a:r>
              <a:rPr lang="en">
                <a:solidFill>
                  <a:srgbClr val="3C78D8"/>
                </a:solidFill>
              </a:rPr>
              <a:t>get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“lamborghini”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g1072ddb9919_0_57"/>
          <p:cNvSpPr txBox="1"/>
          <p:nvPr/>
        </p:nvSpPr>
        <p:spPr>
          <a:xfrm>
            <a:off x="2534750" y="3691975"/>
            <a:ext cx="9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None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93" name="Google Shape;193;g1072ddb9919_0_57"/>
          <p:cNvSpPr txBox="1"/>
          <p:nvPr/>
        </p:nvSpPr>
        <p:spPr>
          <a:xfrm>
            <a:off x="303325" y="4240300"/>
            <a:ext cx="27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(d.</a:t>
            </a:r>
            <a:r>
              <a:rPr lang="en">
                <a:solidFill>
                  <a:srgbClr val="3C78D8"/>
                </a:solidFill>
              </a:rPr>
              <a:t>get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“lamborghini”, </a:t>
            </a:r>
            <a:r>
              <a:rPr lang="en">
                <a:solidFill>
                  <a:srgbClr val="6AA84F"/>
                </a:solidFill>
              </a:rPr>
              <a:t>-1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g1072ddb9919_0_57"/>
          <p:cNvSpPr txBox="1"/>
          <p:nvPr/>
        </p:nvSpPr>
        <p:spPr>
          <a:xfrm>
            <a:off x="2958350" y="4240300"/>
            <a:ext cx="9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-1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95" name="Google Shape;195;g1072ddb9919_0_5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072ddb9919_0_5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72ddb9919_0_89"/>
          <p:cNvSpPr/>
          <p:nvPr/>
        </p:nvSpPr>
        <p:spPr>
          <a:xfrm>
            <a:off x="4676575" y="1830550"/>
            <a:ext cx="4265700" cy="31899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g1072ddb9919_0_89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3" name="Google Shape;203;g1072ddb9919_0_89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opel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bmw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mercedes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toyota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tesla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ford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" name="Google Shape;204;g1072ddb9919_0_89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05" name="Google Shape;205;g1072ddb9919_0_89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06" name="Google Shape;206;g1072ddb9919_0_89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207" name="Google Shape;207;g1072ddb9919_0_89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g1072ddb9919_0_89"/>
          <p:cNvCxnSpPr/>
          <p:nvPr/>
        </p:nvCxnSpPr>
        <p:spPr>
          <a:xfrm>
            <a:off x="6260513" y="27372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g1072ddb9919_0_89"/>
          <p:cNvCxnSpPr/>
          <p:nvPr/>
        </p:nvCxnSpPr>
        <p:spPr>
          <a:xfrm>
            <a:off x="6260500" y="31436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g1072ddb9919_0_89"/>
          <p:cNvCxnSpPr/>
          <p:nvPr/>
        </p:nvCxnSpPr>
        <p:spPr>
          <a:xfrm>
            <a:off x="6260500" y="35590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g1072ddb9919_0_89"/>
          <p:cNvCxnSpPr/>
          <p:nvPr/>
        </p:nvCxnSpPr>
        <p:spPr>
          <a:xfrm>
            <a:off x="6260513" y="39281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g1072ddb9919_0_89"/>
          <p:cNvCxnSpPr/>
          <p:nvPr/>
        </p:nvCxnSpPr>
        <p:spPr>
          <a:xfrm>
            <a:off x="6260500" y="43270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g1072ddb9919_0_89"/>
          <p:cNvSpPr txBox="1"/>
          <p:nvPr/>
        </p:nvSpPr>
        <p:spPr>
          <a:xfrm>
            <a:off x="303325" y="1180375"/>
            <a:ext cx="8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{ 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6AA84F"/>
                </a:solidFill>
              </a:rPr>
              <a:t>2000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“bmw”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15000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“mercedes”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20000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“toyota”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7000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“tesla”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60000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“ford”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30000</a:t>
            </a:r>
            <a:r>
              <a:rPr lang="en">
                <a:solidFill>
                  <a:schemeClr val="dk1"/>
                </a:solidFill>
              </a:rPr>
              <a:t> }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g1072ddb9919_0_89"/>
          <p:cNvSpPr txBox="1"/>
          <p:nvPr/>
        </p:nvSpPr>
        <p:spPr>
          <a:xfrm>
            <a:off x="305550" y="2032750"/>
            <a:ext cx="2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“t</a:t>
            </a:r>
            <a:r>
              <a:rPr lang="en">
                <a:solidFill>
                  <a:srgbClr val="E06666"/>
                </a:solidFill>
              </a:rPr>
              <a:t>esla”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 d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15" name="Google Shape;215;g1072ddb9919_0_89"/>
          <p:cNvGraphicFramePr/>
          <p:nvPr/>
        </p:nvGraphicFramePr>
        <p:xfrm>
          <a:off x="4879175" y="4545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audi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6" name="Google Shape;216;g1072ddb9919_0_89"/>
          <p:cNvGraphicFramePr/>
          <p:nvPr/>
        </p:nvGraphicFramePr>
        <p:xfrm>
          <a:off x="7880975" y="4562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40000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7" name="Google Shape;217;g1072ddb9919_0_89"/>
          <p:cNvCxnSpPr/>
          <p:nvPr/>
        </p:nvCxnSpPr>
        <p:spPr>
          <a:xfrm>
            <a:off x="6260513" y="4743113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g1072ddb9919_0_89"/>
          <p:cNvSpPr txBox="1"/>
          <p:nvPr/>
        </p:nvSpPr>
        <p:spPr>
          <a:xfrm>
            <a:off x="2278550" y="20327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19" name="Google Shape;219;g1072ddb9919_0_89"/>
          <p:cNvSpPr txBox="1"/>
          <p:nvPr/>
        </p:nvSpPr>
        <p:spPr>
          <a:xfrm>
            <a:off x="305550" y="2737250"/>
            <a:ext cx="2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“Lamborghini”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 d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g1072ddb9919_0_89"/>
          <p:cNvSpPr txBox="1"/>
          <p:nvPr/>
        </p:nvSpPr>
        <p:spPr>
          <a:xfrm>
            <a:off x="2278550" y="27372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False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21" name="Google Shape;221;g1072ddb9919_0_8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072ddb9919_0_8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72ddb9919_0_117"/>
          <p:cNvSpPr/>
          <p:nvPr/>
        </p:nvSpPr>
        <p:spPr>
          <a:xfrm>
            <a:off x="4676575" y="1830550"/>
            <a:ext cx="4265700" cy="1732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g1072ddb9919_0_117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Jack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9" name="Google Shape;229;g1072ddb9919_0_117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g1072ddb9919_0_117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31" name="Google Shape;231;g1072ddb9919_0_117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32" name="Google Shape;232;g1072ddb9919_0_117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233" name="Google Shape;233;g1072ddb9919_0_117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g1072ddb9919_0_117"/>
          <p:cNvSpPr txBox="1"/>
          <p:nvPr/>
        </p:nvSpPr>
        <p:spPr>
          <a:xfrm>
            <a:off x="303325" y="1180375"/>
            <a:ext cx="8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{ }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g1072ddb9919_0_117"/>
          <p:cNvSpPr txBox="1"/>
          <p:nvPr/>
        </p:nvSpPr>
        <p:spPr>
          <a:xfrm>
            <a:off x="303325" y="1767525"/>
            <a:ext cx="2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erson[</a:t>
            </a:r>
            <a:r>
              <a:rPr lang="en">
                <a:solidFill>
                  <a:srgbClr val="E06666"/>
                </a:solidFill>
              </a:rPr>
              <a:t>“name”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“Jack”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36" name="Google Shape;236;g1072ddb9919_0_117"/>
          <p:cNvSpPr txBox="1"/>
          <p:nvPr/>
        </p:nvSpPr>
        <p:spPr>
          <a:xfrm>
            <a:off x="303325" y="2439425"/>
            <a:ext cx="2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person[</a:t>
            </a:r>
            <a:r>
              <a:rPr lang="en">
                <a:solidFill>
                  <a:srgbClr val="E06666"/>
                </a:solidFill>
              </a:rPr>
              <a:t>“age”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23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37" name="Google Shape;237;g1072ddb9919_0_117"/>
          <p:cNvSpPr txBox="1"/>
          <p:nvPr/>
        </p:nvSpPr>
        <p:spPr>
          <a:xfrm>
            <a:off x="303325" y="3111325"/>
            <a:ext cx="2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person[</a:t>
            </a:r>
            <a:r>
              <a:rPr lang="en">
                <a:solidFill>
                  <a:srgbClr val="E06666"/>
                </a:solidFill>
              </a:rPr>
              <a:t>“height”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3C47D"/>
                </a:solidFill>
              </a:rPr>
              <a:t>1.85</a:t>
            </a:r>
            <a:endParaRPr>
              <a:solidFill>
                <a:srgbClr val="93C47D"/>
              </a:solidFill>
            </a:endParaRPr>
          </a:p>
        </p:txBody>
      </p:sp>
      <p:graphicFrame>
        <p:nvGraphicFramePr>
          <p:cNvPr id="238" name="Google Shape;238;g1072ddb9919_0_117"/>
          <p:cNvGraphicFramePr/>
          <p:nvPr/>
        </p:nvGraphicFramePr>
        <p:xfrm>
          <a:off x="7880975" y="2599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23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9" name="Google Shape;239;g1072ddb9919_0_117"/>
          <p:cNvGraphicFramePr/>
          <p:nvPr/>
        </p:nvGraphicFramePr>
        <p:xfrm>
          <a:off x="4879175" y="2581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age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0" name="Google Shape;240;g1072ddb9919_0_117"/>
          <p:cNvCxnSpPr/>
          <p:nvPr/>
        </p:nvCxnSpPr>
        <p:spPr>
          <a:xfrm>
            <a:off x="6250775" y="2774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1" name="Google Shape;241;g1072ddb9919_0_117"/>
          <p:cNvGraphicFramePr/>
          <p:nvPr/>
        </p:nvGraphicFramePr>
        <p:xfrm>
          <a:off x="7880975" y="3013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1.85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Google Shape;242;g1072ddb9919_0_117"/>
          <p:cNvGraphicFramePr/>
          <p:nvPr/>
        </p:nvGraphicFramePr>
        <p:xfrm>
          <a:off x="4879175" y="299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height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3" name="Google Shape;243;g1072ddb9919_0_117"/>
          <p:cNvCxnSpPr/>
          <p:nvPr/>
        </p:nvCxnSpPr>
        <p:spPr>
          <a:xfrm>
            <a:off x="6250775" y="3188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g1072ddb9919_0_11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072ddb9919_0_11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72ddb9919_0_151"/>
          <p:cNvSpPr/>
          <p:nvPr/>
        </p:nvSpPr>
        <p:spPr>
          <a:xfrm>
            <a:off x="4676575" y="1830550"/>
            <a:ext cx="4265700" cy="1732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g1072ddb9919_0_151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Jack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2" name="Google Shape;252;g1072ddb9919_0_151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3" name="Google Shape;253;g1072ddb9919_0_151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54" name="Google Shape;254;g1072ddb9919_0_151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55" name="Google Shape;255;g1072ddb9919_0_151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256" name="Google Shape;256;g1072ddb9919_0_151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g1072ddb9919_0_151"/>
          <p:cNvSpPr txBox="1"/>
          <p:nvPr/>
        </p:nvSpPr>
        <p:spPr>
          <a:xfrm>
            <a:off x="303325" y="1180375"/>
            <a:ext cx="8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{ }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g1072ddb9919_0_151"/>
          <p:cNvSpPr txBox="1"/>
          <p:nvPr/>
        </p:nvSpPr>
        <p:spPr>
          <a:xfrm>
            <a:off x="303325" y="1767525"/>
            <a:ext cx="2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person[</a:t>
            </a:r>
            <a:r>
              <a:rPr lang="en">
                <a:solidFill>
                  <a:srgbClr val="E06666"/>
                </a:solidFill>
              </a:rPr>
              <a:t>“name”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“Jack”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59" name="Google Shape;259;g1072ddb9919_0_151"/>
          <p:cNvSpPr txBox="1"/>
          <p:nvPr/>
        </p:nvSpPr>
        <p:spPr>
          <a:xfrm>
            <a:off x="303325" y="2439425"/>
            <a:ext cx="2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person[</a:t>
            </a:r>
            <a:r>
              <a:rPr lang="en">
                <a:solidFill>
                  <a:srgbClr val="E06666"/>
                </a:solidFill>
              </a:rPr>
              <a:t>“age”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23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60" name="Google Shape;260;g1072ddb9919_0_151"/>
          <p:cNvSpPr txBox="1"/>
          <p:nvPr/>
        </p:nvSpPr>
        <p:spPr>
          <a:xfrm>
            <a:off x="303325" y="3111325"/>
            <a:ext cx="2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person[</a:t>
            </a:r>
            <a:r>
              <a:rPr lang="en">
                <a:solidFill>
                  <a:srgbClr val="E06666"/>
                </a:solidFill>
              </a:rPr>
              <a:t>“height”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3C47D"/>
                </a:solidFill>
              </a:rPr>
              <a:t>1.85</a:t>
            </a:r>
            <a:endParaRPr>
              <a:solidFill>
                <a:srgbClr val="93C47D"/>
              </a:solidFill>
            </a:endParaRPr>
          </a:p>
        </p:txBody>
      </p:sp>
      <p:graphicFrame>
        <p:nvGraphicFramePr>
          <p:cNvPr id="261" name="Google Shape;261;g1072ddb9919_0_151"/>
          <p:cNvGraphicFramePr/>
          <p:nvPr/>
        </p:nvGraphicFramePr>
        <p:xfrm>
          <a:off x="7880975" y="2599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24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2" name="Google Shape;262;g1072ddb9919_0_151"/>
          <p:cNvGraphicFramePr/>
          <p:nvPr/>
        </p:nvGraphicFramePr>
        <p:xfrm>
          <a:off x="4879175" y="2581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age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3" name="Google Shape;263;g1072ddb9919_0_151"/>
          <p:cNvCxnSpPr/>
          <p:nvPr/>
        </p:nvCxnSpPr>
        <p:spPr>
          <a:xfrm>
            <a:off x="6250775" y="2774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64" name="Google Shape;264;g1072ddb9919_0_151"/>
          <p:cNvGraphicFramePr/>
          <p:nvPr/>
        </p:nvGraphicFramePr>
        <p:xfrm>
          <a:off x="7880975" y="3013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1.85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5" name="Google Shape;265;g1072ddb9919_0_151"/>
          <p:cNvGraphicFramePr/>
          <p:nvPr/>
        </p:nvGraphicFramePr>
        <p:xfrm>
          <a:off x="4879175" y="299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height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6" name="Google Shape;266;g1072ddb9919_0_151"/>
          <p:cNvCxnSpPr/>
          <p:nvPr/>
        </p:nvCxnSpPr>
        <p:spPr>
          <a:xfrm>
            <a:off x="6250775" y="3188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g1072ddb9919_0_151"/>
          <p:cNvSpPr txBox="1"/>
          <p:nvPr/>
        </p:nvSpPr>
        <p:spPr>
          <a:xfrm>
            <a:off x="303325" y="3783225"/>
            <a:ext cx="32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person[</a:t>
            </a:r>
            <a:r>
              <a:rPr lang="en">
                <a:solidFill>
                  <a:srgbClr val="E06666"/>
                </a:solidFill>
              </a:rPr>
              <a:t>“age”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person[</a:t>
            </a:r>
            <a:r>
              <a:rPr lang="en">
                <a:solidFill>
                  <a:srgbClr val="E06666"/>
                </a:solidFill>
              </a:rPr>
              <a:t>“age”</a:t>
            </a:r>
            <a:r>
              <a:rPr lang="en">
                <a:solidFill>
                  <a:schemeClr val="dk1"/>
                </a:solidFill>
              </a:rPr>
              <a:t>] </a:t>
            </a:r>
            <a:r>
              <a:rPr lang="en">
                <a:solidFill>
                  <a:schemeClr val="dk1"/>
                </a:solidFill>
              </a:rPr>
              <a:t>  + </a:t>
            </a:r>
            <a:r>
              <a:rPr lang="en">
                <a:solidFill>
                  <a:srgbClr val="6AA84F"/>
                </a:solidFill>
              </a:rPr>
              <a:t>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68" name="Google Shape;268;g1072ddb9919_0_15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072ddb9919_0_15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7405479fd_0_112"/>
          <p:cNvSpPr/>
          <p:nvPr/>
        </p:nvSpPr>
        <p:spPr>
          <a:xfrm>
            <a:off x="4676575" y="1830550"/>
            <a:ext cx="4265700" cy="1732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5" name="Google Shape;275;g107405479fd_0_112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Jack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6" name="Google Shape;276;g107405479fd_0_112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7" name="Google Shape;277;g107405479fd_0_112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78" name="Google Shape;278;g107405479fd_0_112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79" name="Google Shape;279;g107405479fd_0_112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280" name="Google Shape;280;g107405479fd_0_112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81" name="Google Shape;281;g107405479fd_0_112"/>
          <p:cNvGraphicFramePr/>
          <p:nvPr/>
        </p:nvGraphicFramePr>
        <p:xfrm>
          <a:off x="7880975" y="2599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24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2" name="Google Shape;282;g107405479fd_0_112"/>
          <p:cNvGraphicFramePr/>
          <p:nvPr/>
        </p:nvGraphicFramePr>
        <p:xfrm>
          <a:off x="4879175" y="2581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age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83" name="Google Shape;283;g107405479fd_0_112"/>
          <p:cNvCxnSpPr/>
          <p:nvPr/>
        </p:nvCxnSpPr>
        <p:spPr>
          <a:xfrm>
            <a:off x="6250775" y="2774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84" name="Google Shape;284;g107405479fd_0_112"/>
          <p:cNvGraphicFramePr/>
          <p:nvPr/>
        </p:nvGraphicFramePr>
        <p:xfrm>
          <a:off x="7880975" y="3013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1.85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5" name="Google Shape;285;g107405479fd_0_112"/>
          <p:cNvGraphicFramePr/>
          <p:nvPr/>
        </p:nvGraphicFramePr>
        <p:xfrm>
          <a:off x="4879175" y="299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height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86" name="Google Shape;286;g107405479fd_0_112"/>
          <p:cNvCxnSpPr/>
          <p:nvPr/>
        </p:nvCxnSpPr>
        <p:spPr>
          <a:xfrm>
            <a:off x="6250775" y="3188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g107405479fd_0_11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7405479fd_0_11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7405479fd_0_153"/>
          <p:cNvSpPr/>
          <p:nvPr/>
        </p:nvSpPr>
        <p:spPr>
          <a:xfrm>
            <a:off x="4676575" y="1830550"/>
            <a:ext cx="4265700" cy="1732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4" name="Google Shape;294;g107405479fd_0_153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Jack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5" name="Google Shape;295;g107405479fd_0_153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g107405479fd_0_153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97" name="Google Shape;297;g107405479fd_0_153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98" name="Google Shape;298;g107405479fd_0_153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299" name="Google Shape;299;g107405479fd_0_153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0" name="Google Shape;300;g107405479fd_0_153"/>
          <p:cNvGraphicFramePr/>
          <p:nvPr/>
        </p:nvGraphicFramePr>
        <p:xfrm>
          <a:off x="7880975" y="2599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24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1" name="Google Shape;301;g107405479fd_0_153"/>
          <p:cNvGraphicFramePr/>
          <p:nvPr/>
        </p:nvGraphicFramePr>
        <p:xfrm>
          <a:off x="4879175" y="2581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age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2" name="Google Shape;302;g107405479fd_0_153"/>
          <p:cNvCxnSpPr/>
          <p:nvPr/>
        </p:nvCxnSpPr>
        <p:spPr>
          <a:xfrm>
            <a:off x="6250775" y="2774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g107405479fd_0_153"/>
          <p:cNvSpPr txBox="1"/>
          <p:nvPr/>
        </p:nvSpPr>
        <p:spPr>
          <a:xfrm>
            <a:off x="303325" y="1767525"/>
            <a:ext cx="20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del</a:t>
            </a:r>
            <a:r>
              <a:rPr lang="en">
                <a:solidFill>
                  <a:schemeClr val="dk1"/>
                </a:solidFill>
              </a:rPr>
              <a:t>  person[</a:t>
            </a:r>
            <a:r>
              <a:rPr lang="en">
                <a:solidFill>
                  <a:srgbClr val="E06666"/>
                </a:solidFill>
              </a:rPr>
              <a:t>“height”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04" name="Google Shape;304;g107405479fd_0_15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07405479fd_0_15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7405479fd_0_135"/>
          <p:cNvSpPr/>
          <p:nvPr/>
        </p:nvSpPr>
        <p:spPr>
          <a:xfrm>
            <a:off x="4676575" y="1830550"/>
            <a:ext cx="4265700" cy="1732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1" name="Google Shape;311;g107405479fd_0_135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Jack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2" name="Google Shape;312;g107405479fd_0_135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3" name="Google Shape;313;g107405479fd_0_135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314" name="Google Shape;314;g107405479fd_0_135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315" name="Google Shape;315;g107405479fd_0_135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316" name="Google Shape;316;g107405479fd_0_135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g107405479fd_0_135"/>
          <p:cNvSpPr txBox="1"/>
          <p:nvPr/>
        </p:nvSpPr>
        <p:spPr>
          <a:xfrm>
            <a:off x="303325" y="1767525"/>
            <a:ext cx="20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del</a:t>
            </a:r>
            <a:r>
              <a:rPr lang="en">
                <a:solidFill>
                  <a:schemeClr val="dk1"/>
                </a:solidFill>
              </a:rPr>
              <a:t>  person[</a:t>
            </a:r>
            <a:r>
              <a:rPr lang="en">
                <a:solidFill>
                  <a:srgbClr val="E06666"/>
                </a:solidFill>
              </a:rPr>
              <a:t>“height”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18" name="Google Shape;318;g107405479fd_0_135"/>
          <p:cNvSpPr txBox="1"/>
          <p:nvPr/>
        </p:nvSpPr>
        <p:spPr>
          <a:xfrm>
            <a:off x="303325" y="2439425"/>
            <a:ext cx="2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person.</a:t>
            </a:r>
            <a:r>
              <a:rPr lang="en">
                <a:solidFill>
                  <a:srgbClr val="3C78D8"/>
                </a:solidFill>
              </a:rPr>
              <a:t>pop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“age”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19" name="Google Shape;319;g107405479fd_0_13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07405479fd_0_13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72ddb9919_0_201"/>
          <p:cNvSpPr/>
          <p:nvPr/>
        </p:nvSpPr>
        <p:spPr>
          <a:xfrm>
            <a:off x="4676575" y="1830550"/>
            <a:ext cx="4265700" cy="1762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6" name="Google Shape;326;g1072ddb9919_0_201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7" name="Google Shape;327;g1072ddb9919_0_201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8" name="Google Shape;328;g1072ddb9919_0_201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329" name="Google Shape;329;g1072ddb9919_0_201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330" name="Google Shape;330;g1072ddb9919_0_201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331" name="Google Shape;331;g1072ddb9919_0_201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32" name="Google Shape;332;g1072ddb9919_0_201"/>
          <p:cNvGraphicFramePr/>
          <p:nvPr/>
        </p:nvGraphicFramePr>
        <p:xfrm>
          <a:off x="7880975" y="2599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text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3" name="Google Shape;333;g1072ddb9919_0_201"/>
          <p:cNvGraphicFramePr/>
          <p:nvPr/>
        </p:nvGraphicFramePr>
        <p:xfrm>
          <a:off x="4879175" y="2581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text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g1072ddb9919_0_201"/>
          <p:cNvCxnSpPr/>
          <p:nvPr/>
        </p:nvCxnSpPr>
        <p:spPr>
          <a:xfrm>
            <a:off x="6250775" y="2774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35" name="Google Shape;335;g1072ddb9919_0_201"/>
          <p:cNvGraphicFramePr/>
          <p:nvPr/>
        </p:nvGraphicFramePr>
        <p:xfrm>
          <a:off x="7880975" y="3013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6" name="Google Shape;336;g1072ddb9919_0_201"/>
          <p:cNvGraphicFramePr/>
          <p:nvPr/>
        </p:nvGraphicFramePr>
        <p:xfrm>
          <a:off x="4879175" y="299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7" name="Google Shape;337;g1072ddb9919_0_201"/>
          <p:cNvCxnSpPr/>
          <p:nvPr/>
        </p:nvCxnSpPr>
        <p:spPr>
          <a:xfrm>
            <a:off x="6250775" y="3188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g1072ddb9919_0_201"/>
          <p:cNvSpPr txBox="1"/>
          <p:nvPr/>
        </p:nvSpPr>
        <p:spPr>
          <a:xfrm>
            <a:off x="440750" y="1045875"/>
            <a:ext cx="8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{}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g1072ddb9919_0_201"/>
          <p:cNvSpPr txBox="1"/>
          <p:nvPr/>
        </p:nvSpPr>
        <p:spPr>
          <a:xfrm>
            <a:off x="440750" y="1576300"/>
            <a:ext cx="9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d[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40" name="Google Shape;340;g1072ddb9919_0_201"/>
          <p:cNvSpPr txBox="1"/>
          <p:nvPr/>
        </p:nvSpPr>
        <p:spPr>
          <a:xfrm>
            <a:off x="440750" y="2160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d[</a:t>
            </a:r>
            <a:r>
              <a:rPr lang="en">
                <a:solidFill>
                  <a:srgbClr val="E06666"/>
                </a:solidFill>
              </a:rPr>
              <a:t>"text"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"text"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41" name="Google Shape;341;g1072ddb9919_0_201"/>
          <p:cNvSpPr txBox="1"/>
          <p:nvPr/>
        </p:nvSpPr>
        <p:spPr>
          <a:xfrm>
            <a:off x="440750" y="2744950"/>
            <a:ext cx="18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[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93C47D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2" name="Google Shape;342;g1072ddb9919_0_20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072ddb9919_0_20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7405479fd_0_21"/>
          <p:cNvSpPr/>
          <p:nvPr/>
        </p:nvSpPr>
        <p:spPr>
          <a:xfrm>
            <a:off x="4103150" y="1830550"/>
            <a:ext cx="4839000" cy="3043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9" name="Google Shape;349;g107405479fd_0_21"/>
          <p:cNvGraphicFramePr/>
          <p:nvPr/>
        </p:nvGraphicFramePr>
        <p:xfrm>
          <a:off x="6758150" y="2047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2143300"/>
              </a:tblGrid>
              <a:tr h="132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0" name="Google Shape;350;g107405479fd_0_21"/>
          <p:cNvGraphicFramePr/>
          <p:nvPr/>
        </p:nvGraphicFramePr>
        <p:xfrm>
          <a:off x="4253513" y="23790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52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0001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1" name="Google Shape;351;g107405479fd_0_21"/>
          <p:cNvSpPr txBox="1"/>
          <p:nvPr/>
        </p:nvSpPr>
        <p:spPr>
          <a:xfrm>
            <a:off x="5992250" y="1463675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students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352" name="Google Shape;352;g107405479fd_0_21"/>
          <p:cNvSpPr txBox="1"/>
          <p:nvPr/>
        </p:nvSpPr>
        <p:spPr>
          <a:xfrm>
            <a:off x="4373050" y="17812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353" name="Google Shape;353;g107405479fd_0_21"/>
          <p:cNvSpPr txBox="1"/>
          <p:nvPr/>
        </p:nvSpPr>
        <p:spPr>
          <a:xfrm>
            <a:off x="7286063" y="1716913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354" name="Google Shape;354;g107405479fd_0_21"/>
          <p:cNvCxnSpPr/>
          <p:nvPr/>
        </p:nvCxnSpPr>
        <p:spPr>
          <a:xfrm>
            <a:off x="5763375" y="2587050"/>
            <a:ext cx="813300" cy="3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g107405479fd_0_21"/>
          <p:cNvSpPr txBox="1"/>
          <p:nvPr/>
        </p:nvSpPr>
        <p:spPr>
          <a:xfrm>
            <a:off x="130925" y="1101325"/>
            <a:ext cx="572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{</a:t>
            </a:r>
            <a:r>
              <a:rPr lang="en">
                <a:solidFill>
                  <a:srgbClr val="E06666"/>
                </a:solidFill>
              </a:rPr>
              <a:t>"0001"</a:t>
            </a:r>
            <a:r>
              <a:rPr lang="en">
                <a:solidFill>
                  <a:schemeClr val="dk1"/>
                </a:solidFill>
              </a:rPr>
              <a:t>:  {</a:t>
            </a:r>
            <a:r>
              <a:rPr lang="en">
                <a:solidFill>
                  <a:srgbClr val="E06666"/>
                </a:solidFill>
              </a:rPr>
              <a:t>"name"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E06666"/>
                </a:solidFill>
              </a:rPr>
              <a:t>"Jack"</a:t>
            </a:r>
            <a:r>
              <a:rPr lang="en">
                <a:solidFill>
                  <a:schemeClr val="dk1"/>
                </a:solidFill>
              </a:rPr>
              <a:t>,     </a:t>
            </a:r>
            <a:r>
              <a:rPr lang="en">
                <a:solidFill>
                  <a:srgbClr val="E06666"/>
                </a:solidFill>
              </a:rPr>
              <a:t>"age"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27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"sex"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E06666"/>
                </a:solidFill>
              </a:rPr>
              <a:t>"Male"</a:t>
            </a:r>
            <a:r>
              <a:rPr lang="en">
                <a:solidFill>
                  <a:schemeClr val="dk1"/>
                </a:solidFill>
              </a:rPr>
              <a:t>},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</a:t>
            </a:r>
            <a:r>
              <a:rPr lang="en">
                <a:solidFill>
                  <a:srgbClr val="E06666"/>
                </a:solidFill>
              </a:rPr>
              <a:t>"0002"</a:t>
            </a:r>
            <a:r>
              <a:rPr lang="en">
                <a:solidFill>
                  <a:schemeClr val="dk1"/>
                </a:solidFill>
              </a:rPr>
              <a:t>:  {</a:t>
            </a:r>
            <a:r>
              <a:rPr lang="en">
                <a:solidFill>
                  <a:srgbClr val="E06666"/>
                </a:solidFill>
              </a:rPr>
              <a:t>"name"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E06666"/>
                </a:solidFill>
              </a:rPr>
              <a:t>"Emma"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 "age"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22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"sex"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E06666"/>
                </a:solidFill>
              </a:rPr>
              <a:t>"Female"</a:t>
            </a:r>
            <a:r>
              <a:rPr lang="en">
                <a:solidFill>
                  <a:schemeClr val="dk1"/>
                </a:solidFill>
              </a:rPr>
              <a:t>}}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56" name="Google Shape;356;g107405479fd_0_21"/>
          <p:cNvGraphicFramePr/>
          <p:nvPr/>
        </p:nvGraphicFramePr>
        <p:xfrm>
          <a:off x="6830800" y="212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710825"/>
              </a:tblGrid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age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sex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7" name="Google Shape;357;g107405479fd_0_21"/>
          <p:cNvGraphicFramePr/>
          <p:nvPr/>
        </p:nvGraphicFramePr>
        <p:xfrm>
          <a:off x="7980275" y="2102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00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Jack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27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Male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58" name="Google Shape;358;g107405479fd_0_21"/>
          <p:cNvCxnSpPr/>
          <p:nvPr/>
        </p:nvCxnSpPr>
        <p:spPr>
          <a:xfrm>
            <a:off x="7624325" y="2336563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g107405479fd_0_21"/>
          <p:cNvCxnSpPr/>
          <p:nvPr/>
        </p:nvCxnSpPr>
        <p:spPr>
          <a:xfrm>
            <a:off x="7597300" y="2713525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g107405479fd_0_21"/>
          <p:cNvCxnSpPr/>
          <p:nvPr/>
        </p:nvCxnSpPr>
        <p:spPr>
          <a:xfrm>
            <a:off x="7597300" y="3089800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61" name="Google Shape;361;g107405479fd_0_21"/>
          <p:cNvGraphicFramePr/>
          <p:nvPr/>
        </p:nvGraphicFramePr>
        <p:xfrm>
          <a:off x="6745138" y="3466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2143300"/>
              </a:tblGrid>
              <a:tr h="132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2" name="Google Shape;362;g107405479fd_0_21"/>
          <p:cNvGraphicFramePr/>
          <p:nvPr/>
        </p:nvGraphicFramePr>
        <p:xfrm>
          <a:off x="4240500" y="3798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5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0002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3" name="Google Shape;363;g107405479fd_0_21"/>
          <p:cNvGraphicFramePr/>
          <p:nvPr/>
        </p:nvGraphicFramePr>
        <p:xfrm>
          <a:off x="6817788" y="3544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710825"/>
              </a:tblGrid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age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sex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4" name="Google Shape;364;g107405479fd_0_21"/>
          <p:cNvGraphicFramePr/>
          <p:nvPr/>
        </p:nvGraphicFramePr>
        <p:xfrm>
          <a:off x="7967263" y="352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13300"/>
              </a:tblGrid>
              <a:tr h="2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Emma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Female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5" name="Google Shape;365;g107405479fd_0_21"/>
          <p:cNvCxnSpPr/>
          <p:nvPr/>
        </p:nvCxnSpPr>
        <p:spPr>
          <a:xfrm>
            <a:off x="7611313" y="3755613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g107405479fd_0_21"/>
          <p:cNvCxnSpPr/>
          <p:nvPr/>
        </p:nvCxnSpPr>
        <p:spPr>
          <a:xfrm>
            <a:off x="7584288" y="4132575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g107405479fd_0_21"/>
          <p:cNvCxnSpPr/>
          <p:nvPr/>
        </p:nvCxnSpPr>
        <p:spPr>
          <a:xfrm>
            <a:off x="7584288" y="4508850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g107405479fd_0_21"/>
          <p:cNvCxnSpPr/>
          <p:nvPr/>
        </p:nvCxnSpPr>
        <p:spPr>
          <a:xfrm>
            <a:off x="5736113" y="4054325"/>
            <a:ext cx="813300" cy="3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g107405479fd_0_21"/>
          <p:cNvSpPr txBox="1"/>
          <p:nvPr/>
        </p:nvSpPr>
        <p:spPr>
          <a:xfrm>
            <a:off x="188625" y="1980200"/>
            <a:ext cx="16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students[</a:t>
            </a:r>
            <a:r>
              <a:rPr lang="en">
                <a:solidFill>
                  <a:srgbClr val="E06666"/>
                </a:solidFill>
              </a:rPr>
              <a:t>”0001”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graphicFrame>
        <p:nvGraphicFramePr>
          <p:cNvPr id="370" name="Google Shape;370;g107405479fd_0_21"/>
          <p:cNvGraphicFramePr/>
          <p:nvPr/>
        </p:nvGraphicFramePr>
        <p:xfrm>
          <a:off x="228600" y="2432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710825"/>
              </a:tblGrid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age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sex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1" name="Google Shape;371;g107405479fd_0_21"/>
          <p:cNvGraphicFramePr/>
          <p:nvPr/>
        </p:nvGraphicFramePr>
        <p:xfrm>
          <a:off x="1378075" y="240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00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Jack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27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Male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72" name="Google Shape;372;g107405479fd_0_21"/>
          <p:cNvCxnSpPr/>
          <p:nvPr/>
        </p:nvCxnSpPr>
        <p:spPr>
          <a:xfrm>
            <a:off x="1022125" y="2643663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g107405479fd_0_21"/>
          <p:cNvCxnSpPr/>
          <p:nvPr/>
        </p:nvCxnSpPr>
        <p:spPr>
          <a:xfrm>
            <a:off x="995100" y="3020625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g107405479fd_0_21"/>
          <p:cNvCxnSpPr/>
          <p:nvPr/>
        </p:nvCxnSpPr>
        <p:spPr>
          <a:xfrm>
            <a:off x="995100" y="3396900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g107405479fd_0_21"/>
          <p:cNvSpPr txBox="1"/>
          <p:nvPr/>
        </p:nvSpPr>
        <p:spPr>
          <a:xfrm>
            <a:off x="57700" y="4054325"/>
            <a:ext cx="24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students[</a:t>
            </a:r>
            <a:r>
              <a:rPr lang="en">
                <a:solidFill>
                  <a:srgbClr val="E06666"/>
                </a:solidFill>
              </a:rPr>
              <a:t>”0001”</a:t>
            </a:r>
            <a:r>
              <a:rPr lang="en">
                <a:solidFill>
                  <a:schemeClr val="dk1"/>
                </a:solidFill>
              </a:rPr>
              <a:t>][</a:t>
            </a:r>
            <a:r>
              <a:rPr lang="en">
                <a:solidFill>
                  <a:srgbClr val="E06666"/>
                </a:solidFill>
              </a:rPr>
              <a:t>”name”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376" name="Google Shape;376;g107405479fd_0_21"/>
          <p:cNvSpPr txBox="1"/>
          <p:nvPr/>
        </p:nvSpPr>
        <p:spPr>
          <a:xfrm>
            <a:off x="559050" y="4454525"/>
            <a:ext cx="7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Jack</a:t>
            </a:r>
            <a:endParaRPr/>
          </a:p>
        </p:txBody>
      </p:sp>
      <p:sp>
        <p:nvSpPr>
          <p:cNvPr id="377" name="Google Shape;377;g107405479fd_0_2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107405479fd_0_2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72ddb9919_0_172"/>
          <p:cNvSpPr/>
          <p:nvPr/>
        </p:nvSpPr>
        <p:spPr>
          <a:xfrm>
            <a:off x="4676575" y="1830550"/>
            <a:ext cx="4265700" cy="1732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4" name="Google Shape;384;g1072ddb9919_0_172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Jack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5" name="Google Shape;385;g1072ddb9919_0_172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6" name="Google Shape;386;g1072ddb9919_0_172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387" name="Google Shape;387;g1072ddb9919_0_172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388" name="Google Shape;388;g1072ddb9919_0_172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389" name="Google Shape;389;g1072ddb9919_0_172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90" name="Google Shape;390;g1072ddb9919_0_172"/>
          <p:cNvGraphicFramePr/>
          <p:nvPr/>
        </p:nvGraphicFramePr>
        <p:xfrm>
          <a:off x="7880975" y="2599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24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1" name="Google Shape;391;g1072ddb9919_0_172"/>
          <p:cNvGraphicFramePr/>
          <p:nvPr/>
        </p:nvGraphicFramePr>
        <p:xfrm>
          <a:off x="4879175" y="2581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age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92" name="Google Shape;392;g1072ddb9919_0_172"/>
          <p:cNvCxnSpPr/>
          <p:nvPr/>
        </p:nvCxnSpPr>
        <p:spPr>
          <a:xfrm>
            <a:off x="6250775" y="2774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93" name="Google Shape;393;g1072ddb9919_0_172"/>
          <p:cNvGraphicFramePr/>
          <p:nvPr/>
        </p:nvGraphicFramePr>
        <p:xfrm>
          <a:off x="7880975" y="3013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1.85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4" name="Google Shape;394;g1072ddb9919_0_172"/>
          <p:cNvGraphicFramePr/>
          <p:nvPr/>
        </p:nvGraphicFramePr>
        <p:xfrm>
          <a:off x="4879175" y="299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height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95" name="Google Shape;395;g1072ddb9919_0_172"/>
          <p:cNvCxnSpPr/>
          <p:nvPr/>
        </p:nvCxnSpPr>
        <p:spPr>
          <a:xfrm>
            <a:off x="6250775" y="3188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96" name="Google Shape;396;g1072ddb9919_0_172"/>
          <p:cNvGraphicFramePr/>
          <p:nvPr/>
        </p:nvGraphicFramePr>
        <p:xfrm>
          <a:off x="228600" y="153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keys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7" name="Google Shape;397;g1072ddb9919_0_172"/>
          <p:cNvGraphicFramePr/>
          <p:nvPr/>
        </p:nvGraphicFramePr>
        <p:xfrm>
          <a:off x="228600" y="442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3955675"/>
              </a:tblGrid>
              <a:tr h="4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[(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'name'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'jack'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),  (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'age'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24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),  (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'height'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1.85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Google Shape;398;g1072ddb9919_0_172"/>
          <p:cNvGraphicFramePr/>
          <p:nvPr/>
        </p:nvGraphicFramePr>
        <p:xfrm>
          <a:off x="228600" y="401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items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9" name="Google Shape;399;g1072ddb9919_0_172"/>
          <p:cNvGraphicFramePr/>
          <p:nvPr/>
        </p:nvGraphicFramePr>
        <p:xfrm>
          <a:off x="228600" y="318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'jack'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24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1.85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0" name="Google Shape;400;g1072ddb9919_0_172"/>
          <p:cNvGraphicFramePr/>
          <p:nvPr/>
        </p:nvGraphicFramePr>
        <p:xfrm>
          <a:off x="228600" y="27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values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1" name="Google Shape;401;g1072ddb9919_0_172"/>
          <p:cNvGraphicFramePr/>
          <p:nvPr/>
        </p:nvGraphicFramePr>
        <p:xfrm>
          <a:off x="228600" y="1949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['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name'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 'age'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'height'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2" name="Google Shape;402;g1072ddb9919_0_17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072ddb9919_0_17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g103e8bb3d9b_0_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{20D01E6C-E94E-4832-A9BF-4406573726C8}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Dictionary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for cycle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103e8bb3d9b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03e8bb3d9b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8" name="Google Shape;408;g107405479fd_0_203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{20D01E6C-E94E-4832-A9BF-4406573726C8}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Dictionary for cycle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9" name="Google Shape;409;g107405479fd_0_20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07405479fd_0_20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72ddb9919_0_245"/>
          <p:cNvSpPr/>
          <p:nvPr/>
        </p:nvSpPr>
        <p:spPr>
          <a:xfrm>
            <a:off x="4676575" y="1830550"/>
            <a:ext cx="4265700" cy="31899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6" name="Google Shape;416;g1072ddb9919_0_245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7" name="Google Shape;417;g1072ddb9919_0_245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opel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bmw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mercedes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toyota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tesla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ford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8" name="Google Shape;418;g1072ddb9919_0_245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419" name="Google Shape;419;g1072ddb9919_0_245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420" name="Google Shape;420;g1072ddb9919_0_245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421" name="Google Shape;421;g1072ddb9919_0_245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g1072ddb9919_0_245"/>
          <p:cNvCxnSpPr/>
          <p:nvPr/>
        </p:nvCxnSpPr>
        <p:spPr>
          <a:xfrm>
            <a:off x="6260513" y="27372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g1072ddb9919_0_245"/>
          <p:cNvCxnSpPr/>
          <p:nvPr/>
        </p:nvCxnSpPr>
        <p:spPr>
          <a:xfrm>
            <a:off x="6260500" y="31436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g1072ddb9919_0_245"/>
          <p:cNvCxnSpPr/>
          <p:nvPr/>
        </p:nvCxnSpPr>
        <p:spPr>
          <a:xfrm>
            <a:off x="6260500" y="35590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g1072ddb9919_0_245"/>
          <p:cNvCxnSpPr/>
          <p:nvPr/>
        </p:nvCxnSpPr>
        <p:spPr>
          <a:xfrm>
            <a:off x="6260513" y="39281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g1072ddb9919_0_245"/>
          <p:cNvCxnSpPr/>
          <p:nvPr/>
        </p:nvCxnSpPr>
        <p:spPr>
          <a:xfrm>
            <a:off x="6260500" y="43270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27" name="Google Shape;427;g1072ddb9919_0_245"/>
          <p:cNvGraphicFramePr/>
          <p:nvPr/>
        </p:nvGraphicFramePr>
        <p:xfrm>
          <a:off x="4879175" y="4545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audi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8" name="Google Shape;428;g1072ddb9919_0_245"/>
          <p:cNvGraphicFramePr/>
          <p:nvPr/>
        </p:nvGraphicFramePr>
        <p:xfrm>
          <a:off x="7880975" y="4562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40000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29" name="Google Shape;429;g1072ddb9919_0_245"/>
          <p:cNvCxnSpPr/>
          <p:nvPr/>
        </p:nvCxnSpPr>
        <p:spPr>
          <a:xfrm>
            <a:off x="6260513" y="4743113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g1072ddb9919_0_245"/>
          <p:cNvSpPr txBox="1"/>
          <p:nvPr/>
        </p:nvSpPr>
        <p:spPr>
          <a:xfrm>
            <a:off x="303325" y="1793200"/>
            <a:ext cx="31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car_brand  </a:t>
            </a:r>
            <a:r>
              <a:rPr lang="en">
                <a:solidFill>
                  <a:srgbClr val="6AA84F"/>
                </a:solidFill>
              </a:rPr>
              <a:t>in </a:t>
            </a:r>
            <a:r>
              <a:rPr lang="en">
                <a:solidFill>
                  <a:schemeClr val="dk1"/>
                </a:solidFill>
              </a:rPr>
              <a:t> d.</a:t>
            </a:r>
            <a:r>
              <a:rPr lang="en">
                <a:solidFill>
                  <a:srgbClr val="3C78D8"/>
                </a:solidFill>
              </a:rPr>
              <a:t>keys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(car_brand)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1" name="Google Shape;431;g1072ddb9919_0_245"/>
          <p:cNvSpPr txBox="1"/>
          <p:nvPr/>
        </p:nvSpPr>
        <p:spPr>
          <a:xfrm>
            <a:off x="303325" y="1180375"/>
            <a:ext cx="8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{ 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6AA84F"/>
                </a:solidFill>
              </a:rPr>
              <a:t>2000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“bmw”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15000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“mercedes”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20000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“toyota”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7000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“tesla”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60000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“ford”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30000</a:t>
            </a:r>
            <a:r>
              <a:rPr lang="en">
                <a:solidFill>
                  <a:schemeClr val="dk1"/>
                </a:solidFill>
              </a:rPr>
              <a:t> } 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32" name="Google Shape;432;g1072ddb9919_0_245"/>
          <p:cNvGraphicFramePr/>
          <p:nvPr/>
        </p:nvGraphicFramePr>
        <p:xfrm>
          <a:off x="1029400" y="2621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opel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bmw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mercedes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toyota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tesla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Ford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audi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200">
                <a:tc vMerge="1"/>
              </a:tr>
              <a:tr h="261200">
                <a:tc vMerge="1"/>
              </a:tr>
              <a:tr h="261200">
                <a:tc vMerge="1"/>
              </a:tr>
              <a:tr h="261200">
                <a:tc vMerge="1"/>
              </a:tr>
              <a:tr h="286950">
                <a:tc vMerge="1"/>
              </a:tr>
            </a:tbl>
          </a:graphicData>
        </a:graphic>
      </p:graphicFrame>
      <p:sp>
        <p:nvSpPr>
          <p:cNvPr id="433" name="Google Shape;433;g1072ddb9919_0_24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for cycle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072ddb9919_0_24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72ddb9919_0_286"/>
          <p:cNvSpPr/>
          <p:nvPr/>
        </p:nvSpPr>
        <p:spPr>
          <a:xfrm>
            <a:off x="4676575" y="1830550"/>
            <a:ext cx="4265700" cy="31899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0" name="Google Shape;440;g1072ddb9919_0_286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1" name="Google Shape;441;g1072ddb9919_0_286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opel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bmw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mercedes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toyota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tesla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ford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2" name="Google Shape;442;g1072ddb9919_0_286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443" name="Google Shape;443;g1072ddb9919_0_286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444" name="Google Shape;444;g1072ddb9919_0_286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445" name="Google Shape;445;g1072ddb9919_0_286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g1072ddb9919_0_286"/>
          <p:cNvCxnSpPr/>
          <p:nvPr/>
        </p:nvCxnSpPr>
        <p:spPr>
          <a:xfrm>
            <a:off x="6260513" y="27372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g1072ddb9919_0_286"/>
          <p:cNvCxnSpPr/>
          <p:nvPr/>
        </p:nvCxnSpPr>
        <p:spPr>
          <a:xfrm>
            <a:off x="6260500" y="31436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g1072ddb9919_0_286"/>
          <p:cNvCxnSpPr/>
          <p:nvPr/>
        </p:nvCxnSpPr>
        <p:spPr>
          <a:xfrm>
            <a:off x="6260500" y="35590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g1072ddb9919_0_286"/>
          <p:cNvCxnSpPr/>
          <p:nvPr/>
        </p:nvCxnSpPr>
        <p:spPr>
          <a:xfrm>
            <a:off x="6260513" y="39281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g1072ddb9919_0_286"/>
          <p:cNvCxnSpPr/>
          <p:nvPr/>
        </p:nvCxnSpPr>
        <p:spPr>
          <a:xfrm>
            <a:off x="6260500" y="43270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51" name="Google Shape;451;g1072ddb9919_0_286"/>
          <p:cNvGraphicFramePr/>
          <p:nvPr/>
        </p:nvGraphicFramePr>
        <p:xfrm>
          <a:off x="4879175" y="4545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audi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2" name="Google Shape;452;g1072ddb9919_0_286"/>
          <p:cNvGraphicFramePr/>
          <p:nvPr/>
        </p:nvGraphicFramePr>
        <p:xfrm>
          <a:off x="7880975" y="4562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40000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53" name="Google Shape;453;g1072ddb9919_0_286"/>
          <p:cNvCxnSpPr/>
          <p:nvPr/>
        </p:nvCxnSpPr>
        <p:spPr>
          <a:xfrm>
            <a:off x="6260513" y="4743113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g1072ddb9919_0_286"/>
          <p:cNvSpPr txBox="1"/>
          <p:nvPr/>
        </p:nvSpPr>
        <p:spPr>
          <a:xfrm>
            <a:off x="303325" y="1793200"/>
            <a:ext cx="31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car_price  </a:t>
            </a:r>
            <a:r>
              <a:rPr lang="en">
                <a:solidFill>
                  <a:srgbClr val="6AA84F"/>
                </a:solidFill>
              </a:rPr>
              <a:t>in </a:t>
            </a:r>
            <a:r>
              <a:rPr lang="en">
                <a:solidFill>
                  <a:schemeClr val="dk1"/>
                </a:solidFill>
              </a:rPr>
              <a:t> d.</a:t>
            </a:r>
            <a:r>
              <a:rPr lang="en">
                <a:solidFill>
                  <a:srgbClr val="3C78D8"/>
                </a:solidFill>
              </a:rPr>
              <a:t>values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car_price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5" name="Google Shape;455;g1072ddb9919_0_286"/>
          <p:cNvSpPr txBox="1"/>
          <p:nvPr/>
        </p:nvSpPr>
        <p:spPr>
          <a:xfrm>
            <a:off x="303325" y="1180375"/>
            <a:ext cx="8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{ 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6AA84F"/>
                </a:solidFill>
              </a:rPr>
              <a:t>2000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“bmw”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15000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“mercedes”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20000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“toyota”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7000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“tesla”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60000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“ford”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30000</a:t>
            </a:r>
            <a:r>
              <a:rPr lang="en">
                <a:solidFill>
                  <a:schemeClr val="dk1"/>
                </a:solidFill>
              </a:rPr>
              <a:t> } 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56" name="Google Shape;456;g1072ddb9919_0_286"/>
          <p:cNvGraphicFramePr/>
          <p:nvPr/>
        </p:nvGraphicFramePr>
        <p:xfrm>
          <a:off x="970825" y="2621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40000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200">
                <a:tc vMerge="1"/>
              </a:tr>
              <a:tr h="261200">
                <a:tc vMerge="1"/>
              </a:tr>
              <a:tr h="261200">
                <a:tc vMerge="1"/>
              </a:tr>
              <a:tr h="261200">
                <a:tc vMerge="1"/>
              </a:tr>
              <a:tr h="286950">
                <a:tc vMerge="1"/>
              </a:tr>
            </a:tbl>
          </a:graphicData>
        </a:graphic>
      </p:graphicFrame>
      <p:sp>
        <p:nvSpPr>
          <p:cNvPr id="457" name="Google Shape;457;g1072ddb9919_0_28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for cycle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1072ddb9919_0_28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72ddb9919_0_309"/>
          <p:cNvSpPr/>
          <p:nvPr/>
        </p:nvSpPr>
        <p:spPr>
          <a:xfrm>
            <a:off x="4676575" y="1830550"/>
            <a:ext cx="4265700" cy="31899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4" name="Google Shape;464;g1072ddb9919_0_309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5" name="Google Shape;465;g1072ddb9919_0_309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opel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bmw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mercedes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toyota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tesla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ford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6" name="Google Shape;466;g1072ddb9919_0_309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467" name="Google Shape;467;g1072ddb9919_0_309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468" name="Google Shape;468;g1072ddb9919_0_309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469" name="Google Shape;469;g1072ddb9919_0_309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g1072ddb9919_0_309"/>
          <p:cNvCxnSpPr/>
          <p:nvPr/>
        </p:nvCxnSpPr>
        <p:spPr>
          <a:xfrm>
            <a:off x="6260513" y="27372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g1072ddb9919_0_309"/>
          <p:cNvCxnSpPr/>
          <p:nvPr/>
        </p:nvCxnSpPr>
        <p:spPr>
          <a:xfrm>
            <a:off x="6260500" y="31436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g1072ddb9919_0_309"/>
          <p:cNvCxnSpPr/>
          <p:nvPr/>
        </p:nvCxnSpPr>
        <p:spPr>
          <a:xfrm>
            <a:off x="6260500" y="35590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g1072ddb9919_0_309"/>
          <p:cNvCxnSpPr/>
          <p:nvPr/>
        </p:nvCxnSpPr>
        <p:spPr>
          <a:xfrm>
            <a:off x="6260513" y="39281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g1072ddb9919_0_309"/>
          <p:cNvCxnSpPr/>
          <p:nvPr/>
        </p:nvCxnSpPr>
        <p:spPr>
          <a:xfrm>
            <a:off x="6260500" y="43270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75" name="Google Shape;475;g1072ddb9919_0_309"/>
          <p:cNvGraphicFramePr/>
          <p:nvPr/>
        </p:nvGraphicFramePr>
        <p:xfrm>
          <a:off x="4879175" y="4545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audi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6" name="Google Shape;476;g1072ddb9919_0_309"/>
          <p:cNvGraphicFramePr/>
          <p:nvPr/>
        </p:nvGraphicFramePr>
        <p:xfrm>
          <a:off x="7880975" y="4562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40000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77" name="Google Shape;477;g1072ddb9919_0_309"/>
          <p:cNvCxnSpPr/>
          <p:nvPr/>
        </p:nvCxnSpPr>
        <p:spPr>
          <a:xfrm>
            <a:off x="6260513" y="4743113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g1072ddb9919_0_309"/>
          <p:cNvSpPr txBox="1"/>
          <p:nvPr/>
        </p:nvSpPr>
        <p:spPr>
          <a:xfrm>
            <a:off x="303325" y="1793200"/>
            <a:ext cx="373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car_brand,  </a:t>
            </a:r>
            <a:r>
              <a:rPr lang="en">
                <a:solidFill>
                  <a:schemeClr val="dk1"/>
                </a:solidFill>
              </a:rPr>
              <a:t>car_price  </a:t>
            </a:r>
            <a:r>
              <a:rPr lang="en">
                <a:solidFill>
                  <a:srgbClr val="6AA84F"/>
                </a:solidFill>
              </a:rPr>
              <a:t>in </a:t>
            </a:r>
            <a:r>
              <a:rPr lang="en">
                <a:solidFill>
                  <a:schemeClr val="dk1"/>
                </a:solidFill>
              </a:rPr>
              <a:t> d.</a:t>
            </a:r>
            <a:r>
              <a:rPr lang="en">
                <a:solidFill>
                  <a:srgbClr val="3C78D8"/>
                </a:solidFill>
              </a:rPr>
              <a:t>items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f”</a:t>
            </a:r>
            <a:r>
              <a:rPr lang="en">
                <a:solidFill>
                  <a:schemeClr val="dk1"/>
                </a:solidFill>
              </a:rPr>
              <a:t>{</a:t>
            </a:r>
            <a:r>
              <a:rPr lang="en">
                <a:solidFill>
                  <a:schemeClr val="dk1"/>
                </a:solidFill>
              </a:rPr>
              <a:t>car_brand}</a:t>
            </a:r>
            <a:r>
              <a:rPr lang="en">
                <a:solidFill>
                  <a:srgbClr val="E06666"/>
                </a:solidFill>
              </a:rPr>
              <a:t> costs </a:t>
            </a:r>
            <a:r>
              <a:rPr lang="en">
                <a:solidFill>
                  <a:schemeClr val="dk1"/>
                </a:solidFill>
              </a:rPr>
              <a:t>{</a:t>
            </a:r>
            <a:r>
              <a:rPr lang="en">
                <a:solidFill>
                  <a:schemeClr val="dk1"/>
                </a:solidFill>
              </a:rPr>
              <a:t>car_price}</a:t>
            </a:r>
            <a:r>
              <a:rPr lang="en">
                <a:solidFill>
                  <a:srgbClr val="E06666"/>
                </a:solidFill>
              </a:rPr>
              <a:t> $”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g1072ddb9919_0_309"/>
          <p:cNvSpPr txBox="1"/>
          <p:nvPr/>
        </p:nvSpPr>
        <p:spPr>
          <a:xfrm>
            <a:off x="303325" y="1180375"/>
            <a:ext cx="8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{ 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6AA84F"/>
                </a:solidFill>
              </a:rPr>
              <a:t>2000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“bmw”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15000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“mercedes”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20000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“toyota”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7000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“tesla”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60000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“ford”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30000</a:t>
            </a:r>
            <a:r>
              <a:rPr lang="en">
                <a:solidFill>
                  <a:schemeClr val="dk1"/>
                </a:solidFill>
              </a:rPr>
              <a:t> } 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80" name="Google Shape;480;g1072ddb9919_0_309"/>
          <p:cNvGraphicFramePr/>
          <p:nvPr/>
        </p:nvGraphicFramePr>
        <p:xfrm>
          <a:off x="970825" y="2621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2480200"/>
              </a:tblGrid>
              <a:tr h="286950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o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pel costs 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2000 $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bmw costs 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15000 $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mercedes costs 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20000 $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toyota costs 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7000 $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tesla costs 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100000 $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ford costs 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30000 $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audi costs 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40000 $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200">
                <a:tc vMerge="1"/>
              </a:tr>
              <a:tr h="261200">
                <a:tc vMerge="1"/>
              </a:tr>
              <a:tr h="261200">
                <a:tc vMerge="1"/>
              </a:tr>
              <a:tr h="261200">
                <a:tc vMerge="1"/>
              </a:tr>
              <a:tr h="557975">
                <a:tc vMerge="1"/>
              </a:tr>
            </a:tbl>
          </a:graphicData>
        </a:graphic>
      </p:graphicFrame>
      <p:sp>
        <p:nvSpPr>
          <p:cNvPr id="481" name="Google Shape;481;g1072ddb9919_0_30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for cycle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1072ddb9919_0_30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7" name="Google Shape;487;g107405479fd_0_208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{20D01E6C-E94E-4832-A9BF-4406573726C8}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for cycle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Check your understanding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8" name="Google Shape;488;g107405479fd_0_20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107405479fd_0_20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g107405479f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67400"/>
            <a:ext cx="5027675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g107405479fd_0_0"/>
          <p:cNvSpPr txBox="1"/>
          <p:nvPr/>
        </p:nvSpPr>
        <p:spPr>
          <a:xfrm>
            <a:off x="228588" y="1881125"/>
            <a:ext cx="24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students[</a:t>
            </a:r>
            <a:r>
              <a:rPr lang="en">
                <a:solidFill>
                  <a:srgbClr val="E06666"/>
                </a:solidFill>
              </a:rPr>
              <a:t>”0002”</a:t>
            </a:r>
            <a:r>
              <a:rPr lang="en">
                <a:solidFill>
                  <a:schemeClr val="dk1"/>
                </a:solidFill>
              </a:rPr>
              <a:t>][</a:t>
            </a:r>
            <a:r>
              <a:rPr lang="en">
                <a:solidFill>
                  <a:srgbClr val="E06666"/>
                </a:solidFill>
              </a:rPr>
              <a:t>age</a:t>
            </a:r>
            <a:r>
              <a:rPr lang="en">
                <a:solidFill>
                  <a:srgbClr val="E06666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pic>
        <p:nvPicPr>
          <p:cNvPr id="496" name="Google Shape;496;g107405479f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927588"/>
            <a:ext cx="257175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107405479fd_0_0"/>
          <p:cNvSpPr txBox="1"/>
          <p:nvPr/>
        </p:nvSpPr>
        <p:spPr>
          <a:xfrm>
            <a:off x="1013100" y="4349625"/>
            <a:ext cx="83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False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498" name="Google Shape;498;g107405479f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8750" y="3099050"/>
            <a:ext cx="21336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g107405479fd_0_0"/>
          <p:cNvSpPr txBox="1"/>
          <p:nvPr/>
        </p:nvSpPr>
        <p:spPr>
          <a:xfrm>
            <a:off x="3965300" y="4457325"/>
            <a:ext cx="1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KeyError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500" name="Google Shape;500;g107405479fd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1600" y="3060950"/>
            <a:ext cx="24765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107405479fd_0_0"/>
          <p:cNvSpPr txBox="1"/>
          <p:nvPr/>
        </p:nvSpPr>
        <p:spPr>
          <a:xfrm>
            <a:off x="6804150" y="4565025"/>
            <a:ext cx="14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{0:4,  1: 4,  2:4}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02" name="Google Shape;502;g107405479fd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07405479fd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g1072ddb9919_0_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50" y="1095375"/>
            <a:ext cx="581977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1072ddb9919_0_343"/>
          <p:cNvSpPr txBox="1"/>
          <p:nvPr/>
        </p:nvSpPr>
        <p:spPr>
          <a:xfrm>
            <a:off x="305550" y="589275"/>
            <a:ext cx="35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Print Ema’s math grade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510" name="Google Shape;510;g1072ddb9919_0_343"/>
          <p:cNvSpPr txBox="1"/>
          <p:nvPr/>
        </p:nvSpPr>
        <p:spPr>
          <a:xfrm>
            <a:off x="305550" y="4187825"/>
            <a:ext cx="51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student_scores[</a:t>
            </a:r>
            <a:r>
              <a:rPr lang="en">
                <a:solidFill>
                  <a:srgbClr val="E06666"/>
                </a:solidFill>
              </a:rPr>
              <a:t>“CS”</a:t>
            </a:r>
            <a:r>
              <a:rPr lang="en">
                <a:solidFill>
                  <a:schemeClr val="dk1"/>
                </a:solidFill>
              </a:rPr>
              <a:t>][</a:t>
            </a:r>
            <a:r>
              <a:rPr lang="en">
                <a:solidFill>
                  <a:srgbClr val="E06666"/>
                </a:solidFill>
              </a:rPr>
              <a:t>“01002610789”</a:t>
            </a:r>
            <a:r>
              <a:rPr lang="en">
                <a:solidFill>
                  <a:schemeClr val="dk1"/>
                </a:solidFill>
              </a:rPr>
              <a:t>][</a:t>
            </a:r>
            <a:r>
              <a:rPr lang="en">
                <a:solidFill>
                  <a:srgbClr val="E06666"/>
                </a:solidFill>
              </a:rPr>
              <a:t>“marks”</a:t>
            </a:r>
            <a:r>
              <a:rPr lang="en">
                <a:solidFill>
                  <a:schemeClr val="dk1"/>
                </a:solidFill>
              </a:rPr>
              <a:t>][</a:t>
            </a:r>
            <a:r>
              <a:rPr lang="en">
                <a:solidFill>
                  <a:srgbClr val="E06666"/>
                </a:solidFill>
              </a:rPr>
              <a:t>“math”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1" name="Google Shape;511;g1072ddb9919_0_34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1072ddb9919_0_34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7" name="Google Shape;517;g107405479fd_0_213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{20D01E6C-E94E-4832-A9BF-4406573726C8}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for cycle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What we’ve learned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8" name="Google Shape;518;g107405479fd_0_21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107405479fd_0_21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07405479fd_0_24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107405479fd_0_242"/>
          <p:cNvSpPr/>
          <p:nvPr/>
        </p:nvSpPr>
        <p:spPr>
          <a:xfrm>
            <a:off x="2439150" y="2267100"/>
            <a:ext cx="4265700" cy="2876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6" name="Google Shape;526;g107405479fd_0_242"/>
          <p:cNvGraphicFramePr/>
          <p:nvPr/>
        </p:nvGraphicFramePr>
        <p:xfrm>
          <a:off x="5656850" y="25700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60000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7" name="Google Shape;527;g107405479fd_0_242"/>
          <p:cNvGraphicFramePr/>
          <p:nvPr/>
        </p:nvGraphicFramePr>
        <p:xfrm>
          <a:off x="2655050" y="25522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opel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bmw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mercedes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toyota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tesla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ford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8" name="Google Shape;528;g107405479fd_0_242"/>
          <p:cNvSpPr txBox="1"/>
          <p:nvPr/>
        </p:nvSpPr>
        <p:spPr>
          <a:xfrm>
            <a:off x="2774588" y="22150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529" name="Google Shape;529;g107405479fd_0_242"/>
          <p:cNvSpPr txBox="1"/>
          <p:nvPr/>
        </p:nvSpPr>
        <p:spPr>
          <a:xfrm>
            <a:off x="5544788" y="22150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530" name="Google Shape;530;g107405479fd_0_242"/>
          <p:cNvCxnSpPr/>
          <p:nvPr/>
        </p:nvCxnSpPr>
        <p:spPr>
          <a:xfrm>
            <a:off x="4026650" y="27452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g107405479fd_0_242"/>
          <p:cNvCxnSpPr/>
          <p:nvPr/>
        </p:nvCxnSpPr>
        <p:spPr>
          <a:xfrm>
            <a:off x="4036388" y="31217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g107405479fd_0_242"/>
          <p:cNvCxnSpPr/>
          <p:nvPr/>
        </p:nvCxnSpPr>
        <p:spPr>
          <a:xfrm>
            <a:off x="4036375" y="35281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g107405479fd_0_242"/>
          <p:cNvCxnSpPr/>
          <p:nvPr/>
        </p:nvCxnSpPr>
        <p:spPr>
          <a:xfrm>
            <a:off x="4036375" y="39435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g107405479fd_0_242"/>
          <p:cNvCxnSpPr/>
          <p:nvPr/>
        </p:nvCxnSpPr>
        <p:spPr>
          <a:xfrm>
            <a:off x="4036375" y="42976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g107405479fd_0_242"/>
          <p:cNvCxnSpPr/>
          <p:nvPr/>
        </p:nvCxnSpPr>
        <p:spPr>
          <a:xfrm>
            <a:off x="4036375" y="47115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g107405479fd_0_242"/>
          <p:cNvSpPr txBox="1"/>
          <p:nvPr/>
        </p:nvSpPr>
        <p:spPr>
          <a:xfrm>
            <a:off x="44825" y="927888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Dictionary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37" name="Google Shape;537;g107405479fd_0_242"/>
          <p:cNvSpPr txBox="1"/>
          <p:nvPr/>
        </p:nvSpPr>
        <p:spPr>
          <a:xfrm>
            <a:off x="1901225" y="1347063"/>
            <a:ext cx="54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 container data type that maps “keys” to their associated “values”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38" name="Google Shape;538;g107405479fd_0_242"/>
          <p:cNvSpPr/>
          <p:nvPr/>
        </p:nvSpPr>
        <p:spPr>
          <a:xfrm>
            <a:off x="1796725" y="957638"/>
            <a:ext cx="5700000" cy="11580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107405479fd_0_242"/>
          <p:cNvSpPr txBox="1"/>
          <p:nvPr/>
        </p:nvSpPr>
        <p:spPr>
          <a:xfrm>
            <a:off x="228600" y="27215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d[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0" name="Google Shape;540;g107405479fd_0_242"/>
          <p:cNvSpPr txBox="1"/>
          <p:nvPr/>
        </p:nvSpPr>
        <p:spPr>
          <a:xfrm>
            <a:off x="268950" y="2308400"/>
            <a:ext cx="7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get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41" name="Google Shape;541;g107405479fd_0_242"/>
          <p:cNvSpPr txBox="1"/>
          <p:nvPr/>
        </p:nvSpPr>
        <p:spPr>
          <a:xfrm>
            <a:off x="189750" y="3897450"/>
            <a:ext cx="10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update/add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42" name="Google Shape;542;g107405479fd_0_242"/>
          <p:cNvSpPr txBox="1"/>
          <p:nvPr/>
        </p:nvSpPr>
        <p:spPr>
          <a:xfrm>
            <a:off x="7608050" y="23328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remove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43" name="Google Shape;543;g107405479fd_0_242"/>
          <p:cNvSpPr txBox="1"/>
          <p:nvPr/>
        </p:nvSpPr>
        <p:spPr>
          <a:xfrm>
            <a:off x="7540800" y="3679588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functions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44" name="Google Shape;544;g107405479fd_0_242"/>
          <p:cNvSpPr txBox="1"/>
          <p:nvPr/>
        </p:nvSpPr>
        <p:spPr>
          <a:xfrm>
            <a:off x="189750" y="30382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d.</a:t>
            </a:r>
            <a:r>
              <a:rPr lang="en">
                <a:solidFill>
                  <a:srgbClr val="3C78D8"/>
                </a:solidFill>
              </a:rPr>
              <a:t>get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5" name="Google Shape;545;g107405479fd_0_242"/>
          <p:cNvSpPr txBox="1"/>
          <p:nvPr/>
        </p:nvSpPr>
        <p:spPr>
          <a:xfrm>
            <a:off x="189750" y="3362425"/>
            <a:ext cx="16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d.</a:t>
            </a:r>
            <a:r>
              <a:rPr lang="en">
                <a:solidFill>
                  <a:srgbClr val="3C78D8"/>
                </a:solidFill>
              </a:rPr>
              <a:t>get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“opel”, </a:t>
            </a:r>
            <a:r>
              <a:rPr lang="en">
                <a:solidFill>
                  <a:srgbClr val="6AA84F"/>
                </a:solidFill>
              </a:rPr>
              <a:t>-1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6" name="Google Shape;546;g107405479fd_0_242"/>
          <p:cNvSpPr txBox="1"/>
          <p:nvPr/>
        </p:nvSpPr>
        <p:spPr>
          <a:xfrm>
            <a:off x="189750" y="4297650"/>
            <a:ext cx="20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E06666"/>
                </a:solidFill>
              </a:rPr>
              <a:t>“bmw”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20_000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47" name="Google Shape;547;g107405479fd_0_242"/>
          <p:cNvSpPr txBox="1"/>
          <p:nvPr/>
        </p:nvSpPr>
        <p:spPr>
          <a:xfrm>
            <a:off x="7433250" y="2745225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d[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8" name="Google Shape;548;g107405479fd_0_242"/>
          <p:cNvSpPr txBox="1"/>
          <p:nvPr/>
        </p:nvSpPr>
        <p:spPr>
          <a:xfrm>
            <a:off x="7433250" y="31217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d.</a:t>
            </a:r>
            <a:r>
              <a:rPr lang="en">
                <a:solidFill>
                  <a:srgbClr val="3C78D8"/>
                </a:solidFill>
              </a:rPr>
              <a:t>pop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49" name="Google Shape;549;g107405479fd_0_242"/>
          <p:cNvGraphicFramePr/>
          <p:nvPr/>
        </p:nvGraphicFramePr>
        <p:xfrm>
          <a:off x="7153825" y="437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keys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0" name="Google Shape;550;g107405479fd_0_242"/>
          <p:cNvGraphicFramePr/>
          <p:nvPr/>
        </p:nvGraphicFramePr>
        <p:xfrm>
          <a:off x="7153825" y="467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items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1" name="Google Shape;551;g107405479fd_0_242"/>
          <p:cNvGraphicFramePr/>
          <p:nvPr/>
        </p:nvGraphicFramePr>
        <p:xfrm>
          <a:off x="7153825" y="407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values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2" name="Google Shape;552;g107405479fd_0_24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ea163076_0_49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Review of the previous lecture 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03ea163076_0_494"/>
          <p:cNvSpPr txBox="1"/>
          <p:nvPr/>
        </p:nvSpPr>
        <p:spPr>
          <a:xfrm>
            <a:off x="0" y="2689663"/>
            <a:ext cx="35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List but written with parentheses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03ea163076_0_494"/>
          <p:cNvSpPr txBox="1"/>
          <p:nvPr/>
        </p:nvSpPr>
        <p:spPr>
          <a:xfrm>
            <a:off x="6074550" y="2264563"/>
            <a:ext cx="32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When we know exact size of items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03ea163076_0_494"/>
          <p:cNvSpPr txBox="1"/>
          <p:nvPr/>
        </p:nvSpPr>
        <p:spPr>
          <a:xfrm>
            <a:off x="6407475" y="16383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when?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03ea163076_0_494"/>
          <p:cNvSpPr txBox="1"/>
          <p:nvPr/>
        </p:nvSpPr>
        <p:spPr>
          <a:xfrm>
            <a:off x="3814125" y="1692663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03ea163076_0_494"/>
          <p:cNvSpPr txBox="1"/>
          <p:nvPr/>
        </p:nvSpPr>
        <p:spPr>
          <a:xfrm>
            <a:off x="3833025" y="3217800"/>
            <a:ext cx="8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b="0" i="1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03ea163076_0_494"/>
          <p:cNvSpPr txBox="1"/>
          <p:nvPr/>
        </p:nvSpPr>
        <p:spPr>
          <a:xfrm>
            <a:off x="3681425" y="2181763"/>
            <a:ext cx="15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efficient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03ea163076_0_494"/>
          <p:cNvSpPr txBox="1"/>
          <p:nvPr/>
        </p:nvSpPr>
        <p:spPr>
          <a:xfrm>
            <a:off x="3224000" y="2581975"/>
            <a:ext cx="300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Less problems when variable remains unchangeable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03ea163076_0_494"/>
          <p:cNvSpPr txBox="1"/>
          <p:nvPr/>
        </p:nvSpPr>
        <p:spPr>
          <a:xfrm>
            <a:off x="646200" y="1692663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what?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03ea163076_0_494"/>
          <p:cNvSpPr txBox="1"/>
          <p:nvPr/>
        </p:nvSpPr>
        <p:spPr>
          <a:xfrm>
            <a:off x="541275" y="32178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03ea163076_0_494"/>
          <p:cNvSpPr txBox="1"/>
          <p:nvPr/>
        </p:nvSpPr>
        <p:spPr>
          <a:xfrm>
            <a:off x="498775" y="3836550"/>
            <a:ext cx="21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103ea163076_0_494"/>
          <p:cNvSpPr txBox="1"/>
          <p:nvPr/>
        </p:nvSpPr>
        <p:spPr>
          <a:xfrm>
            <a:off x="447975" y="4016900"/>
            <a:ext cx="8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ordered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03ea163076_0_494"/>
          <p:cNvSpPr txBox="1"/>
          <p:nvPr/>
        </p:nvSpPr>
        <p:spPr>
          <a:xfrm>
            <a:off x="1883900" y="4016900"/>
            <a:ext cx="134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slicing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03ea163076_0_494"/>
          <p:cNvSpPr txBox="1"/>
          <p:nvPr/>
        </p:nvSpPr>
        <p:spPr>
          <a:xfrm>
            <a:off x="4500525" y="4050525"/>
            <a:ext cx="119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Foreach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03ea163076_0_494"/>
          <p:cNvSpPr txBox="1"/>
          <p:nvPr/>
        </p:nvSpPr>
        <p:spPr>
          <a:xfrm>
            <a:off x="3584225" y="4050525"/>
            <a:ext cx="3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03ea163076_0_494"/>
          <p:cNvSpPr txBox="1"/>
          <p:nvPr/>
        </p:nvSpPr>
        <p:spPr>
          <a:xfrm>
            <a:off x="6289225" y="4050525"/>
            <a:ext cx="256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  </a:t>
            </a: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  </a:t>
            </a: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  </a:t>
            </a: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03ea163076_0_494"/>
          <p:cNvSpPr txBox="1"/>
          <p:nvPr/>
        </p:nvSpPr>
        <p:spPr>
          <a:xfrm>
            <a:off x="409025" y="2137325"/>
            <a:ext cx="17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Data structure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03ea163076_0_494"/>
          <p:cNvSpPr txBox="1"/>
          <p:nvPr/>
        </p:nvSpPr>
        <p:spPr>
          <a:xfrm>
            <a:off x="0" y="9076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Tuple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87" name="Google Shape;87;g103ea163076_0_49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107405479fd_0_171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{20D01E6C-E94E-4832-A9BF-4406573726C8}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What is 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Dictionary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for cycle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g107405479fd_0_17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07405479fd_0_17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g1072ddb9919_0_6"/>
          <p:cNvGraphicFramePr/>
          <p:nvPr/>
        </p:nvGraphicFramePr>
        <p:xfrm>
          <a:off x="1941575" y="1379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g1072ddb9919_0_6"/>
          <p:cNvSpPr txBox="1"/>
          <p:nvPr/>
        </p:nvSpPr>
        <p:spPr>
          <a:xfrm>
            <a:off x="70850" y="1377775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g1072ddb9919_0_6"/>
          <p:cNvSpPr txBox="1"/>
          <p:nvPr/>
        </p:nvSpPr>
        <p:spPr>
          <a:xfrm>
            <a:off x="70850" y="1908025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our_car_price  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02" name="Google Shape;102;g1072ddb9919_0_6"/>
          <p:cNvGraphicFramePr/>
          <p:nvPr/>
        </p:nvGraphicFramePr>
        <p:xfrm>
          <a:off x="1941575" y="1876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60000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g1072ddb9919_0_6"/>
          <p:cNvSpPr txBox="1"/>
          <p:nvPr/>
        </p:nvSpPr>
        <p:spPr>
          <a:xfrm>
            <a:off x="1365000" y="1734600"/>
            <a:ext cx="27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072ddb9919_0_6"/>
          <p:cNvSpPr txBox="1"/>
          <p:nvPr/>
        </p:nvSpPr>
        <p:spPr>
          <a:xfrm>
            <a:off x="0" y="26221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Can we save this in a better format?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5" name="Google Shape;105;g1072ddb9919_0_6"/>
          <p:cNvSpPr txBox="1"/>
          <p:nvPr/>
        </p:nvSpPr>
        <p:spPr>
          <a:xfrm>
            <a:off x="0" y="35685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Dictionary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6" name="Google Shape;106;g1072ddb9919_0_6"/>
          <p:cNvSpPr txBox="1"/>
          <p:nvPr/>
        </p:nvSpPr>
        <p:spPr>
          <a:xfrm>
            <a:off x="1856400" y="3987725"/>
            <a:ext cx="54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 container data type that maps “keys” to their associated “values”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7" name="Google Shape;107;g1072ddb9919_0_6"/>
          <p:cNvSpPr/>
          <p:nvPr/>
        </p:nvSpPr>
        <p:spPr>
          <a:xfrm>
            <a:off x="1722000" y="3387775"/>
            <a:ext cx="5700000" cy="11580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072ddb9919_0_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Dictionary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072ddb9919_0_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1072ddb9919_0_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77" y="1329824"/>
            <a:ext cx="5223851" cy="34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072ddb9919_0_33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Dictionary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072ddb9919_0_33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72ddb9919_0_21"/>
          <p:cNvSpPr/>
          <p:nvPr/>
        </p:nvSpPr>
        <p:spPr>
          <a:xfrm>
            <a:off x="2439150" y="1927400"/>
            <a:ext cx="4265700" cy="2876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g1072ddb9919_0_21"/>
          <p:cNvGraphicFramePr/>
          <p:nvPr/>
        </p:nvGraphicFramePr>
        <p:xfrm>
          <a:off x="5656850" y="2230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60000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" name="Google Shape;123;g1072ddb9919_0_21"/>
          <p:cNvGraphicFramePr/>
          <p:nvPr/>
        </p:nvGraphicFramePr>
        <p:xfrm>
          <a:off x="2655050" y="22125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opel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bmw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mercedes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toyota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tesla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ford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g1072ddb9919_0_21"/>
          <p:cNvSpPr txBox="1"/>
          <p:nvPr/>
        </p:nvSpPr>
        <p:spPr>
          <a:xfrm>
            <a:off x="4205925" y="15287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125" name="Google Shape;125;g1072ddb9919_0_21"/>
          <p:cNvSpPr txBox="1"/>
          <p:nvPr/>
        </p:nvSpPr>
        <p:spPr>
          <a:xfrm>
            <a:off x="2774588" y="18753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126" name="Google Shape;126;g1072ddb9919_0_21"/>
          <p:cNvSpPr txBox="1"/>
          <p:nvPr/>
        </p:nvSpPr>
        <p:spPr>
          <a:xfrm>
            <a:off x="5544788" y="18753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127" name="Google Shape;127;g1072ddb9919_0_21"/>
          <p:cNvCxnSpPr/>
          <p:nvPr/>
        </p:nvCxnSpPr>
        <p:spPr>
          <a:xfrm>
            <a:off x="4026650" y="24055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g1072ddb9919_0_21"/>
          <p:cNvCxnSpPr/>
          <p:nvPr/>
        </p:nvCxnSpPr>
        <p:spPr>
          <a:xfrm>
            <a:off x="4036388" y="27820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g1072ddb9919_0_21"/>
          <p:cNvCxnSpPr/>
          <p:nvPr/>
        </p:nvCxnSpPr>
        <p:spPr>
          <a:xfrm>
            <a:off x="4036375" y="31884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g1072ddb9919_0_21"/>
          <p:cNvCxnSpPr/>
          <p:nvPr/>
        </p:nvCxnSpPr>
        <p:spPr>
          <a:xfrm>
            <a:off x="4036375" y="36038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g1072ddb9919_0_21"/>
          <p:cNvCxnSpPr/>
          <p:nvPr/>
        </p:nvCxnSpPr>
        <p:spPr>
          <a:xfrm>
            <a:off x="4036375" y="39579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g1072ddb9919_0_21"/>
          <p:cNvCxnSpPr/>
          <p:nvPr/>
        </p:nvCxnSpPr>
        <p:spPr>
          <a:xfrm>
            <a:off x="4036375" y="43718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g1072ddb9919_0_2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Dictionary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072ddb9919_0_2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g107405479fd_0_176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{20D01E6C-E94E-4832-A9BF-4406573726C8}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Dictionary functions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for cycle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g107405479fd_0_17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07405479fd_0_17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7405479fd_0_181"/>
          <p:cNvSpPr/>
          <p:nvPr/>
        </p:nvSpPr>
        <p:spPr>
          <a:xfrm>
            <a:off x="4670725" y="2069350"/>
            <a:ext cx="4265700" cy="2876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g107405479fd_0_181"/>
          <p:cNvGraphicFramePr/>
          <p:nvPr/>
        </p:nvGraphicFramePr>
        <p:xfrm>
          <a:off x="7888425" y="23722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60000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8" name="Google Shape;148;g107405479fd_0_181"/>
          <p:cNvGraphicFramePr/>
          <p:nvPr/>
        </p:nvGraphicFramePr>
        <p:xfrm>
          <a:off x="4886625" y="23544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{2C451A72-4C4F-4B48-B84E-DD1362A355D6}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opel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bmw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mercedes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toyota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tesla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ford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g107405479fd_0_181"/>
          <p:cNvSpPr txBox="1"/>
          <p:nvPr/>
        </p:nvSpPr>
        <p:spPr>
          <a:xfrm>
            <a:off x="6437500" y="16706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150" name="Google Shape;150;g107405479fd_0_181"/>
          <p:cNvSpPr txBox="1"/>
          <p:nvPr/>
        </p:nvSpPr>
        <p:spPr>
          <a:xfrm>
            <a:off x="5006163" y="20173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151" name="Google Shape;151;g107405479fd_0_181"/>
          <p:cNvSpPr txBox="1"/>
          <p:nvPr/>
        </p:nvSpPr>
        <p:spPr>
          <a:xfrm>
            <a:off x="7776363" y="20173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152" name="Google Shape;152;g107405479fd_0_181"/>
          <p:cNvCxnSpPr/>
          <p:nvPr/>
        </p:nvCxnSpPr>
        <p:spPr>
          <a:xfrm>
            <a:off x="6258225" y="254747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g107405479fd_0_181"/>
          <p:cNvCxnSpPr/>
          <p:nvPr/>
        </p:nvCxnSpPr>
        <p:spPr>
          <a:xfrm>
            <a:off x="6267963" y="29240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g107405479fd_0_181"/>
          <p:cNvCxnSpPr/>
          <p:nvPr/>
        </p:nvCxnSpPr>
        <p:spPr>
          <a:xfrm>
            <a:off x="6267950" y="33304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g107405479fd_0_181"/>
          <p:cNvCxnSpPr/>
          <p:nvPr/>
        </p:nvCxnSpPr>
        <p:spPr>
          <a:xfrm>
            <a:off x="6267950" y="374577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g107405479fd_0_181"/>
          <p:cNvCxnSpPr/>
          <p:nvPr/>
        </p:nvCxnSpPr>
        <p:spPr>
          <a:xfrm>
            <a:off x="6267950" y="40999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g107405479fd_0_181"/>
          <p:cNvCxnSpPr/>
          <p:nvPr/>
        </p:nvCxnSpPr>
        <p:spPr>
          <a:xfrm>
            <a:off x="6267950" y="45137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g107405479fd_0_181"/>
          <p:cNvSpPr txBox="1"/>
          <p:nvPr/>
        </p:nvSpPr>
        <p:spPr>
          <a:xfrm>
            <a:off x="303325" y="1180375"/>
            <a:ext cx="8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{ 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6AA84F"/>
                </a:solidFill>
              </a:rPr>
              <a:t>2000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“bmw”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15000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“mercedes”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20000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“toyota”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7000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“tesla”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60000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“ford”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30000</a:t>
            </a:r>
            <a:r>
              <a:rPr lang="en">
                <a:solidFill>
                  <a:schemeClr val="dk1"/>
                </a:solidFill>
              </a:rPr>
              <a:t> }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g107405479fd_0_181"/>
          <p:cNvSpPr txBox="1"/>
          <p:nvPr/>
        </p:nvSpPr>
        <p:spPr>
          <a:xfrm>
            <a:off x="305550" y="20327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d[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g107405479fd_0_181"/>
          <p:cNvSpPr txBox="1"/>
          <p:nvPr/>
        </p:nvSpPr>
        <p:spPr>
          <a:xfrm>
            <a:off x="1583025" y="20327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2000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1" name="Google Shape;161;g107405479fd_0_181"/>
          <p:cNvSpPr txBox="1"/>
          <p:nvPr/>
        </p:nvSpPr>
        <p:spPr>
          <a:xfrm>
            <a:off x="305550" y="2588550"/>
            <a:ext cx="12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d[</a:t>
            </a:r>
            <a:r>
              <a:rPr lang="en">
                <a:solidFill>
                  <a:srgbClr val="E06666"/>
                </a:solidFill>
              </a:rPr>
              <a:t>“tesla”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g107405479fd_0_181"/>
          <p:cNvSpPr txBox="1"/>
          <p:nvPr/>
        </p:nvSpPr>
        <p:spPr>
          <a:xfrm>
            <a:off x="1583025" y="258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60000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3" name="Google Shape;163;g107405479fd_0_181"/>
          <p:cNvSpPr txBox="1"/>
          <p:nvPr/>
        </p:nvSpPr>
        <p:spPr>
          <a:xfrm>
            <a:off x="303325" y="31443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d.</a:t>
            </a:r>
            <a:r>
              <a:rPr lang="en">
                <a:solidFill>
                  <a:srgbClr val="3C78D8"/>
                </a:solidFill>
              </a:rPr>
              <a:t>get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“ford”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g107405479fd_0_181"/>
          <p:cNvSpPr txBox="1"/>
          <p:nvPr/>
        </p:nvSpPr>
        <p:spPr>
          <a:xfrm>
            <a:off x="1583025" y="31443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30000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5" name="Google Shape;165;g107405479fd_0_18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07405479fd_0_18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