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j9iglYtVt0cR77Ge9gM676pOX9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0E220A-0F75-4F87-9552-CAA78759E104}">
  <a:tblStyle styleId="{F70E220A-0F75-4F87-9552-CAA78759E1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f6dccb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7f6dccb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f6dccb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7f6dccb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f6dccb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7f6dccb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f6dccb2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7f6dccb2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f6dccb2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7f6dccb2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f6dccb2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7f6dccb2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7f6dccb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7f6dccb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f6dccb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7f6dccb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7f6dccb2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7f6dccb2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f6dccb2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07f6dccb2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f6dccb2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07f6dccb2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7f6dccb2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7f6dccb2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f6dccb2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7f6dccb2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f6dccb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7f6dccb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7f6dccb2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07f6dccb2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7f6dccb2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7f6dccb2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405479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7405479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f6dccb2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7f6dccb2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f6dcc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7f6dcc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f6dccb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07f6dccb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f6dccb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7f6dccb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f6dccb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7f6dccb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f6dccb2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7f6dccb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9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07f6dccb2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00" y="1899875"/>
            <a:ext cx="4426350" cy="30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07f6dccb27_0_85"/>
          <p:cNvSpPr txBox="1"/>
          <p:nvPr/>
        </p:nvSpPr>
        <p:spPr>
          <a:xfrm>
            <a:off x="2295275" y="1417275"/>
            <a:ext cx="43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Structure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52" name="Google Shape;152;g107f6dccb27_0_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7f6dccb27_0_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f6dccb27_0_68"/>
          <p:cNvSpPr txBox="1"/>
          <p:nvPr/>
        </p:nvSpPr>
        <p:spPr>
          <a:xfrm>
            <a:off x="1949725" y="173147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9" name="Google Shape;159;g107f6dccb27_0_68"/>
          <p:cNvSpPr/>
          <p:nvPr/>
        </p:nvSpPr>
        <p:spPr>
          <a:xfrm>
            <a:off x="1949725" y="2153425"/>
            <a:ext cx="1360800" cy="2408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7f6dccb27_0_68"/>
          <p:cNvSpPr/>
          <p:nvPr/>
        </p:nvSpPr>
        <p:spPr>
          <a:xfrm>
            <a:off x="2073400" y="22552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07f6dccb27_0_68"/>
          <p:cNvSpPr txBox="1"/>
          <p:nvPr/>
        </p:nvSpPr>
        <p:spPr>
          <a:xfrm>
            <a:off x="2124250" y="22879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2" name="Google Shape;162;g107f6dccb27_0_68"/>
          <p:cNvSpPr/>
          <p:nvPr/>
        </p:nvSpPr>
        <p:spPr>
          <a:xfrm>
            <a:off x="2073400" y="28117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7f6dccb27_0_68"/>
          <p:cNvSpPr txBox="1"/>
          <p:nvPr/>
        </p:nvSpPr>
        <p:spPr>
          <a:xfrm>
            <a:off x="2124250" y="28444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surname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4" name="Google Shape;164;g107f6dccb27_0_68"/>
          <p:cNvSpPr/>
          <p:nvPr/>
        </p:nvSpPr>
        <p:spPr>
          <a:xfrm>
            <a:off x="2073400" y="33682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7f6dccb27_0_68"/>
          <p:cNvSpPr txBox="1"/>
          <p:nvPr/>
        </p:nvSpPr>
        <p:spPr>
          <a:xfrm>
            <a:off x="2124250" y="34009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6" name="Google Shape;166;g107f6dccb27_0_68"/>
          <p:cNvSpPr txBox="1"/>
          <p:nvPr/>
        </p:nvSpPr>
        <p:spPr>
          <a:xfrm>
            <a:off x="4234100" y="2413525"/>
            <a:ext cx="391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surname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“White”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30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gmail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“jackwite@gmail.com”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g107f6dccb27_0_68"/>
          <p:cNvSpPr/>
          <p:nvPr/>
        </p:nvSpPr>
        <p:spPr>
          <a:xfrm>
            <a:off x="2062675" y="39247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7f6dccb27_0_68"/>
          <p:cNvSpPr txBox="1"/>
          <p:nvPr/>
        </p:nvSpPr>
        <p:spPr>
          <a:xfrm>
            <a:off x="2113525" y="39574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9" name="Google Shape;169;g107f6dccb27_0_6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7f6dccb27_0_6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f6dccb27_0_92"/>
          <p:cNvSpPr txBox="1"/>
          <p:nvPr/>
        </p:nvSpPr>
        <p:spPr>
          <a:xfrm>
            <a:off x="413050" y="177127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6" name="Google Shape;176;g107f6dccb27_0_92"/>
          <p:cNvSpPr/>
          <p:nvPr/>
        </p:nvSpPr>
        <p:spPr>
          <a:xfrm>
            <a:off x="413050" y="2193225"/>
            <a:ext cx="1360800" cy="2408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7f6dccb27_0_92"/>
          <p:cNvSpPr/>
          <p:nvPr/>
        </p:nvSpPr>
        <p:spPr>
          <a:xfrm>
            <a:off x="536725" y="22950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7f6dccb27_0_92"/>
          <p:cNvSpPr txBox="1"/>
          <p:nvPr/>
        </p:nvSpPr>
        <p:spPr>
          <a:xfrm>
            <a:off x="587575" y="23277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9" name="Google Shape;179;g107f6dccb27_0_92"/>
          <p:cNvSpPr/>
          <p:nvPr/>
        </p:nvSpPr>
        <p:spPr>
          <a:xfrm>
            <a:off x="536725" y="28515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7f6dccb27_0_92"/>
          <p:cNvSpPr txBox="1"/>
          <p:nvPr/>
        </p:nvSpPr>
        <p:spPr>
          <a:xfrm>
            <a:off x="587575" y="28842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surname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1" name="Google Shape;181;g107f6dccb27_0_92"/>
          <p:cNvSpPr/>
          <p:nvPr/>
        </p:nvSpPr>
        <p:spPr>
          <a:xfrm>
            <a:off x="536725" y="34080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07f6dccb27_0_92"/>
          <p:cNvSpPr txBox="1"/>
          <p:nvPr/>
        </p:nvSpPr>
        <p:spPr>
          <a:xfrm>
            <a:off x="587575" y="34407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3" name="Google Shape;183;g107f6dccb27_0_92"/>
          <p:cNvSpPr txBox="1"/>
          <p:nvPr/>
        </p:nvSpPr>
        <p:spPr>
          <a:xfrm>
            <a:off x="2028613" y="2193225"/>
            <a:ext cx="338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surname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“White”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30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person1.</a:t>
            </a:r>
            <a:r>
              <a:rPr lang="en">
                <a:solidFill>
                  <a:srgbClr val="3C78D8"/>
                </a:solidFill>
              </a:rPr>
              <a:t>gmail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“jackwite@gmail.com”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07f6dccb27_0_92"/>
          <p:cNvSpPr/>
          <p:nvPr/>
        </p:nvSpPr>
        <p:spPr>
          <a:xfrm>
            <a:off x="526000" y="3964575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7f6dccb27_0_92"/>
          <p:cNvSpPr txBox="1"/>
          <p:nvPr/>
        </p:nvSpPr>
        <p:spPr>
          <a:xfrm>
            <a:off x="576850" y="39972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6" name="Google Shape;186;g107f6dccb27_0_92"/>
          <p:cNvSpPr txBox="1"/>
          <p:nvPr/>
        </p:nvSpPr>
        <p:spPr>
          <a:xfrm>
            <a:off x="5457600" y="2145975"/>
            <a:ext cx="368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“Ema”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surname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“Smith”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28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person2.</a:t>
            </a:r>
            <a:r>
              <a:rPr lang="en">
                <a:solidFill>
                  <a:srgbClr val="3C78D8"/>
                </a:solidFill>
              </a:rPr>
              <a:t>gmail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“emasmith@gmail.com”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107f6dccb27_0_92"/>
          <p:cNvSpPr txBox="1"/>
          <p:nvPr/>
        </p:nvSpPr>
        <p:spPr>
          <a:xfrm>
            <a:off x="3145025" y="3837725"/>
            <a:ext cx="368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Instances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88" name="Google Shape;188;g107f6dccb27_0_9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7f6dccb27_0_9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g107f6dccb27_0_32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 need custom data types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Class main parts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g107f6dccb27_0_32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7f6dccb27_0_32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f6dccb27_0_108"/>
          <p:cNvSpPr txBox="1"/>
          <p:nvPr/>
        </p:nvSpPr>
        <p:spPr>
          <a:xfrm>
            <a:off x="558550" y="176400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02" name="Google Shape;202;g107f6dccb27_0_108"/>
          <p:cNvSpPr/>
          <p:nvPr/>
        </p:nvSpPr>
        <p:spPr>
          <a:xfrm>
            <a:off x="558550" y="2185950"/>
            <a:ext cx="1360800" cy="2408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7f6dccb27_0_108"/>
          <p:cNvSpPr/>
          <p:nvPr/>
        </p:nvSpPr>
        <p:spPr>
          <a:xfrm>
            <a:off x="682225" y="22878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7f6dccb27_0_108"/>
          <p:cNvSpPr txBox="1"/>
          <p:nvPr/>
        </p:nvSpPr>
        <p:spPr>
          <a:xfrm>
            <a:off x="733075" y="23205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5" name="Google Shape;205;g107f6dccb27_0_108"/>
          <p:cNvSpPr/>
          <p:nvPr/>
        </p:nvSpPr>
        <p:spPr>
          <a:xfrm>
            <a:off x="682225" y="28443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7f6dccb27_0_108"/>
          <p:cNvSpPr txBox="1"/>
          <p:nvPr/>
        </p:nvSpPr>
        <p:spPr>
          <a:xfrm>
            <a:off x="733075" y="28770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surname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7" name="Google Shape;207;g107f6dccb27_0_108"/>
          <p:cNvSpPr/>
          <p:nvPr/>
        </p:nvSpPr>
        <p:spPr>
          <a:xfrm>
            <a:off x="682225" y="34008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07f6dccb27_0_108"/>
          <p:cNvSpPr txBox="1"/>
          <p:nvPr/>
        </p:nvSpPr>
        <p:spPr>
          <a:xfrm>
            <a:off x="733075" y="34335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9" name="Google Shape;209;g107f6dccb27_0_108"/>
          <p:cNvSpPr/>
          <p:nvPr/>
        </p:nvSpPr>
        <p:spPr>
          <a:xfrm>
            <a:off x="671500" y="3957300"/>
            <a:ext cx="1134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7f6dccb27_0_108"/>
          <p:cNvSpPr txBox="1"/>
          <p:nvPr/>
        </p:nvSpPr>
        <p:spPr>
          <a:xfrm>
            <a:off x="722350" y="399000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1" name="Google Shape;211;g107f6dccb27_0_108"/>
          <p:cNvSpPr txBox="1"/>
          <p:nvPr/>
        </p:nvSpPr>
        <p:spPr>
          <a:xfrm>
            <a:off x="2699075" y="2185950"/>
            <a:ext cx="598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What is a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 main parts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Attributes     (</a:t>
            </a:r>
            <a:r>
              <a:rPr lang="en">
                <a:solidFill>
                  <a:schemeClr val="dk1"/>
                </a:solidFill>
              </a:rPr>
              <a:t>name,  surname ….</a:t>
            </a:r>
            <a:r>
              <a:rPr lang="en">
                <a:solidFill>
                  <a:srgbClr val="3C78D8"/>
                </a:solidFill>
              </a:rPr>
              <a:t>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Methods       (</a:t>
            </a:r>
            <a:r>
              <a:rPr lang="en">
                <a:solidFill>
                  <a:schemeClr val="dk1"/>
                </a:solidFill>
              </a:rPr>
              <a:t>say_hello(),  write_code() …..</a:t>
            </a:r>
            <a:r>
              <a:rPr lang="en">
                <a:solidFill>
                  <a:srgbClr val="3C78D8"/>
                </a:solidFill>
              </a:rPr>
              <a:t>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Constructor  (</a:t>
            </a:r>
            <a:r>
              <a:rPr lang="en">
                <a:solidFill>
                  <a:srgbClr val="3C78D8"/>
                </a:solidFill>
              </a:rPr>
              <a:t>Person(</a:t>
            </a:r>
            <a:r>
              <a:rPr lang="en">
                <a:solidFill>
                  <a:srgbClr val="E06666"/>
                </a:solidFill>
              </a:rPr>
              <a:t>“Jack”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“White”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“jackwite@gmail.com”</a:t>
            </a:r>
            <a:r>
              <a:rPr lang="en">
                <a:solidFill>
                  <a:srgbClr val="3C78D8"/>
                </a:solidFill>
              </a:rPr>
              <a:t>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2" name="Google Shape;212;g107f6dccb27_0_1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Class main parts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7f6dccb27_0_1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7f6dccb27_0_127"/>
          <p:cNvSpPr txBox="1"/>
          <p:nvPr/>
        </p:nvSpPr>
        <p:spPr>
          <a:xfrm>
            <a:off x="0" y="16369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How do we design a class?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19" name="Google Shape;219;g107f6dccb27_0_127"/>
          <p:cNvSpPr txBox="1"/>
          <p:nvPr/>
        </p:nvSpPr>
        <p:spPr>
          <a:xfrm>
            <a:off x="0" y="21094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Let’s create a person class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20" name="Google Shape;220;g107f6dccb27_0_127"/>
          <p:cNvSpPr txBox="1"/>
          <p:nvPr/>
        </p:nvSpPr>
        <p:spPr>
          <a:xfrm>
            <a:off x="0" y="4355350"/>
            <a:ext cx="448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Constructor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Person(Name, Age)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21" name="Google Shape;221;g107f6dccb27_0_127"/>
          <p:cNvSpPr txBox="1"/>
          <p:nvPr/>
        </p:nvSpPr>
        <p:spPr>
          <a:xfrm>
            <a:off x="0" y="26296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Attributes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Name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Age</a:t>
            </a:r>
            <a:endParaRPr/>
          </a:p>
        </p:txBody>
      </p:sp>
      <p:sp>
        <p:nvSpPr>
          <p:cNvPr id="222" name="Google Shape;222;g107f6dccb27_0_127"/>
          <p:cNvSpPr txBox="1"/>
          <p:nvPr/>
        </p:nvSpPr>
        <p:spPr>
          <a:xfrm>
            <a:off x="0" y="3507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Methods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say_hello()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write_code()</a:t>
            </a:r>
            <a:endParaRPr/>
          </a:p>
        </p:txBody>
      </p:sp>
      <p:sp>
        <p:nvSpPr>
          <p:cNvPr id="223" name="Google Shape;223;g107f6dccb27_0_12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Class main parts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7f6dccb27_0_12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g107f6dccb27_0_33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 need custom data types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Create custom class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g107f6dccb27_0_3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07f6dccb27_0_3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f6dccb27_0_150"/>
          <p:cNvSpPr txBox="1"/>
          <p:nvPr/>
        </p:nvSpPr>
        <p:spPr>
          <a:xfrm>
            <a:off x="647475" y="1775125"/>
            <a:ext cx="85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</a:t>
            </a:r>
            <a:r>
              <a:rPr lang="en">
                <a:solidFill>
                  <a:srgbClr val="6AA84F"/>
                </a:solidFill>
              </a:rPr>
              <a:t>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37" name="Google Shape;237;g107f6dccb27_0_150"/>
          <p:cNvSpPr/>
          <p:nvPr/>
        </p:nvSpPr>
        <p:spPr>
          <a:xfrm flipH="1">
            <a:off x="807725" y="2106150"/>
            <a:ext cx="945600" cy="14514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7f6dccb27_0_150"/>
          <p:cNvSpPr txBox="1"/>
          <p:nvPr/>
        </p:nvSpPr>
        <p:spPr>
          <a:xfrm>
            <a:off x="1818775" y="3302900"/>
            <a:ext cx="4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Tells Python we’re creating a new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39" name="Google Shape;239;g107f6dccb27_0_150"/>
          <p:cNvSpPr/>
          <p:nvPr/>
        </p:nvSpPr>
        <p:spPr>
          <a:xfrm flipH="1">
            <a:off x="1367525" y="2106150"/>
            <a:ext cx="945600" cy="8259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7f6dccb27_0_150"/>
          <p:cNvSpPr txBox="1"/>
          <p:nvPr/>
        </p:nvSpPr>
        <p:spPr>
          <a:xfrm>
            <a:off x="2386225" y="2691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 name of our new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1" name="Google Shape;241;g107f6dccb27_0_1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7f6dccb27_0_1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7f6dccb27_0_167"/>
          <p:cNvSpPr txBox="1"/>
          <p:nvPr/>
        </p:nvSpPr>
        <p:spPr>
          <a:xfrm>
            <a:off x="647475" y="1775125"/>
            <a:ext cx="85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107f6dccb27_0_167"/>
          <p:cNvSpPr/>
          <p:nvPr/>
        </p:nvSpPr>
        <p:spPr>
          <a:xfrm flipH="1">
            <a:off x="1701575" y="2442300"/>
            <a:ext cx="945600" cy="14514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7f6dccb27_0_167"/>
          <p:cNvSpPr txBox="1"/>
          <p:nvPr/>
        </p:nvSpPr>
        <p:spPr>
          <a:xfrm>
            <a:off x="2712625" y="3639050"/>
            <a:ext cx="4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 constructor method for our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0" name="Google Shape;250;g107f6dccb27_0_167"/>
          <p:cNvSpPr/>
          <p:nvPr/>
        </p:nvSpPr>
        <p:spPr>
          <a:xfrm flipH="1">
            <a:off x="2261375" y="2442300"/>
            <a:ext cx="945600" cy="825900"/>
          </a:xfrm>
          <a:prstGeom prst="bentUpArrow">
            <a:avLst>
              <a:gd fmla="val 8594" name="adj1"/>
              <a:gd fmla="val 12881" name="adj2"/>
              <a:gd fmla="val 25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7f6dccb27_0_167"/>
          <p:cNvSpPr txBox="1"/>
          <p:nvPr/>
        </p:nvSpPr>
        <p:spPr>
          <a:xfrm>
            <a:off x="3280075" y="3027950"/>
            <a:ext cx="57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Whenever we create methods inside our class, we must pass in self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2" name="Google Shape;252;g107f6dccb27_0_167"/>
          <p:cNvSpPr/>
          <p:nvPr/>
        </p:nvSpPr>
        <p:spPr>
          <a:xfrm flipH="1">
            <a:off x="2971625" y="2442300"/>
            <a:ext cx="945600" cy="394800"/>
          </a:xfrm>
          <a:prstGeom prst="bentUpArrow">
            <a:avLst>
              <a:gd fmla="val 8594" name="adj1"/>
              <a:gd fmla="val 12881" name="adj2"/>
              <a:gd fmla="val 3231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7f6dccb27_0_167"/>
          <p:cNvSpPr txBox="1"/>
          <p:nvPr/>
        </p:nvSpPr>
        <p:spPr>
          <a:xfrm>
            <a:off x="4065050" y="2627750"/>
            <a:ext cx="4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Add name and age as a parameter for our constructor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4" name="Google Shape;254;g107f6dccb27_0_16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07f6dccb27_0_1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f6dccb27_0_185"/>
          <p:cNvSpPr txBox="1"/>
          <p:nvPr/>
        </p:nvSpPr>
        <p:spPr>
          <a:xfrm>
            <a:off x="647475" y="1775125"/>
            <a:ext cx="851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g107f6dccb27_0_185"/>
          <p:cNvSpPr/>
          <p:nvPr/>
        </p:nvSpPr>
        <p:spPr>
          <a:xfrm>
            <a:off x="3869775" y="2286000"/>
            <a:ext cx="141900" cy="57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7f6dccb27_0_185"/>
          <p:cNvSpPr txBox="1"/>
          <p:nvPr/>
        </p:nvSpPr>
        <p:spPr>
          <a:xfrm>
            <a:off x="4474875" y="2206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Create and initialize the attributes for this instance of the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3" name="Google Shape;263;g107f6dccb27_0_1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7f6dccb27_0_1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 need custom data types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7f6dccb27_0_200"/>
          <p:cNvSpPr txBox="1"/>
          <p:nvPr/>
        </p:nvSpPr>
        <p:spPr>
          <a:xfrm>
            <a:off x="0" y="16369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How do we design a class?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70" name="Google Shape;270;g107f6dccb27_0_200"/>
          <p:cNvSpPr txBox="1"/>
          <p:nvPr/>
        </p:nvSpPr>
        <p:spPr>
          <a:xfrm>
            <a:off x="0" y="21094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Let’s create a person class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271" name="Google Shape;271;g107f6dccb27_0_200"/>
          <p:cNvSpPr txBox="1"/>
          <p:nvPr/>
        </p:nvSpPr>
        <p:spPr>
          <a:xfrm>
            <a:off x="0" y="2581900"/>
            <a:ext cx="4575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Attributes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Name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Age</a:t>
            </a:r>
            <a:endParaRPr sz="1600">
              <a:solidFill>
                <a:srgbClr val="3C78D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Methods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say_hello()</a:t>
            </a:r>
            <a:endParaRPr sz="1600">
              <a:solidFill>
                <a:srgbClr val="3C78D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write_code()</a:t>
            </a:r>
            <a:endParaRPr sz="1600">
              <a:solidFill>
                <a:srgbClr val="3C78D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en" sz="1600">
                <a:solidFill>
                  <a:srgbClr val="E69138"/>
                </a:solidFill>
              </a:rPr>
              <a:t>Constructor</a:t>
            </a:r>
            <a:endParaRPr sz="1600">
              <a:solidFill>
                <a:srgbClr val="E6913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○"/>
            </a:pPr>
            <a:r>
              <a:rPr lang="en" sz="1600">
                <a:solidFill>
                  <a:srgbClr val="3C78D8"/>
                </a:solidFill>
              </a:rPr>
              <a:t>Person(Name, Age)</a:t>
            </a:r>
            <a:endParaRPr sz="1600">
              <a:solidFill>
                <a:srgbClr val="3C78D8"/>
              </a:solidFill>
            </a:endParaRPr>
          </a:p>
        </p:txBody>
      </p:sp>
      <p:pic>
        <p:nvPicPr>
          <p:cNvPr id="272" name="Google Shape;272;g107f6dccb27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25" y="2655350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07f6dccb27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25" y="4144975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07f6dccb27_0_20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07f6dccb27_0_2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f6dccb27_0_208"/>
          <p:cNvSpPr txBox="1"/>
          <p:nvPr/>
        </p:nvSpPr>
        <p:spPr>
          <a:xfrm>
            <a:off x="647475" y="1775125"/>
            <a:ext cx="851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g107f6dccb27_0_208"/>
          <p:cNvSpPr/>
          <p:nvPr/>
        </p:nvSpPr>
        <p:spPr>
          <a:xfrm>
            <a:off x="3869775" y="2286000"/>
            <a:ext cx="141900" cy="57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07f6dccb27_0_208"/>
          <p:cNvSpPr txBox="1"/>
          <p:nvPr/>
        </p:nvSpPr>
        <p:spPr>
          <a:xfrm>
            <a:off x="4474875" y="2206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Create and initialize the attributes for this instance of the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3" name="Google Shape;283;g107f6dccb27_0_208"/>
          <p:cNvSpPr txBox="1"/>
          <p:nvPr/>
        </p:nvSpPr>
        <p:spPr>
          <a:xfrm>
            <a:off x="560300" y="3772650"/>
            <a:ext cx="38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(“Jack”,  20)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(p.</a:t>
            </a:r>
            <a:r>
              <a:rPr lang="en">
                <a:solidFill>
                  <a:srgbClr val="3C78D8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107f6dccb27_0_208"/>
          <p:cNvSpPr txBox="1"/>
          <p:nvPr/>
        </p:nvSpPr>
        <p:spPr>
          <a:xfrm>
            <a:off x="1125600" y="4388250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5" name="Google Shape;285;g107f6dccb27_0_208"/>
          <p:cNvSpPr/>
          <p:nvPr/>
        </p:nvSpPr>
        <p:spPr>
          <a:xfrm>
            <a:off x="891379" y="2517600"/>
            <a:ext cx="1911975" cy="1471700"/>
          </a:xfrm>
          <a:custGeom>
            <a:rect b="b" l="l" r="r" t="t"/>
            <a:pathLst>
              <a:path extrusionOk="0" h="58868" w="76479">
                <a:moveTo>
                  <a:pt x="72220" y="58868"/>
                </a:moveTo>
                <a:cubicBezTo>
                  <a:pt x="72021" y="54386"/>
                  <a:pt x="82580" y="36755"/>
                  <a:pt x="71025" y="31974"/>
                </a:cubicBezTo>
                <a:cubicBezTo>
                  <a:pt x="59471" y="27193"/>
                  <a:pt x="12605" y="35510"/>
                  <a:pt x="2893" y="30181"/>
                </a:cubicBezTo>
                <a:cubicBezTo>
                  <a:pt x="-6819" y="24852"/>
                  <a:pt x="11111" y="5030"/>
                  <a:pt x="12754" y="0"/>
                </a:cubicBezTo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86" name="Google Shape;286;g107f6dccb27_0_208"/>
          <p:cNvCxnSpPr/>
          <p:nvPr/>
        </p:nvCxnSpPr>
        <p:spPr>
          <a:xfrm flipH="1" rot="10800000">
            <a:off x="1217700" y="2412925"/>
            <a:ext cx="52200" cy="97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g107f6dccb27_0_208"/>
          <p:cNvSpPr txBox="1"/>
          <p:nvPr/>
        </p:nvSpPr>
        <p:spPr>
          <a:xfrm>
            <a:off x="5175375" y="282182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Person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8" name="Google Shape;288;g107f6dccb27_0_208"/>
          <p:cNvSpPr/>
          <p:nvPr/>
        </p:nvSpPr>
        <p:spPr>
          <a:xfrm>
            <a:off x="5175375" y="3222025"/>
            <a:ext cx="1645200" cy="1267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7f6dccb27_0_208"/>
          <p:cNvSpPr/>
          <p:nvPr/>
        </p:nvSpPr>
        <p:spPr>
          <a:xfrm>
            <a:off x="5299050" y="3345625"/>
            <a:ext cx="1446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7f6dccb27_0_208"/>
          <p:cNvSpPr txBox="1"/>
          <p:nvPr/>
        </p:nvSpPr>
        <p:spPr>
          <a:xfrm>
            <a:off x="5349900" y="337832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1" name="Google Shape;291;g107f6dccb27_0_208"/>
          <p:cNvSpPr/>
          <p:nvPr/>
        </p:nvSpPr>
        <p:spPr>
          <a:xfrm>
            <a:off x="5288325" y="3885775"/>
            <a:ext cx="1446900" cy="46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7f6dccb27_0_208"/>
          <p:cNvSpPr txBox="1"/>
          <p:nvPr/>
        </p:nvSpPr>
        <p:spPr>
          <a:xfrm>
            <a:off x="5339175" y="38803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93" name="Google Shape;293;g107f6dccb27_0_208"/>
          <p:cNvSpPr txBox="1"/>
          <p:nvPr/>
        </p:nvSpPr>
        <p:spPr>
          <a:xfrm>
            <a:off x="6118375" y="33783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jack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4" name="Google Shape;294;g107f6dccb27_0_208"/>
          <p:cNvSpPr txBox="1"/>
          <p:nvPr/>
        </p:nvSpPr>
        <p:spPr>
          <a:xfrm>
            <a:off x="6185650" y="3918475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95" name="Google Shape;295;g107f6dccb27_0_2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07f6dccb27_0_2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7f6dccb27_0_234"/>
          <p:cNvSpPr txBox="1"/>
          <p:nvPr/>
        </p:nvSpPr>
        <p:spPr>
          <a:xfrm>
            <a:off x="647475" y="1775125"/>
            <a:ext cx="85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say_hello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write_code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g107f6dccb27_0_234"/>
          <p:cNvSpPr/>
          <p:nvPr/>
        </p:nvSpPr>
        <p:spPr>
          <a:xfrm>
            <a:off x="3503700" y="2958350"/>
            <a:ext cx="177600" cy="101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07f6dccb27_0_234"/>
          <p:cNvSpPr txBox="1"/>
          <p:nvPr/>
        </p:nvSpPr>
        <p:spPr>
          <a:xfrm>
            <a:off x="4445000" y="315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Define methods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4" name="Google Shape;304;g107f6dccb27_0_23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7f6dccb27_0_23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7f6dccb27_0_268"/>
          <p:cNvSpPr txBox="1"/>
          <p:nvPr/>
        </p:nvSpPr>
        <p:spPr>
          <a:xfrm>
            <a:off x="647475" y="1775125"/>
            <a:ext cx="85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__init__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,  name,  age):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3C78D8"/>
                </a:solidFill>
              </a:rPr>
              <a:t>self.age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say_hello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“Hi all”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write_code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C78D8"/>
                </a:solidFill>
              </a:rPr>
              <a:t>self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“Writing code”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107f6dccb27_0_268"/>
          <p:cNvSpPr txBox="1"/>
          <p:nvPr/>
        </p:nvSpPr>
        <p:spPr>
          <a:xfrm>
            <a:off x="4934663" y="2350125"/>
            <a:ext cx="33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“Jack”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p.</a:t>
            </a:r>
            <a:r>
              <a:rPr lang="en">
                <a:solidFill>
                  <a:srgbClr val="3C78D8"/>
                </a:solidFill>
              </a:rPr>
              <a:t>say_hello</a:t>
            </a:r>
            <a:r>
              <a:rPr lang="en">
                <a:solidFill>
                  <a:schemeClr val="dk1"/>
                </a:solidFill>
              </a:rPr>
              <a:t>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g107f6dccb27_0_268"/>
          <p:cNvSpPr txBox="1"/>
          <p:nvPr/>
        </p:nvSpPr>
        <p:spPr>
          <a:xfrm>
            <a:off x="4934665" y="3055350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Hi all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13" name="Google Shape;313;g107f6dccb27_0_26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07f6dccb27_0_26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f6dccb27_0_276"/>
          <p:cNvSpPr txBox="1"/>
          <p:nvPr/>
        </p:nvSpPr>
        <p:spPr>
          <a:xfrm>
            <a:off x="22400" y="1322300"/>
            <a:ext cx="91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examples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320" name="Google Shape;320;g107f6dccb27_0_276"/>
          <p:cNvSpPr txBox="1"/>
          <p:nvPr/>
        </p:nvSpPr>
        <p:spPr>
          <a:xfrm>
            <a:off x="1056550" y="2822800"/>
            <a:ext cx="137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Attributes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breed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age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21" name="Google Shape;321;g107f6dccb27_0_276"/>
          <p:cNvSpPr txBox="1"/>
          <p:nvPr/>
        </p:nvSpPr>
        <p:spPr>
          <a:xfrm>
            <a:off x="1034200" y="242260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Dog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22" name="Google Shape;322;g107f6dccb27_0_276"/>
          <p:cNvSpPr txBox="1"/>
          <p:nvPr/>
        </p:nvSpPr>
        <p:spPr>
          <a:xfrm>
            <a:off x="1056550" y="3805600"/>
            <a:ext cx="209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methos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eat()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sleep()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323" name="Google Shape;323;g107f6dccb27_0_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38" y="2279300"/>
            <a:ext cx="5317131" cy="27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07f6dccb27_0_27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07f6dccb27_0_27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f6dccb27_0_292"/>
          <p:cNvSpPr txBox="1"/>
          <p:nvPr/>
        </p:nvSpPr>
        <p:spPr>
          <a:xfrm>
            <a:off x="22400" y="1322300"/>
            <a:ext cx="91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examples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331" name="Google Shape;331;g107f6dccb27_0_292"/>
          <p:cNvSpPr txBox="1"/>
          <p:nvPr/>
        </p:nvSpPr>
        <p:spPr>
          <a:xfrm>
            <a:off x="1172150" y="2720425"/>
            <a:ext cx="137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Attributes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Name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Id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Grades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faculty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2" name="Google Shape;332;g107f6dccb27_0_292"/>
          <p:cNvSpPr txBox="1"/>
          <p:nvPr/>
        </p:nvSpPr>
        <p:spPr>
          <a:xfrm>
            <a:off x="1149800" y="232022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Student 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33" name="Google Shape;333;g107f6dccb27_0_292"/>
          <p:cNvSpPr txBox="1"/>
          <p:nvPr/>
        </p:nvSpPr>
        <p:spPr>
          <a:xfrm>
            <a:off x="1194500" y="3926175"/>
            <a:ext cx="209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methos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average_score()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maximum_score()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minimum_score()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4" name="Google Shape;334;g107f6dccb27_0_292"/>
          <p:cNvSpPr txBox="1"/>
          <p:nvPr/>
        </p:nvSpPr>
        <p:spPr>
          <a:xfrm>
            <a:off x="5214325" y="2720425"/>
            <a:ext cx="278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Attributes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brand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model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gas_tank_size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fuel_level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5" name="Google Shape;335;g107f6dccb27_0_292"/>
          <p:cNvSpPr txBox="1"/>
          <p:nvPr/>
        </p:nvSpPr>
        <p:spPr>
          <a:xfrm>
            <a:off x="5191975" y="232022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Vehicle </a:t>
            </a:r>
            <a:r>
              <a:rPr lang="en">
                <a:solidFill>
                  <a:srgbClr val="E69138"/>
                </a:solidFill>
              </a:rPr>
              <a:t>class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36" name="Google Shape;336;g107f6dccb27_0_292"/>
          <p:cNvSpPr txBox="1"/>
          <p:nvPr/>
        </p:nvSpPr>
        <p:spPr>
          <a:xfrm>
            <a:off x="5236675" y="3926175"/>
            <a:ext cx="209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methos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fuel_up()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drive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37" name="Google Shape;337;g107f6dccb27_0_29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Create custom class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7f6dccb27_0_29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405479fd_0_24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7405479fd_0_242"/>
          <p:cNvSpPr/>
          <p:nvPr/>
        </p:nvSpPr>
        <p:spPr>
          <a:xfrm>
            <a:off x="2439150" y="226710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g107405479fd_0_242"/>
          <p:cNvGraphicFramePr/>
          <p:nvPr/>
        </p:nvGraphicFramePr>
        <p:xfrm>
          <a:off x="5656850" y="2570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2000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15000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20000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7000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60000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30000</a:t>
                      </a:r>
                      <a:endParaRPr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" name="Google Shape;72;g107405479fd_0_242"/>
          <p:cNvGraphicFramePr/>
          <p:nvPr/>
        </p:nvGraphicFramePr>
        <p:xfrm>
          <a:off x="2655050" y="2552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opel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bmw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mercedes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toyota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tesla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E06666"/>
                          </a:solidFill>
                        </a:rPr>
                        <a:t>ford</a:t>
                      </a:r>
                      <a:endParaRPr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g107405479fd_0_242"/>
          <p:cNvSpPr txBox="1"/>
          <p:nvPr/>
        </p:nvSpPr>
        <p:spPr>
          <a:xfrm>
            <a:off x="27745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b="0" i="0" sz="16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7405479fd_0_242"/>
          <p:cNvSpPr txBox="1"/>
          <p:nvPr/>
        </p:nvSpPr>
        <p:spPr>
          <a:xfrm>
            <a:off x="55447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0" i="0" sz="16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107405479fd_0_242"/>
          <p:cNvCxnSpPr/>
          <p:nvPr/>
        </p:nvCxnSpPr>
        <p:spPr>
          <a:xfrm>
            <a:off x="4026650" y="27452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g107405479fd_0_242"/>
          <p:cNvCxnSpPr/>
          <p:nvPr/>
        </p:nvCxnSpPr>
        <p:spPr>
          <a:xfrm>
            <a:off x="4036388" y="31217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g107405479fd_0_242"/>
          <p:cNvCxnSpPr/>
          <p:nvPr/>
        </p:nvCxnSpPr>
        <p:spPr>
          <a:xfrm>
            <a:off x="4036375" y="35281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g107405479fd_0_242"/>
          <p:cNvCxnSpPr/>
          <p:nvPr/>
        </p:nvCxnSpPr>
        <p:spPr>
          <a:xfrm>
            <a:off x="4036375" y="39435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g107405479fd_0_242"/>
          <p:cNvCxnSpPr/>
          <p:nvPr/>
        </p:nvCxnSpPr>
        <p:spPr>
          <a:xfrm>
            <a:off x="4036375" y="4297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g107405479fd_0_242"/>
          <p:cNvCxnSpPr/>
          <p:nvPr/>
        </p:nvCxnSpPr>
        <p:spPr>
          <a:xfrm>
            <a:off x="4036375" y="47115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g107405479fd_0_242"/>
          <p:cNvSpPr txBox="1"/>
          <p:nvPr/>
        </p:nvSpPr>
        <p:spPr>
          <a:xfrm>
            <a:off x="44825" y="92788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7405479fd_0_242"/>
          <p:cNvSpPr txBox="1"/>
          <p:nvPr/>
        </p:nvSpPr>
        <p:spPr>
          <a:xfrm>
            <a:off x="1901225" y="1347063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 container data type that maps “keys” to their associated “values”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7405479fd_0_242"/>
          <p:cNvSpPr/>
          <p:nvPr/>
        </p:nvSpPr>
        <p:spPr>
          <a:xfrm>
            <a:off x="1796725" y="957638"/>
            <a:ext cx="5700000" cy="11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7405479fd_0_242"/>
          <p:cNvSpPr txBox="1"/>
          <p:nvPr/>
        </p:nvSpPr>
        <p:spPr>
          <a:xfrm>
            <a:off x="228600" y="27215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7405479fd_0_242"/>
          <p:cNvSpPr txBox="1"/>
          <p:nvPr/>
        </p:nvSpPr>
        <p:spPr>
          <a:xfrm>
            <a:off x="268950" y="2308400"/>
            <a:ext cx="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7405479fd_0_242"/>
          <p:cNvSpPr txBox="1"/>
          <p:nvPr/>
        </p:nvSpPr>
        <p:spPr>
          <a:xfrm>
            <a:off x="189750" y="3897450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update/add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07405479fd_0_242"/>
          <p:cNvSpPr txBox="1"/>
          <p:nvPr/>
        </p:nvSpPr>
        <p:spPr>
          <a:xfrm>
            <a:off x="7608050" y="23328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07405479fd_0_242"/>
          <p:cNvSpPr txBox="1"/>
          <p:nvPr/>
        </p:nvSpPr>
        <p:spPr>
          <a:xfrm>
            <a:off x="7540800" y="3679588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07405479fd_0_242"/>
          <p:cNvSpPr txBox="1"/>
          <p:nvPr/>
        </p:nvSpPr>
        <p:spPr>
          <a:xfrm>
            <a:off x="189750" y="30382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07405479fd_0_242"/>
          <p:cNvSpPr txBox="1"/>
          <p:nvPr/>
        </p:nvSpPr>
        <p:spPr>
          <a:xfrm>
            <a:off x="189750" y="3362425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“opel”,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07405479fd_0_242"/>
          <p:cNvSpPr txBox="1"/>
          <p:nvPr/>
        </p:nvSpPr>
        <p:spPr>
          <a:xfrm>
            <a:off x="189750" y="4297650"/>
            <a:ext cx="20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“bmw”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</a:t>
            </a:r>
            <a:r>
              <a:rPr b="0" i="0" lang="en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20_000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07405479fd_0_242"/>
          <p:cNvSpPr txBox="1"/>
          <p:nvPr/>
        </p:nvSpPr>
        <p:spPr>
          <a:xfrm>
            <a:off x="7433250" y="27452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d[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07405479fd_0_242"/>
          <p:cNvSpPr txBox="1"/>
          <p:nvPr/>
        </p:nvSpPr>
        <p:spPr>
          <a:xfrm>
            <a:off x="7433250" y="31217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“opel”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107405479fd_0_242"/>
          <p:cNvGraphicFramePr/>
          <p:nvPr/>
        </p:nvGraphicFramePr>
        <p:xfrm>
          <a:off x="7153825" y="43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keys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())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g107405479fd_0_242"/>
          <p:cNvGraphicFramePr/>
          <p:nvPr/>
        </p:nvGraphicFramePr>
        <p:xfrm>
          <a:off x="7153825" y="467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items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())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g107405479fd_0_242"/>
          <p:cNvGraphicFramePr/>
          <p:nvPr/>
        </p:nvGraphicFramePr>
        <p:xfrm>
          <a:off x="7153825" y="407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values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())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g107f6dccb27_0_306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We need custom data types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class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g107f6dccb27_0_30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07f6dccb27_0_30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f6dccb27_0_0"/>
          <p:cNvSpPr txBox="1"/>
          <p:nvPr/>
        </p:nvSpPr>
        <p:spPr>
          <a:xfrm>
            <a:off x="0" y="20152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I</a:t>
            </a:r>
            <a:r>
              <a:rPr lang="en" sz="1600">
                <a:solidFill>
                  <a:srgbClr val="3C78D8"/>
                </a:solidFill>
              </a:rPr>
              <a:t>nts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3C78D8"/>
                </a:solidFill>
              </a:rPr>
              <a:t> </a:t>
            </a:r>
            <a:r>
              <a:rPr lang="en" sz="1600">
                <a:solidFill>
                  <a:srgbClr val="3C78D8"/>
                </a:solidFill>
              </a:rPr>
              <a:t>floats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3C78D8"/>
                </a:solidFill>
              </a:rPr>
              <a:t> strings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3C78D8"/>
                </a:solidFill>
              </a:rPr>
              <a:t> booleans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lists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tuple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set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rgbClr val="3C78D8"/>
                </a:solidFill>
              </a:rPr>
              <a:t>  dictionaries </a:t>
            </a:r>
            <a:r>
              <a:rPr lang="en" sz="1600">
                <a:solidFill>
                  <a:schemeClr val="dk1"/>
                </a:solidFill>
              </a:rPr>
              <a:t>……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" name="Google Shape;111;g107f6dccb27_0_0"/>
          <p:cNvSpPr txBox="1"/>
          <p:nvPr/>
        </p:nvSpPr>
        <p:spPr>
          <a:xfrm>
            <a:off x="0" y="1331350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built-in Python data types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12" name="Google Shape;112;g107f6dccb27_0_0"/>
          <p:cNvSpPr txBox="1"/>
          <p:nvPr/>
        </p:nvSpPr>
        <p:spPr>
          <a:xfrm>
            <a:off x="0" y="30410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Our own data types ? 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13" name="Google Shape;113;g107f6dccb27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07f6dccb27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f6dccb27_0_39"/>
          <p:cNvSpPr txBox="1"/>
          <p:nvPr/>
        </p:nvSpPr>
        <p:spPr>
          <a:xfrm>
            <a:off x="0" y="1842525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How and why would we define our own data types?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20" name="Google Shape;120;g107f6dccb27_0_3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07f6dccb27_0_3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f6dccb27_0_51"/>
          <p:cNvSpPr txBox="1"/>
          <p:nvPr/>
        </p:nvSpPr>
        <p:spPr>
          <a:xfrm>
            <a:off x="0" y="1331350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How and </a:t>
            </a:r>
            <a:r>
              <a:rPr lang="en" sz="1700">
                <a:solidFill>
                  <a:srgbClr val="3C78D8"/>
                </a:solidFill>
              </a:rPr>
              <a:t>why</a:t>
            </a:r>
            <a:r>
              <a:rPr lang="en" sz="1700">
                <a:solidFill>
                  <a:srgbClr val="E69138"/>
                </a:solidFill>
              </a:rPr>
              <a:t> would we define our own data types?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27" name="Google Shape;127;g107f6dccb27_0_51"/>
          <p:cNvSpPr txBox="1"/>
          <p:nvPr/>
        </p:nvSpPr>
        <p:spPr>
          <a:xfrm>
            <a:off x="625800" y="3445650"/>
            <a:ext cx="851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For others</a:t>
            </a:r>
            <a:endParaRPr sz="16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We hide the implementation details of our code so others don’t need to worry about them.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They can just use the class, like we do for random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8" name="Google Shape;128;g107f6dccb27_0_51"/>
          <p:cNvSpPr txBox="1"/>
          <p:nvPr/>
        </p:nvSpPr>
        <p:spPr>
          <a:xfrm>
            <a:off x="670650" y="2583750"/>
            <a:ext cx="842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For ourselves</a:t>
            </a:r>
            <a:endParaRPr sz="16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Grouping related data and the functions that act on it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Modular code development (isolation of particular tasks)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9" name="Google Shape;129;g107f6dccb27_0_5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7f6dccb27_0_5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f6dccb27_0_62"/>
          <p:cNvSpPr txBox="1"/>
          <p:nvPr/>
        </p:nvSpPr>
        <p:spPr>
          <a:xfrm>
            <a:off x="0" y="1331350"/>
            <a:ext cx="909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How</a:t>
            </a:r>
            <a:r>
              <a:rPr lang="en" sz="1700">
                <a:solidFill>
                  <a:srgbClr val="E69138"/>
                </a:solidFill>
              </a:rPr>
              <a:t> and why would we define our own data types?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36" name="Google Shape;136;g107f6dccb27_0_62"/>
          <p:cNvSpPr txBox="1"/>
          <p:nvPr/>
        </p:nvSpPr>
        <p:spPr>
          <a:xfrm>
            <a:off x="-33150" y="2575400"/>
            <a:ext cx="909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69138"/>
                </a:solidFill>
              </a:rPr>
              <a:t>We need a </a:t>
            </a:r>
            <a:r>
              <a:rPr lang="en" sz="2100">
                <a:solidFill>
                  <a:srgbClr val="E69138"/>
                </a:solidFill>
              </a:rPr>
              <a:t>class </a:t>
            </a:r>
            <a:br>
              <a:rPr lang="en" sz="1700">
                <a:solidFill>
                  <a:srgbClr val="E69138"/>
                </a:solidFill>
              </a:rPr>
            </a:br>
            <a:r>
              <a:rPr lang="en" sz="1700">
                <a:solidFill>
                  <a:srgbClr val="E69138"/>
                </a:solidFill>
              </a:rPr>
              <a:t>A Python class defines a new data type for our programs to use.</a:t>
            </a:r>
            <a:endParaRPr sz="1700">
              <a:solidFill>
                <a:srgbClr val="E69138"/>
              </a:solidFill>
            </a:endParaRPr>
          </a:p>
        </p:txBody>
      </p:sp>
      <p:sp>
        <p:nvSpPr>
          <p:cNvPr id="137" name="Google Shape;137;g107f6dccb27_0_6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We need custom data types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07f6dccb27_0_6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107f6dccb27_0_31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{F70E220A-0F75-4F87-9552-CAA78759E104}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 need custom data types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is a class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 main parts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custom class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g107f6dccb27_0_3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07f6dccb27_0_3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