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20">
          <p15:clr>
            <a:srgbClr val="A4A3A4"/>
          </p15:clr>
        </p15:guide>
        <p15:guide id="2" pos="809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2449">
          <p15:clr>
            <a:srgbClr val="9AA0A6"/>
          </p15:clr>
        </p15:guide>
        <p15:guide id="8" pos="1800">
          <p15:clr>
            <a:srgbClr val="9AA0A6"/>
          </p15:clr>
        </p15:guide>
        <p15:guide id="9" pos="216">
          <p15:clr>
            <a:srgbClr val="9AA0A6"/>
          </p15:clr>
        </p15:guide>
        <p15:guide id="10" pos="2880">
          <p15:clr>
            <a:srgbClr val="9AA0A6"/>
          </p15:clr>
        </p15:guide>
        <p15:guide id="11" orient="horz" pos="2795">
          <p15:clr>
            <a:srgbClr val="9AA0A6"/>
          </p15:clr>
        </p15:guide>
        <p15:guide id="12" pos="31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3" roundtripDataSignature="AMtx7miouU4MfMxFSIDlxD111T0YwwQE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9CAF62-F89D-41CD-9C6B-0CAC375522BA}">
  <a:tblStyle styleId="{6D9CAF62-F89D-41CD-9C6B-0CAC375522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20" orient="horz"/>
        <p:guide pos="809"/>
        <p:guide/>
        <p:guide pos="2319"/>
        <p:guide pos="4576"/>
        <p:guide pos="4201"/>
        <p:guide pos="2449" orient="horz"/>
        <p:guide pos="1800"/>
        <p:guide pos="216"/>
        <p:guide pos="2880"/>
        <p:guide pos="2795" orient="horz"/>
        <p:guide pos="3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cc429f8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cc429f8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cea81d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0cea81d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dc5e3a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0adc5e3a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adc5e3a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adc5e3a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r>
              <a:rPr lang="en" sz="1600">
                <a:solidFill>
                  <a:srgbClr val="6AA84F"/>
                </a:solidFill>
              </a:rPr>
              <a:t>2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{6D9CAF62-F89D-41CD-9C6B-0CAC375522BA}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StyleSheet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Selectors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Properties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c429f828_0_6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Layouts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0cc429f828_0_66"/>
          <p:cNvSpPr txBox="1"/>
          <p:nvPr/>
        </p:nvSpPr>
        <p:spPr>
          <a:xfrm>
            <a:off x="500075" y="2027250"/>
            <a:ext cx="587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QBoxLayout</a:t>
            </a:r>
            <a:endParaRPr b="0" i="0" sz="13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QVBoxLayout(), QHBoxLayout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addWidget(QWidget), addStretch(int)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0cc429f828_0_66"/>
          <p:cNvSpPr txBox="1"/>
          <p:nvPr/>
        </p:nvSpPr>
        <p:spPr>
          <a:xfrm>
            <a:off x="611225" y="1627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Layouts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0cc429f828_0_66"/>
          <p:cNvSpPr txBox="1"/>
          <p:nvPr/>
        </p:nvSpPr>
        <p:spPr>
          <a:xfrm>
            <a:off x="500075" y="2781450"/>
            <a:ext cx="7967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QFormLayout</a:t>
            </a:r>
            <a:endParaRPr b="0" i="0" sz="13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addRow(label, QWIdget), insertRow(idx, label, QWidget), removeRow(idx)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setLabelAlignment(Qt.QAlignment)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0cc429f828_0_66"/>
          <p:cNvSpPr txBox="1"/>
          <p:nvPr/>
        </p:nvSpPr>
        <p:spPr>
          <a:xfrm>
            <a:off x="500075" y="3530925"/>
            <a:ext cx="796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QGridLayout</a:t>
            </a:r>
            <a:endParaRPr b="0" i="0" sz="13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addWidget(QWidget, x, y, xspan, yspan)</a:t>
            </a:r>
            <a:endParaRPr b="0" i="0" sz="12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cc429f828_0_66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cea81d82c_0_0"/>
          <p:cNvSpPr txBox="1"/>
          <p:nvPr/>
        </p:nvSpPr>
        <p:spPr>
          <a:xfrm>
            <a:off x="3004075" y="8980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setStyleSheet(str) - QApplication, QWidget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0" name="Google Shape;80;g10cea81d82c_0_0"/>
          <p:cNvSpPr txBox="1"/>
          <p:nvPr/>
        </p:nvSpPr>
        <p:spPr>
          <a:xfrm>
            <a:off x="3004075" y="11820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Similar to CSS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1" name="Google Shape;81;g10cea81d82c_0_0"/>
          <p:cNvSpPr txBox="1"/>
          <p:nvPr/>
        </p:nvSpPr>
        <p:spPr>
          <a:xfrm>
            <a:off x="3004075" y="14672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Selector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g10cea81d82c_0_0"/>
          <p:cNvSpPr txBox="1"/>
          <p:nvPr/>
        </p:nvSpPr>
        <p:spPr>
          <a:xfrm>
            <a:off x="3004075" y="17274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property1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value1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g10cea81d82c_0_0"/>
          <p:cNvSpPr txBox="1"/>
          <p:nvPr/>
        </p:nvSpPr>
        <p:spPr>
          <a:xfrm>
            <a:off x="3004075" y="20114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</a:t>
            </a:r>
            <a:r>
              <a:rPr lang="en">
                <a:solidFill>
                  <a:srgbClr val="3C78D8"/>
                </a:solidFill>
              </a:rPr>
              <a:t>roperty2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value2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g10cea81d82c_0_0"/>
          <p:cNvSpPr txBox="1"/>
          <p:nvPr/>
        </p:nvSpPr>
        <p:spPr>
          <a:xfrm>
            <a:off x="3004075" y="22966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g10cea81d82c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StyleSheet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0cea81d82c_0_0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dc5e3a03_0_37"/>
          <p:cNvSpPr txBox="1"/>
          <p:nvPr/>
        </p:nvSpPr>
        <p:spPr>
          <a:xfrm>
            <a:off x="122250" y="28613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Selectors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2" name="Google Shape;92;g10adc5e3a03_0_37"/>
          <p:cNvSpPr txBox="1"/>
          <p:nvPr/>
        </p:nvSpPr>
        <p:spPr>
          <a:xfrm>
            <a:off x="122250" y="314540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</a:t>
            </a:r>
            <a:r>
              <a:rPr lang="en" sz="1200">
                <a:solidFill>
                  <a:schemeClr val="dk1"/>
                </a:solidFill>
              </a:rPr>
              <a:t> - apply to all elements in class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3" name="Google Shape;93;g10adc5e3a03_0_37"/>
          <p:cNvSpPr txBox="1"/>
          <p:nvPr/>
        </p:nvSpPr>
        <p:spPr>
          <a:xfrm>
            <a:off x="122250" y="3430550"/>
            <a:ext cx="582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className#variableName </a:t>
            </a:r>
            <a:r>
              <a:rPr lang="en" sz="1200">
                <a:solidFill>
                  <a:schemeClr val="dk1"/>
                </a:solidFill>
              </a:rPr>
              <a:t>- apply to a specific instance of a class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g10adc5e3a03_0_37"/>
          <p:cNvSpPr txBox="1"/>
          <p:nvPr/>
        </p:nvSpPr>
        <p:spPr>
          <a:xfrm>
            <a:off x="122250" y="369075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className:state</a:t>
            </a:r>
            <a:r>
              <a:rPr lang="en" sz="1200">
                <a:solidFill>
                  <a:schemeClr val="dk1"/>
                </a:solidFill>
              </a:rPr>
              <a:t> - apply to a specific state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5" name="Google Shape;95;g10adc5e3a03_0_37"/>
          <p:cNvSpPr txBox="1"/>
          <p:nvPr/>
        </p:nvSpPr>
        <p:spPr>
          <a:xfrm>
            <a:off x="122250" y="3974800"/>
            <a:ext cx="651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className:subcontrol</a:t>
            </a:r>
            <a:r>
              <a:rPr lang="en" sz="1200">
                <a:solidFill>
                  <a:schemeClr val="dk1"/>
                </a:solidFill>
              </a:rPr>
              <a:t> - apply to specific sub-controls. up-arrow , etc.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g10adc5e3a03_0_37"/>
          <p:cNvSpPr txBox="1"/>
          <p:nvPr/>
        </p:nvSpPr>
        <p:spPr>
          <a:xfrm>
            <a:off x="122250" y="4259950"/>
            <a:ext cx="69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className[property=value]</a:t>
            </a:r>
            <a:r>
              <a:rPr lang="en" sz="1200">
                <a:solidFill>
                  <a:schemeClr val="dk1"/>
                </a:solidFill>
              </a:rPr>
              <a:t> - apply to all elements that satisfy the property condition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g10adc5e3a03_0_37"/>
          <p:cNvSpPr txBox="1"/>
          <p:nvPr/>
        </p:nvSpPr>
        <p:spPr>
          <a:xfrm>
            <a:off x="122250" y="4519050"/>
            <a:ext cx="69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classname1 classname2</a:t>
            </a:r>
            <a:r>
              <a:rPr lang="en" sz="1200">
                <a:solidFill>
                  <a:schemeClr val="dk1"/>
                </a:solidFill>
              </a:rPr>
              <a:t> - apply to all elements of classname2 that are children of classname1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g10adc5e3a03_0_37"/>
          <p:cNvSpPr txBox="1"/>
          <p:nvPr/>
        </p:nvSpPr>
        <p:spPr>
          <a:xfrm>
            <a:off x="122250" y="4774200"/>
            <a:ext cx="69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classname1, classname2</a:t>
            </a:r>
            <a:r>
              <a:rPr lang="en" sz="1200">
                <a:solidFill>
                  <a:schemeClr val="dk1"/>
                </a:solidFill>
              </a:rPr>
              <a:t> - apply to both classname1 and classname2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g10adc5e3a03_0_37"/>
          <p:cNvSpPr txBox="1"/>
          <p:nvPr/>
        </p:nvSpPr>
        <p:spPr>
          <a:xfrm>
            <a:off x="3004075" y="8980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setStyleSheet(str) - QApplication, QWidget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0" name="Google Shape;100;g10adc5e3a03_0_37"/>
          <p:cNvSpPr txBox="1"/>
          <p:nvPr/>
        </p:nvSpPr>
        <p:spPr>
          <a:xfrm>
            <a:off x="3004075" y="11820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Similar to CSS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1" name="Google Shape;101;g10adc5e3a03_0_37"/>
          <p:cNvSpPr txBox="1"/>
          <p:nvPr/>
        </p:nvSpPr>
        <p:spPr>
          <a:xfrm>
            <a:off x="3004075" y="14672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Selector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g10adc5e3a03_0_37"/>
          <p:cNvSpPr txBox="1"/>
          <p:nvPr/>
        </p:nvSpPr>
        <p:spPr>
          <a:xfrm>
            <a:off x="3004075" y="17274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property1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value1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g10adc5e3a03_0_37"/>
          <p:cNvSpPr txBox="1"/>
          <p:nvPr/>
        </p:nvSpPr>
        <p:spPr>
          <a:xfrm>
            <a:off x="3004075" y="20114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property2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rgbClr val="3C78D8"/>
                </a:solidFill>
              </a:rPr>
              <a:t>value2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g10adc5e3a03_0_37"/>
          <p:cNvSpPr txBox="1"/>
          <p:nvPr/>
        </p:nvSpPr>
        <p:spPr>
          <a:xfrm>
            <a:off x="3004075" y="22966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g10adc5e3a03_0_3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Selectors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0adc5e3a03_0_37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adc5e3a03_0_14"/>
          <p:cNvSpPr txBox="1"/>
          <p:nvPr/>
        </p:nvSpPr>
        <p:spPr>
          <a:xfrm>
            <a:off x="122250" y="28613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Properties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2" name="Google Shape;112;g10adc5e3a03_0_14"/>
          <p:cNvSpPr txBox="1"/>
          <p:nvPr/>
        </p:nvSpPr>
        <p:spPr>
          <a:xfrm>
            <a:off x="122250" y="314540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color</a:t>
            </a:r>
            <a:r>
              <a:rPr lang="en" sz="1200">
                <a:solidFill>
                  <a:schemeClr val="dk1"/>
                </a:solidFill>
              </a:rPr>
              <a:t> - text color:red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3" name="Google Shape;113;g10adc5e3a03_0_14"/>
          <p:cNvSpPr txBox="1"/>
          <p:nvPr/>
        </p:nvSpPr>
        <p:spPr>
          <a:xfrm>
            <a:off x="122250" y="3430550"/>
            <a:ext cx="582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background-color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rgbClr val="3C78D8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#FF0000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4" name="Google Shape;114;g10adc5e3a03_0_14"/>
          <p:cNvSpPr txBox="1"/>
          <p:nvPr/>
        </p:nvSpPr>
        <p:spPr>
          <a:xfrm>
            <a:off x="122250" y="369075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background-image</a:t>
            </a:r>
            <a:r>
              <a:rPr lang="en" sz="1200">
                <a:solidFill>
                  <a:schemeClr val="dk1"/>
                </a:solidFill>
              </a:rPr>
              <a:t>: url(path.jpg)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5" name="Google Shape;115;g10adc5e3a03_0_14"/>
          <p:cNvSpPr txBox="1"/>
          <p:nvPr/>
        </p:nvSpPr>
        <p:spPr>
          <a:xfrm>
            <a:off x="122250" y="3974800"/>
            <a:ext cx="651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border</a:t>
            </a:r>
            <a:r>
              <a:rPr lang="en" sz="1200">
                <a:solidFill>
                  <a:schemeClr val="dk1"/>
                </a:solidFill>
              </a:rPr>
              <a:t>: width style color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6" name="Google Shape;116;g10adc5e3a03_0_14"/>
          <p:cNvSpPr txBox="1"/>
          <p:nvPr/>
        </p:nvSpPr>
        <p:spPr>
          <a:xfrm>
            <a:off x="122250" y="4259950"/>
            <a:ext cx="69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border</a:t>
            </a:r>
            <a:r>
              <a:rPr lang="en" sz="1100">
                <a:solidFill>
                  <a:schemeClr val="dk1"/>
                </a:solidFill>
              </a:rPr>
              <a:t>: 2px dashed rgb(255, 0, 0)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7" name="Google Shape;117;g10adc5e3a03_0_14"/>
          <p:cNvSpPr txBox="1"/>
          <p:nvPr/>
        </p:nvSpPr>
        <p:spPr>
          <a:xfrm>
            <a:off x="122250" y="4519050"/>
            <a:ext cx="69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border-radius</a:t>
            </a:r>
            <a:r>
              <a:rPr lang="en" sz="1200">
                <a:solidFill>
                  <a:schemeClr val="dk1"/>
                </a:solidFill>
              </a:rPr>
              <a:t>: 5px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8" name="Google Shape;118;g10adc5e3a03_0_14"/>
          <p:cNvSpPr txBox="1"/>
          <p:nvPr/>
        </p:nvSpPr>
        <p:spPr>
          <a:xfrm>
            <a:off x="122250" y="4774200"/>
            <a:ext cx="69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font</a:t>
            </a:r>
            <a:r>
              <a:rPr lang="en" sz="1200">
                <a:solidFill>
                  <a:schemeClr val="dk1"/>
                </a:solidFill>
              </a:rPr>
              <a:t>: bold italic large “Times New Roman”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9" name="Google Shape;119;g10adc5e3a03_0_14"/>
          <p:cNvSpPr txBox="1"/>
          <p:nvPr/>
        </p:nvSpPr>
        <p:spPr>
          <a:xfrm>
            <a:off x="4223950" y="314540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height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10px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g10adc5e3a03_0_14"/>
          <p:cNvSpPr txBox="1"/>
          <p:nvPr/>
        </p:nvSpPr>
        <p:spPr>
          <a:xfrm>
            <a:off x="4223950" y="3401225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width</a:t>
            </a:r>
            <a:r>
              <a:rPr lang="en" sz="1200">
                <a:solidFill>
                  <a:schemeClr val="dk1"/>
                </a:solidFill>
              </a:rPr>
              <a:t>: 50px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1" name="Google Shape;121;g10adc5e3a03_0_14"/>
          <p:cNvSpPr txBox="1"/>
          <p:nvPr/>
        </p:nvSpPr>
        <p:spPr>
          <a:xfrm>
            <a:off x="4223950" y="3702675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margin, padding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2" name="Google Shape;122;g10adc5e3a03_0_14"/>
          <p:cNvSpPr txBox="1"/>
          <p:nvPr/>
        </p:nvSpPr>
        <p:spPr>
          <a:xfrm>
            <a:off x="4223950" y="3974800"/>
            <a:ext cx="42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text-align</a:t>
            </a:r>
            <a:r>
              <a:rPr lang="en" sz="1200">
                <a:solidFill>
                  <a:schemeClr val="dk1"/>
                </a:solidFill>
              </a:rPr>
              <a:t>: left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g10adc5e3a03_0_14"/>
          <p:cNvSpPr txBox="1"/>
          <p:nvPr/>
        </p:nvSpPr>
        <p:spPr>
          <a:xfrm>
            <a:off x="3004075" y="8980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setStyleSheet(str) - QApplication, QWidget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4" name="Google Shape;124;g10adc5e3a03_0_14"/>
          <p:cNvSpPr txBox="1"/>
          <p:nvPr/>
        </p:nvSpPr>
        <p:spPr>
          <a:xfrm>
            <a:off x="3004075" y="11820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Similar to CSS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5" name="Google Shape;125;g10adc5e3a03_0_14"/>
          <p:cNvSpPr txBox="1"/>
          <p:nvPr/>
        </p:nvSpPr>
        <p:spPr>
          <a:xfrm>
            <a:off x="3004075" y="14672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Selector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g10adc5e3a03_0_14"/>
          <p:cNvSpPr txBox="1"/>
          <p:nvPr/>
        </p:nvSpPr>
        <p:spPr>
          <a:xfrm>
            <a:off x="3004075" y="17274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property1: value1;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7" name="Google Shape;127;g10adc5e3a03_0_14"/>
          <p:cNvSpPr txBox="1"/>
          <p:nvPr/>
        </p:nvSpPr>
        <p:spPr>
          <a:xfrm>
            <a:off x="3004075" y="201145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property2: value2;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8" name="Google Shape;128;g10adc5e3a03_0_14"/>
          <p:cNvSpPr txBox="1"/>
          <p:nvPr/>
        </p:nvSpPr>
        <p:spPr>
          <a:xfrm>
            <a:off x="3004075" y="2296600"/>
            <a:ext cx="42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g10adc5e3a0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700" y="3092100"/>
            <a:ext cx="2699275" cy="195063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0adc5e3a03_0_1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Properties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0adc5e3a03_0_14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