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EB Garamond"/>
      <p:regular r:id="rId44"/>
      <p:bold r:id="rId45"/>
      <p:italic r:id="rId46"/>
      <p:boldItalic r:id="rId47"/>
    </p:embeddedFont>
    <p:embeddedFont>
      <p:font typeface="Spectral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29">
          <p15:clr>
            <a:srgbClr val="A4A3A4"/>
          </p15:clr>
        </p15:guide>
        <p15:guide id="2" pos="792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14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1043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2" roundtripDataSignature="AMtx7mg0+Wq7YnY5ZOI9r74pWl4PrOlo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B1E619-F136-41B8-9BAE-EC160EB3BEA2}">
  <a:tblStyle styleId="{B8B1E619-F136-41B8-9BAE-EC160EB3BEA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F341033-62C9-47DD-81F7-DA3CEE9A1C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29" orient="horz"/>
        <p:guide pos="792"/>
        <p:guide/>
        <p:guide pos="2319"/>
        <p:guide pos="4576"/>
        <p:guide pos="4201"/>
        <p:guide pos="1214" orient="horz"/>
        <p:guide pos="1800"/>
        <p:guide pos="144"/>
        <p:guide pos="4001"/>
        <p:guide pos="1043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EBGaramond-regular.fntdata"/><Relationship Id="rId43" Type="http://schemas.openxmlformats.org/officeDocument/2006/relationships/slide" Target="slides/slide37.xml"/><Relationship Id="rId46" Type="http://schemas.openxmlformats.org/officeDocument/2006/relationships/font" Target="fonts/EBGaramond-italic.fntdata"/><Relationship Id="rId45" Type="http://schemas.openxmlformats.org/officeDocument/2006/relationships/font" Target="fonts/EBGaramo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pectral-regular.fntdata"/><Relationship Id="rId47" Type="http://schemas.openxmlformats.org/officeDocument/2006/relationships/font" Target="fonts/EBGaramond-boldItalic.fntdata"/><Relationship Id="rId49" Type="http://schemas.openxmlformats.org/officeDocument/2006/relationships/font" Target="fonts/Spectra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pectral-boldItalic.fntdata"/><Relationship Id="rId50" Type="http://schemas.openxmlformats.org/officeDocument/2006/relationships/font" Target="fonts/Spectral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2cd0d65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2cd0d65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2cd0d65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02cd0d65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2cd0d655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02cd0d65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3b5b5a18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03b5b5a18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2cd0d655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02cd0d655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4a99b90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04a99b90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4a99b90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04a99b9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2cd0d655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02cd0d655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3b5b5a18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03b5b5a18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4a99b902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04a99b902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a46f8317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fa46f8317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4a99b902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04a99b902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4a99b902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04a99b90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3b5b5a18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03b5b5a18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4a99b902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04a99b90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3b5b5a18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03b5b5a18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4a99b902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04a99b902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4a99b902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04a99b902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4a99b902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04a99b902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3b5b5a1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03b5b5a1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3b5b5a18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03b5b5a1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2a5736f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2a5736f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3b5b5a18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103b5b5a18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3b5b5a18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03b5b5a18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3b5b5a18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103b5b5a18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3b5b5a18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03b5b5a18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3b5b5a18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03b5b5a18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3b5b5a18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103b5b5a18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3b5b5a18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103b5b5a18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3b5b5a18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103b5b5a18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b5b5a18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03b5b5a18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2cd0d65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02cd0d65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b5b5a18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03b5b5a18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cd0d655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2cd0d65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2cd0d655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02cd0d655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cd0d655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2cd0d655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3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cd0d6555_0_5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02cd0d6555_0_54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57" name="Google Shape;157;g102cd0d6555_0_54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g102cd0d6555_0_54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g102cd0d6555_0_54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g102cd0d6555_0_54"/>
          <p:cNvSpPr txBox="1"/>
          <p:nvPr/>
        </p:nvSpPr>
        <p:spPr>
          <a:xfrm>
            <a:off x="764525" y="3587425"/>
            <a:ext cx="176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print</a:t>
            </a:r>
            <a:r>
              <a:rPr lang="en" sz="1600">
                <a:solidFill>
                  <a:srgbClr val="FFFFFF"/>
                </a:solidFill>
              </a:rPr>
              <a:t>(</a:t>
            </a:r>
            <a:r>
              <a:rPr lang="en" sz="1600">
                <a:solidFill>
                  <a:srgbClr val="6AA84F"/>
                </a:solidFill>
              </a:rPr>
              <a:t>len</a:t>
            </a:r>
            <a:r>
              <a:rPr lang="en" sz="1600">
                <a:solidFill>
                  <a:srgbClr val="FFFFFF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str_list</a:t>
            </a:r>
            <a:r>
              <a:rPr lang="en" sz="1600">
                <a:solidFill>
                  <a:srgbClr val="FFFFFF"/>
                </a:solidFill>
              </a:rPr>
              <a:t>))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61" name="Google Shape;161;g102cd0d6555_0_54"/>
          <p:cNvSpPr txBox="1"/>
          <p:nvPr/>
        </p:nvSpPr>
        <p:spPr>
          <a:xfrm>
            <a:off x="2857500" y="3587425"/>
            <a:ext cx="59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18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62" name="Google Shape;162;g102cd0d6555_0_54"/>
          <p:cNvSpPr txBox="1"/>
          <p:nvPr/>
        </p:nvSpPr>
        <p:spPr>
          <a:xfrm>
            <a:off x="874125" y="2900475"/>
            <a:ext cx="93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len</a:t>
            </a:r>
            <a:r>
              <a:rPr lang="en" sz="1600">
                <a:solidFill>
                  <a:srgbClr val="FFFFFF"/>
                </a:solidFill>
              </a:rPr>
              <a:t>()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63" name="Google Shape;163;g102cd0d6555_0_5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2cd0d6555_0_7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02cd0d6555_0_72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70" name="Google Shape;170;g102cd0d6555_0_72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g102cd0d6555_0_72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g102cd0d6555_0_72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g102cd0d6555_0_72"/>
          <p:cNvSpPr txBox="1"/>
          <p:nvPr/>
        </p:nvSpPr>
        <p:spPr>
          <a:xfrm>
            <a:off x="658925" y="298735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tr_list  </a:t>
            </a:r>
            <a:r>
              <a:rPr lang="en">
                <a:solidFill>
                  <a:srgbClr val="9900FF"/>
                </a:solidFill>
              </a:rPr>
              <a:t>+=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” </a:t>
            </a:r>
            <a:r>
              <a:rPr lang="en">
                <a:solidFill>
                  <a:srgbClr val="E06666"/>
                </a:solidFill>
              </a:rPr>
              <a:t>is an essential skill</a:t>
            </a:r>
            <a:r>
              <a:rPr lang="en">
                <a:solidFill>
                  <a:srgbClr val="E06666"/>
                </a:solidFill>
              </a:rPr>
              <a:t>”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74" name="Google Shape;174;g102cd0d6555_0_72"/>
          <p:cNvSpPr txBox="1"/>
          <p:nvPr/>
        </p:nvSpPr>
        <p:spPr>
          <a:xfrm>
            <a:off x="4574625" y="2987350"/>
            <a:ext cx="36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 </a:t>
            </a:r>
            <a:r>
              <a:rPr lang="en">
                <a:solidFill>
                  <a:srgbClr val="E06666"/>
                </a:solidFill>
              </a:rPr>
              <a:t>is an essential skill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75" name="Google Shape;175;g102cd0d6555_0_7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2cd0d6555_0_1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02cd0d6555_0_101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82" name="Google Shape;182;g102cd0d6555_0_101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g102cd0d6555_0_101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g102cd0d6555_0_101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g102cd0d6555_0_101"/>
          <p:cNvSpPr txBox="1"/>
          <p:nvPr/>
        </p:nvSpPr>
        <p:spPr>
          <a:xfrm>
            <a:off x="658925" y="298735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186" name="Google Shape;186;g102cd0d6555_0_101"/>
          <p:cNvCxnSpPr/>
          <p:nvPr/>
        </p:nvCxnSpPr>
        <p:spPr>
          <a:xfrm flipH="1">
            <a:off x="1288175" y="2880700"/>
            <a:ext cx="864000" cy="663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g102cd0d6555_0_101"/>
          <p:cNvCxnSpPr/>
          <p:nvPr/>
        </p:nvCxnSpPr>
        <p:spPr>
          <a:xfrm>
            <a:off x="1311150" y="2874975"/>
            <a:ext cx="892500" cy="64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g102cd0d6555_0_101"/>
          <p:cNvSpPr txBox="1"/>
          <p:nvPr/>
        </p:nvSpPr>
        <p:spPr>
          <a:xfrm>
            <a:off x="658925" y="3931375"/>
            <a:ext cx="27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tr_list[: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 s</a:t>
            </a:r>
            <a:r>
              <a:rPr lang="en">
                <a:solidFill>
                  <a:schemeClr val="dk1"/>
                </a:solidFill>
              </a:rPr>
              <a:t>tr_list[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:]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g102cd0d6555_0_101"/>
          <p:cNvSpPr txBox="1"/>
          <p:nvPr/>
        </p:nvSpPr>
        <p:spPr>
          <a:xfrm>
            <a:off x="4259925" y="393137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90" name="Google Shape;190;g102cd0d6555_0_101"/>
          <p:cNvSpPr txBox="1"/>
          <p:nvPr/>
        </p:nvSpPr>
        <p:spPr>
          <a:xfrm>
            <a:off x="733175" y="4248875"/>
            <a:ext cx="8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91" name="Google Shape;191;g102cd0d6555_0_101"/>
          <p:cNvSpPr txBox="1"/>
          <p:nvPr/>
        </p:nvSpPr>
        <p:spPr>
          <a:xfrm>
            <a:off x="2183675" y="4248875"/>
            <a:ext cx="12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rogramming</a:t>
            </a:r>
            <a:endParaRPr/>
          </a:p>
        </p:txBody>
      </p:sp>
      <p:sp>
        <p:nvSpPr>
          <p:cNvPr id="192" name="Google Shape;192;g102cd0d6555_0_101"/>
          <p:cNvSpPr txBox="1"/>
          <p:nvPr/>
        </p:nvSpPr>
        <p:spPr>
          <a:xfrm>
            <a:off x="5696125" y="2874975"/>
            <a:ext cx="1464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9900"/>
                </a:solidFill>
                <a:latin typeface="Spectral"/>
                <a:ea typeface="Spectral"/>
                <a:cs typeface="Spectral"/>
                <a:sym typeface="Spectral"/>
              </a:rPr>
              <a:t>WHY  ?</a:t>
            </a:r>
            <a:r>
              <a:rPr b="1" lang="en">
                <a:solidFill>
                  <a:srgbClr val="FF9900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>
              <a:solidFill>
                <a:srgbClr val="FF99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3" name="Google Shape;193;g102cd0d6555_0_1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3b5b5a189_0_6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g103b5b5a189_0_66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{B8B1E619-F136-41B8-9BAE-EC160EB3BEA2}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vs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Mutable immutable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functions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g103b5b5a189_0_6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2cd0d6555_0_12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Mutable Immutable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02cd0d6555_0_120"/>
          <p:cNvSpPr/>
          <p:nvPr/>
        </p:nvSpPr>
        <p:spPr>
          <a:xfrm>
            <a:off x="3313775" y="1549763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02cd0d6555_0_120"/>
          <p:cNvSpPr txBox="1"/>
          <p:nvPr/>
        </p:nvSpPr>
        <p:spPr>
          <a:xfrm>
            <a:off x="3401075" y="1327438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x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208" name="Google Shape;208;g102cd0d6555_0_120"/>
          <p:cNvCxnSpPr>
            <a:stCxn id="206" idx="3"/>
          </p:cNvCxnSpPr>
          <p:nvPr/>
        </p:nvCxnSpPr>
        <p:spPr>
          <a:xfrm flipH="1" rot="10800000">
            <a:off x="3791075" y="1646213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g102cd0d6555_0_120"/>
          <p:cNvSpPr txBox="1"/>
          <p:nvPr/>
        </p:nvSpPr>
        <p:spPr>
          <a:xfrm>
            <a:off x="4589375" y="147881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17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210" name="Google Shape;210;g102cd0d6555_0_120"/>
          <p:cNvCxnSpPr/>
          <p:nvPr/>
        </p:nvCxnSpPr>
        <p:spPr>
          <a:xfrm>
            <a:off x="4160375" y="1597625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g102cd0d6555_0_120"/>
          <p:cNvCxnSpPr/>
          <p:nvPr/>
        </p:nvCxnSpPr>
        <p:spPr>
          <a:xfrm flipH="1">
            <a:off x="4164575" y="1589075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g102cd0d6555_0_120"/>
          <p:cNvSpPr txBox="1"/>
          <p:nvPr/>
        </p:nvSpPr>
        <p:spPr>
          <a:xfrm>
            <a:off x="799475" y="14654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13" name="Google Shape;213;g102cd0d6555_0_120"/>
          <p:cNvSpPr txBox="1"/>
          <p:nvPr/>
        </p:nvSpPr>
        <p:spPr>
          <a:xfrm>
            <a:off x="799475" y="18194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15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14" name="Google Shape;214;g102cd0d6555_0_120"/>
          <p:cNvSpPr txBox="1"/>
          <p:nvPr/>
        </p:nvSpPr>
        <p:spPr>
          <a:xfrm>
            <a:off x="4589375" y="183476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15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215" name="Google Shape;215;g102cd0d6555_0_120"/>
          <p:cNvCxnSpPr>
            <a:stCxn id="206" idx="3"/>
          </p:cNvCxnSpPr>
          <p:nvPr/>
        </p:nvCxnSpPr>
        <p:spPr>
          <a:xfrm>
            <a:off x="3791075" y="1650113"/>
            <a:ext cx="918600" cy="3354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g102cd0d6555_0_12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4a99b9028_0_2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Mutable Immutable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04a99b9028_0_29"/>
          <p:cNvSpPr txBox="1"/>
          <p:nvPr/>
        </p:nvSpPr>
        <p:spPr>
          <a:xfrm>
            <a:off x="799475" y="14654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23" name="Google Shape;223;g104a99b9028_0_29"/>
          <p:cNvSpPr txBox="1"/>
          <p:nvPr/>
        </p:nvSpPr>
        <p:spPr>
          <a:xfrm>
            <a:off x="799475" y="18194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y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chemeClr val="dk1"/>
                </a:solidFill>
              </a:rPr>
              <a:t>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4" name="Google Shape;224;g104a99b9028_0_29"/>
          <p:cNvSpPr txBox="1"/>
          <p:nvPr/>
        </p:nvSpPr>
        <p:spPr>
          <a:xfrm>
            <a:off x="799475" y="2878000"/>
            <a:ext cx="1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(x)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g104a99b9028_0_29"/>
          <p:cNvSpPr txBox="1"/>
          <p:nvPr/>
        </p:nvSpPr>
        <p:spPr>
          <a:xfrm>
            <a:off x="799475" y="2171738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5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26" name="Google Shape;226;g104a99b9028_0_29"/>
          <p:cNvSpPr txBox="1"/>
          <p:nvPr/>
        </p:nvSpPr>
        <p:spPr>
          <a:xfrm>
            <a:off x="799475" y="3465225"/>
            <a:ext cx="1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g104a99b9028_0_29"/>
          <p:cNvSpPr txBox="1"/>
          <p:nvPr/>
        </p:nvSpPr>
        <p:spPr>
          <a:xfrm>
            <a:off x="2300950" y="2878025"/>
            <a:ext cx="3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5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28" name="Google Shape;228;g104a99b9028_0_29"/>
          <p:cNvSpPr txBox="1"/>
          <p:nvPr/>
        </p:nvSpPr>
        <p:spPr>
          <a:xfrm>
            <a:off x="2300950" y="3465225"/>
            <a:ext cx="5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17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29" name="Google Shape;229;g104a99b9028_0_29"/>
          <p:cNvSpPr/>
          <p:nvPr/>
        </p:nvSpPr>
        <p:spPr>
          <a:xfrm>
            <a:off x="6637875" y="1549763"/>
            <a:ext cx="477300" cy="2007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04a99b9028_0_29"/>
          <p:cNvSpPr txBox="1"/>
          <p:nvPr/>
        </p:nvSpPr>
        <p:spPr>
          <a:xfrm>
            <a:off x="6725175" y="1327438"/>
            <a:ext cx="30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x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231" name="Google Shape;231;g104a99b9028_0_29"/>
          <p:cNvCxnSpPr>
            <a:stCxn id="229" idx="3"/>
          </p:cNvCxnSpPr>
          <p:nvPr/>
        </p:nvCxnSpPr>
        <p:spPr>
          <a:xfrm flipH="1" rot="10800000">
            <a:off x="7115175" y="1646213"/>
            <a:ext cx="871800" cy="3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g104a99b9028_0_29"/>
          <p:cNvSpPr txBox="1"/>
          <p:nvPr/>
        </p:nvSpPr>
        <p:spPr>
          <a:xfrm>
            <a:off x="7913475" y="147881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17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233" name="Google Shape;233;g104a99b9028_0_29"/>
          <p:cNvCxnSpPr/>
          <p:nvPr/>
        </p:nvCxnSpPr>
        <p:spPr>
          <a:xfrm>
            <a:off x="7484475" y="1597625"/>
            <a:ext cx="133200" cy="1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g104a99b9028_0_29"/>
          <p:cNvCxnSpPr/>
          <p:nvPr/>
        </p:nvCxnSpPr>
        <p:spPr>
          <a:xfrm flipH="1">
            <a:off x="7488675" y="1589075"/>
            <a:ext cx="124800" cy="11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g104a99b9028_0_29"/>
          <p:cNvSpPr txBox="1"/>
          <p:nvPr/>
        </p:nvSpPr>
        <p:spPr>
          <a:xfrm>
            <a:off x="4123575" y="14654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17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36" name="Google Shape;236;g104a99b9028_0_29"/>
          <p:cNvSpPr txBox="1"/>
          <p:nvPr/>
        </p:nvSpPr>
        <p:spPr>
          <a:xfrm>
            <a:off x="4123575" y="1819475"/>
            <a:ext cx="17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=</a:t>
            </a:r>
            <a:r>
              <a:rPr lang="en" sz="1200"/>
              <a:t>  </a:t>
            </a:r>
            <a:r>
              <a:rPr lang="en" sz="1200">
                <a:solidFill>
                  <a:srgbClr val="6AA84F"/>
                </a:solidFill>
              </a:rPr>
              <a:t>15</a:t>
            </a:r>
            <a:endParaRPr sz="1200">
              <a:solidFill>
                <a:srgbClr val="6AA84F"/>
              </a:solidFill>
            </a:endParaRPr>
          </a:p>
        </p:txBody>
      </p:sp>
      <p:sp>
        <p:nvSpPr>
          <p:cNvPr id="237" name="Google Shape;237;g104a99b9028_0_29"/>
          <p:cNvSpPr txBox="1"/>
          <p:nvPr/>
        </p:nvSpPr>
        <p:spPr>
          <a:xfrm>
            <a:off x="7913475" y="1834763"/>
            <a:ext cx="4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15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238" name="Google Shape;238;g104a99b9028_0_29"/>
          <p:cNvCxnSpPr>
            <a:stCxn id="229" idx="3"/>
          </p:cNvCxnSpPr>
          <p:nvPr/>
        </p:nvCxnSpPr>
        <p:spPr>
          <a:xfrm>
            <a:off x="7115175" y="1650113"/>
            <a:ext cx="918600" cy="3354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g104a99b9028_0_2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4a99b9028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Mutable Immutable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g104a99b9028_0_0"/>
          <p:cNvGraphicFramePr/>
          <p:nvPr/>
        </p:nvGraphicFramePr>
        <p:xfrm>
          <a:off x="1903800" y="159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2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3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g104a99b9028_0_0"/>
          <p:cNvSpPr txBox="1"/>
          <p:nvPr/>
        </p:nvSpPr>
        <p:spPr>
          <a:xfrm>
            <a:off x="727575" y="1593400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</a:t>
            </a:r>
            <a:r>
              <a:rPr lang="en"/>
              <a:t>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endParaRPr/>
          </a:p>
        </p:txBody>
      </p:sp>
      <p:sp>
        <p:nvSpPr>
          <p:cNvPr id="247" name="Google Shape;247;g104a99b9028_0_0"/>
          <p:cNvSpPr txBox="1"/>
          <p:nvPr/>
        </p:nvSpPr>
        <p:spPr>
          <a:xfrm>
            <a:off x="693275" y="2192050"/>
            <a:ext cx="25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my_list_copy</a:t>
            </a:r>
            <a:r>
              <a:rPr lang="en"/>
              <a:t>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 </a:t>
            </a:r>
            <a:r>
              <a:rPr lang="en">
                <a:solidFill>
                  <a:schemeClr val="dk1"/>
                </a:solidFill>
              </a:rPr>
              <a:t>my_list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g104a99b9028_0_0"/>
          <p:cNvSpPr txBox="1"/>
          <p:nvPr/>
        </p:nvSpPr>
        <p:spPr>
          <a:xfrm>
            <a:off x="693275" y="2664850"/>
            <a:ext cx="25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append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g104a99b9028_0_0"/>
          <p:cNvSpPr txBox="1"/>
          <p:nvPr/>
        </p:nvSpPr>
        <p:spPr>
          <a:xfrm>
            <a:off x="693275" y="3435150"/>
            <a:ext cx="253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my_list)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my_list_copy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g104a99b9028_0_0"/>
          <p:cNvSpPr txBox="1"/>
          <p:nvPr/>
        </p:nvSpPr>
        <p:spPr>
          <a:xfrm>
            <a:off x="2976050" y="3435150"/>
            <a:ext cx="13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93C47D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g104a99b9028_0_0"/>
          <p:cNvSpPr txBox="1"/>
          <p:nvPr/>
        </p:nvSpPr>
        <p:spPr>
          <a:xfrm>
            <a:off x="2976050" y="3870200"/>
            <a:ext cx="13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g104a99b9028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2cd0d6555_0_16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Mutable Immutable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g102cd0d6555_0_16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1905000"/>
                <a:gridCol w="1784850"/>
              </a:tblGrid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155CC"/>
                          </a:solidFill>
                        </a:rPr>
                        <a:t>int</a:t>
                      </a:r>
                      <a:endParaRPr sz="16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Immutable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155CC"/>
                          </a:solidFill>
                        </a:rPr>
                        <a:t>float</a:t>
                      </a:r>
                      <a:endParaRPr sz="16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Immutable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155CC"/>
                          </a:solidFill>
                        </a:rPr>
                        <a:t>bool</a:t>
                      </a:r>
                      <a:endParaRPr sz="16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Immutable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155CC"/>
                          </a:solidFill>
                        </a:rPr>
                        <a:t>str</a:t>
                      </a:r>
                      <a:endParaRPr sz="16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Immutable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155CC"/>
                          </a:solidFill>
                        </a:rPr>
                        <a:t>list</a:t>
                      </a:r>
                      <a:endParaRPr sz="16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Mutable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g102cd0d6555_0_16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3b5b5a189_0_7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g103b5b5a189_0_7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{B8B1E619-F136-41B8-9BAE-EC160EB3BEA2}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vs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String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g103b5b5a189_0_7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4a99b9028_0_7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04a99b9028_0_77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273" name="Google Shape;273;g104a99b9028_0_77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Google Shape;274;g104a99b9028_0_77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g104a99b9028_0_77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g104a99b9028_0_77"/>
          <p:cNvSpPr txBox="1"/>
          <p:nvPr/>
        </p:nvSpPr>
        <p:spPr>
          <a:xfrm>
            <a:off x="658925" y="298735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277" name="Google Shape;277;g104a99b9028_0_77"/>
          <p:cNvCxnSpPr/>
          <p:nvPr/>
        </p:nvCxnSpPr>
        <p:spPr>
          <a:xfrm flipH="1">
            <a:off x="1288175" y="2880700"/>
            <a:ext cx="864000" cy="663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g104a99b9028_0_77"/>
          <p:cNvCxnSpPr/>
          <p:nvPr/>
        </p:nvCxnSpPr>
        <p:spPr>
          <a:xfrm>
            <a:off x="1311150" y="2874975"/>
            <a:ext cx="892500" cy="64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g104a99b9028_0_77"/>
          <p:cNvSpPr txBox="1"/>
          <p:nvPr/>
        </p:nvSpPr>
        <p:spPr>
          <a:xfrm>
            <a:off x="658925" y="3931375"/>
            <a:ext cx="27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str_list[: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 str_list[</a:t>
            </a:r>
            <a:r>
              <a:rPr lang="en">
                <a:solidFill>
                  <a:srgbClr val="6AA84F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:]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g104a99b9028_0_77"/>
          <p:cNvSpPr txBox="1"/>
          <p:nvPr/>
        </p:nvSpPr>
        <p:spPr>
          <a:xfrm>
            <a:off x="4259925" y="393137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81" name="Google Shape;281;g104a99b9028_0_77"/>
          <p:cNvSpPr txBox="1"/>
          <p:nvPr/>
        </p:nvSpPr>
        <p:spPr>
          <a:xfrm>
            <a:off x="733175" y="4248875"/>
            <a:ext cx="8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82" name="Google Shape;282;g104a99b9028_0_77"/>
          <p:cNvSpPr txBox="1"/>
          <p:nvPr/>
        </p:nvSpPr>
        <p:spPr>
          <a:xfrm>
            <a:off x="2183675" y="4248875"/>
            <a:ext cx="12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rogramming</a:t>
            </a:r>
            <a:endParaRPr/>
          </a:p>
        </p:txBody>
      </p:sp>
      <p:sp>
        <p:nvSpPr>
          <p:cNvPr id="283" name="Google Shape;283;g104a99b9028_0_77"/>
          <p:cNvSpPr txBox="1"/>
          <p:nvPr/>
        </p:nvSpPr>
        <p:spPr>
          <a:xfrm>
            <a:off x="5696125" y="2874975"/>
            <a:ext cx="1464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9900"/>
                </a:solidFill>
                <a:latin typeface="Spectral"/>
                <a:ea typeface="Spectral"/>
                <a:cs typeface="Spectral"/>
                <a:sym typeface="Spectral"/>
              </a:rPr>
              <a:t>WHY  ?</a:t>
            </a:r>
            <a:r>
              <a:rPr b="1" lang="en">
                <a:solidFill>
                  <a:srgbClr val="FF9900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>
              <a:solidFill>
                <a:srgbClr val="FF99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4" name="Google Shape;284;g104a99b9028_0_77"/>
          <p:cNvSpPr txBox="1"/>
          <p:nvPr/>
        </p:nvSpPr>
        <p:spPr>
          <a:xfrm>
            <a:off x="7264400" y="2880700"/>
            <a:ext cx="153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D400"/>
                </a:solidFill>
              </a:rPr>
              <a:t>String </a:t>
            </a:r>
            <a:endParaRPr b="1" sz="1600">
              <a:solidFill>
                <a:srgbClr val="00D4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D400"/>
                </a:solidFill>
              </a:rPr>
              <a:t>Is</a:t>
            </a:r>
            <a:endParaRPr b="1" sz="1600">
              <a:solidFill>
                <a:srgbClr val="00D4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D400"/>
                </a:solidFill>
              </a:rPr>
              <a:t>Immutable</a:t>
            </a:r>
            <a:endParaRPr b="1" sz="1600">
              <a:solidFill>
                <a:srgbClr val="00D400"/>
              </a:solidFill>
            </a:endParaRPr>
          </a:p>
        </p:txBody>
      </p:sp>
      <p:sp>
        <p:nvSpPr>
          <p:cNvPr id="285" name="Google Shape;285;g104a99b9028_0_7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46f8317f_0_2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63;gfa46f8317f_0_20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{B8B1E619-F136-41B8-9BAE-EC160EB3BEA2}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vs List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gfa46f8317f_0_2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4a99b9028_0_9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</a:t>
            </a:r>
            <a:endParaRPr b="1"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91" name="Google Shape;291;g104a99b9028_0_94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lang="en">
                <a:solidFill>
                  <a:srgbClr val="E06666"/>
                </a:solidFill>
              </a:rPr>
              <a:t>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292" name="Google Shape;292;g104a99b9028_0_94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3" name="Google Shape;293;g104a99b9028_0_94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g104a99b9028_0_94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g104a99b9028_0_94"/>
          <p:cNvSpPr txBox="1"/>
          <p:nvPr/>
        </p:nvSpPr>
        <p:spPr>
          <a:xfrm>
            <a:off x="298475" y="299880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replace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”h”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96" name="Google Shape;296;g104a99b9028_0_94"/>
          <p:cNvSpPr txBox="1"/>
          <p:nvPr/>
        </p:nvSpPr>
        <p:spPr>
          <a:xfrm>
            <a:off x="372625" y="345782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h</a:t>
            </a:r>
            <a:r>
              <a:rPr lang="en">
                <a:solidFill>
                  <a:srgbClr val="E06666"/>
                </a:solidFill>
              </a:rPr>
              <a:t>ython hrogramming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97" name="Google Shape;297;g104a99b9028_0_94"/>
          <p:cNvSpPr txBox="1"/>
          <p:nvPr/>
        </p:nvSpPr>
        <p:spPr>
          <a:xfrm>
            <a:off x="3124700" y="299880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replace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”h”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98" name="Google Shape;298;g104a99b9028_0_94"/>
          <p:cNvSpPr txBox="1"/>
          <p:nvPr/>
        </p:nvSpPr>
        <p:spPr>
          <a:xfrm>
            <a:off x="3198850" y="345782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hython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99" name="Google Shape;299;g104a99b9028_0_94"/>
          <p:cNvSpPr txBox="1"/>
          <p:nvPr/>
        </p:nvSpPr>
        <p:spPr>
          <a:xfrm>
            <a:off x="6139725" y="299880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”h”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str_list[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:]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00" name="Google Shape;300;g104a99b9028_0_94"/>
          <p:cNvSpPr txBox="1"/>
          <p:nvPr/>
        </p:nvSpPr>
        <p:spPr>
          <a:xfrm>
            <a:off x="6213875" y="345782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hython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01" name="Google Shape;301;g104a99b9028_0_9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4a99b9028_0_11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04a99b9028_0_115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308" name="Google Shape;308;g104a99b9028_0_115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9" name="Google Shape;309;g104a99b9028_0_115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0" name="Google Shape;310;g104a99b9028_0_115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g104a99b9028_0_115"/>
          <p:cNvSpPr txBox="1"/>
          <p:nvPr/>
        </p:nvSpPr>
        <p:spPr>
          <a:xfrm>
            <a:off x="298475" y="299880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replace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””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2" name="Google Shape;312;g104a99b9028_0_115"/>
          <p:cNvSpPr txBox="1"/>
          <p:nvPr/>
        </p:nvSpPr>
        <p:spPr>
          <a:xfrm>
            <a:off x="372625" y="345782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ython 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3" name="Google Shape;313;g104a99b9028_0_115"/>
          <p:cNvSpPr txBox="1"/>
          <p:nvPr/>
        </p:nvSpPr>
        <p:spPr>
          <a:xfrm>
            <a:off x="3124700" y="299880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replace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E06666"/>
                </a:solidFill>
              </a:rPr>
              <a:t>””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4" name="Google Shape;314;g104a99b9028_0_115"/>
          <p:cNvSpPr txBox="1"/>
          <p:nvPr/>
        </p:nvSpPr>
        <p:spPr>
          <a:xfrm>
            <a:off x="3198850" y="345782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5" name="Google Shape;315;g104a99b9028_0_115"/>
          <p:cNvSpPr txBox="1"/>
          <p:nvPr/>
        </p:nvSpPr>
        <p:spPr>
          <a:xfrm>
            <a:off x="6139725" y="2998800"/>
            <a:ext cx="2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:]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6" name="Google Shape;316;g104a99b9028_0_115"/>
          <p:cNvSpPr txBox="1"/>
          <p:nvPr/>
        </p:nvSpPr>
        <p:spPr>
          <a:xfrm>
            <a:off x="6213875" y="345782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17" name="Google Shape;317;g104a99b9028_0_11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3b5b5a189_0_7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g103b5b5a189_0_76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{B8B1E619-F136-41B8-9BAE-EC160EB3BEA2}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vs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Iteration on String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g103b5b5a189_0_7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4a99b9028_0_12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Iteration on String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04a99b9028_0_129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331" name="Google Shape;331;g104a99b9028_0_129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g104a99b9028_0_129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  <a:gridCol w="361575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g104a99b9028_0_129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g104a99b9028_0_129"/>
          <p:cNvSpPr txBox="1"/>
          <p:nvPr/>
        </p:nvSpPr>
        <p:spPr>
          <a:xfrm>
            <a:off x="0" y="2737675"/>
            <a:ext cx="18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char</a:t>
            </a:r>
            <a:r>
              <a:rPr lang="en">
                <a:solidFill>
                  <a:srgbClr val="6AA84F"/>
                </a:solidFill>
              </a:rPr>
              <a:t> in </a:t>
            </a:r>
            <a:r>
              <a:rPr lang="en">
                <a:solidFill>
                  <a:schemeClr val="dk1"/>
                </a:solidFill>
              </a:rPr>
              <a:t>str_list: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	print</a:t>
            </a:r>
            <a:r>
              <a:rPr lang="en">
                <a:solidFill>
                  <a:schemeClr val="dk1"/>
                </a:solidFill>
              </a:rPr>
              <a:t>(char)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g104a99b9028_0_129"/>
          <p:cNvSpPr txBox="1"/>
          <p:nvPr/>
        </p:nvSpPr>
        <p:spPr>
          <a:xfrm>
            <a:off x="1907150" y="2737675"/>
            <a:ext cx="232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rgbClr val="6AA84F"/>
                </a:solidFill>
              </a:rPr>
              <a:t> in range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len</a:t>
            </a:r>
            <a:r>
              <a:rPr lang="en">
                <a:solidFill>
                  <a:schemeClr val="dk1"/>
                </a:solidFill>
              </a:rPr>
              <a:t>(str_list)):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	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str_list[i]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g104a99b9028_0_129"/>
          <p:cNvSpPr txBox="1"/>
          <p:nvPr/>
        </p:nvSpPr>
        <p:spPr>
          <a:xfrm>
            <a:off x="4519013" y="2737675"/>
            <a:ext cx="208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dx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 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 </a:t>
            </a:r>
            <a:r>
              <a:rPr lang="en">
                <a:solidFill>
                  <a:schemeClr val="dk1"/>
                </a:solidFill>
              </a:rPr>
              <a:t>idx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&lt;</a:t>
            </a:r>
            <a:r>
              <a:rPr lang="en">
                <a:solidFill>
                  <a:srgbClr val="6AA84F"/>
                </a:solidFill>
              </a:rPr>
              <a:t> len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str_list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rgbClr val="6AA84F"/>
                </a:solidFill>
              </a:rPr>
              <a:t>: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	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str_list</a:t>
            </a:r>
            <a:r>
              <a:rPr lang="en">
                <a:solidFill>
                  <a:schemeClr val="dk1"/>
                </a:solidFill>
              </a:rPr>
              <a:t>[idx])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idx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+= </a:t>
            </a:r>
            <a:r>
              <a:rPr lang="en">
                <a:solidFill>
                  <a:srgbClr val="6AA84F"/>
                </a:solidFill>
              </a:rPr>
              <a:t> 1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337" name="Google Shape;337;g104a99b9028_0_129"/>
          <p:cNvSpPr txBox="1"/>
          <p:nvPr/>
        </p:nvSpPr>
        <p:spPr>
          <a:xfrm>
            <a:off x="6804275" y="2737675"/>
            <a:ext cx="229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idx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 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 </a:t>
            </a:r>
            <a:r>
              <a:rPr lang="en">
                <a:solidFill>
                  <a:schemeClr val="dk1"/>
                </a:solidFill>
              </a:rPr>
              <a:t>True</a:t>
            </a:r>
            <a:r>
              <a:rPr lang="en">
                <a:solidFill>
                  <a:srgbClr val="6AA84F"/>
                </a:solidFill>
              </a:rPr>
              <a:t>: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	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str_list</a:t>
            </a:r>
            <a:r>
              <a:rPr lang="en">
                <a:solidFill>
                  <a:schemeClr val="dk1"/>
                </a:solidFill>
              </a:rPr>
              <a:t>[idx])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idx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+= </a:t>
            </a:r>
            <a:r>
              <a:rPr lang="en">
                <a:solidFill>
                  <a:srgbClr val="6AA84F"/>
                </a:solidFill>
              </a:rPr>
              <a:t> 1</a:t>
            </a:r>
            <a:endParaRPr>
              <a:solidFill>
                <a:srgbClr val="6AA84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 </a:t>
            </a:r>
            <a:r>
              <a:rPr lang="en">
                <a:solidFill>
                  <a:schemeClr val="dk1"/>
                </a:solidFill>
              </a:rPr>
              <a:t>idx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rgbClr val="6AA84F"/>
                </a:solidFill>
              </a:rPr>
              <a:t> len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str_list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break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338" name="Google Shape;338;g104a99b9028_0_12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3b5b5a189_0_8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g103b5b5a189_0_8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{B8B1E619-F136-41B8-9BAE-EC160EB3BEA2}</a:tableStyleId>
              </a:tblPr>
              <a:tblGrid>
                <a:gridCol w="44158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vs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String functions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5" name="Google Shape;345;g103b5b5a189_0_8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4a99b9028_0_14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functions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04a99b9028_0_147"/>
          <p:cNvSpPr txBox="1"/>
          <p:nvPr/>
        </p:nvSpPr>
        <p:spPr>
          <a:xfrm>
            <a:off x="1206825" y="131527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lang="en">
                <a:solidFill>
                  <a:srgbClr val="E06666"/>
                </a:solidFill>
              </a:rPr>
              <a:t>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52" name="Google Shape;352;g104a99b9028_0_147"/>
          <p:cNvSpPr txBox="1"/>
          <p:nvPr/>
        </p:nvSpPr>
        <p:spPr>
          <a:xfrm>
            <a:off x="658925" y="1341675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3" name="Google Shape;353;g104a99b9028_0_147"/>
          <p:cNvSpPr txBox="1"/>
          <p:nvPr/>
        </p:nvSpPr>
        <p:spPr>
          <a:xfrm>
            <a:off x="658925" y="2255075"/>
            <a:ext cx="17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lower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g104a99b9028_0_147"/>
          <p:cNvSpPr txBox="1"/>
          <p:nvPr/>
        </p:nvSpPr>
        <p:spPr>
          <a:xfrm>
            <a:off x="658925" y="3013925"/>
            <a:ext cx="17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upper</a:t>
            </a:r>
            <a:r>
              <a:rPr lang="en">
                <a:solidFill>
                  <a:schemeClr val="dk1"/>
                </a:solidFill>
              </a:rPr>
              <a:t>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g104a99b9028_0_147"/>
          <p:cNvSpPr txBox="1"/>
          <p:nvPr/>
        </p:nvSpPr>
        <p:spPr>
          <a:xfrm>
            <a:off x="2299625" y="2255075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lang="en">
                <a:solidFill>
                  <a:srgbClr val="E06666"/>
                </a:solidFill>
              </a:rPr>
              <a:t>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56" name="Google Shape;356;g104a99b9028_0_147"/>
          <p:cNvSpPr txBox="1"/>
          <p:nvPr/>
        </p:nvSpPr>
        <p:spPr>
          <a:xfrm>
            <a:off x="2299625" y="3032538"/>
            <a:ext cx="24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57" name="Google Shape;357;g104a99b9028_0_147"/>
          <p:cNvSpPr txBox="1"/>
          <p:nvPr/>
        </p:nvSpPr>
        <p:spPr>
          <a:xfrm>
            <a:off x="0" y="474982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https://www.w3schools.com/python/python_ref_string.asp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358" name="Google Shape;358;g104a99b9028_0_14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4a99b9028_0_16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functions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4" name="Google Shape;364;g104a99b9028_0_166"/>
          <p:cNvGraphicFramePr/>
          <p:nvPr/>
        </p:nvGraphicFramePr>
        <p:xfrm>
          <a:off x="880850" y="15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1346325"/>
                <a:gridCol w="2559250"/>
                <a:gridCol w="1186125"/>
                <a:gridCol w="214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 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”a”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 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”5”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isalpha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isalpha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isdigit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isdigit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5" name="Google Shape;365;g104a99b9028_0_16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4a99b9028_0_18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functions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04a99b9028_0_186"/>
          <p:cNvSpPr txBox="1"/>
          <p:nvPr/>
        </p:nvSpPr>
        <p:spPr>
          <a:xfrm>
            <a:off x="1206825" y="1315275"/>
            <a:ext cx="61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is an interpreted high-level general-purpose programming language.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72" name="Google Shape;372;g104a99b9028_0_186"/>
          <p:cNvSpPr txBox="1"/>
          <p:nvPr/>
        </p:nvSpPr>
        <p:spPr>
          <a:xfrm>
            <a:off x="658925" y="1341675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3" name="Google Shape;373;g104a99b9028_0_186"/>
          <p:cNvSpPr txBox="1"/>
          <p:nvPr/>
        </p:nvSpPr>
        <p:spPr>
          <a:xfrm>
            <a:off x="658925" y="2374513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s_splited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4" name="Google Shape;374;g104a99b9028_0_186"/>
          <p:cNvSpPr txBox="1"/>
          <p:nvPr/>
        </p:nvSpPr>
        <p:spPr>
          <a:xfrm>
            <a:off x="658925" y="3189775"/>
            <a:ext cx="7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[”</a:t>
            </a:r>
            <a:r>
              <a:rPr lang="en">
                <a:solidFill>
                  <a:schemeClr val="dk1"/>
                </a:solidFill>
              </a:rPr>
              <a:t>Python”,  ”is”,  ”an”,  ”interpreted”,  ”high-level”,  ”general-purpose”,  ”programming”  ”language.”]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5" name="Google Shape;375;g104a99b9028_0_186"/>
          <p:cNvSpPr txBox="1"/>
          <p:nvPr/>
        </p:nvSpPr>
        <p:spPr>
          <a:xfrm>
            <a:off x="1824725" y="2368788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s.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  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g104a99b9028_0_18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b5b5a189_0_2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functions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03b5b5a189_0_21"/>
          <p:cNvSpPr txBox="1"/>
          <p:nvPr/>
        </p:nvSpPr>
        <p:spPr>
          <a:xfrm>
            <a:off x="1206825" y="1315275"/>
            <a:ext cx="61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is an interpreted high-level general-purpose programming language.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83" name="Google Shape;383;g103b5b5a189_0_21"/>
          <p:cNvSpPr txBox="1"/>
          <p:nvPr/>
        </p:nvSpPr>
        <p:spPr>
          <a:xfrm>
            <a:off x="658925" y="1341675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g103b5b5a189_0_21"/>
          <p:cNvSpPr txBox="1"/>
          <p:nvPr/>
        </p:nvSpPr>
        <p:spPr>
          <a:xfrm>
            <a:off x="658925" y="2374513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s_splited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5" name="Google Shape;385;g103b5b5a189_0_21"/>
          <p:cNvSpPr txBox="1"/>
          <p:nvPr/>
        </p:nvSpPr>
        <p:spPr>
          <a:xfrm>
            <a:off x="658925" y="3189800"/>
            <a:ext cx="7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[”Python</a:t>
            </a:r>
            <a:r>
              <a:rPr lang="en">
                <a:solidFill>
                  <a:schemeClr val="dk1"/>
                </a:solidFill>
              </a:rPr>
              <a:t> is an interpreted </a:t>
            </a:r>
            <a:r>
              <a:rPr lang="en">
                <a:solidFill>
                  <a:schemeClr val="dk1"/>
                </a:solidFill>
              </a:rPr>
              <a:t>high”,   level general”,   purpose programming language.”]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6" name="Google Shape;386;g103b5b5a189_0_21"/>
          <p:cNvSpPr txBox="1"/>
          <p:nvPr/>
        </p:nvSpPr>
        <p:spPr>
          <a:xfrm>
            <a:off x="1824725" y="2368788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s.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”-”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g103b5b5a189_0_2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3b5b5a189_0_3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functions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03b5b5a189_0_31"/>
          <p:cNvSpPr txBox="1"/>
          <p:nvPr/>
        </p:nvSpPr>
        <p:spPr>
          <a:xfrm>
            <a:off x="658925" y="1341675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g103b5b5a189_0_31"/>
          <p:cNvSpPr txBox="1"/>
          <p:nvPr/>
        </p:nvSpPr>
        <p:spPr>
          <a:xfrm>
            <a:off x="658925" y="2374513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s_joined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g103b5b5a189_0_31"/>
          <p:cNvSpPr txBox="1"/>
          <p:nvPr/>
        </p:nvSpPr>
        <p:spPr>
          <a:xfrm>
            <a:off x="1257425" y="1341675"/>
            <a:ext cx="7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E06666"/>
                </a:solidFill>
              </a:rPr>
              <a:t>”Python”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 ”Programming”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" name="Google Shape;396;g103b5b5a189_0_31"/>
          <p:cNvSpPr txBox="1"/>
          <p:nvPr/>
        </p:nvSpPr>
        <p:spPr>
          <a:xfrm>
            <a:off x="1824725" y="2368788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  ”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join</a:t>
            </a:r>
            <a:r>
              <a:rPr lang="en">
                <a:solidFill>
                  <a:schemeClr val="dk1"/>
                </a:solidFill>
              </a:rPr>
              <a:t>(s)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g103b5b5a189_0_31"/>
          <p:cNvSpPr txBox="1"/>
          <p:nvPr/>
        </p:nvSpPr>
        <p:spPr>
          <a:xfrm>
            <a:off x="658925" y="3267700"/>
            <a:ext cx="7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”Python Programming”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g103b5b5a189_0_31"/>
          <p:cNvSpPr txBox="1"/>
          <p:nvPr/>
        </p:nvSpPr>
        <p:spPr>
          <a:xfrm>
            <a:off x="4994750" y="1341675"/>
            <a:ext cx="7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List[str]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99" name="Google Shape;399;g103b5b5a189_0_3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a5736f1e_0_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What we’ve learned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70" name="Google Shape;70;g102a5736f1e_0_6"/>
          <p:cNvGraphicFramePr/>
          <p:nvPr/>
        </p:nvGraphicFramePr>
        <p:xfrm>
          <a:off x="3837713" y="2029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141250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Regular for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for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i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10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):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break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Continue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75">
                <a:tc vMerge="1"/>
              </a:tr>
            </a:tbl>
          </a:graphicData>
        </a:graphic>
      </p:graphicFrame>
      <p:graphicFrame>
        <p:nvGraphicFramePr>
          <p:cNvPr id="71" name="Google Shape;71;g102a5736f1e_0_6"/>
          <p:cNvGraphicFramePr/>
          <p:nvPr/>
        </p:nvGraphicFramePr>
        <p:xfrm>
          <a:off x="203250" y="1294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31742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List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Initialization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… 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retrieve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]  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add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   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insert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append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extend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*</a:t>
                      </a:r>
                      <a:endParaRPr sz="10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delete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  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pop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remove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update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]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functions   max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min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len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sort          sorted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sort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slices 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step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   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:]   [: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Google Shape;72;g102a5736f1e_0_6"/>
          <p:cNvGraphicFramePr/>
          <p:nvPr/>
        </p:nvGraphicFramePr>
        <p:xfrm>
          <a:off x="5552975" y="2029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157310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For each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lst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E06666"/>
                          </a:solidFill>
                        </a:rPr>
                        <a:t>’’hello’’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000">
                          <a:solidFill>
                            <a:srgbClr val="E06666"/>
                          </a:solidFill>
                        </a:rPr>
                        <a:t> ’’python’’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for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item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lst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: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(item)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break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continue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25">
                <a:tc vMerge="1"/>
              </a:tr>
            </a:tbl>
          </a:graphicData>
        </a:graphic>
      </p:graphicFrame>
      <p:graphicFrame>
        <p:nvGraphicFramePr>
          <p:cNvPr id="73" name="Google Shape;73;g102a5736f1e_0_6"/>
          <p:cNvGraphicFramePr/>
          <p:nvPr/>
        </p:nvGraphicFramePr>
        <p:xfrm>
          <a:off x="7437625" y="2029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142625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While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1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while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&lt;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10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(index)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index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+=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break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Continue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25">
                <a:tc vMerge="1"/>
              </a:tr>
            </a:tbl>
          </a:graphicData>
        </a:graphic>
      </p:graphicFrame>
      <p:sp>
        <p:nvSpPr>
          <p:cNvPr id="74" name="Google Shape;74;g102a5736f1e_0_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3b5b5a189_0_4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functions 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03b5b5a189_0_43"/>
          <p:cNvSpPr txBox="1"/>
          <p:nvPr/>
        </p:nvSpPr>
        <p:spPr>
          <a:xfrm>
            <a:off x="607450" y="1971450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6" name="Google Shape;406;g103b5b5a189_0_43"/>
          <p:cNvSpPr txBox="1"/>
          <p:nvPr/>
        </p:nvSpPr>
        <p:spPr>
          <a:xfrm>
            <a:off x="640800" y="2663425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s_joined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g103b5b5a189_0_43"/>
          <p:cNvSpPr txBox="1"/>
          <p:nvPr/>
        </p:nvSpPr>
        <p:spPr>
          <a:xfrm>
            <a:off x="1205950" y="1971450"/>
            <a:ext cx="7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E06666"/>
                </a:solidFill>
              </a:rPr>
              <a:t>”y”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E06666"/>
                </a:solidFill>
              </a:rPr>
              <a:t>”t”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E06666"/>
                </a:solidFill>
              </a:rPr>
              <a:t>”h”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E06666"/>
                </a:solidFill>
              </a:rPr>
              <a:t>”</a:t>
            </a:r>
            <a:r>
              <a:rPr lang="en">
                <a:solidFill>
                  <a:srgbClr val="E06666"/>
                </a:solidFill>
              </a:rPr>
              <a:t>o”</a:t>
            </a:r>
            <a:r>
              <a:rPr lang="en">
                <a:solidFill>
                  <a:schemeClr val="dk1"/>
                </a:solidFill>
              </a:rPr>
              <a:t>,   </a:t>
            </a:r>
            <a:r>
              <a:rPr lang="en">
                <a:solidFill>
                  <a:srgbClr val="E06666"/>
                </a:solidFill>
              </a:rPr>
              <a:t>”n”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g103b5b5a189_0_43"/>
          <p:cNvSpPr txBox="1"/>
          <p:nvPr/>
        </p:nvSpPr>
        <p:spPr>
          <a:xfrm>
            <a:off x="1806600" y="2657700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 -”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join</a:t>
            </a:r>
            <a:r>
              <a:rPr lang="en">
                <a:solidFill>
                  <a:schemeClr val="dk1"/>
                </a:solidFill>
              </a:rPr>
              <a:t>(s)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9" name="Google Shape;409;g103b5b5a189_0_43"/>
          <p:cNvSpPr txBox="1"/>
          <p:nvPr/>
        </p:nvSpPr>
        <p:spPr>
          <a:xfrm>
            <a:off x="640800" y="3355400"/>
            <a:ext cx="7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”P-y-t-h-o-n”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0" name="Google Shape;410;g103b5b5a189_0_43"/>
          <p:cNvSpPr txBox="1"/>
          <p:nvPr/>
        </p:nvSpPr>
        <p:spPr>
          <a:xfrm>
            <a:off x="640800" y="1167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separator.</a:t>
            </a:r>
            <a:r>
              <a:rPr lang="en">
                <a:solidFill>
                  <a:srgbClr val="3C78D8"/>
                </a:solidFill>
              </a:rPr>
              <a:t>join</a:t>
            </a:r>
            <a:r>
              <a:rPr lang="en">
                <a:solidFill>
                  <a:schemeClr val="dk1"/>
                </a:solidFill>
              </a:rPr>
              <a:t>(iterable)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g103b5b5a189_0_4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3b5b5a189_0_8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7" name="Google Shape;417;g103b5b5a189_0_86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{B8B1E619-F136-41B8-9BAE-EC160EB3BEA2}</a:tableStyleId>
              </a:tblPr>
              <a:tblGrid>
                <a:gridCol w="44158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vs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Functions (Introduction)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8" name="Google Shape;418;g103b5b5a189_0_8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3b5b5a189_0_9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Functions (Introduction)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03b5b5a189_0_91"/>
          <p:cNvSpPr txBox="1"/>
          <p:nvPr/>
        </p:nvSpPr>
        <p:spPr>
          <a:xfrm>
            <a:off x="853425" y="1455675"/>
            <a:ext cx="24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What is a function 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25" name="Google Shape;425;g103b5b5a189_0_91"/>
          <p:cNvSpPr txBox="1"/>
          <p:nvPr/>
        </p:nvSpPr>
        <p:spPr>
          <a:xfrm>
            <a:off x="5459025" y="1455675"/>
            <a:ext cx="24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Why we need a function 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26" name="Google Shape;426;g103b5b5a189_0_91"/>
          <p:cNvSpPr txBox="1"/>
          <p:nvPr/>
        </p:nvSpPr>
        <p:spPr>
          <a:xfrm>
            <a:off x="836275" y="2062550"/>
            <a:ext cx="22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c</a:t>
            </a:r>
            <a:r>
              <a:rPr lang="en">
                <a:solidFill>
                  <a:srgbClr val="3C78D8"/>
                </a:solidFill>
              </a:rPr>
              <a:t>ode block with </a:t>
            </a:r>
            <a:r>
              <a:rPr lang="en">
                <a:solidFill>
                  <a:srgbClr val="6AA84F"/>
                </a:solidFill>
              </a:rPr>
              <a:t>def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27" name="Google Shape;427;g103b5b5a189_0_91"/>
          <p:cNvSpPr txBox="1"/>
          <p:nvPr/>
        </p:nvSpPr>
        <p:spPr>
          <a:xfrm>
            <a:off x="853425" y="2777725"/>
            <a:ext cx="24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# write what you want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8" name="Google Shape;428;g103b5b5a189_0_91"/>
          <p:cNvSpPr txBox="1"/>
          <p:nvPr/>
        </p:nvSpPr>
        <p:spPr>
          <a:xfrm>
            <a:off x="5642200" y="2085425"/>
            <a:ext cx="181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Run </a:t>
            </a:r>
            <a:r>
              <a:rPr lang="en">
                <a:solidFill>
                  <a:srgbClr val="3C78D8"/>
                </a:solidFill>
              </a:rPr>
              <a:t>multiple</a:t>
            </a:r>
            <a:r>
              <a:rPr lang="en">
                <a:solidFill>
                  <a:srgbClr val="3C78D8"/>
                </a:solidFill>
              </a:rPr>
              <a:t> times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Readability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decomposition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29" name="Google Shape;429;g103b5b5a189_0_9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3b5b5a189_0_103"/>
          <p:cNvSpPr txBox="1"/>
          <p:nvPr/>
        </p:nvSpPr>
        <p:spPr>
          <a:xfrm>
            <a:off x="808850" y="1347975"/>
            <a:ext cx="511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</a:t>
            </a:r>
            <a:r>
              <a:rPr lang="en">
                <a:solidFill>
                  <a:srgbClr val="38761D"/>
                </a:solidFill>
              </a:rPr>
              <a:t>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print_your_name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user_name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”Enter your name”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f”hello </a:t>
            </a:r>
            <a:r>
              <a:rPr lang="en">
                <a:solidFill>
                  <a:schemeClr val="dk1"/>
                </a:solidFill>
              </a:rPr>
              <a:t>{user_name}</a:t>
            </a:r>
            <a:r>
              <a:rPr lang="en">
                <a:solidFill>
                  <a:srgbClr val="E06666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5" name="Google Shape;435;g103b5b5a189_0_103"/>
          <p:cNvSpPr txBox="1"/>
          <p:nvPr/>
        </p:nvSpPr>
        <p:spPr>
          <a:xfrm>
            <a:off x="919025" y="2698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print_your_name</a:t>
            </a:r>
            <a:r>
              <a:rPr lang="en">
                <a:solidFill>
                  <a:schemeClr val="dk1"/>
                </a:solidFill>
              </a:rPr>
              <a:t>()</a:t>
            </a:r>
            <a:endParaRPr/>
          </a:p>
        </p:txBody>
      </p:sp>
      <p:sp>
        <p:nvSpPr>
          <p:cNvPr id="436" name="Google Shape;436;g103b5b5a189_0_10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Functions (Introduction)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03b5b5a189_0_10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3b5b5a189_0_120"/>
          <p:cNvSpPr txBox="1"/>
          <p:nvPr/>
        </p:nvSpPr>
        <p:spPr>
          <a:xfrm>
            <a:off x="817775" y="1422775"/>
            <a:ext cx="24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# write what you want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3" name="Google Shape;443;g103b5b5a189_0_120"/>
          <p:cNvSpPr txBox="1"/>
          <p:nvPr/>
        </p:nvSpPr>
        <p:spPr>
          <a:xfrm>
            <a:off x="892900" y="2750025"/>
            <a:ext cx="1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input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44" name="Google Shape;444;g103b5b5a189_0_120"/>
          <p:cNvSpPr txBox="1"/>
          <p:nvPr/>
        </p:nvSpPr>
        <p:spPr>
          <a:xfrm>
            <a:off x="892900" y="3571000"/>
            <a:ext cx="1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output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45" name="Google Shape;445;g103b5b5a189_0_120"/>
          <p:cNvSpPr txBox="1"/>
          <p:nvPr/>
        </p:nvSpPr>
        <p:spPr>
          <a:xfrm>
            <a:off x="2827225" y="2776775"/>
            <a:ext cx="11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arguments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446" name="Google Shape;446;g103b5b5a189_0_120"/>
          <p:cNvSpPr txBox="1"/>
          <p:nvPr/>
        </p:nvSpPr>
        <p:spPr>
          <a:xfrm>
            <a:off x="2818375" y="3571000"/>
            <a:ext cx="11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returns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447" name="Google Shape;447;g103b5b5a189_0_120"/>
          <p:cNvSpPr txBox="1"/>
          <p:nvPr/>
        </p:nvSpPr>
        <p:spPr>
          <a:xfrm>
            <a:off x="5105400" y="2669075"/>
            <a:ext cx="24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(arg1, arg2):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print(arg1, arg2)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8" name="Google Shape;448;g103b5b5a189_0_120"/>
          <p:cNvSpPr txBox="1"/>
          <p:nvPr/>
        </p:nvSpPr>
        <p:spPr>
          <a:xfrm>
            <a:off x="5147250" y="3463300"/>
            <a:ext cx="24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r</a:t>
            </a:r>
            <a:r>
              <a:rPr lang="en">
                <a:solidFill>
                  <a:srgbClr val="6AA84F"/>
                </a:solidFill>
              </a:rPr>
              <a:t>eturn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9" name="Google Shape;449;g103b5b5a189_0_12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Functions (Introduction)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03b5b5a189_0_12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g103b5b5a189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838" y="1628775"/>
            <a:ext cx="260032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103b5b5a189_0_15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Functions (Introduction)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03b5b5a189_0_15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3b5b5a189_0_16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3" name="Google Shape;463;g103b5b5a189_0_164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{B8B1E619-F136-41B8-9BAE-EC160EB3BEA2}</a:tableStyleId>
              </a:tblPr>
              <a:tblGrid>
                <a:gridCol w="44158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vs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1155CC"/>
                          </a:solidFill>
                        </a:rPr>
                        <a:t>What we’ve learned</a:t>
                      </a:r>
                      <a:endParaRPr u="none" cap="none" strike="noStrike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g103b5b5a189_0_16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3b5b5a189_0_16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What we’ve learned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g103b5b5a189_0_169"/>
          <p:cNvGraphicFramePr/>
          <p:nvPr/>
        </p:nvGraphicFramePr>
        <p:xfrm>
          <a:off x="203250" y="1294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78097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retrieve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]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find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add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   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</a:t>
                      </a:r>
                      <a:endParaRPr sz="10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delete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  [: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]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:]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update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replace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  [: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char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idx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:]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functions  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lower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upper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isdigit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isalpha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join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split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slices 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step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   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:]   [: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Google Shape;471;g103b5b5a189_0_169"/>
          <p:cNvGraphicFramePr/>
          <p:nvPr/>
        </p:nvGraphicFramePr>
        <p:xfrm>
          <a:off x="4268600" y="12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2083000"/>
                <a:gridCol w="2496600"/>
              </a:tblGrid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def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What is a function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Code block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Why we need a function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R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eadability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, reusable, …..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inputs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arguments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return 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2" name="Google Shape;472;g103b5b5a189_0_16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3b5b5a189_0_5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80;g103b5b5a189_0_56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{B8B1E619-F136-41B8-9BAE-EC160EB3BEA2}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String vs List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g103b5b5a189_0_5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cd0d6555_0_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02cd0d6555_0_5"/>
          <p:cNvSpPr txBox="1"/>
          <p:nvPr/>
        </p:nvSpPr>
        <p:spPr>
          <a:xfrm>
            <a:off x="441450" y="1824400"/>
            <a:ext cx="5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8" name="Google Shape;88;g102cd0d6555_0_5"/>
          <p:cNvGraphicFramePr/>
          <p:nvPr/>
        </p:nvGraphicFramePr>
        <p:xfrm>
          <a:off x="1903800" y="159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20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30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50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120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g102cd0d6555_0_5"/>
          <p:cNvGraphicFramePr/>
          <p:nvPr/>
        </p:nvGraphicFramePr>
        <p:xfrm>
          <a:off x="1903800" y="129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g102cd0d6555_0_5"/>
          <p:cNvGraphicFramePr/>
          <p:nvPr/>
        </p:nvGraphicFramePr>
        <p:xfrm>
          <a:off x="1903800" y="2064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20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”hello”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True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2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3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”world”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g102cd0d6555_0_5"/>
          <p:cNvSpPr txBox="1"/>
          <p:nvPr/>
        </p:nvSpPr>
        <p:spPr>
          <a:xfrm>
            <a:off x="392850" y="3286563"/>
            <a:ext cx="6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g102cd0d6555_0_5"/>
          <p:cNvSpPr txBox="1"/>
          <p:nvPr/>
        </p:nvSpPr>
        <p:spPr>
          <a:xfrm>
            <a:off x="1870500" y="2903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93" name="Google Shape;93;g102cd0d6555_0_5"/>
          <p:cNvGraphicFramePr/>
          <p:nvPr/>
        </p:nvGraphicFramePr>
        <p:xfrm>
          <a:off x="1932400" y="359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g102cd0d6555_0_5"/>
          <p:cNvGraphicFramePr/>
          <p:nvPr/>
        </p:nvGraphicFramePr>
        <p:xfrm>
          <a:off x="1903800" y="330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g102cd0d6555_0_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b5b5a189_0_6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g103b5b5a189_0_6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{B8B1E619-F136-41B8-9BAE-EC160EB3BEA2}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</a:t>
                      </a: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String vs List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Mutable immutable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Iteration on String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functions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Functions (Introduction)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103b5b5a189_0_6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2cd0d6555_0_1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02cd0d6555_0_19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09" name="Google Shape;109;g102cd0d6555_0_19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g102cd0d6555_0_19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g102cd0d6555_0_19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g102cd0d6555_0_19"/>
          <p:cNvSpPr txBox="1"/>
          <p:nvPr/>
        </p:nvSpPr>
        <p:spPr>
          <a:xfrm>
            <a:off x="658925" y="2844325"/>
            <a:ext cx="10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g102cd0d6555_0_19"/>
          <p:cNvSpPr txBox="1"/>
          <p:nvPr/>
        </p:nvSpPr>
        <p:spPr>
          <a:xfrm>
            <a:off x="658925" y="3208400"/>
            <a:ext cx="10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str_list[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g102cd0d6555_0_19"/>
          <p:cNvSpPr txBox="1"/>
          <p:nvPr/>
        </p:nvSpPr>
        <p:spPr>
          <a:xfrm>
            <a:off x="658925" y="3580000"/>
            <a:ext cx="10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str_list[</a:t>
            </a:r>
            <a:r>
              <a:rPr lang="en">
                <a:solidFill>
                  <a:srgbClr val="6AA84F"/>
                </a:solidFill>
              </a:rPr>
              <a:t>-4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g102cd0d6555_0_19"/>
          <p:cNvSpPr txBox="1"/>
          <p:nvPr/>
        </p:nvSpPr>
        <p:spPr>
          <a:xfrm>
            <a:off x="2066375" y="2844325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</a:t>
            </a:r>
            <a:r>
              <a:rPr lang="en">
                <a:solidFill>
                  <a:srgbClr val="E06666"/>
                </a:solidFill>
              </a:rPr>
              <a:t>P”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16" name="Google Shape;116;g102cd0d6555_0_19"/>
          <p:cNvSpPr txBox="1"/>
          <p:nvPr/>
        </p:nvSpPr>
        <p:spPr>
          <a:xfrm>
            <a:off x="2066375" y="3244525"/>
            <a:ext cx="4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  ”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17" name="Google Shape;117;g102cd0d6555_0_19"/>
          <p:cNvSpPr txBox="1"/>
          <p:nvPr/>
        </p:nvSpPr>
        <p:spPr>
          <a:xfrm>
            <a:off x="2045225" y="3580000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”m”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18" name="Google Shape;118;g102cd0d6555_0_1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2cd0d6555_0_3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02cd0d6555_0_38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25" name="Google Shape;125;g102cd0d6555_0_38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Google Shape;126;g102cd0d6555_0_38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g102cd0d6555_0_38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g102cd0d6555_0_38"/>
          <p:cNvSpPr txBox="1"/>
          <p:nvPr/>
        </p:nvSpPr>
        <p:spPr>
          <a:xfrm>
            <a:off x="658925" y="2844325"/>
            <a:ext cx="1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index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g102cd0d6555_0_38"/>
          <p:cNvSpPr txBox="1"/>
          <p:nvPr/>
        </p:nvSpPr>
        <p:spPr>
          <a:xfrm>
            <a:off x="2357400" y="2840563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30" name="Google Shape;130;g102cd0d6555_0_38"/>
          <p:cNvSpPr txBox="1"/>
          <p:nvPr/>
        </p:nvSpPr>
        <p:spPr>
          <a:xfrm>
            <a:off x="2357400" y="3240763"/>
            <a:ext cx="4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6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31" name="Google Shape;131;g102cd0d6555_0_38"/>
          <p:cNvSpPr txBox="1"/>
          <p:nvPr/>
        </p:nvSpPr>
        <p:spPr>
          <a:xfrm>
            <a:off x="2336250" y="3576250"/>
            <a:ext cx="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error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2" name="Google Shape;132;g102cd0d6555_0_38"/>
          <p:cNvSpPr txBox="1"/>
          <p:nvPr/>
        </p:nvSpPr>
        <p:spPr>
          <a:xfrm>
            <a:off x="658925" y="3176050"/>
            <a:ext cx="1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index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 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g102cd0d6555_0_38"/>
          <p:cNvSpPr txBox="1"/>
          <p:nvPr/>
        </p:nvSpPr>
        <p:spPr>
          <a:xfrm>
            <a:off x="658925" y="3576250"/>
            <a:ext cx="1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index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”k”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g102cd0d6555_0_3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cd0d6555_0_8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String vs List</a:t>
            </a:r>
            <a:endParaRPr b="1" i="0" sz="2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02cd0d6555_0_87"/>
          <p:cNvSpPr txBox="1"/>
          <p:nvPr/>
        </p:nvSpPr>
        <p:spPr>
          <a:xfrm>
            <a:off x="1767525" y="1301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Python programming</a:t>
            </a:r>
            <a:endParaRPr>
              <a:solidFill>
                <a:srgbClr val="E06666"/>
              </a:solidFill>
            </a:endParaRPr>
          </a:p>
        </p:txBody>
      </p:sp>
      <p:graphicFrame>
        <p:nvGraphicFramePr>
          <p:cNvPr id="141" name="Google Shape;141;g102cd0d6555_0_87"/>
          <p:cNvGraphicFramePr/>
          <p:nvPr/>
        </p:nvGraphicFramePr>
        <p:xfrm>
          <a:off x="1829425" y="19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t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h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p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o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r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a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m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i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n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g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g102cd0d6555_0_87"/>
          <p:cNvGraphicFramePr/>
          <p:nvPr/>
        </p:nvGraphicFramePr>
        <p:xfrm>
          <a:off x="1800825" y="17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{EF341033-62C9-47DD-81F7-DA3CEE9A1C1A}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8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 9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11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12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13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14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15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16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17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g102cd0d6555_0_87"/>
          <p:cNvSpPr txBox="1"/>
          <p:nvPr/>
        </p:nvSpPr>
        <p:spPr>
          <a:xfrm>
            <a:off x="658925" y="13416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g102cd0d6555_0_87"/>
          <p:cNvSpPr txBox="1"/>
          <p:nvPr/>
        </p:nvSpPr>
        <p:spPr>
          <a:xfrm>
            <a:off x="658925" y="2844325"/>
            <a:ext cx="1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find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”P”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g102cd0d6555_0_87"/>
          <p:cNvSpPr txBox="1"/>
          <p:nvPr/>
        </p:nvSpPr>
        <p:spPr>
          <a:xfrm>
            <a:off x="2357400" y="2840563"/>
            <a:ext cx="5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6" name="Google Shape;146;g102cd0d6555_0_87"/>
          <p:cNvSpPr txBox="1"/>
          <p:nvPr/>
        </p:nvSpPr>
        <p:spPr>
          <a:xfrm>
            <a:off x="2357400" y="3240763"/>
            <a:ext cx="4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6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7" name="Google Shape;147;g102cd0d6555_0_87"/>
          <p:cNvSpPr txBox="1"/>
          <p:nvPr/>
        </p:nvSpPr>
        <p:spPr>
          <a:xfrm>
            <a:off x="2336250" y="3576250"/>
            <a:ext cx="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-1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8" name="Google Shape;148;g102cd0d6555_0_87"/>
          <p:cNvSpPr txBox="1"/>
          <p:nvPr/>
        </p:nvSpPr>
        <p:spPr>
          <a:xfrm>
            <a:off x="658925" y="3176050"/>
            <a:ext cx="1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find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 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g102cd0d6555_0_87"/>
          <p:cNvSpPr txBox="1"/>
          <p:nvPr/>
        </p:nvSpPr>
        <p:spPr>
          <a:xfrm>
            <a:off x="658925" y="3576250"/>
            <a:ext cx="16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str_list.</a:t>
            </a:r>
            <a:r>
              <a:rPr lang="en">
                <a:solidFill>
                  <a:srgbClr val="3C78D8"/>
                </a:solidFill>
              </a:rPr>
              <a:t>find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”k”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g102cd0d6555_0_8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