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00">
          <p15:clr>
            <a:srgbClr val="A4A3A4"/>
          </p15:clr>
        </p15:guide>
        <p15:guide id="2" pos="576">
          <p15:clr>
            <a:srgbClr val="A4A3A4"/>
          </p15:clr>
        </p15:guide>
        <p15:guide id="3">
          <p15:clr>
            <a:srgbClr val="9AA0A6"/>
          </p15:clr>
        </p15:guide>
        <p15:guide id="4" pos="2319">
          <p15:clr>
            <a:srgbClr val="9AA0A6"/>
          </p15:clr>
        </p15:guide>
        <p15:guide id="5" pos="4576">
          <p15:clr>
            <a:srgbClr val="9AA0A6"/>
          </p15:clr>
        </p15:guide>
        <p15:guide id="6" pos="4201">
          <p15:clr>
            <a:srgbClr val="9AA0A6"/>
          </p15:clr>
        </p15:guide>
        <p15:guide id="7" orient="horz" pos="769">
          <p15:clr>
            <a:srgbClr val="9AA0A6"/>
          </p15:clr>
        </p15:guide>
        <p15:guide id="8" pos="1800">
          <p15:clr>
            <a:srgbClr val="9AA0A6"/>
          </p15:clr>
        </p15:guide>
        <p15:guide id="9" pos="144">
          <p15:clr>
            <a:srgbClr val="9AA0A6"/>
          </p15:clr>
        </p15:guide>
        <p15:guide id="10" pos="4001">
          <p15:clr>
            <a:srgbClr val="9AA0A6"/>
          </p15:clr>
        </p15:guide>
        <p15:guide id="11" orient="horz" pos="2638">
          <p15:clr>
            <a:srgbClr val="9AA0A6"/>
          </p15:clr>
        </p15:guide>
        <p15:guide id="12" pos="321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gXwEPeuHeqmkaFB1POZ+IkVQ6X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F08528-F137-49D9-82B4-96F58B0B2D69}">
  <a:tblStyle styleId="{FAF08528-F137-49D9-82B4-96F58B0B2D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6AA8FE6-08D5-4E68-A3E5-A1D00DA582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00" orient="horz"/>
        <p:guide pos="576"/>
        <p:guide/>
        <p:guide pos="2319"/>
        <p:guide pos="4576"/>
        <p:guide pos="4201"/>
        <p:guide pos="769" orient="horz"/>
        <p:guide pos="1800"/>
        <p:guide pos="144"/>
        <p:guide pos="4001"/>
        <p:guide pos="2638" orient="horz"/>
        <p:guide pos="3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53e3f1f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053e3f1f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e8bb3d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03e8bb3d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3e3f1f6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053e3f1f6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53e3f1f6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53e3f1f6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3e3f1f6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053e3f1f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3e3f1f6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53e3f1f6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3e3f1f6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053e3f1f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3e8bb3d9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03e8bb3d9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53e3f1f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053e3f1f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53e3f1f6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053e3f1f6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3e8bb3d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03e8bb3d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3e8bb3d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03e8bb3d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f25b314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6f25b31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6f25b31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06f25b31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3e8bb3d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103e8bb3d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6d2e5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56d2e5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b5b5a18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03b5b5a18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e8bb3d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03e8bb3d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53e3f1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053e3f1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53e3f1f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053e3f1f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3e3f1f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53e3f1f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e8bb3d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3e8bb3d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3e3f1f6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053e3f1f6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0" y="674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b="1" lang="en" sz="3000"/>
              <a:t>Welcome !</a:t>
            </a:r>
            <a:endParaRPr b="1" sz="3000"/>
          </a:p>
        </p:txBody>
      </p:sp>
      <p:sp>
        <p:nvSpPr>
          <p:cNvPr id="55" name="Google Shape;55;p1"/>
          <p:cNvSpPr txBox="1"/>
          <p:nvPr/>
        </p:nvSpPr>
        <p:spPr>
          <a:xfrm>
            <a:off x="45875" y="1681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Python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0" y="334030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" sz="1600">
                <a:solidFill>
                  <a:srgbClr val="6AA84F"/>
                </a:solidFill>
              </a:rPr>
              <a:t>5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16050" y="24750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3e3f1f60_0_73"/>
          <p:cNvSpPr txBox="1"/>
          <p:nvPr/>
        </p:nvSpPr>
        <p:spPr>
          <a:xfrm>
            <a:off x="5919375" y="2254663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Don’t care ordering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4" name="Google Shape;154;g1053e3f1f60_0_73"/>
          <p:cNvSpPr txBox="1"/>
          <p:nvPr/>
        </p:nvSpPr>
        <p:spPr>
          <a:xfrm>
            <a:off x="5919375" y="2773788"/>
            <a:ext cx="22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Uniqueness is guaranteed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5" name="Google Shape;155;g1053e3f1f60_0_73"/>
          <p:cNvSpPr txBox="1"/>
          <p:nvPr/>
        </p:nvSpPr>
        <p:spPr>
          <a:xfrm>
            <a:off x="5967875" y="16827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when?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6" name="Google Shape;156;g1053e3f1f60_0_73"/>
          <p:cNvSpPr txBox="1"/>
          <p:nvPr/>
        </p:nvSpPr>
        <p:spPr>
          <a:xfrm>
            <a:off x="703400" y="1656363"/>
            <a:ext cx="10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why</a:t>
            </a:r>
            <a:r>
              <a:rPr lang="en">
                <a:solidFill>
                  <a:srgbClr val="E69138"/>
                </a:solidFill>
              </a:rPr>
              <a:t>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57" name="Google Shape;157;g1053e3f1f60_0_73"/>
          <p:cNvSpPr txBox="1"/>
          <p:nvPr/>
        </p:nvSpPr>
        <p:spPr>
          <a:xfrm>
            <a:off x="703400" y="2747388"/>
            <a:ext cx="36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If the conditions are true definitely use a set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8" name="Google Shape;158;g1053e3f1f60_0_73"/>
          <p:cNvSpPr txBox="1"/>
          <p:nvPr/>
        </p:nvSpPr>
        <p:spPr>
          <a:xfrm>
            <a:off x="703400" y="2228263"/>
            <a:ext cx="1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highly optimized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9" name="Google Shape;159;g1053e3f1f60_0_7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53e3f1f60_0_7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103e8bb3d9b_0_6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functions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g103e8bb3d9b_0_6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03e8bb3d9b_0_6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53e3f1f60_0_10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053e3f1f60_0_105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g1053e3f1f60_0_105"/>
          <p:cNvSpPr txBox="1"/>
          <p:nvPr/>
        </p:nvSpPr>
        <p:spPr>
          <a:xfrm>
            <a:off x="1170150" y="2371650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]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1053e3f1f60_0_105"/>
          <p:cNvSpPr txBox="1"/>
          <p:nvPr/>
        </p:nvSpPr>
        <p:spPr>
          <a:xfrm>
            <a:off x="1170150" y="293832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“apple”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lang="en">
                <a:solidFill>
                  <a:srgbClr val="E06666"/>
                </a:solidFill>
              </a:rPr>
              <a:t> “banana”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g1053e3f1f60_0_105"/>
          <p:cNvSpPr txBox="1"/>
          <p:nvPr/>
        </p:nvSpPr>
        <p:spPr>
          <a:xfrm>
            <a:off x="1170150" y="3505000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“python”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g1053e3f1f60_0_105"/>
          <p:cNvSpPr txBox="1"/>
          <p:nvPr/>
        </p:nvSpPr>
        <p:spPr>
          <a:xfrm>
            <a:off x="5105400" y="2657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&lt;class 'set'&gt;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g1053e3f1f60_0_105"/>
          <p:cNvSpPr txBox="1"/>
          <p:nvPr/>
        </p:nvSpPr>
        <p:spPr>
          <a:xfrm>
            <a:off x="5189225" y="2059075"/>
            <a:ext cx="15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type()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79" name="Google Shape;179;g1053e3f1f60_0_10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3e3f1f60_0_146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(10))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053e3f1f60_0_146"/>
          <p:cNvSpPr txBox="1"/>
          <p:nvPr/>
        </p:nvSpPr>
        <p:spPr>
          <a:xfrm>
            <a:off x="1216150" y="2576075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add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11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g1053e3f1f60_0_146"/>
          <p:cNvSpPr txBox="1"/>
          <p:nvPr/>
        </p:nvSpPr>
        <p:spPr>
          <a:xfrm>
            <a:off x="4208275" y="257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5, 6, 7, 8, 9, 11}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g1053e3f1f60_0_146"/>
          <p:cNvSpPr txBox="1"/>
          <p:nvPr/>
        </p:nvSpPr>
        <p:spPr>
          <a:xfrm>
            <a:off x="4208275" y="1804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5, 6, 7, 8, 9}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g1053e3f1f60_0_146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53e3f1f60_0_146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3e3f1f60_0_160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range</a:t>
            </a:r>
            <a:r>
              <a:rPr lang="en">
                <a:solidFill>
                  <a:schemeClr val="dk1"/>
                </a:solidFill>
              </a:rPr>
              <a:t>(10))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1053e3f1f60_0_160"/>
          <p:cNvSpPr txBox="1"/>
          <p:nvPr/>
        </p:nvSpPr>
        <p:spPr>
          <a:xfrm>
            <a:off x="1216150" y="2576075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remove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g1053e3f1f60_0_160"/>
          <p:cNvSpPr txBox="1"/>
          <p:nvPr/>
        </p:nvSpPr>
        <p:spPr>
          <a:xfrm>
            <a:off x="1216150" y="3095200"/>
            <a:ext cx="15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.</a:t>
            </a:r>
            <a:r>
              <a:rPr lang="en">
                <a:solidFill>
                  <a:srgbClr val="3C78D8"/>
                </a:solidFill>
              </a:rPr>
              <a:t>discard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rgbClr val="6AA84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g1053e3f1f60_0_160"/>
          <p:cNvSpPr txBox="1"/>
          <p:nvPr/>
        </p:nvSpPr>
        <p:spPr>
          <a:xfrm>
            <a:off x="4456775" y="3095200"/>
            <a:ext cx="1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{0, 1, 2, 3, 4, 7, 8, 9}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g1053e3f1f60_0_16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053e3f1f60_0_16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3e3f1f60_0_172"/>
          <p:cNvSpPr txBox="1"/>
          <p:nvPr/>
        </p:nvSpPr>
        <p:spPr>
          <a:xfrm>
            <a:off x="1216150" y="1804975"/>
            <a:ext cx="2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rgbClr val="6AA84F"/>
                </a:solidFill>
              </a:rPr>
              <a:t> set</a:t>
            </a:r>
            <a:r>
              <a:rPr lang="en">
                <a:solidFill>
                  <a:schemeClr val="dk1"/>
                </a:solidFill>
              </a:rPr>
              <a:t>( </a:t>
            </a:r>
            <a:r>
              <a:rPr lang="en">
                <a:solidFill>
                  <a:schemeClr val="dk1"/>
                </a:solidFill>
              </a:rPr>
              <a:t>[10, 1, 3, -1]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05" name="Google Shape;205;g1053e3f1f60_0_172"/>
          <p:cNvGraphicFramePr/>
          <p:nvPr/>
        </p:nvGraphicFramePr>
        <p:xfrm>
          <a:off x="4349200" y="180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1206750"/>
                <a:gridCol w="2078450"/>
              </a:tblGrid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len(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4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10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min(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-1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sum(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13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sorted(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[-1, 1, 3, 10]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g1053e3f1f60_0_17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053e3f1f60_0_17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3e3f1f60_0_183"/>
          <p:cNvSpPr txBox="1"/>
          <p:nvPr/>
        </p:nvSpPr>
        <p:spPr>
          <a:xfrm>
            <a:off x="228600" y="1734425"/>
            <a:ext cx="462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for</a:t>
            </a:r>
            <a:r>
              <a:rPr lang="en">
                <a:solidFill>
                  <a:schemeClr val="dk1"/>
                </a:solidFill>
              </a:rPr>
              <a:t>  i  </a:t>
            </a:r>
            <a:r>
              <a:rPr lang="en">
                <a:solidFill>
                  <a:srgbClr val="6AA84F"/>
                </a:solidFill>
              </a:rPr>
              <a:t>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set</a:t>
            </a:r>
            <a:r>
              <a:rPr lang="en">
                <a:solidFill>
                  <a:schemeClr val="dk1"/>
                </a:solidFill>
              </a:rPr>
              <a:t>([</a:t>
            </a:r>
            <a:r>
              <a:rPr lang="en">
                <a:solidFill>
                  <a:srgbClr val="E06666"/>
                </a:solidFill>
              </a:rPr>
              <a:t>"python", "programming", "hello", "world"</a:t>
            </a:r>
            <a:r>
              <a:rPr lang="en">
                <a:solidFill>
                  <a:schemeClr val="dk1"/>
                </a:solidFill>
              </a:rPr>
              <a:t>]):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>
                <a:solidFill>
                  <a:srgbClr val="6AA84F"/>
                </a:solidFill>
              </a:rPr>
              <a:t>print</a:t>
            </a:r>
            <a:r>
              <a:rPr lang="en">
                <a:solidFill>
                  <a:schemeClr val="dk1"/>
                </a:solidFill>
              </a:rPr>
              <a:t>(i)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g1053e3f1f60_0_183"/>
          <p:cNvSpPr txBox="1"/>
          <p:nvPr/>
        </p:nvSpPr>
        <p:spPr>
          <a:xfrm>
            <a:off x="6071950" y="1734425"/>
            <a:ext cx="164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programming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g1053e3f1f60_0_18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Set functions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053e3f1f60_0_18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g103e8bb3d9b_0_8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operators</a:t>
                      </a:r>
                      <a:endParaRPr sz="1800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g103e8bb3d9b_0_8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03e8bb3d9b_0_8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3e3f1f60_0_19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Set operators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053e3f1f60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75" y="1248125"/>
            <a:ext cx="5092650" cy="35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053e3f1f60_0_19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53e3f1f60_0_203"/>
          <p:cNvSpPr txBox="1"/>
          <p:nvPr/>
        </p:nvSpPr>
        <p:spPr>
          <a:xfrm>
            <a:off x="378750" y="1130225"/>
            <a:ext cx="634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mammals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{'Tiger', </a:t>
            </a:r>
            <a:r>
              <a:rPr lang="en">
                <a:solidFill>
                  <a:srgbClr val="E06666"/>
                </a:solidFill>
              </a:rPr>
              <a:t>'Camel'</a:t>
            </a:r>
            <a:r>
              <a:rPr lang="en">
                <a:solidFill>
                  <a:srgbClr val="E06666"/>
                </a:solidFill>
              </a:rPr>
              <a:t>, 'Sheep', 'Whale', 'Walrus'}</a:t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aquatic      </a:t>
            </a:r>
            <a:r>
              <a:rPr lang="en">
                <a:solidFill>
                  <a:srgbClr val="9900FF"/>
                </a:solidFill>
              </a:rPr>
              <a:t>=</a:t>
            </a: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rgbClr val="E06666"/>
                </a:solidFill>
              </a:rPr>
              <a:t>{'Octopus', 'Squid', 'Crab', 'Whale', 'Walrus'}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35" name="Google Shape;235;g1053e3f1f60_0_203"/>
          <p:cNvSpPr/>
          <p:nvPr/>
        </p:nvSpPr>
        <p:spPr>
          <a:xfrm>
            <a:off x="5556650" y="1154900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053e3f1f60_0_203"/>
          <p:cNvSpPr/>
          <p:nvPr/>
        </p:nvSpPr>
        <p:spPr>
          <a:xfrm>
            <a:off x="6678900" y="1154900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53e3f1f60_0_203"/>
          <p:cNvSpPr txBox="1"/>
          <p:nvPr/>
        </p:nvSpPr>
        <p:spPr>
          <a:xfrm>
            <a:off x="5916900" y="1481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'Tiger'</a:t>
            </a:r>
            <a:endParaRPr/>
          </a:p>
        </p:txBody>
      </p:sp>
      <p:sp>
        <p:nvSpPr>
          <p:cNvPr id="238" name="Google Shape;238;g1053e3f1f60_0_203"/>
          <p:cNvSpPr txBox="1"/>
          <p:nvPr/>
        </p:nvSpPr>
        <p:spPr>
          <a:xfrm>
            <a:off x="5773450" y="19615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'Camel'</a:t>
            </a:r>
            <a:endParaRPr/>
          </a:p>
        </p:txBody>
      </p:sp>
      <p:sp>
        <p:nvSpPr>
          <p:cNvPr id="239" name="Google Shape;239;g1053e3f1f60_0_203"/>
          <p:cNvSpPr txBox="1"/>
          <p:nvPr/>
        </p:nvSpPr>
        <p:spPr>
          <a:xfrm>
            <a:off x="6062025" y="2533725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'Sheep'</a:t>
            </a:r>
            <a:endParaRPr/>
          </a:p>
        </p:txBody>
      </p:sp>
      <p:sp>
        <p:nvSpPr>
          <p:cNvPr id="240" name="Google Shape;240;g1053e3f1f60_0_203"/>
          <p:cNvSpPr txBox="1"/>
          <p:nvPr/>
        </p:nvSpPr>
        <p:spPr>
          <a:xfrm>
            <a:off x="6038300" y="730025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mammals</a:t>
            </a:r>
            <a:endParaRPr/>
          </a:p>
        </p:txBody>
      </p:sp>
      <p:sp>
        <p:nvSpPr>
          <p:cNvPr id="241" name="Google Shape;241;g1053e3f1f60_0_203"/>
          <p:cNvSpPr txBox="1"/>
          <p:nvPr/>
        </p:nvSpPr>
        <p:spPr>
          <a:xfrm>
            <a:off x="7306475" y="7300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aquatic</a:t>
            </a:r>
            <a:endParaRPr/>
          </a:p>
        </p:txBody>
      </p:sp>
      <p:sp>
        <p:nvSpPr>
          <p:cNvPr id="242" name="Google Shape;242;g1053e3f1f60_0_203"/>
          <p:cNvSpPr txBox="1"/>
          <p:nvPr/>
        </p:nvSpPr>
        <p:spPr>
          <a:xfrm>
            <a:off x="6722250" y="1561325"/>
            <a:ext cx="8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'Whale'</a:t>
            </a:r>
            <a:endParaRPr/>
          </a:p>
        </p:txBody>
      </p:sp>
      <p:sp>
        <p:nvSpPr>
          <p:cNvPr id="243" name="Google Shape;243;g1053e3f1f60_0_203"/>
          <p:cNvSpPr txBox="1"/>
          <p:nvPr/>
        </p:nvSpPr>
        <p:spPr>
          <a:xfrm>
            <a:off x="6686250" y="2007363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'Walrus'</a:t>
            </a:r>
            <a:endParaRPr/>
          </a:p>
        </p:txBody>
      </p:sp>
      <p:sp>
        <p:nvSpPr>
          <p:cNvPr id="244" name="Google Shape;244;g1053e3f1f60_0_203"/>
          <p:cNvSpPr txBox="1"/>
          <p:nvPr/>
        </p:nvSpPr>
        <p:spPr>
          <a:xfrm>
            <a:off x="7384625" y="1312675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'Octopus'</a:t>
            </a:r>
            <a:endParaRPr/>
          </a:p>
        </p:txBody>
      </p:sp>
      <p:sp>
        <p:nvSpPr>
          <p:cNvPr id="245" name="Google Shape;245;g1053e3f1f60_0_203"/>
          <p:cNvSpPr txBox="1"/>
          <p:nvPr/>
        </p:nvSpPr>
        <p:spPr>
          <a:xfrm>
            <a:off x="7671050" y="1817700"/>
            <a:ext cx="9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'Squid'</a:t>
            </a:r>
            <a:endParaRPr/>
          </a:p>
        </p:txBody>
      </p:sp>
      <p:sp>
        <p:nvSpPr>
          <p:cNvPr id="246" name="Google Shape;246;g1053e3f1f60_0_203"/>
          <p:cNvSpPr txBox="1"/>
          <p:nvPr/>
        </p:nvSpPr>
        <p:spPr>
          <a:xfrm>
            <a:off x="7619100" y="2371650"/>
            <a:ext cx="6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'Crab'</a:t>
            </a:r>
            <a:endParaRPr/>
          </a:p>
        </p:txBody>
      </p:sp>
      <p:graphicFrame>
        <p:nvGraphicFramePr>
          <p:cNvPr id="247" name="Google Shape;247;g1053e3f1f60_0_203"/>
          <p:cNvGraphicFramePr/>
          <p:nvPr/>
        </p:nvGraphicFramePr>
        <p:xfrm>
          <a:off x="2322825" y="446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'Crab', 'Octopus', 'Sheep', 'Squid', 'Tiger'}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g1053e3f1f60_0_203"/>
          <p:cNvGraphicFramePr/>
          <p:nvPr/>
        </p:nvGraphicFramePr>
        <p:xfrm>
          <a:off x="299825" y="31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2023000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|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&amp;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-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mammals  </a:t>
                      </a:r>
                      <a:r>
                        <a:rPr lang="en" sz="1200">
                          <a:solidFill>
                            <a:srgbClr val="9900FF"/>
                          </a:solidFill>
                        </a:rPr>
                        <a:t>^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aquatic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g1053e3f1f60_0_203"/>
          <p:cNvGraphicFramePr/>
          <p:nvPr/>
        </p:nvGraphicFramePr>
        <p:xfrm>
          <a:off x="2322825" y="319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6578700"/>
              </a:tblGrid>
              <a:tr h="4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'Crab', 'Octopus', 'Sheep', 'Squid', 'Tiger', 'Walrus', 'Whale'}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g1053e3f1f60_0_203"/>
          <p:cNvGraphicFramePr/>
          <p:nvPr/>
        </p:nvGraphicFramePr>
        <p:xfrm>
          <a:off x="2322825" y="36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{'Walrus', 'Whale'}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g1053e3f1f60_0_203"/>
          <p:cNvGraphicFramePr/>
          <p:nvPr/>
        </p:nvGraphicFramePr>
        <p:xfrm>
          <a:off x="2322825" y="407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6578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E06666"/>
                          </a:solidFill>
                        </a:rPr>
                        <a:t>{'Camel', 'Sheep', 'Tiger'}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g1053e3f1f60_0_203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</a:rPr>
              <a:t>Set operators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053e3f1f60_0_203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g103e8bb3d9b_0_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C78D8"/>
                          </a:solidFill>
                        </a:rPr>
                        <a:t>Review of the previous lecture 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What is a Set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g103e8bb3d9b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103e8bb3d9b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103e8bb3d9b_0_8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Check your understanding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g103e8bb3d9b_0_8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103e8bb3d9b_0_8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6f25b3144_0_17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106f25b314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50" y="1317539"/>
            <a:ext cx="29051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106f25b314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150" y="1317539"/>
            <a:ext cx="19621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106f25b3144_0_17"/>
          <p:cNvSpPr txBox="1"/>
          <p:nvPr/>
        </p:nvSpPr>
        <p:spPr>
          <a:xfrm>
            <a:off x="1565200" y="2022400"/>
            <a:ext cx="11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{1, 2, 3, 4}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69" name="Google Shape;269;g106f25b3144_0_17"/>
          <p:cNvSpPr txBox="1"/>
          <p:nvPr/>
        </p:nvSpPr>
        <p:spPr>
          <a:xfrm>
            <a:off x="6433370" y="20224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0" name="Google Shape;270;g106f25b3144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4163" y="3217325"/>
            <a:ext cx="2505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06f25b3144_0_17"/>
          <p:cNvSpPr txBox="1"/>
          <p:nvPr/>
        </p:nvSpPr>
        <p:spPr>
          <a:xfrm>
            <a:off x="1305713" y="4007600"/>
            <a:ext cx="16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{0, 1, 2, 3, 4, 6, 8}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72" name="Google Shape;272;g106f25b3144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850" y="3245900"/>
            <a:ext cx="2476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06f25b3144_0_17"/>
          <p:cNvSpPr txBox="1"/>
          <p:nvPr/>
        </p:nvSpPr>
        <p:spPr>
          <a:xfrm>
            <a:off x="6344650" y="4007600"/>
            <a:ext cx="6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{1, 3}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4" name="Google Shape;274;g106f25b3144_0_17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f25b3144_0_32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Check your understanding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106f25b314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066850"/>
            <a:ext cx="1790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06f25b3144_0_32"/>
          <p:cNvSpPr txBox="1"/>
          <p:nvPr/>
        </p:nvSpPr>
        <p:spPr>
          <a:xfrm>
            <a:off x="423263" y="2886675"/>
            <a:ext cx="13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{'h',  'o',  'e',  'l'}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2" name="Google Shape;282;g106f25b3144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800" y="2066850"/>
            <a:ext cx="15811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06f25b3144_0_32"/>
          <p:cNvSpPr txBox="1"/>
          <p:nvPr/>
        </p:nvSpPr>
        <p:spPr>
          <a:xfrm>
            <a:off x="3403688" y="2886675"/>
            <a:ext cx="13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&lt;class 'dict'&gt;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284" name="Google Shape;284;g106f25b3144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764" y="2066850"/>
            <a:ext cx="17240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06f25b3144_0_32"/>
          <p:cNvSpPr txBox="1"/>
          <p:nvPr/>
        </p:nvSpPr>
        <p:spPr>
          <a:xfrm>
            <a:off x="7056788" y="2915250"/>
            <a:ext cx="7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error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86" name="Google Shape;286;g106f25b3144_0_32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103e8bb3d9b_0_9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Check your understanding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u="none" cap="none" strike="noStrike">
                          <a:solidFill>
                            <a:srgbClr val="3C78D8"/>
                          </a:solidFill>
                        </a:rPr>
                        <a:t>What we’ve learned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2" name="Google Shape;292;g103e8bb3d9b_0_9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03e8bb3d9b_0_9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6d2e5f32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What we’ve learned</a:t>
            </a:r>
            <a:endParaRPr b="1" sz="1800">
              <a:solidFill>
                <a:srgbClr val="3C78D8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3C78D8"/>
              </a:solidFill>
            </a:endParaRPr>
          </a:p>
        </p:txBody>
      </p:sp>
      <p:sp>
        <p:nvSpPr>
          <p:cNvPr id="299" name="Google Shape;299;g1056d2e5f32_0_0"/>
          <p:cNvSpPr txBox="1"/>
          <p:nvPr/>
        </p:nvSpPr>
        <p:spPr>
          <a:xfrm>
            <a:off x="800250" y="1205400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0" name="Google Shape;300;g1056d2e5f32_0_0"/>
          <p:cNvSpPr txBox="1"/>
          <p:nvPr/>
        </p:nvSpPr>
        <p:spPr>
          <a:xfrm>
            <a:off x="800250" y="1581700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301" name="Google Shape;301;g1056d2e5f32_0_0"/>
          <p:cNvSpPr/>
          <p:nvPr/>
        </p:nvSpPr>
        <p:spPr>
          <a:xfrm>
            <a:off x="4197950" y="1651227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056d2e5f32_0_0"/>
          <p:cNvSpPr txBox="1"/>
          <p:nvPr/>
        </p:nvSpPr>
        <p:spPr>
          <a:xfrm>
            <a:off x="4441315" y="2112674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3" name="Google Shape;303;g1056d2e5f32_0_0"/>
          <p:cNvSpPr txBox="1"/>
          <p:nvPr/>
        </p:nvSpPr>
        <p:spPr>
          <a:xfrm>
            <a:off x="4504001" y="2534275"/>
            <a:ext cx="8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4" name="Google Shape;304;g1056d2e5f32_0_0"/>
          <p:cNvSpPr txBox="1"/>
          <p:nvPr/>
        </p:nvSpPr>
        <p:spPr>
          <a:xfrm>
            <a:off x="5222523" y="210640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5" name="Google Shape;305;g1056d2e5f32_0_0"/>
          <p:cNvSpPr txBox="1"/>
          <p:nvPr/>
        </p:nvSpPr>
        <p:spPr>
          <a:xfrm>
            <a:off x="4977598" y="3232150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6" name="Google Shape;306;g1056d2e5f32_0_0"/>
          <p:cNvSpPr txBox="1"/>
          <p:nvPr/>
        </p:nvSpPr>
        <p:spPr>
          <a:xfrm>
            <a:off x="5250727" y="27652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7" name="Google Shape;307;g1056d2e5f32_0_0"/>
          <p:cNvSpPr txBox="1"/>
          <p:nvPr/>
        </p:nvSpPr>
        <p:spPr>
          <a:xfrm>
            <a:off x="4404232" y="2955880"/>
            <a:ext cx="6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8" name="Google Shape;308;g1056d2e5f32_0_0"/>
          <p:cNvSpPr txBox="1"/>
          <p:nvPr/>
        </p:nvSpPr>
        <p:spPr>
          <a:xfrm>
            <a:off x="5722873" y="2365000"/>
            <a:ext cx="7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309" name="Google Shape;309;g1056d2e5f32_0_0"/>
          <p:cNvSpPr/>
          <p:nvPr/>
        </p:nvSpPr>
        <p:spPr>
          <a:xfrm>
            <a:off x="6554234" y="1657290"/>
            <a:ext cx="2259600" cy="21552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56d2e5f32_0_0"/>
          <p:cNvSpPr txBox="1"/>
          <p:nvPr/>
        </p:nvSpPr>
        <p:spPr>
          <a:xfrm>
            <a:off x="6736199" y="2112463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1" name="Google Shape;311;g1056d2e5f32_0_0"/>
          <p:cNvSpPr txBox="1"/>
          <p:nvPr/>
        </p:nvSpPr>
        <p:spPr>
          <a:xfrm>
            <a:off x="4877761" y="135245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2" name="Google Shape;312;g1056d2e5f32_0_0"/>
          <p:cNvSpPr txBox="1"/>
          <p:nvPr/>
        </p:nvSpPr>
        <p:spPr>
          <a:xfrm>
            <a:off x="7344149" y="1352450"/>
            <a:ext cx="7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3" name="Google Shape;313;g1056d2e5f32_0_0"/>
          <p:cNvSpPr txBox="1"/>
          <p:nvPr/>
        </p:nvSpPr>
        <p:spPr>
          <a:xfrm>
            <a:off x="6518002" y="2581389"/>
            <a:ext cx="221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314" name="Google Shape;314;g1056d2e5f32_0_0"/>
          <p:cNvSpPr txBox="1"/>
          <p:nvPr/>
        </p:nvSpPr>
        <p:spPr>
          <a:xfrm>
            <a:off x="6775600" y="3103807"/>
            <a:ext cx="22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helloworld@gmail.com</a:t>
            </a:r>
            <a:endParaRPr sz="1200">
              <a:solidFill>
                <a:srgbClr val="E69138"/>
              </a:solidFill>
            </a:endParaRPr>
          </a:p>
        </p:txBody>
      </p:sp>
      <p:graphicFrame>
        <p:nvGraphicFramePr>
          <p:cNvPr id="315" name="Google Shape;315;g1056d2e5f32_0_0"/>
          <p:cNvGraphicFramePr/>
          <p:nvPr/>
        </p:nvGraphicFramePr>
        <p:xfrm>
          <a:off x="228600" y="22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1222325"/>
                <a:gridCol w="2468050"/>
              </a:tblGrid>
              <a:tr h="41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Set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add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remove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s.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discard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(value)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functions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max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min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sum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r>
                        <a:rPr lang="en">
                          <a:solidFill>
                            <a:srgbClr val="6AA84F"/>
                          </a:solidFill>
                        </a:rPr>
                        <a:t> len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FF"/>
                          </a:solidFill>
                        </a:rPr>
                        <a:t>|   &amp;   -   ^</a:t>
                      </a:r>
                      <a:endParaRPr>
                        <a:solidFill>
                          <a:srgbClr val="99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" name="Google Shape;316;g1056d2e5f32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3b5b5a189_0_169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What we’ve learned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Google Shape;70;g103b5b5a189_0_169"/>
          <p:cNvGraphicFramePr/>
          <p:nvPr/>
        </p:nvGraphicFramePr>
        <p:xfrm>
          <a:off x="425675" y="12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2125325"/>
                <a:gridCol w="4386175"/>
              </a:tblGrid>
              <a:tr h="41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def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What is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Code block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Why we need a function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Readability, reusable, …..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Scopes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Local scopes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inputs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A</a:t>
                      </a: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rguments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 (</a:t>
                      </a:r>
                      <a:r>
                        <a:rPr lang="en" sz="1200" u="none" cap="none" strike="noStrike">
                          <a:solidFill>
                            <a:srgbClr val="E69138"/>
                          </a:solidFill>
                        </a:rPr>
                        <a:t>positional, default, ke</a:t>
                      </a:r>
                      <a:r>
                        <a:rPr lang="en" sz="1200">
                          <a:solidFill>
                            <a:srgbClr val="E69138"/>
                          </a:solidFill>
                        </a:rPr>
                        <a:t>yword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)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</a:rPr>
                        <a:t>outputs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6AA84F"/>
                          </a:solidFill>
                        </a:rPr>
                        <a:t>return </a:t>
                      </a:r>
                      <a:endParaRPr sz="12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g103b5b5a189_0_169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g103e8bb3d9b_0_50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What is a Set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and List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g103e8bb3d9b_0_5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03e8bb3d9b_0_5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53e3f1f60_0_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1053e3f1f60_0_0"/>
          <p:cNvSpPr txBox="1"/>
          <p:nvPr/>
        </p:nvSpPr>
        <p:spPr>
          <a:xfrm>
            <a:off x="693250" y="190237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What data structures do we know?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5" name="Google Shape;85;g1053e3f1f60_0_0"/>
          <p:cNvSpPr txBox="1"/>
          <p:nvPr/>
        </p:nvSpPr>
        <p:spPr>
          <a:xfrm>
            <a:off x="4696125" y="1902375"/>
            <a:ext cx="49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List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6" name="Google Shape;86;g1053e3f1f60_0_0"/>
          <p:cNvSpPr txBox="1"/>
          <p:nvPr/>
        </p:nvSpPr>
        <p:spPr>
          <a:xfrm>
            <a:off x="693250" y="2600350"/>
            <a:ext cx="32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Do we have another data structures?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7" name="Google Shape;87;g1053e3f1f60_0_0"/>
          <p:cNvSpPr txBox="1"/>
          <p:nvPr/>
        </p:nvSpPr>
        <p:spPr>
          <a:xfrm>
            <a:off x="4696125" y="2600350"/>
            <a:ext cx="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88" name="Google Shape;88;g1053e3f1f60_0_0"/>
          <p:cNvSpPr txBox="1"/>
          <p:nvPr/>
        </p:nvSpPr>
        <p:spPr>
          <a:xfrm>
            <a:off x="693250" y="3376475"/>
            <a:ext cx="32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Which one?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9" name="Google Shape;89;g1053e3f1f60_0_0"/>
          <p:cNvSpPr txBox="1"/>
          <p:nvPr/>
        </p:nvSpPr>
        <p:spPr>
          <a:xfrm>
            <a:off x="4455000" y="3407050"/>
            <a:ext cx="13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See the title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0" name="Google Shape;90;g1053e3f1f60_0_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3e3f1f60_0_14"/>
          <p:cNvSpPr txBox="1"/>
          <p:nvPr/>
        </p:nvSpPr>
        <p:spPr>
          <a:xfrm>
            <a:off x="823850" y="1452925"/>
            <a:ext cx="10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C</a:t>
            </a:r>
            <a:r>
              <a:rPr b="1" lang="en">
                <a:solidFill>
                  <a:srgbClr val="3C78D8"/>
                </a:solidFill>
              </a:rPr>
              <a:t>ollection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96" name="Google Shape;96;g1053e3f1f60_0_14"/>
          <p:cNvSpPr txBox="1"/>
          <p:nvPr/>
        </p:nvSpPr>
        <p:spPr>
          <a:xfrm>
            <a:off x="823850" y="3456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Every set element is unique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7" name="Google Shape;97;g1053e3f1f60_0_14"/>
          <p:cNvSpPr/>
          <p:nvPr/>
        </p:nvSpPr>
        <p:spPr>
          <a:xfrm>
            <a:off x="4660900" y="1467525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53e3f1f60_0_14"/>
          <p:cNvSpPr/>
          <p:nvPr/>
        </p:nvSpPr>
        <p:spPr>
          <a:xfrm>
            <a:off x="5783150" y="1467525"/>
            <a:ext cx="2008200" cy="18480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53e3f1f60_0_14"/>
          <p:cNvSpPr txBox="1"/>
          <p:nvPr/>
        </p:nvSpPr>
        <p:spPr>
          <a:xfrm>
            <a:off x="5224450" y="17510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 1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0" name="Google Shape;100;g1053e3f1f60_0_14"/>
          <p:cNvSpPr txBox="1"/>
          <p:nvPr/>
        </p:nvSpPr>
        <p:spPr>
          <a:xfrm>
            <a:off x="6669100" y="1751025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set 2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1" name="Google Shape;101;g1053e3f1f60_0_14"/>
          <p:cNvSpPr txBox="1"/>
          <p:nvPr/>
        </p:nvSpPr>
        <p:spPr>
          <a:xfrm>
            <a:off x="823850" y="1829225"/>
            <a:ext cx="19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G</a:t>
            </a:r>
            <a:r>
              <a:rPr b="1" lang="en">
                <a:solidFill>
                  <a:srgbClr val="3C78D8"/>
                </a:solidFill>
              </a:rPr>
              <a:t>roup of elements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02" name="Google Shape;102;g1053e3f1f60_0_14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053e3f1f60_0_14"/>
          <p:cNvSpPr txBox="1"/>
          <p:nvPr/>
        </p:nvSpPr>
        <p:spPr>
          <a:xfrm>
            <a:off x="823850" y="385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Unordered collection of items 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4" name="Google Shape;104;g1053e3f1f60_0_14"/>
          <p:cNvSpPr txBox="1"/>
          <p:nvPr/>
        </p:nvSpPr>
        <p:spPr>
          <a:xfrm>
            <a:off x="854275" y="28538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It's like list?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5" name="Google Shape;105;g1053e3f1f60_0_14"/>
          <p:cNvSpPr txBox="1"/>
          <p:nvPr/>
        </p:nvSpPr>
        <p:spPr>
          <a:xfrm>
            <a:off x="2257150" y="2853875"/>
            <a:ext cx="11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Yes,  but….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06" name="Google Shape;106;g1053e3f1f60_0_14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3e3f1f60_0_40"/>
          <p:cNvSpPr/>
          <p:nvPr/>
        </p:nvSpPr>
        <p:spPr>
          <a:xfrm>
            <a:off x="1248025" y="1375950"/>
            <a:ext cx="2655600" cy="25935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053e3f1f60_0_40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1155CC"/>
                </a:solidFill>
              </a:rPr>
              <a:t>Set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53e3f1f60_0_40"/>
          <p:cNvSpPr txBox="1"/>
          <p:nvPr/>
        </p:nvSpPr>
        <p:spPr>
          <a:xfrm>
            <a:off x="1534000" y="193127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apple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4" name="Google Shape;114;g1053e3f1f60_0_40"/>
          <p:cNvSpPr txBox="1"/>
          <p:nvPr/>
        </p:nvSpPr>
        <p:spPr>
          <a:xfrm>
            <a:off x="1812650" y="24386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mango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5" name="Google Shape;115;g1053e3f1f60_0_40"/>
          <p:cNvSpPr txBox="1"/>
          <p:nvPr/>
        </p:nvSpPr>
        <p:spPr>
          <a:xfrm>
            <a:off x="2452000" y="19237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orange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6" name="Google Shape;116;g1053e3f1f60_0_40"/>
          <p:cNvSpPr txBox="1"/>
          <p:nvPr/>
        </p:nvSpPr>
        <p:spPr>
          <a:xfrm>
            <a:off x="2406025" y="327850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grapes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7" name="Google Shape;117;g1053e3f1f60_0_40"/>
          <p:cNvSpPr txBox="1"/>
          <p:nvPr/>
        </p:nvSpPr>
        <p:spPr>
          <a:xfrm>
            <a:off x="2760800" y="271655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banana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8" name="Google Shape;118;g1053e3f1f60_0_40"/>
          <p:cNvSpPr txBox="1"/>
          <p:nvPr/>
        </p:nvSpPr>
        <p:spPr>
          <a:xfrm>
            <a:off x="1490425" y="2946025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kiwi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19" name="Google Shape;119;g1053e3f1f60_0_40"/>
          <p:cNvSpPr txBox="1"/>
          <p:nvPr/>
        </p:nvSpPr>
        <p:spPr>
          <a:xfrm>
            <a:off x="3233500" y="2154600"/>
            <a:ext cx="78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cherry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0" name="Google Shape;120;g1053e3f1f60_0_40"/>
          <p:cNvSpPr/>
          <p:nvPr/>
        </p:nvSpPr>
        <p:spPr>
          <a:xfrm>
            <a:off x="5256825" y="1375950"/>
            <a:ext cx="2655600" cy="25935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053e3f1f60_0_40"/>
          <p:cNvSpPr txBox="1"/>
          <p:nvPr/>
        </p:nvSpPr>
        <p:spPr>
          <a:xfrm>
            <a:off x="5470650" y="1923725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raffo.kalandadze@gmail.com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2" name="Google Shape;122;g1053e3f1f60_0_40"/>
          <p:cNvSpPr txBox="1"/>
          <p:nvPr/>
        </p:nvSpPr>
        <p:spPr>
          <a:xfrm>
            <a:off x="2046775" y="1065850"/>
            <a:ext cx="10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fruits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3" name="Google Shape;123;g1053e3f1f60_0_40"/>
          <p:cNvSpPr txBox="1"/>
          <p:nvPr/>
        </p:nvSpPr>
        <p:spPr>
          <a:xfrm>
            <a:off x="6211875" y="1065850"/>
            <a:ext cx="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gmails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4" name="Google Shape;124;g1053e3f1f60_0_40"/>
          <p:cNvSpPr txBox="1"/>
          <p:nvPr/>
        </p:nvSpPr>
        <p:spPr>
          <a:xfrm>
            <a:off x="5214250" y="2488050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pythonprogramming</a:t>
            </a:r>
            <a:r>
              <a:rPr lang="en" sz="1200">
                <a:solidFill>
                  <a:srgbClr val="E69138"/>
                </a:solidFill>
              </a:rPr>
              <a:t>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5" name="Google Shape;125;g1053e3f1f60_0_40"/>
          <p:cNvSpPr txBox="1"/>
          <p:nvPr/>
        </p:nvSpPr>
        <p:spPr>
          <a:xfrm>
            <a:off x="5516950" y="3116750"/>
            <a:ext cx="260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9138"/>
                </a:solidFill>
              </a:rPr>
              <a:t>helloworld</a:t>
            </a:r>
            <a:r>
              <a:rPr lang="en" sz="1200">
                <a:solidFill>
                  <a:srgbClr val="E69138"/>
                </a:solidFill>
              </a:rPr>
              <a:t>@gmail.com</a:t>
            </a:r>
            <a:endParaRPr sz="1200">
              <a:solidFill>
                <a:srgbClr val="E69138"/>
              </a:solidFill>
            </a:endParaRPr>
          </a:p>
        </p:txBody>
      </p:sp>
      <p:sp>
        <p:nvSpPr>
          <p:cNvPr id="126" name="Google Shape;126;g1053e3f1f60_0_40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103e8bb3d9b_0_55"/>
          <p:cNvGraphicFramePr/>
          <p:nvPr/>
        </p:nvGraphicFramePr>
        <p:xfrm>
          <a:off x="632950" y="1425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{FAF08528-F137-49D9-82B4-96F58B0B2D69}</a:tableStyleId>
              </a:tblPr>
              <a:tblGrid>
                <a:gridCol w="36663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Review of the previous lecture 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 is a Set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 and List</a:t>
                      </a:r>
                      <a:endParaRPr u="none" cap="none" strike="noStrike">
                        <a:solidFill>
                          <a:srgbClr val="3C78D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functions</a:t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Set operators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Check your understanding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FFFFFF"/>
                          </a:solidFill>
                        </a:rPr>
                        <a:t>What we’ve learned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g103e8bb3d9b_0_5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Today’s topics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03e8bb3d9b_0_5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32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e3f1f60_0_115"/>
          <p:cNvSpPr txBox="1"/>
          <p:nvPr/>
        </p:nvSpPr>
        <p:spPr>
          <a:xfrm>
            <a:off x="-42325" y="255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800">
                <a:solidFill>
                  <a:srgbClr val="3C78D8"/>
                </a:solidFill>
              </a:rPr>
              <a:t>S</a:t>
            </a:r>
            <a:r>
              <a:rPr b="1" lang="en" sz="1800">
                <a:solidFill>
                  <a:srgbClr val="3C78D8"/>
                </a:solidFill>
              </a:rPr>
              <a:t>et and List</a:t>
            </a:r>
            <a:endParaRPr b="1" i="0" sz="18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g1053e3f1f60_0_115"/>
          <p:cNvGraphicFramePr/>
          <p:nvPr/>
        </p:nvGraphicFramePr>
        <p:xfrm>
          <a:off x="657925" y="20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{F6AA8FE6-08D5-4E68-A3E5-A1D00DA58228}</a:tableStyleId>
              </a:tblPr>
              <a:tblGrid>
                <a:gridCol w="1447800"/>
                <a:gridCol w="1447800"/>
                <a:gridCol w="1447800"/>
                <a:gridCol w="1447800"/>
                <a:gridCol w="193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Mutable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Ordered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Indexing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Duplicate</a:t>
                      </a:r>
                      <a:r>
                        <a:rPr lang="en">
                          <a:solidFill>
                            <a:srgbClr val="3C78D8"/>
                          </a:solidFill>
                        </a:rPr>
                        <a:t> elements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List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</a:rPr>
                        <a:t>Set</a:t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1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053e3f1f60_0_115"/>
          <p:cNvSpPr/>
          <p:nvPr/>
        </p:nvSpPr>
        <p:spPr>
          <a:xfrm>
            <a:off x="4202651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613" y="286006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053e3f1f60_0_115"/>
          <p:cNvSpPr/>
          <p:nvPr/>
        </p:nvSpPr>
        <p:spPr>
          <a:xfrm>
            <a:off x="5651914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053e3f1f60_0_115"/>
          <p:cNvSpPr/>
          <p:nvPr/>
        </p:nvSpPr>
        <p:spPr>
          <a:xfrm>
            <a:off x="7319289" y="2828876"/>
            <a:ext cx="252000" cy="305100"/>
          </a:xfrm>
          <a:prstGeom prst="mathMultiply">
            <a:avLst>
              <a:gd fmla="val 23520" name="adj1"/>
            </a:avLst>
          </a:prstGeom>
          <a:solidFill>
            <a:srgbClr val="CC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6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38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053e3f1f60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7413" y="2479213"/>
            <a:ext cx="295775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053e3f1f60_0_115"/>
          <p:cNvSpPr/>
          <p:nvPr/>
        </p:nvSpPr>
        <p:spPr>
          <a:xfrm>
            <a:off x="16050" y="18825"/>
            <a:ext cx="9111900" cy="50940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