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00">
          <p15:clr>
            <a:srgbClr val="A4A3A4"/>
          </p15:clr>
        </p15:guide>
        <p15:guide id="2" pos="576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769">
          <p15:clr>
            <a:srgbClr val="9AA0A6"/>
          </p15:clr>
        </p15:guide>
        <p15:guide id="8" pos="1800">
          <p15:clr>
            <a:srgbClr val="9AA0A6"/>
          </p15:clr>
        </p15:guide>
        <p15:guide id="9" pos="144">
          <p15:clr>
            <a:srgbClr val="9AA0A6"/>
          </p15:clr>
        </p15:guide>
        <p15:guide id="10" pos="4001">
          <p15:clr>
            <a:srgbClr val="9AA0A6"/>
          </p15:clr>
        </p15:guide>
        <p15:guide id="11" orient="horz" pos="2638">
          <p15:clr>
            <a:srgbClr val="9AA0A6"/>
          </p15:clr>
        </p15:guide>
        <p15:guide id="12" pos="321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2" roundtripDataSignature="AMtx7mj9iglYtVt0cR77Ge9gM676pOX9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D04992-6355-4A17-860E-B23C98BF9628}">
  <a:tblStyle styleId="{B4D04992-6355-4A17-860E-B23C98BF962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00" orient="horz"/>
        <p:guide pos="576"/>
        <p:guide/>
        <p:guide pos="2319"/>
        <p:guide pos="4576"/>
        <p:guide pos="4201"/>
        <p:guide pos="769" orient="horz"/>
        <p:guide pos="1800"/>
        <p:guide pos="144"/>
        <p:guide pos="4001"/>
        <p:guide pos="2638" orient="horz"/>
        <p:guide pos="32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7f6dccb2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07f6dccb2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7f6dccb2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07f6dccb2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7f6dccb2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07f6dccb2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7f6dccb2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07f6dccb2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7f6dccb2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07f6dccb2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7f6dccb2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07f6dccb2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7f6dccb2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07f6dccb2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7f6dccb2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07f6dccb2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7f6dccb2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07f6dccb2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7f6dccb2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07f6dccb2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e8bb3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03e8bb3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7f6dccb2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07f6dccb2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7f6dccb2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07f6dccb2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7f6dccb2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07f6dccb2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7f6dccb2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07f6dccb2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7f6dccb2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07f6dccb2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7f6dccb27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07f6dccb27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7405479f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07405479f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7f6dccb2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07f6dccb2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7f6dccb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07f6dccb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7f6dccb2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07f6dccb2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7f6dccb2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07f6dccb2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7f6dccb2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07f6dccb2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7f6dccb2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07f6dccb2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lang="en" sz="1600">
                <a:solidFill>
                  <a:srgbClr val="6AA84F"/>
                </a:solidFill>
              </a:rPr>
              <a:t>8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107f6dccb27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500" y="1899875"/>
            <a:ext cx="4426350" cy="30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07f6dccb27_0_85"/>
          <p:cNvSpPr txBox="1"/>
          <p:nvPr/>
        </p:nvSpPr>
        <p:spPr>
          <a:xfrm>
            <a:off x="2295275" y="1417275"/>
            <a:ext cx="436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Structure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152" name="Google Shape;152;g107f6dccb27_0_8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is a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07f6dccb27_0_8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7f6dccb27_0_68"/>
          <p:cNvSpPr txBox="1"/>
          <p:nvPr/>
        </p:nvSpPr>
        <p:spPr>
          <a:xfrm>
            <a:off x="1949725" y="1731475"/>
            <a:ext cx="13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Person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59" name="Google Shape;159;g107f6dccb27_0_68"/>
          <p:cNvSpPr/>
          <p:nvPr/>
        </p:nvSpPr>
        <p:spPr>
          <a:xfrm>
            <a:off x="1949725" y="2153425"/>
            <a:ext cx="1360800" cy="24081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07f6dccb27_0_68"/>
          <p:cNvSpPr/>
          <p:nvPr/>
        </p:nvSpPr>
        <p:spPr>
          <a:xfrm>
            <a:off x="2073400" y="2255275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07f6dccb27_0_68"/>
          <p:cNvSpPr txBox="1"/>
          <p:nvPr/>
        </p:nvSpPr>
        <p:spPr>
          <a:xfrm>
            <a:off x="2124250" y="2287975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name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62" name="Google Shape;162;g107f6dccb27_0_68"/>
          <p:cNvSpPr/>
          <p:nvPr/>
        </p:nvSpPr>
        <p:spPr>
          <a:xfrm>
            <a:off x="2073400" y="2811775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07f6dccb27_0_68"/>
          <p:cNvSpPr txBox="1"/>
          <p:nvPr/>
        </p:nvSpPr>
        <p:spPr>
          <a:xfrm>
            <a:off x="2124250" y="2844475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surname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64" name="Google Shape;164;g107f6dccb27_0_68"/>
          <p:cNvSpPr/>
          <p:nvPr/>
        </p:nvSpPr>
        <p:spPr>
          <a:xfrm>
            <a:off x="2073400" y="3368275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07f6dccb27_0_68"/>
          <p:cNvSpPr txBox="1"/>
          <p:nvPr/>
        </p:nvSpPr>
        <p:spPr>
          <a:xfrm>
            <a:off x="2124250" y="3400975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age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66" name="Google Shape;166;g107f6dccb27_0_68"/>
          <p:cNvSpPr txBox="1"/>
          <p:nvPr/>
        </p:nvSpPr>
        <p:spPr>
          <a:xfrm>
            <a:off x="4234100" y="2413525"/>
            <a:ext cx="391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person1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person1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name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“Jack”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person1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surname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“White”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person1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age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30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person1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gmail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“jackwite@gmail.com”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g107f6dccb27_0_68"/>
          <p:cNvSpPr/>
          <p:nvPr/>
        </p:nvSpPr>
        <p:spPr>
          <a:xfrm>
            <a:off x="2062675" y="3924775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07f6dccb27_0_68"/>
          <p:cNvSpPr txBox="1"/>
          <p:nvPr/>
        </p:nvSpPr>
        <p:spPr>
          <a:xfrm>
            <a:off x="2113525" y="3957475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gmail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69" name="Google Shape;169;g107f6dccb27_0_6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is a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07f6dccb27_0_6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7f6dccb27_0_92"/>
          <p:cNvSpPr txBox="1"/>
          <p:nvPr/>
        </p:nvSpPr>
        <p:spPr>
          <a:xfrm>
            <a:off x="413050" y="1771275"/>
            <a:ext cx="13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Person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76" name="Google Shape;176;g107f6dccb27_0_92"/>
          <p:cNvSpPr/>
          <p:nvPr/>
        </p:nvSpPr>
        <p:spPr>
          <a:xfrm>
            <a:off x="413050" y="2193225"/>
            <a:ext cx="1360800" cy="24081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07f6dccb27_0_92"/>
          <p:cNvSpPr/>
          <p:nvPr/>
        </p:nvSpPr>
        <p:spPr>
          <a:xfrm>
            <a:off x="536725" y="2295075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07f6dccb27_0_92"/>
          <p:cNvSpPr txBox="1"/>
          <p:nvPr/>
        </p:nvSpPr>
        <p:spPr>
          <a:xfrm>
            <a:off x="587575" y="2327775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name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79" name="Google Shape;179;g107f6dccb27_0_92"/>
          <p:cNvSpPr/>
          <p:nvPr/>
        </p:nvSpPr>
        <p:spPr>
          <a:xfrm>
            <a:off x="536725" y="2851575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07f6dccb27_0_92"/>
          <p:cNvSpPr txBox="1"/>
          <p:nvPr/>
        </p:nvSpPr>
        <p:spPr>
          <a:xfrm>
            <a:off x="587575" y="2884275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surname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81" name="Google Shape;181;g107f6dccb27_0_92"/>
          <p:cNvSpPr/>
          <p:nvPr/>
        </p:nvSpPr>
        <p:spPr>
          <a:xfrm>
            <a:off x="536725" y="3408075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07f6dccb27_0_92"/>
          <p:cNvSpPr txBox="1"/>
          <p:nvPr/>
        </p:nvSpPr>
        <p:spPr>
          <a:xfrm>
            <a:off x="587575" y="3440775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age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83" name="Google Shape;183;g107f6dccb27_0_92"/>
          <p:cNvSpPr txBox="1"/>
          <p:nvPr/>
        </p:nvSpPr>
        <p:spPr>
          <a:xfrm>
            <a:off x="2028613" y="2193225"/>
            <a:ext cx="338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person1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person1.</a:t>
            </a:r>
            <a:r>
              <a:rPr lang="en">
                <a:solidFill>
                  <a:srgbClr val="3C78D8"/>
                </a:solidFill>
              </a:rPr>
              <a:t>name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“Jack”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person1.</a:t>
            </a:r>
            <a:r>
              <a:rPr lang="en">
                <a:solidFill>
                  <a:srgbClr val="3C78D8"/>
                </a:solidFill>
              </a:rPr>
              <a:t>surname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“White”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person1.</a:t>
            </a:r>
            <a:r>
              <a:rPr lang="en">
                <a:solidFill>
                  <a:srgbClr val="3C78D8"/>
                </a:solidFill>
              </a:rPr>
              <a:t>age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30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person1.</a:t>
            </a:r>
            <a:r>
              <a:rPr lang="en">
                <a:solidFill>
                  <a:srgbClr val="3C78D8"/>
                </a:solidFill>
              </a:rPr>
              <a:t>gmail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E06666"/>
                </a:solidFill>
              </a:rPr>
              <a:t>“jackwite@gmail.com”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g107f6dccb27_0_92"/>
          <p:cNvSpPr/>
          <p:nvPr/>
        </p:nvSpPr>
        <p:spPr>
          <a:xfrm>
            <a:off x="526000" y="3964575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07f6dccb27_0_92"/>
          <p:cNvSpPr txBox="1"/>
          <p:nvPr/>
        </p:nvSpPr>
        <p:spPr>
          <a:xfrm>
            <a:off x="576850" y="3997275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gmail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86" name="Google Shape;186;g107f6dccb27_0_92"/>
          <p:cNvSpPr txBox="1"/>
          <p:nvPr/>
        </p:nvSpPr>
        <p:spPr>
          <a:xfrm>
            <a:off x="5457600" y="2145975"/>
            <a:ext cx="368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person2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person2.</a:t>
            </a:r>
            <a:r>
              <a:rPr lang="en">
                <a:solidFill>
                  <a:srgbClr val="3C78D8"/>
                </a:solidFill>
              </a:rPr>
              <a:t>name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“Ema”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person2.</a:t>
            </a:r>
            <a:r>
              <a:rPr lang="en">
                <a:solidFill>
                  <a:srgbClr val="3C78D8"/>
                </a:solidFill>
              </a:rPr>
              <a:t>surname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“Smith”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person2.</a:t>
            </a:r>
            <a:r>
              <a:rPr lang="en">
                <a:solidFill>
                  <a:srgbClr val="3C78D8"/>
                </a:solidFill>
              </a:rPr>
              <a:t>age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28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person2.</a:t>
            </a:r>
            <a:r>
              <a:rPr lang="en">
                <a:solidFill>
                  <a:srgbClr val="3C78D8"/>
                </a:solidFill>
              </a:rPr>
              <a:t>gmail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E06666"/>
                </a:solidFill>
              </a:rPr>
              <a:t>“emasmith@gmail.com”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g107f6dccb27_0_92"/>
          <p:cNvSpPr txBox="1"/>
          <p:nvPr/>
        </p:nvSpPr>
        <p:spPr>
          <a:xfrm>
            <a:off x="3145025" y="3837725"/>
            <a:ext cx="368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69138"/>
                </a:solidFill>
              </a:rPr>
              <a:t>Instances</a:t>
            </a:r>
            <a:endParaRPr sz="1700">
              <a:solidFill>
                <a:srgbClr val="E69138"/>
              </a:solidFill>
            </a:endParaRPr>
          </a:p>
        </p:txBody>
      </p:sp>
      <p:sp>
        <p:nvSpPr>
          <p:cNvPr id="188" name="Google Shape;188;g107f6dccb27_0_9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is a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07f6dccb27_0_9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g107f6dccb27_0_323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{B4D04992-6355-4A17-860E-B23C98BF9628}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 need custom data types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is a class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Class main parts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Create custom class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g107f6dccb27_0_32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07f6dccb27_0_32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7f6dccb27_0_108"/>
          <p:cNvSpPr txBox="1"/>
          <p:nvPr/>
        </p:nvSpPr>
        <p:spPr>
          <a:xfrm>
            <a:off x="558550" y="1764000"/>
            <a:ext cx="13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Person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02" name="Google Shape;202;g107f6dccb27_0_108"/>
          <p:cNvSpPr/>
          <p:nvPr/>
        </p:nvSpPr>
        <p:spPr>
          <a:xfrm>
            <a:off x="558550" y="2185950"/>
            <a:ext cx="1360800" cy="24081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07f6dccb27_0_108"/>
          <p:cNvSpPr/>
          <p:nvPr/>
        </p:nvSpPr>
        <p:spPr>
          <a:xfrm>
            <a:off x="682225" y="2287800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07f6dccb27_0_108"/>
          <p:cNvSpPr txBox="1"/>
          <p:nvPr/>
        </p:nvSpPr>
        <p:spPr>
          <a:xfrm>
            <a:off x="733075" y="2320500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name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05" name="Google Shape;205;g107f6dccb27_0_108"/>
          <p:cNvSpPr/>
          <p:nvPr/>
        </p:nvSpPr>
        <p:spPr>
          <a:xfrm>
            <a:off x="682225" y="2844300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07f6dccb27_0_108"/>
          <p:cNvSpPr txBox="1"/>
          <p:nvPr/>
        </p:nvSpPr>
        <p:spPr>
          <a:xfrm>
            <a:off x="733075" y="2877000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surname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07" name="Google Shape;207;g107f6dccb27_0_108"/>
          <p:cNvSpPr/>
          <p:nvPr/>
        </p:nvSpPr>
        <p:spPr>
          <a:xfrm>
            <a:off x="682225" y="3400800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07f6dccb27_0_108"/>
          <p:cNvSpPr txBox="1"/>
          <p:nvPr/>
        </p:nvSpPr>
        <p:spPr>
          <a:xfrm>
            <a:off x="733075" y="3433500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age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09" name="Google Shape;209;g107f6dccb27_0_108"/>
          <p:cNvSpPr/>
          <p:nvPr/>
        </p:nvSpPr>
        <p:spPr>
          <a:xfrm>
            <a:off x="671500" y="3957300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07f6dccb27_0_108"/>
          <p:cNvSpPr txBox="1"/>
          <p:nvPr/>
        </p:nvSpPr>
        <p:spPr>
          <a:xfrm>
            <a:off x="722350" y="3990000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gmail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11" name="Google Shape;211;g107f6dccb27_0_108"/>
          <p:cNvSpPr txBox="1"/>
          <p:nvPr/>
        </p:nvSpPr>
        <p:spPr>
          <a:xfrm>
            <a:off x="2699075" y="2185950"/>
            <a:ext cx="5987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What is a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 main parts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Attributes     (</a:t>
            </a:r>
            <a:r>
              <a:rPr lang="en">
                <a:solidFill>
                  <a:schemeClr val="dk1"/>
                </a:solidFill>
              </a:rPr>
              <a:t>name,  surname ….</a:t>
            </a:r>
            <a:r>
              <a:rPr lang="en">
                <a:solidFill>
                  <a:srgbClr val="3C78D8"/>
                </a:solidFill>
              </a:rPr>
              <a:t>)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Methods       (</a:t>
            </a:r>
            <a:r>
              <a:rPr lang="en">
                <a:solidFill>
                  <a:schemeClr val="dk1"/>
                </a:solidFill>
              </a:rPr>
              <a:t>say_hello(),  write_code() …..</a:t>
            </a:r>
            <a:r>
              <a:rPr lang="en">
                <a:solidFill>
                  <a:srgbClr val="3C78D8"/>
                </a:solidFill>
              </a:rPr>
              <a:t>)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Constructor  (</a:t>
            </a:r>
            <a:r>
              <a:rPr lang="en">
                <a:solidFill>
                  <a:srgbClr val="3C78D8"/>
                </a:solidFill>
              </a:rPr>
              <a:t>Person(</a:t>
            </a:r>
            <a:r>
              <a:rPr lang="en">
                <a:solidFill>
                  <a:srgbClr val="E06666"/>
                </a:solidFill>
              </a:rPr>
              <a:t>“Jack”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E06666"/>
                </a:solidFill>
              </a:rPr>
              <a:t>“White”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30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E06666"/>
                </a:solidFill>
              </a:rPr>
              <a:t>“jackwite@gmail.com”</a:t>
            </a:r>
            <a:r>
              <a:rPr lang="en">
                <a:solidFill>
                  <a:srgbClr val="3C78D8"/>
                </a:solidFill>
              </a:rPr>
              <a:t>)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12" name="Google Shape;212;g107f6dccb27_0_10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Class main parts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07f6dccb27_0_10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7f6dccb27_0_127"/>
          <p:cNvSpPr txBox="1"/>
          <p:nvPr/>
        </p:nvSpPr>
        <p:spPr>
          <a:xfrm>
            <a:off x="0" y="16369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How do we design a class?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219" name="Google Shape;219;g107f6dccb27_0_127"/>
          <p:cNvSpPr txBox="1"/>
          <p:nvPr/>
        </p:nvSpPr>
        <p:spPr>
          <a:xfrm>
            <a:off x="0" y="21094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Let’s create a person class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220" name="Google Shape;220;g107f6dccb27_0_127"/>
          <p:cNvSpPr txBox="1"/>
          <p:nvPr/>
        </p:nvSpPr>
        <p:spPr>
          <a:xfrm>
            <a:off x="0" y="4355350"/>
            <a:ext cx="448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Char char="●"/>
            </a:pPr>
            <a:r>
              <a:rPr lang="en" sz="1600">
                <a:solidFill>
                  <a:srgbClr val="E69138"/>
                </a:solidFill>
              </a:rPr>
              <a:t>Constructor</a:t>
            </a:r>
            <a:endParaRPr sz="1600">
              <a:solidFill>
                <a:srgbClr val="E6913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○"/>
            </a:pPr>
            <a:r>
              <a:rPr lang="en" sz="1600">
                <a:solidFill>
                  <a:srgbClr val="3C78D8"/>
                </a:solidFill>
              </a:rPr>
              <a:t>Person(Name, Age)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21" name="Google Shape;221;g107f6dccb27_0_127"/>
          <p:cNvSpPr txBox="1"/>
          <p:nvPr/>
        </p:nvSpPr>
        <p:spPr>
          <a:xfrm>
            <a:off x="0" y="26296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Char char="●"/>
            </a:pPr>
            <a:r>
              <a:rPr lang="en" sz="1600">
                <a:solidFill>
                  <a:srgbClr val="E69138"/>
                </a:solidFill>
              </a:rPr>
              <a:t>Attributes</a:t>
            </a:r>
            <a:endParaRPr sz="1600">
              <a:solidFill>
                <a:srgbClr val="E6913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○"/>
            </a:pPr>
            <a:r>
              <a:rPr lang="en" sz="1600">
                <a:solidFill>
                  <a:srgbClr val="3C78D8"/>
                </a:solidFill>
              </a:rPr>
              <a:t>Name</a:t>
            </a:r>
            <a:endParaRPr sz="1600">
              <a:solidFill>
                <a:srgbClr val="3C78D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○"/>
            </a:pPr>
            <a:r>
              <a:rPr lang="en" sz="1600">
                <a:solidFill>
                  <a:srgbClr val="3C78D8"/>
                </a:solidFill>
              </a:rPr>
              <a:t>Age</a:t>
            </a:r>
            <a:endParaRPr/>
          </a:p>
        </p:txBody>
      </p:sp>
      <p:sp>
        <p:nvSpPr>
          <p:cNvPr id="222" name="Google Shape;222;g107f6dccb27_0_127"/>
          <p:cNvSpPr txBox="1"/>
          <p:nvPr/>
        </p:nvSpPr>
        <p:spPr>
          <a:xfrm>
            <a:off x="0" y="35070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Char char="●"/>
            </a:pPr>
            <a:r>
              <a:rPr lang="en" sz="1600">
                <a:solidFill>
                  <a:srgbClr val="E69138"/>
                </a:solidFill>
              </a:rPr>
              <a:t>Methods</a:t>
            </a:r>
            <a:endParaRPr sz="1600">
              <a:solidFill>
                <a:srgbClr val="E6913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○"/>
            </a:pPr>
            <a:r>
              <a:rPr lang="en" sz="1600">
                <a:solidFill>
                  <a:srgbClr val="3C78D8"/>
                </a:solidFill>
              </a:rPr>
              <a:t>say_hello()</a:t>
            </a:r>
            <a:endParaRPr sz="1600">
              <a:solidFill>
                <a:srgbClr val="3C78D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○"/>
            </a:pPr>
            <a:r>
              <a:rPr lang="en" sz="1600">
                <a:solidFill>
                  <a:srgbClr val="3C78D8"/>
                </a:solidFill>
              </a:rPr>
              <a:t>write_code()</a:t>
            </a:r>
            <a:endParaRPr/>
          </a:p>
        </p:txBody>
      </p:sp>
      <p:sp>
        <p:nvSpPr>
          <p:cNvPr id="223" name="Google Shape;223;g107f6dccb27_0_12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Class main parts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07f6dccb27_0_12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g107f6dccb27_0_33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{B4D04992-6355-4A17-860E-B23C98BF9628}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 need custom data types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is a class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Class main parts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Create custom class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0" name="Google Shape;230;g107f6dccb27_0_33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07f6dccb27_0_33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7f6dccb27_0_150"/>
          <p:cNvSpPr txBox="1"/>
          <p:nvPr/>
        </p:nvSpPr>
        <p:spPr>
          <a:xfrm>
            <a:off x="647475" y="1775125"/>
            <a:ext cx="851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</a:t>
            </a:r>
            <a:r>
              <a:rPr lang="en">
                <a:solidFill>
                  <a:srgbClr val="6AA84F"/>
                </a:solidFill>
              </a:rPr>
              <a:t>lass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237" name="Google Shape;237;g107f6dccb27_0_150"/>
          <p:cNvSpPr/>
          <p:nvPr/>
        </p:nvSpPr>
        <p:spPr>
          <a:xfrm flipH="1">
            <a:off x="807725" y="2106150"/>
            <a:ext cx="945600" cy="1451400"/>
          </a:xfrm>
          <a:prstGeom prst="bentUpArrow">
            <a:avLst>
              <a:gd fmla="val 8594" name="adj1"/>
              <a:gd fmla="val 12881" name="adj2"/>
              <a:gd fmla="val 2538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07f6dccb27_0_150"/>
          <p:cNvSpPr txBox="1"/>
          <p:nvPr/>
        </p:nvSpPr>
        <p:spPr>
          <a:xfrm>
            <a:off x="1818775" y="3302900"/>
            <a:ext cx="42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Tells Python we’re creating a new class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39" name="Google Shape;239;g107f6dccb27_0_150"/>
          <p:cNvSpPr/>
          <p:nvPr/>
        </p:nvSpPr>
        <p:spPr>
          <a:xfrm flipH="1">
            <a:off x="1367525" y="2106150"/>
            <a:ext cx="945600" cy="825900"/>
          </a:xfrm>
          <a:prstGeom prst="bentUpArrow">
            <a:avLst>
              <a:gd fmla="val 8594" name="adj1"/>
              <a:gd fmla="val 12881" name="adj2"/>
              <a:gd fmla="val 2538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07f6dccb27_0_150"/>
          <p:cNvSpPr txBox="1"/>
          <p:nvPr/>
        </p:nvSpPr>
        <p:spPr>
          <a:xfrm>
            <a:off x="2386225" y="2691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The name of our new class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41" name="Google Shape;241;g107f6dccb27_0_15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Create custom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07f6dccb27_0_15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7f6dccb27_0_167"/>
          <p:cNvSpPr txBox="1"/>
          <p:nvPr/>
        </p:nvSpPr>
        <p:spPr>
          <a:xfrm>
            <a:off x="647475" y="1775125"/>
            <a:ext cx="851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class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__init__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3C78D8"/>
                </a:solidFill>
              </a:rPr>
              <a:t>self</a:t>
            </a:r>
            <a:r>
              <a:rPr lang="en">
                <a:solidFill>
                  <a:schemeClr val="dk1"/>
                </a:solidFill>
              </a:rPr>
              <a:t>,  name,  age):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8" name="Google Shape;248;g107f6dccb27_0_167"/>
          <p:cNvSpPr/>
          <p:nvPr/>
        </p:nvSpPr>
        <p:spPr>
          <a:xfrm flipH="1">
            <a:off x="1701575" y="2442300"/>
            <a:ext cx="945600" cy="1451400"/>
          </a:xfrm>
          <a:prstGeom prst="bentUpArrow">
            <a:avLst>
              <a:gd fmla="val 8594" name="adj1"/>
              <a:gd fmla="val 12881" name="adj2"/>
              <a:gd fmla="val 2538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07f6dccb27_0_167"/>
          <p:cNvSpPr txBox="1"/>
          <p:nvPr/>
        </p:nvSpPr>
        <p:spPr>
          <a:xfrm>
            <a:off x="2712625" y="3639050"/>
            <a:ext cx="42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The constructor method for our class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50" name="Google Shape;250;g107f6dccb27_0_167"/>
          <p:cNvSpPr/>
          <p:nvPr/>
        </p:nvSpPr>
        <p:spPr>
          <a:xfrm flipH="1">
            <a:off x="2261375" y="2442300"/>
            <a:ext cx="945600" cy="825900"/>
          </a:xfrm>
          <a:prstGeom prst="bentUpArrow">
            <a:avLst>
              <a:gd fmla="val 8594" name="adj1"/>
              <a:gd fmla="val 12881" name="adj2"/>
              <a:gd fmla="val 2538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07f6dccb27_0_167"/>
          <p:cNvSpPr txBox="1"/>
          <p:nvPr/>
        </p:nvSpPr>
        <p:spPr>
          <a:xfrm>
            <a:off x="3280075" y="3027950"/>
            <a:ext cx="57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Whenever we create methods inside our class, we must pass in self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52" name="Google Shape;252;g107f6dccb27_0_167"/>
          <p:cNvSpPr/>
          <p:nvPr/>
        </p:nvSpPr>
        <p:spPr>
          <a:xfrm flipH="1">
            <a:off x="2971625" y="2442300"/>
            <a:ext cx="945600" cy="394800"/>
          </a:xfrm>
          <a:prstGeom prst="bentUpArrow">
            <a:avLst>
              <a:gd fmla="val 8594" name="adj1"/>
              <a:gd fmla="val 12881" name="adj2"/>
              <a:gd fmla="val 32314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07f6dccb27_0_167"/>
          <p:cNvSpPr txBox="1"/>
          <p:nvPr/>
        </p:nvSpPr>
        <p:spPr>
          <a:xfrm>
            <a:off x="4065050" y="2627750"/>
            <a:ext cx="46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Add name and age as a parameter for our constructor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54" name="Google Shape;254;g107f6dccb27_0_16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Create custom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07f6dccb27_0_16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7f6dccb27_0_185"/>
          <p:cNvSpPr txBox="1"/>
          <p:nvPr/>
        </p:nvSpPr>
        <p:spPr>
          <a:xfrm>
            <a:off x="647475" y="1775125"/>
            <a:ext cx="851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class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__init__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3C78D8"/>
                </a:solidFill>
              </a:rPr>
              <a:t>self</a:t>
            </a:r>
            <a:r>
              <a:rPr lang="en">
                <a:solidFill>
                  <a:schemeClr val="dk1"/>
                </a:solidFill>
              </a:rPr>
              <a:t>,  name,  age):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3C78D8"/>
                </a:solidFill>
              </a:rPr>
              <a:t>self.name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3C78D8"/>
                </a:solidFill>
              </a:rPr>
              <a:t>self.age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g107f6dccb27_0_185"/>
          <p:cNvSpPr/>
          <p:nvPr/>
        </p:nvSpPr>
        <p:spPr>
          <a:xfrm>
            <a:off x="3869775" y="2286000"/>
            <a:ext cx="141900" cy="571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07f6dccb27_0_185"/>
          <p:cNvSpPr txBox="1"/>
          <p:nvPr/>
        </p:nvSpPr>
        <p:spPr>
          <a:xfrm>
            <a:off x="4474875" y="22062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Create and initialize the attributes for this instance of the class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63" name="Google Shape;263;g107f6dccb27_0_18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Create custom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07f6dccb27_0_18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g103e8bb3d9b_0_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{B4D04992-6355-4A17-860E-B23C98BF9628}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We need custom data types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is a class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Class main parts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Create custom class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g103e8bb3d9b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03e8bb3d9b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7f6dccb27_0_200"/>
          <p:cNvSpPr txBox="1"/>
          <p:nvPr/>
        </p:nvSpPr>
        <p:spPr>
          <a:xfrm>
            <a:off x="0" y="16369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How do we design a class?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270" name="Google Shape;270;g107f6dccb27_0_200"/>
          <p:cNvSpPr txBox="1"/>
          <p:nvPr/>
        </p:nvSpPr>
        <p:spPr>
          <a:xfrm>
            <a:off x="0" y="21094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Let’s create a person class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271" name="Google Shape;271;g107f6dccb27_0_200"/>
          <p:cNvSpPr txBox="1"/>
          <p:nvPr/>
        </p:nvSpPr>
        <p:spPr>
          <a:xfrm>
            <a:off x="0" y="2581900"/>
            <a:ext cx="4575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Char char="●"/>
            </a:pPr>
            <a:r>
              <a:rPr lang="en" sz="1600">
                <a:solidFill>
                  <a:srgbClr val="E69138"/>
                </a:solidFill>
              </a:rPr>
              <a:t>Attributes</a:t>
            </a:r>
            <a:endParaRPr sz="1600">
              <a:solidFill>
                <a:srgbClr val="E6913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○"/>
            </a:pPr>
            <a:r>
              <a:rPr lang="en" sz="1600">
                <a:solidFill>
                  <a:srgbClr val="3C78D8"/>
                </a:solidFill>
              </a:rPr>
              <a:t>Name</a:t>
            </a:r>
            <a:endParaRPr sz="1600">
              <a:solidFill>
                <a:srgbClr val="3C78D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○"/>
            </a:pPr>
            <a:r>
              <a:rPr lang="en" sz="1600">
                <a:solidFill>
                  <a:srgbClr val="3C78D8"/>
                </a:solidFill>
              </a:rPr>
              <a:t>Age</a:t>
            </a:r>
            <a:endParaRPr sz="1600">
              <a:solidFill>
                <a:srgbClr val="3C78D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Char char="●"/>
            </a:pPr>
            <a:r>
              <a:rPr lang="en" sz="1600">
                <a:solidFill>
                  <a:srgbClr val="E69138"/>
                </a:solidFill>
              </a:rPr>
              <a:t>Methods</a:t>
            </a:r>
            <a:endParaRPr sz="1600">
              <a:solidFill>
                <a:srgbClr val="E6913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○"/>
            </a:pPr>
            <a:r>
              <a:rPr lang="en" sz="1600">
                <a:solidFill>
                  <a:srgbClr val="3C78D8"/>
                </a:solidFill>
              </a:rPr>
              <a:t>say_hello()</a:t>
            </a:r>
            <a:endParaRPr sz="1600">
              <a:solidFill>
                <a:srgbClr val="3C78D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○"/>
            </a:pPr>
            <a:r>
              <a:rPr lang="en" sz="1600">
                <a:solidFill>
                  <a:srgbClr val="3C78D8"/>
                </a:solidFill>
              </a:rPr>
              <a:t>write_code()</a:t>
            </a:r>
            <a:endParaRPr sz="1600">
              <a:solidFill>
                <a:srgbClr val="3C78D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Char char="●"/>
            </a:pPr>
            <a:r>
              <a:rPr lang="en" sz="1600">
                <a:solidFill>
                  <a:srgbClr val="E69138"/>
                </a:solidFill>
              </a:rPr>
              <a:t>Constructor</a:t>
            </a:r>
            <a:endParaRPr sz="1600">
              <a:solidFill>
                <a:srgbClr val="E6913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○"/>
            </a:pPr>
            <a:r>
              <a:rPr lang="en" sz="1600">
                <a:solidFill>
                  <a:srgbClr val="3C78D8"/>
                </a:solidFill>
              </a:rPr>
              <a:t>Person(Name, Age)</a:t>
            </a:r>
            <a:endParaRPr sz="1600">
              <a:solidFill>
                <a:srgbClr val="3C78D8"/>
              </a:solidFill>
            </a:endParaRPr>
          </a:p>
        </p:txBody>
      </p:sp>
      <p:pic>
        <p:nvPicPr>
          <p:cNvPr id="272" name="Google Shape;272;g107f6dccb27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725" y="2655350"/>
            <a:ext cx="295775" cy="2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07f6dccb27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725" y="4144975"/>
            <a:ext cx="295775" cy="2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07f6dccb27_0_20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Create custom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07f6dccb27_0_20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7f6dccb27_0_208"/>
          <p:cNvSpPr txBox="1"/>
          <p:nvPr/>
        </p:nvSpPr>
        <p:spPr>
          <a:xfrm>
            <a:off x="647475" y="1775125"/>
            <a:ext cx="851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class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__init__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3C78D8"/>
                </a:solidFill>
              </a:rPr>
              <a:t>self</a:t>
            </a:r>
            <a:r>
              <a:rPr lang="en">
                <a:solidFill>
                  <a:schemeClr val="dk1"/>
                </a:solidFill>
              </a:rPr>
              <a:t>,  name,  age):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3C78D8"/>
                </a:solidFill>
              </a:rPr>
              <a:t>self.name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3C78D8"/>
                </a:solidFill>
              </a:rPr>
              <a:t>self.age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1" name="Google Shape;281;g107f6dccb27_0_208"/>
          <p:cNvSpPr/>
          <p:nvPr/>
        </p:nvSpPr>
        <p:spPr>
          <a:xfrm>
            <a:off x="3869775" y="2286000"/>
            <a:ext cx="141900" cy="571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07f6dccb27_0_208"/>
          <p:cNvSpPr txBox="1"/>
          <p:nvPr/>
        </p:nvSpPr>
        <p:spPr>
          <a:xfrm>
            <a:off x="4474875" y="22062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Create and initialize the attributes for this instance of the class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83" name="Google Shape;283;g107f6dccb27_0_208"/>
          <p:cNvSpPr txBox="1"/>
          <p:nvPr/>
        </p:nvSpPr>
        <p:spPr>
          <a:xfrm>
            <a:off x="560300" y="3772650"/>
            <a:ext cx="38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(“Jack”,  20)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(p.</a:t>
            </a:r>
            <a:r>
              <a:rPr lang="en">
                <a:solidFill>
                  <a:srgbClr val="3C78D8"/>
                </a:solidFill>
              </a:rPr>
              <a:t>age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g107f6dccb27_0_208"/>
          <p:cNvSpPr txBox="1"/>
          <p:nvPr/>
        </p:nvSpPr>
        <p:spPr>
          <a:xfrm>
            <a:off x="1125600" y="4388250"/>
            <a:ext cx="7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20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85" name="Google Shape;285;g107f6dccb27_0_208"/>
          <p:cNvSpPr/>
          <p:nvPr/>
        </p:nvSpPr>
        <p:spPr>
          <a:xfrm>
            <a:off x="891379" y="2517600"/>
            <a:ext cx="1911975" cy="1471700"/>
          </a:xfrm>
          <a:custGeom>
            <a:rect b="b" l="l" r="r" t="t"/>
            <a:pathLst>
              <a:path extrusionOk="0" h="58868" w="76479">
                <a:moveTo>
                  <a:pt x="72220" y="58868"/>
                </a:moveTo>
                <a:cubicBezTo>
                  <a:pt x="72021" y="54386"/>
                  <a:pt x="82580" y="36755"/>
                  <a:pt x="71025" y="31974"/>
                </a:cubicBezTo>
                <a:cubicBezTo>
                  <a:pt x="59471" y="27193"/>
                  <a:pt x="12605" y="35510"/>
                  <a:pt x="2893" y="30181"/>
                </a:cubicBezTo>
                <a:cubicBezTo>
                  <a:pt x="-6819" y="24852"/>
                  <a:pt x="11111" y="5030"/>
                  <a:pt x="12754" y="0"/>
                </a:cubicBezTo>
              </a:path>
            </a:pathLst>
          </a:cu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86" name="Google Shape;286;g107f6dccb27_0_208"/>
          <p:cNvCxnSpPr/>
          <p:nvPr/>
        </p:nvCxnSpPr>
        <p:spPr>
          <a:xfrm flipH="1" rot="10800000">
            <a:off x="1217700" y="2412925"/>
            <a:ext cx="52200" cy="97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g107f6dccb27_0_208"/>
          <p:cNvSpPr txBox="1"/>
          <p:nvPr/>
        </p:nvSpPr>
        <p:spPr>
          <a:xfrm>
            <a:off x="5175375" y="2821825"/>
            <a:ext cx="13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Person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88" name="Google Shape;288;g107f6dccb27_0_208"/>
          <p:cNvSpPr/>
          <p:nvPr/>
        </p:nvSpPr>
        <p:spPr>
          <a:xfrm>
            <a:off x="5175375" y="3222025"/>
            <a:ext cx="1645200" cy="1267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07f6dccb27_0_208"/>
          <p:cNvSpPr/>
          <p:nvPr/>
        </p:nvSpPr>
        <p:spPr>
          <a:xfrm>
            <a:off x="5299050" y="3345625"/>
            <a:ext cx="1446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07f6dccb27_0_208"/>
          <p:cNvSpPr txBox="1"/>
          <p:nvPr/>
        </p:nvSpPr>
        <p:spPr>
          <a:xfrm>
            <a:off x="5349900" y="3378325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name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91" name="Google Shape;291;g107f6dccb27_0_208"/>
          <p:cNvSpPr/>
          <p:nvPr/>
        </p:nvSpPr>
        <p:spPr>
          <a:xfrm>
            <a:off x="5288325" y="3885775"/>
            <a:ext cx="1446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07f6dccb27_0_208"/>
          <p:cNvSpPr txBox="1"/>
          <p:nvPr/>
        </p:nvSpPr>
        <p:spPr>
          <a:xfrm>
            <a:off x="5339175" y="3880350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age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93" name="Google Shape;293;g107f6dccb27_0_208"/>
          <p:cNvSpPr txBox="1"/>
          <p:nvPr/>
        </p:nvSpPr>
        <p:spPr>
          <a:xfrm>
            <a:off x="6118375" y="3378325"/>
            <a:ext cx="7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jack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94" name="Google Shape;294;g107f6dccb27_0_208"/>
          <p:cNvSpPr txBox="1"/>
          <p:nvPr/>
        </p:nvSpPr>
        <p:spPr>
          <a:xfrm>
            <a:off x="6185650" y="3918475"/>
            <a:ext cx="4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95" name="Google Shape;295;g107f6dccb27_0_20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Create custom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07f6dccb27_0_20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7f6dccb27_0_234"/>
          <p:cNvSpPr txBox="1"/>
          <p:nvPr/>
        </p:nvSpPr>
        <p:spPr>
          <a:xfrm>
            <a:off x="647475" y="1775125"/>
            <a:ext cx="8511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class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__init__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3C78D8"/>
                </a:solidFill>
              </a:rPr>
              <a:t>self</a:t>
            </a:r>
            <a:r>
              <a:rPr lang="en">
                <a:solidFill>
                  <a:schemeClr val="dk1"/>
                </a:solidFill>
              </a:rPr>
              <a:t>,  name,  age):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3C78D8"/>
                </a:solidFill>
              </a:rPr>
              <a:t>self.name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3C78D8"/>
                </a:solidFill>
              </a:rPr>
              <a:t>self.age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3C78D8"/>
                </a:solidFill>
              </a:rPr>
              <a:t>say_hello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3C78D8"/>
                </a:solidFill>
              </a:rPr>
              <a:t>self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write_code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3C78D8"/>
                </a:solidFill>
              </a:rPr>
              <a:t>self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g107f6dccb27_0_234"/>
          <p:cNvSpPr/>
          <p:nvPr/>
        </p:nvSpPr>
        <p:spPr>
          <a:xfrm>
            <a:off x="3503700" y="2958350"/>
            <a:ext cx="177600" cy="1010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07f6dccb27_0_234"/>
          <p:cNvSpPr txBox="1"/>
          <p:nvPr/>
        </p:nvSpPr>
        <p:spPr>
          <a:xfrm>
            <a:off x="4445000" y="3155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Define methods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04" name="Google Shape;304;g107f6dccb27_0_23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Create custom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07f6dccb27_0_23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7f6dccb27_0_268"/>
          <p:cNvSpPr txBox="1"/>
          <p:nvPr/>
        </p:nvSpPr>
        <p:spPr>
          <a:xfrm>
            <a:off x="647475" y="1775125"/>
            <a:ext cx="8511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class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__init__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3C78D8"/>
                </a:solidFill>
              </a:rPr>
              <a:t>self</a:t>
            </a:r>
            <a:r>
              <a:rPr lang="en">
                <a:solidFill>
                  <a:schemeClr val="dk1"/>
                </a:solidFill>
              </a:rPr>
              <a:t>,  name,  age):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3C78D8"/>
                </a:solidFill>
              </a:rPr>
              <a:t>self.name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3C78D8"/>
                </a:solidFill>
              </a:rPr>
              <a:t>self.age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3C78D8"/>
                </a:solidFill>
              </a:rPr>
              <a:t>say_hello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3C78D8"/>
                </a:solidFill>
              </a:rPr>
              <a:t>self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“Hi all”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write_code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3C78D8"/>
                </a:solidFill>
              </a:rPr>
              <a:t>self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“Writing code”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g107f6dccb27_0_268"/>
          <p:cNvSpPr txBox="1"/>
          <p:nvPr/>
        </p:nvSpPr>
        <p:spPr>
          <a:xfrm>
            <a:off x="4934663" y="2350125"/>
            <a:ext cx="338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“Jack”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30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p.</a:t>
            </a:r>
            <a:r>
              <a:rPr lang="en">
                <a:solidFill>
                  <a:srgbClr val="3C78D8"/>
                </a:solidFill>
              </a:rPr>
              <a:t>say_hello</a:t>
            </a:r>
            <a:r>
              <a:rPr lang="en">
                <a:solidFill>
                  <a:schemeClr val="dk1"/>
                </a:solidFill>
              </a:rPr>
              <a:t>()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2" name="Google Shape;312;g107f6dccb27_0_268"/>
          <p:cNvSpPr txBox="1"/>
          <p:nvPr/>
        </p:nvSpPr>
        <p:spPr>
          <a:xfrm>
            <a:off x="4934665" y="3055350"/>
            <a:ext cx="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Hi all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13" name="Google Shape;313;g107f6dccb27_0_26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Create custom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07f6dccb27_0_26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7f6dccb27_0_276"/>
          <p:cNvSpPr txBox="1"/>
          <p:nvPr/>
        </p:nvSpPr>
        <p:spPr>
          <a:xfrm>
            <a:off x="22400" y="1322300"/>
            <a:ext cx="912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examples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320" name="Google Shape;320;g107f6dccb27_0_276"/>
          <p:cNvSpPr txBox="1"/>
          <p:nvPr/>
        </p:nvSpPr>
        <p:spPr>
          <a:xfrm>
            <a:off x="1056550" y="2822800"/>
            <a:ext cx="137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Attributes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breed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age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21" name="Google Shape;321;g107f6dccb27_0_276"/>
          <p:cNvSpPr txBox="1"/>
          <p:nvPr/>
        </p:nvSpPr>
        <p:spPr>
          <a:xfrm>
            <a:off x="1034200" y="2422600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Dog class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22" name="Google Shape;322;g107f6dccb27_0_276"/>
          <p:cNvSpPr txBox="1"/>
          <p:nvPr/>
        </p:nvSpPr>
        <p:spPr>
          <a:xfrm>
            <a:off x="1056550" y="3805600"/>
            <a:ext cx="209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methos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eat()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sleep()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323" name="Google Shape;323;g107f6dccb27_0_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038" y="2279300"/>
            <a:ext cx="5317131" cy="27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07f6dccb27_0_27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Create custom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07f6dccb27_0_27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7f6dccb27_0_292"/>
          <p:cNvSpPr txBox="1"/>
          <p:nvPr/>
        </p:nvSpPr>
        <p:spPr>
          <a:xfrm>
            <a:off x="22400" y="1322300"/>
            <a:ext cx="912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examples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331" name="Google Shape;331;g107f6dccb27_0_292"/>
          <p:cNvSpPr txBox="1"/>
          <p:nvPr/>
        </p:nvSpPr>
        <p:spPr>
          <a:xfrm>
            <a:off x="1172150" y="2720425"/>
            <a:ext cx="1374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Attributes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Name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Id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Grades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faculty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32" name="Google Shape;332;g107f6dccb27_0_292"/>
          <p:cNvSpPr txBox="1"/>
          <p:nvPr/>
        </p:nvSpPr>
        <p:spPr>
          <a:xfrm>
            <a:off x="1149800" y="232022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Student class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33" name="Google Shape;333;g107f6dccb27_0_292"/>
          <p:cNvSpPr txBox="1"/>
          <p:nvPr/>
        </p:nvSpPr>
        <p:spPr>
          <a:xfrm>
            <a:off x="1194500" y="3926175"/>
            <a:ext cx="209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methos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average_score()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maximum_score()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minimum_score()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34" name="Google Shape;334;g107f6dccb27_0_292"/>
          <p:cNvSpPr txBox="1"/>
          <p:nvPr/>
        </p:nvSpPr>
        <p:spPr>
          <a:xfrm>
            <a:off x="5214325" y="2720425"/>
            <a:ext cx="2787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Attributes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brand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model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gas_tank_size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fuel_level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35" name="Google Shape;335;g107f6dccb27_0_292"/>
          <p:cNvSpPr txBox="1"/>
          <p:nvPr/>
        </p:nvSpPr>
        <p:spPr>
          <a:xfrm>
            <a:off x="5191975" y="232022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Vehicle </a:t>
            </a:r>
            <a:r>
              <a:rPr lang="en">
                <a:solidFill>
                  <a:srgbClr val="E69138"/>
                </a:solidFill>
              </a:rPr>
              <a:t>class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36" name="Google Shape;336;g107f6dccb27_0_292"/>
          <p:cNvSpPr txBox="1"/>
          <p:nvPr/>
        </p:nvSpPr>
        <p:spPr>
          <a:xfrm>
            <a:off x="5236675" y="3926175"/>
            <a:ext cx="209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methos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fuel_up()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drive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37" name="Google Shape;337;g107f6dccb27_0_29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Create custom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07f6dccb27_0_29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405479fd_0_24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07405479fd_0_242"/>
          <p:cNvSpPr/>
          <p:nvPr/>
        </p:nvSpPr>
        <p:spPr>
          <a:xfrm>
            <a:off x="2439150" y="2267100"/>
            <a:ext cx="4265700" cy="28764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" name="Google Shape;71;g107405479fd_0_242"/>
          <p:cNvGraphicFramePr/>
          <p:nvPr/>
        </p:nvGraphicFramePr>
        <p:xfrm>
          <a:off x="5656850" y="25700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{B4D04992-6355-4A17-860E-B23C98BF9628}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AA84F"/>
                          </a:solidFill>
                        </a:rPr>
                        <a:t>2000</a:t>
                      </a:r>
                      <a:endParaRPr sz="14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AA84F"/>
                          </a:solidFill>
                        </a:rPr>
                        <a:t>15000</a:t>
                      </a:r>
                      <a:endParaRPr sz="14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AA84F"/>
                          </a:solidFill>
                        </a:rPr>
                        <a:t>20000</a:t>
                      </a:r>
                      <a:endParaRPr sz="14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AA84F"/>
                          </a:solidFill>
                        </a:rPr>
                        <a:t>7000</a:t>
                      </a:r>
                      <a:endParaRPr sz="14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AA84F"/>
                          </a:solidFill>
                        </a:rPr>
                        <a:t>60000</a:t>
                      </a:r>
                      <a:endParaRPr sz="14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AA84F"/>
                          </a:solidFill>
                        </a:rPr>
                        <a:t>30000</a:t>
                      </a:r>
                      <a:endParaRPr sz="14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2" name="Google Shape;72;g107405479fd_0_242"/>
          <p:cNvGraphicFramePr/>
          <p:nvPr/>
        </p:nvGraphicFramePr>
        <p:xfrm>
          <a:off x="2655050" y="25522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{B4D04992-6355-4A17-860E-B23C98BF9628}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06666"/>
                          </a:solidFill>
                        </a:rPr>
                        <a:t>opel</a:t>
                      </a:r>
                      <a:endParaRPr sz="14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06666"/>
                          </a:solidFill>
                        </a:rPr>
                        <a:t>bmw</a:t>
                      </a:r>
                      <a:endParaRPr sz="14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06666"/>
                          </a:solidFill>
                        </a:rPr>
                        <a:t>mercedes</a:t>
                      </a:r>
                      <a:endParaRPr sz="14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06666"/>
                          </a:solidFill>
                        </a:rPr>
                        <a:t>toyota</a:t>
                      </a:r>
                      <a:endParaRPr sz="14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06666"/>
                          </a:solidFill>
                        </a:rPr>
                        <a:t>tesla</a:t>
                      </a:r>
                      <a:endParaRPr sz="14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06666"/>
                          </a:solidFill>
                        </a:rPr>
                        <a:t>ford</a:t>
                      </a:r>
                      <a:endParaRPr sz="14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" name="Google Shape;73;g107405479fd_0_242"/>
          <p:cNvSpPr txBox="1"/>
          <p:nvPr/>
        </p:nvSpPr>
        <p:spPr>
          <a:xfrm>
            <a:off x="2774588" y="22150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 b="0" i="0" sz="16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07405479fd_0_242"/>
          <p:cNvSpPr txBox="1"/>
          <p:nvPr/>
        </p:nvSpPr>
        <p:spPr>
          <a:xfrm>
            <a:off x="5544788" y="22150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b="0" i="0" sz="16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g107405479fd_0_242"/>
          <p:cNvCxnSpPr/>
          <p:nvPr/>
        </p:nvCxnSpPr>
        <p:spPr>
          <a:xfrm>
            <a:off x="4026650" y="27452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" name="Google Shape;76;g107405479fd_0_242"/>
          <p:cNvCxnSpPr/>
          <p:nvPr/>
        </p:nvCxnSpPr>
        <p:spPr>
          <a:xfrm>
            <a:off x="4036388" y="31217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" name="Google Shape;77;g107405479fd_0_242"/>
          <p:cNvCxnSpPr/>
          <p:nvPr/>
        </p:nvCxnSpPr>
        <p:spPr>
          <a:xfrm>
            <a:off x="4036375" y="35281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g107405479fd_0_242"/>
          <p:cNvCxnSpPr/>
          <p:nvPr/>
        </p:nvCxnSpPr>
        <p:spPr>
          <a:xfrm>
            <a:off x="4036375" y="39435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g107405479fd_0_242"/>
          <p:cNvCxnSpPr/>
          <p:nvPr/>
        </p:nvCxnSpPr>
        <p:spPr>
          <a:xfrm>
            <a:off x="4036375" y="42976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g107405479fd_0_242"/>
          <p:cNvCxnSpPr/>
          <p:nvPr/>
        </p:nvCxnSpPr>
        <p:spPr>
          <a:xfrm>
            <a:off x="4036375" y="47115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" name="Google Shape;81;g107405479fd_0_242"/>
          <p:cNvSpPr txBox="1"/>
          <p:nvPr/>
        </p:nvSpPr>
        <p:spPr>
          <a:xfrm>
            <a:off x="44825" y="927888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Dictionary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07405479fd_0_242"/>
          <p:cNvSpPr txBox="1"/>
          <p:nvPr/>
        </p:nvSpPr>
        <p:spPr>
          <a:xfrm>
            <a:off x="1901225" y="1347063"/>
            <a:ext cx="54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A container data type that maps “keys” to their associated “values”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07405479fd_0_242"/>
          <p:cNvSpPr/>
          <p:nvPr/>
        </p:nvSpPr>
        <p:spPr>
          <a:xfrm>
            <a:off x="1796725" y="957638"/>
            <a:ext cx="5700000" cy="11580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07405479fd_0_242"/>
          <p:cNvSpPr txBox="1"/>
          <p:nvPr/>
        </p:nvSpPr>
        <p:spPr>
          <a:xfrm>
            <a:off x="228600" y="2721550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d[</a:t>
            </a:r>
            <a:r>
              <a:rPr b="0" i="0" lang="en" sz="1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“opel”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07405479fd_0_242"/>
          <p:cNvSpPr txBox="1"/>
          <p:nvPr/>
        </p:nvSpPr>
        <p:spPr>
          <a:xfrm>
            <a:off x="268950" y="2308400"/>
            <a:ext cx="7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07405479fd_0_242"/>
          <p:cNvSpPr txBox="1"/>
          <p:nvPr/>
        </p:nvSpPr>
        <p:spPr>
          <a:xfrm>
            <a:off x="189750" y="3897450"/>
            <a:ext cx="10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update/add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07405479fd_0_242"/>
          <p:cNvSpPr txBox="1"/>
          <p:nvPr/>
        </p:nvSpPr>
        <p:spPr>
          <a:xfrm>
            <a:off x="7608050" y="2332850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07405479fd_0_242"/>
          <p:cNvSpPr txBox="1"/>
          <p:nvPr/>
        </p:nvSpPr>
        <p:spPr>
          <a:xfrm>
            <a:off x="7540800" y="3679588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07405479fd_0_242"/>
          <p:cNvSpPr txBox="1"/>
          <p:nvPr/>
        </p:nvSpPr>
        <p:spPr>
          <a:xfrm>
            <a:off x="189750" y="3038250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“opel”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107405479fd_0_242"/>
          <p:cNvSpPr txBox="1"/>
          <p:nvPr/>
        </p:nvSpPr>
        <p:spPr>
          <a:xfrm>
            <a:off x="189750" y="3362425"/>
            <a:ext cx="16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“opel”, </a:t>
            </a: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07405479fd_0_242"/>
          <p:cNvSpPr txBox="1"/>
          <p:nvPr/>
        </p:nvSpPr>
        <p:spPr>
          <a:xfrm>
            <a:off x="189750" y="4297650"/>
            <a:ext cx="20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d[</a:t>
            </a:r>
            <a:r>
              <a:rPr b="0" i="0" lang="en" sz="1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“bmw”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 </a:t>
            </a:r>
            <a:r>
              <a:rPr b="0" i="0" lang="en" sz="14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20_000</a:t>
            </a:r>
            <a:endParaRPr b="0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07405479fd_0_242"/>
          <p:cNvSpPr txBox="1"/>
          <p:nvPr/>
        </p:nvSpPr>
        <p:spPr>
          <a:xfrm>
            <a:off x="7433250" y="2745225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del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d[</a:t>
            </a:r>
            <a:r>
              <a:rPr b="0" i="0" lang="en" sz="1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“opel”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07405479fd_0_242"/>
          <p:cNvSpPr txBox="1"/>
          <p:nvPr/>
        </p:nvSpPr>
        <p:spPr>
          <a:xfrm>
            <a:off x="7433250" y="3121750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pop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“opel”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g107405479fd_0_242"/>
          <p:cNvGraphicFramePr/>
          <p:nvPr/>
        </p:nvGraphicFramePr>
        <p:xfrm>
          <a:off x="7153825" y="437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{B4D04992-6355-4A17-860E-B23C98BF9628}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(d.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keys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())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Google Shape;95;g107405479fd_0_242"/>
          <p:cNvGraphicFramePr/>
          <p:nvPr/>
        </p:nvGraphicFramePr>
        <p:xfrm>
          <a:off x="7153825" y="467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{B4D04992-6355-4A17-860E-B23C98BF9628}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(d.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items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())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" name="Google Shape;96;g107405479fd_0_242"/>
          <p:cNvGraphicFramePr/>
          <p:nvPr/>
        </p:nvGraphicFramePr>
        <p:xfrm>
          <a:off x="7153825" y="4079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{B4D04992-6355-4A17-860E-B23C98BF9628}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(d.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values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())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g107405479fd_0_24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07405479fd_0_24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g107f6dccb27_0_306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{B4D04992-6355-4A17-860E-B23C98BF9628}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We need custom data types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is a class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Class main parts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Create custom class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" name="Google Shape;104;g107f6dccb27_0_30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07f6dccb27_0_30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7f6dccb27_0_0"/>
          <p:cNvSpPr txBox="1"/>
          <p:nvPr/>
        </p:nvSpPr>
        <p:spPr>
          <a:xfrm>
            <a:off x="0" y="20152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I</a:t>
            </a:r>
            <a:r>
              <a:rPr lang="en" sz="1600">
                <a:solidFill>
                  <a:srgbClr val="3C78D8"/>
                </a:solidFill>
              </a:rPr>
              <a:t>nts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3C78D8"/>
                </a:solidFill>
              </a:rPr>
              <a:t> </a:t>
            </a:r>
            <a:r>
              <a:rPr lang="en" sz="1600">
                <a:solidFill>
                  <a:srgbClr val="3C78D8"/>
                </a:solidFill>
              </a:rPr>
              <a:t>floats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3C78D8"/>
                </a:solidFill>
              </a:rPr>
              <a:t> strings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3C78D8"/>
                </a:solidFill>
              </a:rPr>
              <a:t> booleans</a:t>
            </a:r>
            <a:r>
              <a:rPr lang="en" sz="1600">
                <a:solidFill>
                  <a:schemeClr val="dk1"/>
                </a:solidFill>
              </a:rPr>
              <a:t>,</a:t>
            </a:r>
            <a:r>
              <a:rPr lang="en" sz="1600">
                <a:solidFill>
                  <a:srgbClr val="3C78D8"/>
                </a:solidFill>
              </a:rPr>
              <a:t>  lists</a:t>
            </a:r>
            <a:r>
              <a:rPr lang="en" sz="1600">
                <a:solidFill>
                  <a:schemeClr val="dk1"/>
                </a:solidFill>
              </a:rPr>
              <a:t>,</a:t>
            </a:r>
            <a:r>
              <a:rPr lang="en" sz="1600">
                <a:solidFill>
                  <a:srgbClr val="3C78D8"/>
                </a:solidFill>
              </a:rPr>
              <a:t>  tuple</a:t>
            </a:r>
            <a:r>
              <a:rPr lang="en" sz="1600">
                <a:solidFill>
                  <a:schemeClr val="dk1"/>
                </a:solidFill>
              </a:rPr>
              <a:t>,</a:t>
            </a:r>
            <a:r>
              <a:rPr lang="en" sz="1600">
                <a:solidFill>
                  <a:srgbClr val="3C78D8"/>
                </a:solidFill>
              </a:rPr>
              <a:t>  set</a:t>
            </a:r>
            <a:r>
              <a:rPr lang="en" sz="1600">
                <a:solidFill>
                  <a:schemeClr val="dk1"/>
                </a:solidFill>
              </a:rPr>
              <a:t>,</a:t>
            </a:r>
            <a:r>
              <a:rPr lang="en" sz="1600">
                <a:solidFill>
                  <a:srgbClr val="3C78D8"/>
                </a:solidFill>
              </a:rPr>
              <a:t>  dictionaries </a:t>
            </a:r>
            <a:r>
              <a:rPr lang="en" sz="1600">
                <a:solidFill>
                  <a:schemeClr val="dk1"/>
                </a:solidFill>
              </a:rPr>
              <a:t>……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1" name="Google Shape;111;g107f6dccb27_0_0"/>
          <p:cNvSpPr txBox="1"/>
          <p:nvPr/>
        </p:nvSpPr>
        <p:spPr>
          <a:xfrm>
            <a:off x="0" y="1331350"/>
            <a:ext cx="909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69138"/>
                </a:solidFill>
              </a:rPr>
              <a:t>built-in Python data types</a:t>
            </a:r>
            <a:endParaRPr sz="1700">
              <a:solidFill>
                <a:srgbClr val="E69138"/>
              </a:solidFill>
            </a:endParaRPr>
          </a:p>
        </p:txBody>
      </p:sp>
      <p:sp>
        <p:nvSpPr>
          <p:cNvPr id="112" name="Google Shape;112;g107f6dccb27_0_0"/>
          <p:cNvSpPr txBox="1"/>
          <p:nvPr/>
        </p:nvSpPr>
        <p:spPr>
          <a:xfrm>
            <a:off x="0" y="30410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Our own data types ? 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13" name="Google Shape;113;g107f6dccb27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We need custom data types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07f6dccb27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7f6dccb27_0_39"/>
          <p:cNvSpPr txBox="1"/>
          <p:nvPr/>
        </p:nvSpPr>
        <p:spPr>
          <a:xfrm>
            <a:off x="0" y="1842525"/>
            <a:ext cx="909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69138"/>
                </a:solidFill>
              </a:rPr>
              <a:t>How and why would we define our own data types?</a:t>
            </a:r>
            <a:endParaRPr sz="1700">
              <a:solidFill>
                <a:srgbClr val="E69138"/>
              </a:solidFill>
            </a:endParaRPr>
          </a:p>
        </p:txBody>
      </p:sp>
      <p:sp>
        <p:nvSpPr>
          <p:cNvPr id="120" name="Google Shape;120;g107f6dccb27_0_3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We need custom data types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07f6dccb27_0_3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7f6dccb27_0_51"/>
          <p:cNvSpPr txBox="1"/>
          <p:nvPr/>
        </p:nvSpPr>
        <p:spPr>
          <a:xfrm>
            <a:off x="0" y="1331350"/>
            <a:ext cx="909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69138"/>
                </a:solidFill>
              </a:rPr>
              <a:t>How and </a:t>
            </a:r>
            <a:r>
              <a:rPr lang="en" sz="1700">
                <a:solidFill>
                  <a:srgbClr val="3C78D8"/>
                </a:solidFill>
              </a:rPr>
              <a:t>why</a:t>
            </a:r>
            <a:r>
              <a:rPr lang="en" sz="1700">
                <a:solidFill>
                  <a:srgbClr val="E69138"/>
                </a:solidFill>
              </a:rPr>
              <a:t> would we define our own data types?</a:t>
            </a:r>
            <a:endParaRPr sz="1700">
              <a:solidFill>
                <a:srgbClr val="E69138"/>
              </a:solidFill>
            </a:endParaRPr>
          </a:p>
        </p:txBody>
      </p:sp>
      <p:sp>
        <p:nvSpPr>
          <p:cNvPr id="127" name="Google Shape;127;g107f6dccb27_0_51"/>
          <p:cNvSpPr txBox="1"/>
          <p:nvPr/>
        </p:nvSpPr>
        <p:spPr>
          <a:xfrm>
            <a:off x="625800" y="3445650"/>
            <a:ext cx="8518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For others</a:t>
            </a:r>
            <a:endParaRPr sz="1600"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We hide the implementation details of our code so others don’t need to worry about them.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They can just use the class, like we do for random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28" name="Google Shape;128;g107f6dccb27_0_51"/>
          <p:cNvSpPr txBox="1"/>
          <p:nvPr/>
        </p:nvSpPr>
        <p:spPr>
          <a:xfrm>
            <a:off x="670650" y="2583750"/>
            <a:ext cx="8428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For ourselves</a:t>
            </a:r>
            <a:endParaRPr sz="1600"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Grouping related data and the functions that act on it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Modular code development (isolation of particular tasks) 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29" name="Google Shape;129;g107f6dccb27_0_5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We need custom data types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07f6dccb27_0_5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7f6dccb27_0_62"/>
          <p:cNvSpPr txBox="1"/>
          <p:nvPr/>
        </p:nvSpPr>
        <p:spPr>
          <a:xfrm>
            <a:off x="0" y="1331350"/>
            <a:ext cx="909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How</a:t>
            </a:r>
            <a:r>
              <a:rPr lang="en" sz="1700">
                <a:solidFill>
                  <a:srgbClr val="E69138"/>
                </a:solidFill>
              </a:rPr>
              <a:t> and why would we define our own data types?</a:t>
            </a:r>
            <a:endParaRPr sz="1700">
              <a:solidFill>
                <a:srgbClr val="E69138"/>
              </a:solidFill>
            </a:endParaRPr>
          </a:p>
        </p:txBody>
      </p:sp>
      <p:sp>
        <p:nvSpPr>
          <p:cNvPr id="136" name="Google Shape;136;g107f6dccb27_0_62"/>
          <p:cNvSpPr txBox="1"/>
          <p:nvPr/>
        </p:nvSpPr>
        <p:spPr>
          <a:xfrm>
            <a:off x="-33150" y="2575400"/>
            <a:ext cx="909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69138"/>
                </a:solidFill>
              </a:rPr>
              <a:t>We need a </a:t>
            </a:r>
            <a:r>
              <a:rPr lang="en" sz="2100">
                <a:solidFill>
                  <a:srgbClr val="E69138"/>
                </a:solidFill>
              </a:rPr>
              <a:t>class </a:t>
            </a:r>
            <a:br>
              <a:rPr lang="en" sz="1700">
                <a:solidFill>
                  <a:srgbClr val="E69138"/>
                </a:solidFill>
              </a:rPr>
            </a:br>
            <a:r>
              <a:rPr lang="en" sz="1700">
                <a:solidFill>
                  <a:srgbClr val="E69138"/>
                </a:solidFill>
              </a:rPr>
              <a:t>A Python class defines a new data type for our programs to use.</a:t>
            </a:r>
            <a:endParaRPr sz="1700">
              <a:solidFill>
                <a:srgbClr val="E69138"/>
              </a:solidFill>
            </a:endParaRPr>
          </a:p>
        </p:txBody>
      </p:sp>
      <p:sp>
        <p:nvSpPr>
          <p:cNvPr id="137" name="Google Shape;137;g107f6dccb27_0_6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We need custom data types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07f6dccb27_0_6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g107f6dccb27_0_315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{B4D04992-6355-4A17-860E-B23C98BF9628}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 need custom data types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What is a class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Class main parts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Create custom class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g107f6dccb27_0_31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07f6dccb27_0_31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