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5">
          <p15:clr>
            <a:srgbClr val="A4A3A4"/>
          </p15:clr>
        </p15:guide>
        <p15:guide id="2" pos="576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77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2638">
          <p15:clr>
            <a:srgbClr val="9AA0A6"/>
          </p15:clr>
        </p15:guide>
        <p15:guide id="12" pos="315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3" roundtripDataSignature="AMtx7mjzQg1BHltHGYYO02aDw2sdGKS+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D844DC-2414-45EE-AF1D-6E1C6856CA70}">
  <a:tblStyle styleId="{75D844DC-2414-45EE-AF1D-6E1C6856CA7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5" orient="horz"/>
        <p:guide pos="576"/>
        <p:guide/>
        <p:guide pos="2319"/>
        <p:guide pos="4576"/>
        <p:guide pos="4201"/>
        <p:guide pos="1277" orient="horz"/>
        <p:guide pos="1800"/>
        <p:guide pos="144"/>
        <p:guide pos="4001"/>
        <p:guide pos="2638" orient="horz"/>
        <p:guide pos="3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405479f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7405479f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98ffca1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098ffca1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98ffca1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98ffca1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8ffca19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098ffca19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9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{75D844DC-2414-45EE-AF1D-6E1C6856CA70}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module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How to use module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405479fd_0_242"/>
          <p:cNvSpPr txBox="1"/>
          <p:nvPr/>
        </p:nvSpPr>
        <p:spPr>
          <a:xfrm>
            <a:off x="0" y="1519075"/>
            <a:ext cx="704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How and </a:t>
            </a: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 would we define our own data types?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07405479fd_0_242"/>
          <p:cNvSpPr txBox="1"/>
          <p:nvPr/>
        </p:nvSpPr>
        <p:spPr>
          <a:xfrm>
            <a:off x="0" y="2246800"/>
            <a:ext cx="851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 others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We hide the implementation details of our code so others don’t need to worry about them.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They can just use the class, like we do for random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07405479fd_0_242"/>
          <p:cNvSpPr txBox="1"/>
          <p:nvPr/>
        </p:nvSpPr>
        <p:spPr>
          <a:xfrm>
            <a:off x="0" y="1888375"/>
            <a:ext cx="842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 ourselves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Grouping related data and the functions that act on it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Modular code development (isolation of particular tasks) 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07405479fd_0_242"/>
          <p:cNvSpPr txBox="1"/>
          <p:nvPr/>
        </p:nvSpPr>
        <p:spPr>
          <a:xfrm>
            <a:off x="0" y="73597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69138"/>
                </a:solidFill>
              </a:rPr>
              <a:t>A Python class defines a new data type for our programs to use.</a:t>
            </a:r>
            <a:endParaRPr/>
          </a:p>
        </p:txBody>
      </p:sp>
      <p:sp>
        <p:nvSpPr>
          <p:cNvPr id="73" name="Google Shape;73;g107405479fd_0_242"/>
          <p:cNvSpPr txBox="1"/>
          <p:nvPr/>
        </p:nvSpPr>
        <p:spPr>
          <a:xfrm>
            <a:off x="4661700" y="4592300"/>
            <a:ext cx="448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Person(Name, Age)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07405479fd_0_242"/>
          <p:cNvSpPr txBox="1"/>
          <p:nvPr/>
        </p:nvSpPr>
        <p:spPr>
          <a:xfrm>
            <a:off x="4661700" y="34340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07405479fd_0_242"/>
          <p:cNvSpPr txBox="1"/>
          <p:nvPr/>
        </p:nvSpPr>
        <p:spPr>
          <a:xfrm>
            <a:off x="4661700" y="3983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say_hello()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write_code()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07405479fd_0_242"/>
          <p:cNvSpPr txBox="1"/>
          <p:nvPr/>
        </p:nvSpPr>
        <p:spPr>
          <a:xfrm>
            <a:off x="1541625" y="3075613"/>
            <a:ext cx="704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b="0" i="0" lang="en" sz="12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 and why would we define our own data types?</a:t>
            </a:r>
            <a:endParaRPr b="0" i="0" sz="12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07405479fd_0_24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98ffca19d_0_12"/>
          <p:cNvSpPr txBox="1"/>
          <p:nvPr/>
        </p:nvSpPr>
        <p:spPr>
          <a:xfrm>
            <a:off x="0" y="161362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In Python, Modules are simply files with the “.py” extension containing Python code that can be imported inside another Python Program.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3" name="Google Shape;83;g1098ffca19d_0_12"/>
          <p:cNvSpPr txBox="1"/>
          <p:nvPr/>
        </p:nvSpPr>
        <p:spPr>
          <a:xfrm>
            <a:off x="37350" y="26798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In simple terms, we can consider a module to be the same as a code library or a file that contains a set of functions that you want to include in your application.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4" name="Google Shape;84;g1098ffca19d_0_1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8ffca19d_0_41"/>
          <p:cNvSpPr txBox="1"/>
          <p:nvPr/>
        </p:nvSpPr>
        <p:spPr>
          <a:xfrm>
            <a:off x="5807600" y="2061900"/>
            <a:ext cx="13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Calculator.py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0" name="Google Shape;90;g1098ffca19d_0_41"/>
          <p:cNvSpPr txBox="1"/>
          <p:nvPr/>
        </p:nvSpPr>
        <p:spPr>
          <a:xfrm>
            <a:off x="5744150" y="2462100"/>
            <a:ext cx="13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addition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g1098ffca19d_0_41"/>
          <p:cNvSpPr txBox="1"/>
          <p:nvPr/>
        </p:nvSpPr>
        <p:spPr>
          <a:xfrm>
            <a:off x="5744150" y="3040325"/>
            <a:ext cx="173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subtraction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g1098ffca19d_0_41"/>
          <p:cNvSpPr txBox="1"/>
          <p:nvPr/>
        </p:nvSpPr>
        <p:spPr>
          <a:xfrm>
            <a:off x="5744150" y="3618575"/>
            <a:ext cx="19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multiplication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g1098ffca19d_0_41"/>
          <p:cNvSpPr txBox="1"/>
          <p:nvPr/>
        </p:nvSpPr>
        <p:spPr>
          <a:xfrm>
            <a:off x="5744150" y="4144500"/>
            <a:ext cx="19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division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g1098ffca19d_0_41"/>
          <p:cNvSpPr txBox="1"/>
          <p:nvPr/>
        </p:nvSpPr>
        <p:spPr>
          <a:xfrm>
            <a:off x="0" y="1939375"/>
            <a:ext cx="491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Suppose we want to make an application for a calculator. </a:t>
            </a:r>
            <a:br>
              <a:rPr lang="en">
                <a:solidFill>
                  <a:srgbClr val="E69138"/>
                </a:solidFill>
              </a:rPr>
            </a:br>
            <a:r>
              <a:rPr lang="en">
                <a:solidFill>
                  <a:srgbClr val="E69138"/>
                </a:solidFill>
              </a:rPr>
              <a:t>We want to include few operations in our application </a:t>
            </a:r>
            <a:br>
              <a:rPr lang="en">
                <a:solidFill>
                  <a:srgbClr val="E69138"/>
                </a:solidFill>
              </a:rPr>
            </a:br>
            <a:r>
              <a:rPr lang="en">
                <a:solidFill>
                  <a:srgbClr val="E69138"/>
                </a:solidFill>
              </a:rPr>
              <a:t>such as addition, subtraction, multiplication, division, etc.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5" name="Google Shape;95;g1098ffca19d_0_4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8ffca19d_0_57"/>
          <p:cNvSpPr txBox="1"/>
          <p:nvPr/>
        </p:nvSpPr>
        <p:spPr>
          <a:xfrm>
            <a:off x="395925" y="1871900"/>
            <a:ext cx="250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Import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calculator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(calculator.</a:t>
            </a:r>
            <a:r>
              <a:rPr lang="en">
                <a:solidFill>
                  <a:srgbClr val="3C78D8"/>
                </a:solidFill>
              </a:rPr>
              <a:t>addition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g1098ffca19d_0_57"/>
          <p:cNvSpPr txBox="1"/>
          <p:nvPr/>
        </p:nvSpPr>
        <p:spPr>
          <a:xfrm>
            <a:off x="395925" y="2793750"/>
            <a:ext cx="339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calculator </a:t>
            </a:r>
            <a:r>
              <a:rPr lang="en">
                <a:solidFill>
                  <a:srgbClr val="6AA84F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addition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(addition(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(subtraction(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g1098ffca19d_0_57"/>
          <p:cNvSpPr txBox="1"/>
          <p:nvPr/>
        </p:nvSpPr>
        <p:spPr>
          <a:xfrm>
            <a:off x="4736325" y="1871900"/>
            <a:ext cx="33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calculator </a:t>
            </a:r>
            <a:r>
              <a:rPr lang="en">
                <a:solidFill>
                  <a:srgbClr val="6AA84F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addition </a:t>
            </a:r>
            <a:r>
              <a:rPr lang="en">
                <a:solidFill>
                  <a:srgbClr val="6AA84F"/>
                </a:solidFill>
              </a:rPr>
              <a:t>as</a:t>
            </a:r>
            <a:r>
              <a:rPr lang="en">
                <a:solidFill>
                  <a:schemeClr val="dk1"/>
                </a:solidFill>
              </a:rPr>
              <a:t> add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(add(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g1098ffca19d_0_57"/>
          <p:cNvSpPr txBox="1"/>
          <p:nvPr/>
        </p:nvSpPr>
        <p:spPr>
          <a:xfrm>
            <a:off x="4736325" y="2793600"/>
            <a:ext cx="339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calculator </a:t>
            </a:r>
            <a:r>
              <a:rPr lang="en">
                <a:solidFill>
                  <a:srgbClr val="6AA84F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(addition(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(subtraction(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g1098ffca19d_0_57"/>
          <p:cNvSpPr txBox="1"/>
          <p:nvPr/>
        </p:nvSpPr>
        <p:spPr>
          <a:xfrm>
            <a:off x="2943425" y="2087288"/>
            <a:ext cx="3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5" name="Google Shape;105;g1098ffca19d_0_57"/>
          <p:cNvSpPr txBox="1"/>
          <p:nvPr/>
        </p:nvSpPr>
        <p:spPr>
          <a:xfrm>
            <a:off x="2943425" y="3009138"/>
            <a:ext cx="3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6" name="Google Shape;106;g1098ffca19d_0_57"/>
          <p:cNvSpPr txBox="1"/>
          <p:nvPr/>
        </p:nvSpPr>
        <p:spPr>
          <a:xfrm>
            <a:off x="2943425" y="3224850"/>
            <a:ext cx="7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error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7" name="Google Shape;107;g1098ffca19d_0_57"/>
          <p:cNvSpPr txBox="1"/>
          <p:nvPr/>
        </p:nvSpPr>
        <p:spPr>
          <a:xfrm>
            <a:off x="6793750" y="2087288"/>
            <a:ext cx="3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8" name="Google Shape;108;g1098ffca19d_0_57"/>
          <p:cNvSpPr txBox="1"/>
          <p:nvPr/>
        </p:nvSpPr>
        <p:spPr>
          <a:xfrm>
            <a:off x="6831100" y="3009138"/>
            <a:ext cx="3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9" name="Google Shape;109;g1098ffca19d_0_57"/>
          <p:cNvSpPr txBox="1"/>
          <p:nvPr/>
        </p:nvSpPr>
        <p:spPr>
          <a:xfrm>
            <a:off x="6793750" y="3224850"/>
            <a:ext cx="7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-1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0" name="Google Shape;110;g1098ffca19d_0_5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