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68" r:id="rId18"/>
    <p:sldId id="269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9815-CF64-0466-14E1-65C3C3F9C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4B133-D5B8-69DA-50A5-BAC4BBEF9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C5D21-3203-2C8A-F6E8-28FC24EE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8277-0CF0-46A6-AE50-AEDB7A84A149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5384D-9365-D2C7-5B7D-B26443A6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063F8-6B6B-53E9-E12F-1721FE35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C13E-76E8-4444-A177-357AADE5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89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AF10-E4FB-68D0-8113-A544B096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214DD-D8A1-8C7E-CEBE-5AEE929E4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9644-2A70-BBD1-09AA-83E39E10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8277-0CF0-46A6-AE50-AEDB7A84A149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CA8CE-CE45-BDBF-E7E5-AD8A0796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BF358-4DCB-A750-5ABA-CF1A9310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C13E-76E8-4444-A177-357AADE5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52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F010E-B31D-515C-673E-2AB64A076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DBD1D-0066-284F-3FC2-2FACBCF05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7B9E5-6AE7-5A55-5D73-3F78711C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8277-0CF0-46A6-AE50-AEDB7A84A149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04A67-3787-1CE1-EFE7-D98039F4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45AE0-F405-592C-28D5-F52F3801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C13E-76E8-4444-A177-357AADE5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64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B9AE-5137-E9B4-07DD-1DA832C6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2775-364C-C232-4C1E-A158F2081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7A737-F448-B0EB-C250-909A2AAE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8277-0CF0-46A6-AE50-AEDB7A84A149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E3E5F-C647-4407-F2E4-226BE8F1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BE745-34EE-02F4-7A6B-499C5E08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C13E-76E8-4444-A177-357AADE5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02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6B5D-81AC-17BB-5417-93A8B3C8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3C06A-5131-9B72-B068-82822F234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5DC6-8795-92E7-185A-5875217F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8277-0CF0-46A6-AE50-AEDB7A84A149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2DC5A-B98C-C128-C8F0-F39D74F2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69FEB-246C-6728-C918-5396FA98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C13E-76E8-4444-A177-357AADE5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45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62FF-1E75-C183-6C25-E919F362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DAB-022B-63C9-7508-D125151D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37909-C7DD-F265-4977-2F9D25C09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E63D6-3291-2752-3DBC-78561EB3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8277-0CF0-46A6-AE50-AEDB7A84A149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02A56-E922-B9F5-333C-B1A385F2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0DDE7-1AEF-2B85-D757-A3E812CB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C13E-76E8-4444-A177-357AADE5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75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67EE-C329-D890-2A25-480F384B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E4D72-67FA-5380-4A48-E888ECB92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2EAA8-A996-BDCB-6932-E7AABF19B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FE654-4F8E-D8FD-5CD1-438B3289F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9AE82-79FB-27B6-CBE9-919A5E455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D1ED1-88A8-C2C4-30EC-2BA5AE3B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8277-0CF0-46A6-AE50-AEDB7A84A149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34AB4-6E6A-422A-B648-26ABBA4F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75961-0382-60E6-F55B-52393AC8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C13E-76E8-4444-A177-357AADE5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2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3A2D-0162-2959-0D58-C902E983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5C31B-061C-907F-BF5C-EC0456E8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8277-0CF0-46A6-AE50-AEDB7A84A149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11609-8FD0-41B6-E06D-3D9573B9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C51FB-4ADF-298F-5CC2-423EE734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C13E-76E8-4444-A177-357AADE5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2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B0F4-2C66-FC34-05DB-7E575352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8277-0CF0-46A6-AE50-AEDB7A84A149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4FCC3-4BDF-091B-0E9F-AD76ADF2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4B5E6-A59D-1593-874B-1557F931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C13E-76E8-4444-A177-357AADE5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78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013F-D086-EC34-55DD-C644B29F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F6475-E98D-23A4-F15C-104C74AA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8E0D1-A851-923B-B46D-C73782B6A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FD365-92E8-80D5-4BEA-8D624883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8277-0CF0-46A6-AE50-AEDB7A84A149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C3A21-9990-7A1F-3150-F063E6BE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39E46-2D47-9E81-6ECE-6F37A442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C13E-76E8-4444-A177-357AADE5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1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FFC3-35A8-3E60-397E-E51BEA60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A4879-7986-3CC0-90BE-6FD702E94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D69FE-6790-2BDB-AFCB-F053A59C2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6E41E-977A-2F16-4F98-25275F82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8277-0CF0-46A6-AE50-AEDB7A84A149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46C23-2371-FD19-F697-16FEA835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36C4C-59BF-A517-D787-C735278E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C13E-76E8-4444-A177-357AADE5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09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AB26A-EBA5-89CB-DDF9-0F2E2029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2CF73-654E-8A5A-F5B1-C1CE3FE4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B105E-33ED-E8B8-76D6-9072DBF56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8277-0CF0-46A6-AE50-AEDB7A84A149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DB038-DFDF-4556-96F5-467B244C4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90542-3B7C-D06F-9E8D-59161B751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C13E-76E8-4444-A177-357AADE5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85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8AF425-5B15-60F8-8DB7-83D51A62C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009" b="1075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EA3FFA-F440-723D-68D0-E6F5B5EAD929}"/>
              </a:ext>
            </a:extLst>
          </p:cNvPr>
          <p:cNvSpPr txBox="1"/>
          <p:nvPr/>
        </p:nvSpPr>
        <p:spPr>
          <a:xfrm>
            <a:off x="1007706" y="2438400"/>
            <a:ext cx="9573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Bauhaus 93" panose="04030905020B02020C02" pitchFamily="82" charset="0"/>
              </a:rPr>
              <a:t>Which degrees really pay off?</a:t>
            </a:r>
          </a:p>
        </p:txBody>
      </p:sp>
    </p:spTree>
    <p:extLst>
      <p:ext uri="{BB962C8B-B14F-4D97-AF65-F5344CB8AC3E}">
        <p14:creationId xmlns:p14="http://schemas.microsoft.com/office/powerpoint/2010/main" val="252152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30EB77E-EEFB-4B8C-8586-E614A2447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703070"/>
            <a:ext cx="5303520" cy="374160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2433BBD-8D23-4DBF-8996-F2C1F4D67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03070"/>
            <a:ext cx="5804727" cy="3804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BC4CCA-032F-4341-8170-B60118675A52}"/>
              </a:ext>
            </a:extLst>
          </p:cNvPr>
          <p:cNvSpPr txBox="1"/>
          <p:nvPr/>
        </p:nvSpPr>
        <p:spPr>
          <a:xfrm>
            <a:off x="1312433" y="5013064"/>
            <a:ext cx="899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 the other hand, the average starting salary for the bottom 10 Schools doesn’t even reach $40.000.</a:t>
            </a:r>
          </a:p>
        </p:txBody>
      </p:sp>
    </p:spTree>
    <p:extLst>
      <p:ext uri="{BB962C8B-B14F-4D97-AF65-F5344CB8AC3E}">
        <p14:creationId xmlns:p14="http://schemas.microsoft.com/office/powerpoint/2010/main" val="268787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1081E-C0B7-47E8-B7D4-1137DD1EE98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What School type has better and worse prospects?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EFDE5B0-D8BA-483A-B732-67D98F11B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97996"/>
            <a:ext cx="6903720" cy="32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5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10010-3F50-438E-8616-63FA53FD2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1" y="1546627"/>
            <a:ext cx="4105275" cy="2298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120276-E220-47CD-885F-79CD1EEF5A34}"/>
              </a:ext>
            </a:extLst>
          </p:cNvPr>
          <p:cNvSpPr txBox="1"/>
          <p:nvPr/>
        </p:nvSpPr>
        <p:spPr>
          <a:xfrm>
            <a:off x="6658044" y="2871982"/>
            <a:ext cx="500633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Does it matter where?</a:t>
            </a:r>
          </a:p>
        </p:txBody>
      </p:sp>
    </p:spTree>
    <p:extLst>
      <p:ext uri="{BB962C8B-B14F-4D97-AF65-F5344CB8AC3E}">
        <p14:creationId xmlns:p14="http://schemas.microsoft.com/office/powerpoint/2010/main" val="1918541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8C5B95-EE69-4767-AC20-495A19983508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G</a:t>
            </a:r>
            <a:r>
              <a:rPr lang="en-US" sz="1900" b="0" i="0" dirty="0">
                <a:effectLst/>
              </a:rPr>
              <a:t>raduates from Californian universities start roughly with the same salary than graduates from Northeastern region</a:t>
            </a:r>
            <a:r>
              <a:rPr lang="en-US" sz="1900" dirty="0"/>
              <a:t>.</a:t>
            </a:r>
            <a:r>
              <a:rPr lang="en-US" sz="1900" b="0" i="0" dirty="0">
                <a:effectLst/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Universities from the Northern area take the top spot (Ivy schools) followed closely by the universities in California when it comes to mid-career salaries.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5B52281-F9D5-4519-A157-48AE6B46F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68" y="2742397"/>
            <a:ext cx="4753559" cy="3291840"/>
          </a:xfrm>
          <a:prstGeom prst="rect">
            <a:avLst/>
          </a:prstGeom>
        </p:spPr>
      </p:pic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53EB29B-54AB-4EA2-AC11-138335C0B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84" y="2771657"/>
            <a:ext cx="4974336" cy="323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6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73F60F-347B-4AF9-88EA-48C39FFBA22E}"/>
              </a:ext>
            </a:extLst>
          </p:cNvPr>
          <p:cNvSpPr txBox="1"/>
          <p:nvPr/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Mid-career salaries for the top 10% are higher for those who studied in the Northeast (Ivy League Universities).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97C8B12-7DF8-4A96-8262-16AF1A0E68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" t="1748" r="8887" b="-1"/>
          <a:stretch/>
        </p:blipFill>
        <p:spPr>
          <a:xfrm>
            <a:off x="5478449" y="2582681"/>
            <a:ext cx="6275214" cy="366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8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indoor, sign&#10;&#10;Description automatically generated">
            <a:extLst>
              <a:ext uri="{FF2B5EF4-FFF2-40B4-BE49-F238E27FC236}">
                <a16:creationId xmlns:a16="http://schemas.microsoft.com/office/drawing/2014/main" id="{787B8457-8C4C-489F-9E8B-DA1D13D0F1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3" r="-1" b="15567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CD19B9-4490-41BD-A02F-A44EA29CA3B9}"/>
              </a:ext>
            </a:extLst>
          </p:cNvPr>
          <p:cNvSpPr txBox="1"/>
          <p:nvPr/>
        </p:nvSpPr>
        <p:spPr>
          <a:xfrm>
            <a:off x="6981826" y="3146400"/>
            <a:ext cx="4391024" cy="26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alpha val="80000"/>
                  </a:schemeClr>
                </a:solidFill>
              </a:rPr>
              <a:t>Do all degrees have the same growth prospects salary-wise?</a:t>
            </a:r>
          </a:p>
        </p:txBody>
      </p:sp>
    </p:spTree>
    <p:extLst>
      <p:ext uri="{BB962C8B-B14F-4D97-AF65-F5344CB8AC3E}">
        <p14:creationId xmlns:p14="http://schemas.microsoft.com/office/powerpoint/2010/main" val="4074448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28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69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299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97E39-286F-4968-923C-B3C5AAFB848F}"/>
              </a:ext>
            </a:extLst>
          </p:cNvPr>
          <p:cNvSpPr txBox="1"/>
          <p:nvPr/>
        </p:nvSpPr>
        <p:spPr>
          <a:xfrm>
            <a:off x="838199" y="3990205"/>
            <a:ext cx="10518776" cy="12003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disciplines pay best?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D6DC8E-A933-445D-8319-AB541C7E6F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4" b="9184"/>
          <a:stretch/>
        </p:blipFill>
        <p:spPr>
          <a:xfrm>
            <a:off x="20" y="10"/>
            <a:ext cx="12191980" cy="365759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857610"/>
            <a:ext cx="12191456" cy="2849976"/>
            <a:chOff x="476" y="-3923157"/>
            <a:chExt cx="10667524" cy="249372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22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925F8-AD0B-0F2E-AF48-583E542B30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975" b="2400"/>
          <a:stretch/>
        </p:blipFill>
        <p:spPr>
          <a:xfrm>
            <a:off x="20" y="-197501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3FED89-6BA2-D555-9DCF-77DB0F0E5B3C}"/>
              </a:ext>
            </a:extLst>
          </p:cNvPr>
          <p:cNvSpPr txBox="1"/>
          <p:nvPr/>
        </p:nvSpPr>
        <p:spPr>
          <a:xfrm>
            <a:off x="811763" y="1073020"/>
            <a:ext cx="33585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 2022, 12.8 million, or 42.1% of American 18 to 24 year olds are enrolled in college or graduate school.</a:t>
            </a:r>
          </a:p>
          <a:p>
            <a:endParaRPr lang="en-GB" sz="2400" dirty="0"/>
          </a:p>
          <a:p>
            <a:r>
              <a:rPr lang="en-GB" sz="2400" dirty="0"/>
              <a:t>But the amount of student debt held in America is roughly equal to the size of the economy of Brazil or Australia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A4B78C-537D-5DF6-8034-93DAC2F944DD}"/>
              </a:ext>
            </a:extLst>
          </p:cNvPr>
          <p:cNvSpPr txBox="1"/>
          <p:nvPr/>
        </p:nvSpPr>
        <p:spPr>
          <a:xfrm>
            <a:off x="7246149" y="5072967"/>
            <a:ext cx="35613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Are degrees worth the financial strain?</a:t>
            </a:r>
          </a:p>
          <a:p>
            <a:endParaRPr lang="en-GB" dirty="0"/>
          </a:p>
        </p:txBody>
      </p:sp>
      <p:pic>
        <p:nvPicPr>
          <p:cNvPr id="6" name="Picture 5" descr="A group of people holding signs&#10;&#10;Description automatically generated with medium confidence">
            <a:extLst>
              <a:ext uri="{FF2B5EF4-FFF2-40B4-BE49-F238E27FC236}">
                <a16:creationId xmlns:a16="http://schemas.microsoft.com/office/drawing/2014/main" id="{774C128D-428F-4BCF-AA0F-E2DFBCDFD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323" y="448715"/>
            <a:ext cx="5616603" cy="374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810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52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uple of street signs on a pole&#10;&#10;Description automatically generated with low confidence">
            <a:extLst>
              <a:ext uri="{FF2B5EF4-FFF2-40B4-BE49-F238E27FC236}">
                <a16:creationId xmlns:a16="http://schemas.microsoft.com/office/drawing/2014/main" id="{55EC7945-97BB-4B2F-B38F-979A79980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1" r="24050"/>
          <a:stretch/>
        </p:blipFill>
        <p:spPr>
          <a:xfrm>
            <a:off x="827088" y="1498600"/>
            <a:ext cx="5260975" cy="467677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6" name="Group 10">
            <a:extLst>
              <a:ext uri="{FF2B5EF4-FFF2-40B4-BE49-F238E27FC236}">
                <a16:creationId xmlns:a16="http://schemas.microsoft.com/office/drawing/2014/main" id="{0EAC7AFE-68C0-41EB-A1C7-108E60D7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8" y="4795537"/>
            <a:ext cx="5260975" cy="1410656"/>
            <a:chOff x="827088" y="4795537"/>
            <a:chExt cx="5260975" cy="1410656"/>
          </a:xfrm>
        </p:grpSpPr>
        <p:sp>
          <p:nvSpPr>
            <p:cNvPr id="17" name="Freeform: Shape 11">
              <a:extLst>
                <a:ext uri="{FF2B5EF4-FFF2-40B4-BE49-F238E27FC236}">
                  <a16:creationId xmlns:a16="http://schemas.microsoft.com/office/drawing/2014/main" id="{127393A7-D6DA-410B-8699-AA56B57BF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8EC44C88-69E3-42EE-86E8-9B45F712B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43D911A-70CB-484D-B833-BF8BE9E3D5BC}"/>
              </a:ext>
            </a:extLst>
          </p:cNvPr>
          <p:cNvSpPr txBox="1"/>
          <p:nvPr/>
        </p:nvSpPr>
        <p:spPr>
          <a:xfrm>
            <a:off x="6981826" y="3146400"/>
            <a:ext cx="4391024" cy="26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alpha val="80000"/>
                  </a:schemeClr>
                </a:solidFill>
              </a:rPr>
              <a:t>So… What should I study? </a:t>
            </a:r>
          </a:p>
        </p:txBody>
      </p:sp>
    </p:spTree>
    <p:extLst>
      <p:ext uri="{BB962C8B-B14F-4D97-AF65-F5344CB8AC3E}">
        <p14:creationId xmlns:p14="http://schemas.microsoft.com/office/powerpoint/2010/main" val="1711521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38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13990-893F-411B-BAC6-E6C825ACD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7" r="24281" b="-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E808E-0F98-40BC-962E-53D1580A4891}"/>
              </a:ext>
            </a:extLst>
          </p:cNvPr>
          <p:cNvSpPr txBox="1"/>
          <p:nvPr/>
        </p:nvSpPr>
        <p:spPr>
          <a:xfrm>
            <a:off x="6638578" y="2871982"/>
            <a:ext cx="5004073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How much do the different degrees pay on average?</a:t>
            </a:r>
          </a:p>
        </p:txBody>
      </p:sp>
    </p:spTree>
    <p:extLst>
      <p:ext uri="{BB962C8B-B14F-4D97-AF65-F5344CB8AC3E}">
        <p14:creationId xmlns:p14="http://schemas.microsoft.com/office/powerpoint/2010/main" val="3772586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B6B5C9-BE23-4C39-92DF-62F5C1B96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33887F-5725-499E-8BC5-19BEFD54D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51F68D6-DC6F-411C-AC90-625926C1F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37141AF-5F53-4F17-BC2C-4CD50626F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D301ABC-D4A8-6FF6-45EA-6170F1CFB1CF}"/>
              </a:ext>
            </a:extLst>
          </p:cNvPr>
          <p:cNvSpPr txBox="1"/>
          <p:nvPr/>
        </p:nvSpPr>
        <p:spPr>
          <a:xfrm>
            <a:off x="1251678" y="2286001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Not all degrees grant an average pay above the national average.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The difference in average pay amongst degree holders can be substantial depending on the degree.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E4C2C-609D-DED2-C4EE-4353D6C0E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5" r="7414" b="-1"/>
          <a:stretch/>
        </p:blipFill>
        <p:spPr>
          <a:xfrm>
            <a:off x="4475748" y="348795"/>
            <a:ext cx="7312476" cy="637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F9AB5-03E5-9567-0B67-3CC09C2E0FD2}"/>
              </a:ext>
            </a:extLst>
          </p:cNvPr>
          <p:cNvSpPr txBox="1"/>
          <p:nvPr/>
        </p:nvSpPr>
        <p:spPr>
          <a:xfrm>
            <a:off x="457201" y="723406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These degrees pay above both the national average and the average of degree holders.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FDC9C-6BE5-61D6-3849-AB763A90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251" y="975404"/>
            <a:ext cx="6631341" cy="49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0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6254B-7885-48E0-AB37-6DBCEB2E6B7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Some degrees don’t even pay above the national average salary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22F27-6C63-5657-4448-2754CCFB6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24884"/>
            <a:ext cx="6903720" cy="46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2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73FF39-82B0-4EE6-980B-3918528330B4}"/>
              </a:ext>
            </a:extLst>
          </p:cNvPr>
          <p:cNvSpPr txBox="1"/>
          <p:nvPr/>
        </p:nvSpPr>
        <p:spPr>
          <a:xfrm>
            <a:off x="640080" y="5576887"/>
            <a:ext cx="10911840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+mj-lt"/>
                <a:ea typeface="+mj-ea"/>
                <a:cs typeface="+mj-cs"/>
              </a:rPr>
              <a:t>But these averages don’t tell the full story…</a:t>
            </a:r>
          </a:p>
        </p:txBody>
      </p:sp>
      <p:pic>
        <p:nvPicPr>
          <p:cNvPr id="7" name="Picture 6" descr="Text, engineering drawing&#10;&#10;Description automatically generated">
            <a:extLst>
              <a:ext uri="{FF2B5EF4-FFF2-40B4-BE49-F238E27FC236}">
                <a16:creationId xmlns:a16="http://schemas.microsoft.com/office/drawing/2014/main" id="{64CBFA8E-BA53-436A-851E-4852EC1988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5" r="1" b="19766"/>
          <a:stretch/>
        </p:blipFill>
        <p:spPr>
          <a:xfrm>
            <a:off x="640080" y="641032"/>
            <a:ext cx="10911840" cy="4835843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52520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D06F6-1948-4181-84D6-51FF88F92E40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Does it matter which University you choose?</a:t>
            </a:r>
          </a:p>
        </p:txBody>
      </p:sp>
      <p:pic>
        <p:nvPicPr>
          <p:cNvPr id="6" name="Picture 5" descr="A picture containing text, handwear&#10;&#10;Description automatically generated">
            <a:extLst>
              <a:ext uri="{FF2B5EF4-FFF2-40B4-BE49-F238E27FC236}">
                <a16:creationId xmlns:a16="http://schemas.microsoft.com/office/drawing/2014/main" id="{AAC63A58-D2C0-4047-99F9-96E92F18D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268146"/>
            <a:ext cx="6780700" cy="43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8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F49411B-7DEB-4309-9B16-C4B73F4CA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20" y="1061324"/>
            <a:ext cx="5518368" cy="366279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F929D31-7BE4-4940-BF78-9D1C8B749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688" y="1061323"/>
            <a:ext cx="5472573" cy="3662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F942A6-D301-4071-B7BA-9577FDA15B87}"/>
              </a:ext>
            </a:extLst>
          </p:cNvPr>
          <p:cNvSpPr txBox="1"/>
          <p:nvPr/>
        </p:nvSpPr>
        <p:spPr>
          <a:xfrm>
            <a:off x="1467249" y="5348387"/>
            <a:ext cx="990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On average, the top 10 Schools pay more than $100,000.00. Twice as much as the national average salary ($54.132)!!</a:t>
            </a:r>
          </a:p>
          <a:p>
            <a:r>
              <a:rPr lang="en-GB" sz="2000" dirty="0"/>
              <a:t>And the average starting salary is also above the national average.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5793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295</Words>
  <Application>Microsoft Office PowerPoint</Application>
  <PresentationFormat>Widescreen</PresentationFormat>
  <Paragraphs>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Bauhaus 93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Colomer</dc:creator>
  <cp:lastModifiedBy>Colomer Zafra, Patricia</cp:lastModifiedBy>
  <cp:revision>4</cp:revision>
  <dcterms:created xsi:type="dcterms:W3CDTF">2022-10-17T19:51:20Z</dcterms:created>
  <dcterms:modified xsi:type="dcterms:W3CDTF">2022-10-18T13:38:40Z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f08ec5-d6d9-4227-8387-ccbfcb3632c4_Enabled">
    <vt:lpwstr>true</vt:lpwstr>
  </property>
  <property fmtid="{D5CDD505-2E9C-101B-9397-08002B2CF9AE}" pid="3" name="MSIP_Label_43f08ec5-d6d9-4227-8387-ccbfcb3632c4_SetDate">
    <vt:lpwstr>2022-10-18T12:30:12Z</vt:lpwstr>
  </property>
  <property fmtid="{D5CDD505-2E9C-101B-9397-08002B2CF9AE}" pid="4" name="MSIP_Label_43f08ec5-d6d9-4227-8387-ccbfcb3632c4_Method">
    <vt:lpwstr>Standard</vt:lpwstr>
  </property>
  <property fmtid="{D5CDD505-2E9C-101B-9397-08002B2CF9AE}" pid="5" name="MSIP_Label_43f08ec5-d6d9-4227-8387-ccbfcb3632c4_Name">
    <vt:lpwstr>Sweco Restricted</vt:lpwstr>
  </property>
  <property fmtid="{D5CDD505-2E9C-101B-9397-08002B2CF9AE}" pid="6" name="MSIP_Label_43f08ec5-d6d9-4227-8387-ccbfcb3632c4_SiteId">
    <vt:lpwstr>b7872ef0-9a00-4c18-8a4a-c7d25c778a9e</vt:lpwstr>
  </property>
  <property fmtid="{D5CDD505-2E9C-101B-9397-08002B2CF9AE}" pid="7" name="MSIP_Label_43f08ec5-d6d9-4227-8387-ccbfcb3632c4_ActionId">
    <vt:lpwstr>e06d552c-9145-45dc-b84a-48d35532b33d</vt:lpwstr>
  </property>
  <property fmtid="{D5CDD505-2E9C-101B-9397-08002B2CF9AE}" pid="8" name="MSIP_Label_43f08ec5-d6d9-4227-8387-ccbfcb3632c4_ContentBits">
    <vt:lpwstr>0</vt:lpwstr>
  </property>
</Properties>
</file>