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1475" r:id="rId2"/>
    <p:sldId id="1022" r:id="rId3"/>
    <p:sldId id="1506" r:id="rId4"/>
    <p:sldId id="1566" r:id="rId5"/>
    <p:sldId id="1508" r:id="rId6"/>
    <p:sldId id="1517" r:id="rId7"/>
    <p:sldId id="1515" r:id="rId8"/>
    <p:sldId id="1556" r:id="rId9"/>
    <p:sldId id="1557" r:id="rId10"/>
    <p:sldId id="1558" r:id="rId11"/>
    <p:sldId id="1518" r:id="rId12"/>
    <p:sldId id="1513" r:id="rId13"/>
    <p:sldId id="1532" r:id="rId14"/>
    <p:sldId id="1533" r:id="rId15"/>
    <p:sldId id="1534" r:id="rId16"/>
    <p:sldId id="1535" r:id="rId17"/>
    <p:sldId id="1536" r:id="rId18"/>
    <p:sldId id="1537" r:id="rId19"/>
    <p:sldId id="1544" r:id="rId20"/>
    <p:sldId id="1543" r:id="rId21"/>
    <p:sldId id="1546" r:id="rId22"/>
    <p:sldId id="1547" r:id="rId23"/>
    <p:sldId id="1551" r:id="rId24"/>
    <p:sldId id="1549" r:id="rId25"/>
    <p:sldId id="1548" r:id="rId26"/>
    <p:sldId id="1550" r:id="rId27"/>
    <p:sldId id="1552" r:id="rId28"/>
    <p:sldId id="1564" r:id="rId29"/>
    <p:sldId id="1554" r:id="rId30"/>
    <p:sldId id="1545" r:id="rId31"/>
    <p:sldId id="1559" r:id="rId32"/>
    <p:sldId id="1560" r:id="rId33"/>
    <p:sldId id="1562" r:id="rId34"/>
    <p:sldId id="1565" r:id="rId35"/>
    <p:sldId id="1563" r:id="rId36"/>
    <p:sldId id="1581" r:id="rId37"/>
    <p:sldId id="1582" r:id="rId38"/>
    <p:sldId id="1583" r:id="rId39"/>
    <p:sldId id="1584" r:id="rId40"/>
    <p:sldId id="1585" r:id="rId41"/>
    <p:sldId id="1586" r:id="rId42"/>
    <p:sldId id="1587" r:id="rId43"/>
    <p:sldId id="1561" r:id="rId44"/>
    <p:sldId id="1580" r:id="rId45"/>
    <p:sldId id="1567" r:id="rId46"/>
    <p:sldId id="1569" r:id="rId47"/>
    <p:sldId id="1568" r:id="rId48"/>
    <p:sldId id="1570" r:id="rId49"/>
    <p:sldId id="1571" r:id="rId50"/>
    <p:sldId id="1572" r:id="rId51"/>
    <p:sldId id="1573" r:id="rId52"/>
    <p:sldId id="1574" r:id="rId53"/>
    <p:sldId id="1575" r:id="rId54"/>
    <p:sldId id="1576" r:id="rId55"/>
    <p:sldId id="1577" r:id="rId56"/>
    <p:sldId id="1578" r:id="rId57"/>
    <p:sldId id="1579" r:id="rId58"/>
    <p:sldId id="1589" r:id="rId59"/>
    <p:sldId id="1590" r:id="rId60"/>
    <p:sldId id="1591" r:id="rId61"/>
    <p:sldId id="1592" r:id="rId62"/>
    <p:sldId id="1593" r:id="rId63"/>
    <p:sldId id="1594" r:id="rId64"/>
    <p:sldId id="159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2E5FF"/>
    <a:srgbClr val="00863D"/>
    <a:srgbClr val="536DB9"/>
    <a:srgbClr val="00FFFF"/>
    <a:srgbClr val="E6CDFF"/>
    <a:srgbClr val="3366FF"/>
    <a:srgbClr val="009644"/>
    <a:srgbClr val="684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2472" autoAdjust="0"/>
  </p:normalViewPr>
  <p:slideViewPr>
    <p:cSldViewPr snapToGrid="0">
      <p:cViewPr varScale="1">
        <p:scale>
          <a:sx n="145" d="100"/>
          <a:sy n="14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4" d="100"/>
          <a:sy n="144" d="100"/>
        </p:scale>
        <p:origin x="43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A48872-489A-4850-BA60-F9D2F9219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5C72-0BB1-4C25-AED9-0F9016632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CAC9-9E6E-46BD-B2BC-444C476726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19C5-5C3D-4441-932C-1F6D5F8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B348-AD2B-4A10-BE8F-CB230ED5612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12767-FFB8-4DC7-B26A-052444C1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dirty="0">
              <a:latin typeface="Corbel" panose="020B0503020204020204" pitchFamily="34" charset="0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562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sibling(carey, X) :- parent(P, carey), parent(P,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def unify(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goal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</a:t>
            </a:r>
            <a:r>
              <a:rPr lang="en-US" sz="2800" dirty="0" err="1">
                <a:latin typeface="Consolas" panose="020B0609020204030204" pitchFamily="49" charset="0"/>
              </a:rPr>
              <a:t>_or_</a:t>
            </a:r>
            <a:r>
              <a:rPr lang="en-US" sz="2800" dirty="0" err="1">
                <a:solidFill>
                  <a:srgbClr val="00863D"/>
                </a:solidFill>
                <a:latin typeface="Consolas" panose="020B0609020204030204" pitchFamily="49" charset="0"/>
              </a:rPr>
              <a:t>rule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existing_mappings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if not match(goal, </a:t>
            </a:r>
            <a:r>
              <a:rPr lang="en-US" sz="2800" dirty="0" err="1">
                <a:latin typeface="Consolas" panose="020B0609020204030204" pitchFamily="49" charset="0"/>
              </a:rPr>
              <a:t>fact_or_rule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existing_mappings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return (False, {})   # didn't unify! no mappings found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mappings = </a:t>
            </a:r>
            <a:r>
              <a:rPr lang="en-US" sz="2800" dirty="0" err="1">
                <a:latin typeface="Consolas" panose="020B0609020204030204" pitchFamily="49" charset="0"/>
              </a:rPr>
              <a:t>extract_new_mappings</a:t>
            </a:r>
            <a:r>
              <a:rPr lang="en-US" sz="2800" dirty="0">
                <a:latin typeface="Consolas" panose="020B0609020204030204" pitchFamily="49" charset="0"/>
              </a:rPr>
              <a:t>(goal, </a:t>
            </a:r>
            <a:r>
              <a:rPr lang="en-US" sz="2800" dirty="0" err="1">
                <a:latin typeface="Consolas" panose="020B0609020204030204" pitchFamily="49" charset="0"/>
              </a:rPr>
              <a:t>fact_or_rule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return (True, mappings)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def resolution(goals, mappings):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if there are no goals left: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done – output mappings and return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for each fact/rule z in the database: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success, </a:t>
            </a:r>
            <a:r>
              <a:rPr lang="en-US" sz="1200" dirty="0" err="1">
                <a:latin typeface="Consolas" panose="020B0609020204030204" pitchFamily="49" charset="0"/>
              </a:rPr>
              <a:t>new_map</a:t>
            </a:r>
            <a:r>
              <a:rPr lang="en-US" sz="1200" dirty="0">
                <a:latin typeface="Consolas" panose="020B0609020204030204" pitchFamily="49" charset="0"/>
              </a:rPr>
              <a:t> = unify(z, goals[0], mappings)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success: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tmp_mappings</a:t>
            </a:r>
            <a:r>
              <a:rPr lang="en-US" sz="1200" dirty="0">
                <a:latin typeface="Consolas" panose="020B0609020204030204" pitchFamily="49" charset="0"/>
              </a:rPr>
              <a:t> = mappings + </a:t>
            </a:r>
            <a:r>
              <a:rPr lang="en-US" sz="1200" dirty="0" err="1">
                <a:latin typeface="Consolas" panose="020B0609020204030204" pitchFamily="49" charset="0"/>
              </a:rPr>
              <a:t>new_map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tmp_goals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sub_goals</a:t>
            </a:r>
            <a:r>
              <a:rPr lang="en-US" sz="1200" dirty="0">
                <a:latin typeface="Consolas" panose="020B0609020204030204" pitchFamily="49" charset="0"/>
              </a:rPr>
              <a:t>(z) + goals[1:]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answer_query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temp_goals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temp_mappings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4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6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3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4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0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4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7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A statement is a unit of program execution that expresses an action to be carried out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Statements generally don't result in a value – they simply carry out an action.</a:t>
            </a:r>
          </a:p>
          <a:p>
            <a:pPr algn="l"/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863D"/>
                </a:solidFill>
              </a:rPr>
              <a:t>ancestor(X,Y) :- parent(X, Y). 			% X is Y's ancestor if X is Y's parent</a:t>
            </a:r>
          </a:p>
          <a:p>
            <a:r>
              <a:rPr lang="en-US" sz="2400" dirty="0">
                <a:solidFill>
                  <a:srgbClr val="00863D"/>
                </a:solidFill>
              </a:rPr>
              <a:t>ancestor(X,Y) :- parent(X, Q), ancestor(Q, Y).	% X is also Y's ancestor if X is the parent of some</a:t>
            </a:r>
          </a:p>
          <a:p>
            <a:r>
              <a:rPr lang="en-US" sz="2400" dirty="0">
                <a:solidFill>
                  <a:srgbClr val="00863D"/>
                </a:solidFill>
              </a:rPr>
              <a:t>					% person Q, and Q is an ancestor of Y.</a:t>
            </a:r>
          </a:p>
          <a:p>
            <a:pPr algn="l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5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sibling(carey, X) :- parent(P, carey), parent(P,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1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2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5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8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9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0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A statement is a unit of program execution that expresses an action to be carried out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Statements generally don't result in a value – they simply carry out an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A statement is a unit of program execution that expresses an action to be carried out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Statements generally don't result in a value – they simply carry out an action.</a:t>
            </a:r>
          </a:p>
          <a:p>
            <a:pPr algn="l"/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863D"/>
                </a:solidFill>
              </a:rPr>
              <a:t>ancestor(X,Y) :- parent(X, Y). 			% X is Y's ancestor if X is Y's parent</a:t>
            </a:r>
          </a:p>
          <a:p>
            <a:r>
              <a:rPr lang="en-US" sz="2400" dirty="0">
                <a:solidFill>
                  <a:srgbClr val="00863D"/>
                </a:solidFill>
              </a:rPr>
              <a:t>ancestor(X,Y) :- parent(X, Q), ancestor(Q, Y).	% X is also Y's ancestor if X is the parent of some</a:t>
            </a:r>
          </a:p>
          <a:p>
            <a:r>
              <a:rPr lang="en-US" sz="2400" dirty="0">
                <a:solidFill>
                  <a:srgbClr val="00863D"/>
                </a:solidFill>
              </a:rPr>
              <a:t>					% person Q, and Q is an ancestor of Y.</a:t>
            </a:r>
          </a:p>
          <a:p>
            <a:pPr algn="l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sibling(carey, X) :- parent(P, carey), parent(P,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sibling(carey, X) :- parent(P, carey), parent(P,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 that that what is not known to be true, is false, so that absence of information is interpreted as negative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0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/>
              <a:t>So the world is "closed" and describable in entirety by the facts/rules, and everything else is assumed to be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9B12-4724-4E53-AC09-195AA1C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BEEC7AB-7A25-40F3-B146-D1404138209E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6144-EF62-48F3-8142-5201CEC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D784-7BA8-4193-9450-263D93B3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DF0338A-096D-4D6F-9EEF-F909D46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1620851-8BC1-47F2-A7C8-7297A5C9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60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103632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989667" y="-5397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6CF355-7F7A-4AD1-BBB7-0644132B8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FBA4-5215-4CF9-B29A-59905320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F7D5-5FB4-43CB-B73D-5DCB2F24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64B7-548C-4683-BB64-FC500466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2BEEC7AB-7A25-40F3-B146-D1404138209E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2FAE-F1E3-42A7-B0D7-A472C2780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E1F1-6D93-401F-A0B3-159454903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1DF0338A-096D-4D6F-9EEF-F909D46D18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Logic-palooza: Logic Programming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E03D46-F31C-401B-8BB3-62EE99F91B9F}"/>
              </a:ext>
            </a:extLst>
          </p:cNvPr>
          <p:cNvGrpSpPr/>
          <p:nvPr/>
        </p:nvGrpSpPr>
        <p:grpSpPr>
          <a:xfrm>
            <a:off x="2502857" y="1173081"/>
            <a:ext cx="7192300" cy="5418207"/>
            <a:chOff x="1798721" y="1732549"/>
            <a:chExt cx="7192300" cy="54182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BF1C2A-BEBB-4BFA-A784-CE816331B88E}"/>
                </a:ext>
              </a:extLst>
            </p:cNvPr>
            <p:cNvSpPr/>
            <p:nvPr/>
          </p:nvSpPr>
          <p:spPr>
            <a:xfrm>
              <a:off x="1798721" y="1732549"/>
              <a:ext cx="1985211" cy="17927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Knowledge Base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39C30B-1114-42C0-AB4D-2B222216427E}"/>
                </a:ext>
              </a:extLst>
            </p:cNvPr>
            <p:cNvSpPr/>
            <p:nvPr/>
          </p:nvSpPr>
          <p:spPr>
            <a:xfrm>
              <a:off x="7005810" y="1732549"/>
              <a:ext cx="1985211" cy="179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Queries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90EBCD-1DC8-4ED4-AF18-866583F98D64}"/>
                </a:ext>
              </a:extLst>
            </p:cNvPr>
            <p:cNvSpPr/>
            <p:nvPr/>
          </p:nvSpPr>
          <p:spPr>
            <a:xfrm>
              <a:off x="4431630" y="5358051"/>
              <a:ext cx="1985211" cy="1792705"/>
            </a:xfrm>
            <a:prstGeom prst="ellipse">
              <a:avLst/>
            </a:prstGeom>
            <a:solidFill>
              <a:srgbClr val="00863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Answers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2F2F60-C381-4CCC-9A56-8DB8B49C604B}"/>
                </a:ext>
              </a:extLst>
            </p:cNvPr>
            <p:cNvSpPr/>
            <p:nvPr/>
          </p:nvSpPr>
          <p:spPr>
            <a:xfrm>
              <a:off x="4431632" y="3228176"/>
              <a:ext cx="1985211" cy="121518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Engine</a:t>
              </a:r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CB86B998-D54E-4E68-8B09-420A1A0B8D60}"/>
                </a:ext>
              </a:extLst>
            </p:cNvPr>
            <p:cNvSpPr/>
            <p:nvPr/>
          </p:nvSpPr>
          <p:spPr>
            <a:xfrm rot="7481700">
              <a:off x="2923674" y="2933403"/>
              <a:ext cx="2207795" cy="589547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5B5AA210-02C7-434F-A2CA-8CEE217EB652}"/>
                </a:ext>
              </a:extLst>
            </p:cNvPr>
            <p:cNvSpPr/>
            <p:nvPr/>
          </p:nvSpPr>
          <p:spPr>
            <a:xfrm rot="15062968">
              <a:off x="5651969" y="2997791"/>
              <a:ext cx="2207795" cy="589547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89E491E-D063-4407-B0C8-A9494F809572}"/>
                </a:ext>
              </a:extLst>
            </p:cNvPr>
            <p:cNvSpPr/>
            <p:nvPr/>
          </p:nvSpPr>
          <p:spPr>
            <a:xfrm rot="10800000">
              <a:off x="4320339" y="4605934"/>
              <a:ext cx="2207795" cy="589547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49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BDA3101B-EDF2-4A2D-90E9-C4B16972E9BB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63D"/>
                </a:solidFill>
              </a:rPr>
              <a:t>80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carol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82" name="Speech Bubble: Rectangle with Corners Rounded 81" hidden="1">
            <a:extLst>
              <a:ext uri="{FF2B5EF4-FFF2-40B4-BE49-F238E27FC236}">
                <a16:creationId xmlns:a16="http://schemas.microsoft.com/office/drawing/2014/main" id="{DA38F45E-B72A-4BA7-9DD1-B4041036BCE4}"/>
              </a:ext>
            </a:extLst>
          </p:cNvPr>
          <p:cNvSpPr/>
          <p:nvPr/>
        </p:nvSpPr>
        <p:spPr>
          <a:xfrm>
            <a:off x="270884" y="5068592"/>
            <a:ext cx="2550317" cy="692014"/>
          </a:xfrm>
          <a:prstGeom prst="wedgeRoundRectCallout">
            <a:avLst>
              <a:gd name="adj1" fmla="val 49923"/>
              <a:gd name="adj2" fmla="val -8308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OR if X is some person Y's parent...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9ECE2-8E1F-4C09-A0EC-C5BD1DB3A415}"/>
              </a:ext>
            </a:extLst>
          </p:cNvPr>
          <p:cNvSpPr txBox="1"/>
          <p:nvPr/>
        </p:nvSpPr>
        <p:spPr>
          <a:xfrm>
            <a:off x="270884" y="3928075"/>
            <a:ext cx="5013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63D"/>
                </a:solidFill>
              </a:rPr>
              <a:t>% Rules with negation:</a:t>
            </a:r>
          </a:p>
          <a:p>
            <a:r>
              <a:rPr lang="en-US" sz="2000" dirty="0">
                <a:solidFill>
                  <a:srgbClr val="00863D"/>
                </a:solidFill>
              </a:rPr>
              <a:t>serious(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silly(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4D36-6604-4805-B845-578BAB592934}"/>
              </a:ext>
            </a:extLst>
          </p:cNvPr>
          <p:cNvSpPr txBox="1"/>
          <p:nvPr/>
        </p:nvSpPr>
        <p:spPr>
          <a:xfrm>
            <a:off x="5148263" y="2047068"/>
            <a:ext cx="6732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Prolog operates according to the </a:t>
            </a:r>
            <a:r>
              <a:rPr lang="en-US" sz="2000" dirty="0">
                <a:solidFill>
                  <a:srgbClr val="FF0000"/>
                </a:solidFill>
              </a:rPr>
              <a:t>Closed </a:t>
            </a:r>
            <a:r>
              <a:rPr lang="en-US" sz="2000">
                <a:solidFill>
                  <a:srgbClr val="FF0000"/>
                </a:solidFill>
              </a:rPr>
              <a:t>World Assumption</a:t>
            </a:r>
            <a:r>
              <a:rPr lang="en-US" sz="2000"/>
              <a:t>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C500D-7122-4BDA-AA2B-34D02CB12F1E}"/>
              </a:ext>
            </a:extLst>
          </p:cNvPr>
          <p:cNvSpPr txBox="1"/>
          <p:nvPr/>
        </p:nvSpPr>
        <p:spPr>
          <a:xfrm>
            <a:off x="5400815" y="2671537"/>
            <a:ext cx="6479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CWA states that only those things can be proven to be true by the program's facts/rules </a:t>
            </a:r>
            <a:r>
              <a:rPr lang="en-US" sz="2000" i="1" dirty="0"/>
              <a:t>are</a:t>
            </a:r>
            <a:r>
              <a:rPr lang="en-US" sz="2000" dirty="0"/>
              <a:t> true.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3E840-FC53-4BFA-9BD5-C7046B8F54C1}"/>
              </a:ext>
            </a:extLst>
          </p:cNvPr>
          <p:cNvSpPr txBox="1"/>
          <p:nvPr/>
        </p:nvSpPr>
        <p:spPr>
          <a:xfrm>
            <a:off x="5305427" y="4165579"/>
            <a:ext cx="6732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thus, anything that cannot be proven to be true with the facts/rules, must, by definition, be false.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DF71-3FE1-4383-B2FF-BBEE22934E2D}"/>
              </a:ext>
            </a:extLst>
          </p:cNvPr>
          <p:cNvSpPr txBox="1"/>
          <p:nvPr/>
        </p:nvSpPr>
        <p:spPr>
          <a:xfrm>
            <a:off x="5226845" y="3540705"/>
            <a:ext cx="6732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that </a:t>
            </a:r>
            <a:r>
              <a:rPr lang="en-US" sz="2000" dirty="0" err="1"/>
              <a:t>alice</a:t>
            </a:r>
            <a:r>
              <a:rPr lang="en-US" sz="2000" dirty="0"/>
              <a:t> is outgoing, or </a:t>
            </a:r>
            <a:r>
              <a:rPr lang="en-US" sz="2000" dirty="0" err="1"/>
              <a:t>alice</a:t>
            </a:r>
            <a:r>
              <a:rPr lang="en-US" sz="2000" dirty="0"/>
              <a:t> is bob's parent.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88326-0DDD-4613-A05A-9734BCD90918}"/>
              </a:ext>
            </a:extLst>
          </p:cNvPr>
          <p:cNvSpPr txBox="1"/>
          <p:nvPr/>
        </p:nvSpPr>
        <p:spPr>
          <a:xfrm>
            <a:off x="5227942" y="5137653"/>
            <a:ext cx="6976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the CWA would conclude that </a:t>
            </a:r>
            <a:r>
              <a:rPr lang="en-US" sz="2000" dirty="0" err="1"/>
              <a:t>alice</a:t>
            </a:r>
            <a:r>
              <a:rPr lang="en-US" sz="2000" dirty="0"/>
              <a:t> is NOT silly because otherwise the facts/rules would have shown this.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B2934-0D3A-4F95-8424-958099505489}"/>
              </a:ext>
            </a:extLst>
          </p:cNvPr>
          <p:cNvSpPr txBox="1"/>
          <p:nvPr/>
        </p:nvSpPr>
        <p:spPr>
          <a:xfrm>
            <a:off x="5215584" y="6027440"/>
            <a:ext cx="6976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world is "closed," and </a:t>
            </a:r>
            <a:r>
              <a:rPr lang="en-US" sz="2000" i="1" dirty="0"/>
              <a:t>a condition is true IFF </a:t>
            </a:r>
            <a:r>
              <a:rPr lang="en-US" sz="2000" dirty="0"/>
              <a:t>it is provable via the facts/rules; everything else is assumed to be false.</a:t>
            </a:r>
          </a:p>
        </p:txBody>
      </p:sp>
    </p:spTree>
    <p:extLst>
      <p:ext uri="{BB962C8B-B14F-4D97-AF65-F5344CB8AC3E}">
        <p14:creationId xmlns:p14="http://schemas.microsoft.com/office/powerpoint/2010/main" val="34753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29" grpId="0"/>
      <p:bldP spid="17" grpId="0"/>
      <p:bldP spid="18" grpId="0"/>
      <p:bldP spid="19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Queries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D70DC-A02E-4B03-BDCD-92E4043C16D5}"/>
              </a:ext>
            </a:extLst>
          </p:cNvPr>
          <p:cNvGrpSpPr/>
          <p:nvPr/>
        </p:nvGrpSpPr>
        <p:grpSpPr>
          <a:xfrm>
            <a:off x="292315" y="1810685"/>
            <a:ext cx="5013111" cy="2876871"/>
            <a:chOff x="292315" y="1810685"/>
            <a:chExt cx="5013111" cy="287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6AC74-281A-4133-926E-37DAF090703F}"/>
                </a:ext>
              </a:extLst>
            </p:cNvPr>
            <p:cNvSpPr txBox="1"/>
            <p:nvPr/>
          </p:nvSpPr>
          <p:spPr>
            <a:xfrm>
              <a:off x="292316" y="1810685"/>
              <a:ext cx="4970248" cy="2876871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1E9023-32BA-40E0-8C51-F349DC43CAB7}"/>
                </a:ext>
              </a:extLst>
            </p:cNvPr>
            <p:cNvGrpSpPr/>
            <p:nvPr/>
          </p:nvGrpSpPr>
          <p:grpSpPr>
            <a:xfrm>
              <a:off x="292315" y="1861058"/>
              <a:ext cx="5013111" cy="2775236"/>
              <a:chOff x="292315" y="1861058"/>
              <a:chExt cx="5013111" cy="277523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B61056-B6C3-45FF-9AF1-63623408F82A}"/>
                  </a:ext>
                </a:extLst>
              </p:cNvPr>
              <p:cNvSpPr txBox="1"/>
              <p:nvPr/>
            </p:nvSpPr>
            <p:spPr>
              <a:xfrm>
                <a:off x="292315" y="1861058"/>
                <a:ext cx="485594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% Facts: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outgoing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alice</a:t>
                </a:r>
                <a:r>
                  <a:rPr lang="en-US" sz="2000" dirty="0"/>
                  <a:t>).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alice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bob</a:t>
                </a:r>
                <a:r>
                  <a:rPr lang="en-US" sz="2000" dirty="0"/>
                  <a:t>).</a:t>
                </a:r>
                <a:r>
                  <a:rPr lang="en-US" sz="2000" dirty="0">
                    <a:solidFill>
                      <a:srgbClr val="FF0000"/>
                    </a:solidFill>
                  </a:rPr>
                  <a:t>			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alice</a:t>
                </a:r>
                <a:r>
                  <a:rPr lang="en-US" sz="2000" dirty="0"/>
                  <a:t>,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brenda</a:t>
                </a:r>
                <a:r>
                  <a:rPr lang="en-US" sz="2000" dirty="0"/>
                  <a:t>).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brenda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caitlin</a:t>
                </a:r>
                <a:r>
                  <a:rPr lang="en-US" sz="2000" dirty="0"/>
                  <a:t>).</a:t>
                </a:r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caitlin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ned</a:t>
                </a:r>
                <a:r>
                  <a:rPr lang="en-US" sz="2000" dirty="0"/>
                  <a:t>). </a:t>
                </a:r>
                <a:r>
                  <a:rPr lang="en-US" sz="2000" dirty="0">
                    <a:solidFill>
                      <a:srgbClr val="FF0000"/>
                    </a:solidFill>
                  </a:rPr>
                  <a:t>		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BF486E-2E0A-4D45-A530-8BE5F58C04D2}"/>
                  </a:ext>
                </a:extLst>
              </p:cNvPr>
              <p:cNvSpPr txBox="1"/>
              <p:nvPr/>
            </p:nvSpPr>
            <p:spPr>
              <a:xfrm>
                <a:off x="292315" y="3928408"/>
                <a:ext cx="501311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863D"/>
                    </a:solidFill>
                  </a:rPr>
                  <a:t>% Rules:</a:t>
                </a:r>
              </a:p>
              <a:p>
                <a:r>
                  <a:rPr lang="en-US" sz="2000" dirty="0">
                    <a:solidFill>
                      <a:srgbClr val="00863D"/>
                    </a:solidFill>
                  </a:rPr>
                  <a:t>grandparent(</a:t>
                </a:r>
                <a:r>
                  <a:rPr lang="en-US" sz="2000" dirty="0">
                    <a:solidFill>
                      <a:srgbClr val="00B0F0"/>
                    </a:solidFill>
                  </a:rPr>
                  <a:t>X</a:t>
                </a:r>
                <a:r>
                  <a:rPr lang="en-US" sz="2000" dirty="0">
                    <a:solidFill>
                      <a:srgbClr val="00863D"/>
                    </a:solidFill>
                  </a:rPr>
                  <a:t>, </a:t>
                </a:r>
                <a:r>
                  <a:rPr lang="en-US" sz="2000" dirty="0">
                    <a:solidFill>
                      <a:srgbClr val="00B0F0"/>
                    </a:solidFill>
                  </a:rPr>
                  <a:t>Y</a:t>
                </a:r>
                <a:r>
                  <a:rPr lang="en-US" sz="2000" dirty="0">
                    <a:solidFill>
                      <a:srgbClr val="00863D"/>
                    </a:solidFill>
                  </a:rPr>
                  <a:t>)</a:t>
                </a:r>
                <a:r>
                  <a:rPr lang="en-US" sz="2000" dirty="0"/>
                  <a:t> :-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parent(</a:t>
                </a:r>
                <a:r>
                  <a:rPr lang="en-US" sz="2000" dirty="0">
                    <a:solidFill>
                      <a:srgbClr val="00B0F0"/>
                    </a:solidFill>
                  </a:rPr>
                  <a:t>X</a:t>
                </a:r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en-US" sz="2000" dirty="0">
                    <a:solidFill>
                      <a:srgbClr val="00B0F0"/>
                    </a:solidFill>
                  </a:rPr>
                  <a:t>Q</a:t>
                </a:r>
                <a:r>
                  <a:rPr lang="en-US" sz="2000" dirty="0">
                    <a:solidFill>
                      <a:srgbClr val="FF0000"/>
                    </a:solidFill>
                  </a:rPr>
                  <a:t>), parent(</a:t>
                </a:r>
                <a:r>
                  <a:rPr lang="en-US" sz="2000" dirty="0">
                    <a:solidFill>
                      <a:srgbClr val="00B0F0"/>
                    </a:solidFill>
                  </a:rPr>
                  <a:t>Q</a:t>
                </a:r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en-US" sz="2000" dirty="0">
                    <a:solidFill>
                      <a:srgbClr val="00B0F0"/>
                    </a:solidFill>
                  </a:rPr>
                  <a:t> Y</a:t>
                </a:r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  <a:r>
                  <a:rPr lang="en-US" sz="2000" dirty="0"/>
                  <a:t>.</a:t>
                </a:r>
                <a:r>
                  <a:rPr lang="en-US" sz="2000" dirty="0">
                    <a:solidFill>
                      <a:srgbClr val="00863D"/>
                    </a:solidFill>
                  </a:rPr>
                  <a:t> 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316BD3-6BEC-41AE-9526-2F89380729CA}"/>
              </a:ext>
            </a:extLst>
          </p:cNvPr>
          <p:cNvSpPr txBox="1"/>
          <p:nvPr/>
        </p:nvSpPr>
        <p:spPr>
          <a:xfrm>
            <a:off x="1288641" y="800409"/>
            <a:ext cx="9730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Once we define our facts and rules, we can compile our program and </a:t>
            </a:r>
            <a:r>
              <a:rPr lang="en-US" sz="2000" dirty="0">
                <a:solidFill>
                  <a:srgbClr val="0070C0"/>
                </a:solidFill>
              </a:rPr>
              <a:t>query</a:t>
            </a:r>
            <a:r>
              <a:rPr lang="en-US" sz="2000" dirty="0"/>
              <a:t> them.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C46DE3-9D9F-446E-A4B8-37DF37AB635F}"/>
              </a:ext>
            </a:extLst>
          </p:cNvPr>
          <p:cNvSpPr txBox="1"/>
          <p:nvPr/>
        </p:nvSpPr>
        <p:spPr>
          <a:xfrm>
            <a:off x="5859185" y="1978526"/>
            <a:ext cx="5916686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can create queries to answer </a:t>
            </a:r>
            <a:r>
              <a:rPr lang="en-US" sz="2000" dirty="0">
                <a:solidFill>
                  <a:srgbClr val="FF0000"/>
                </a:solidFill>
              </a:rPr>
              <a:t>true/false questions</a:t>
            </a:r>
            <a:r>
              <a:rPr lang="en-US" sz="2000" dirty="0"/>
              <a:t>: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5B009-BAB7-465A-BA3E-D17273AB7C89}"/>
              </a:ext>
            </a:extLst>
          </p:cNvPr>
          <p:cNvSpPr txBox="1"/>
          <p:nvPr/>
        </p:nvSpPr>
        <p:spPr>
          <a:xfrm>
            <a:off x="5859185" y="4173021"/>
            <a:ext cx="5916686" cy="2566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000" dirty="0"/>
              <a:t>We can also create queries to </a:t>
            </a:r>
            <a:r>
              <a:rPr lang="en-US" sz="2000" dirty="0">
                <a:solidFill>
                  <a:srgbClr val="FF0000"/>
                </a:solidFill>
              </a:rPr>
              <a:t>fill-in-the-blanks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1CC64-78D8-45B0-88D3-0A566CF9459D}"/>
              </a:ext>
            </a:extLst>
          </p:cNvPr>
          <p:cNvSpPr txBox="1"/>
          <p:nvPr/>
        </p:nvSpPr>
        <p:spPr>
          <a:xfrm>
            <a:off x="5738647" y="1410654"/>
            <a:ext cx="6037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There are two types of queries: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08542F-E9D4-4B6D-8985-D82684E9C604}"/>
              </a:ext>
            </a:extLst>
          </p:cNvPr>
          <p:cNvSpPr txBox="1"/>
          <p:nvPr/>
        </p:nvSpPr>
        <p:spPr>
          <a:xfrm>
            <a:off x="6991020" y="2545501"/>
            <a:ext cx="3653014" cy="1262514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AF9EB-5D8B-437D-87A5-BF72D41A8C4F}"/>
              </a:ext>
            </a:extLst>
          </p:cNvPr>
          <p:cNvSpPr txBox="1"/>
          <p:nvPr/>
        </p:nvSpPr>
        <p:spPr>
          <a:xfrm>
            <a:off x="7035217" y="2529187"/>
            <a:ext cx="3288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?-</a:t>
            </a:r>
            <a:r>
              <a:rPr lang="en-US" sz="2000" dirty="0">
                <a:solidFill>
                  <a:srgbClr val="0070C0"/>
                </a:solidFill>
              </a:rPr>
              <a:t> outgoing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true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?- </a:t>
            </a:r>
            <a:r>
              <a:rPr lang="en-US" sz="2000" dirty="0">
                <a:solidFill>
                  <a:srgbClr val="0070C0"/>
                </a:solidFill>
              </a:rPr>
              <a:t>grandparent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ned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BB67D-A0CD-4AE5-81A9-FE5D26F022DD}"/>
              </a:ext>
            </a:extLst>
          </p:cNvPr>
          <p:cNvSpPr txBox="1"/>
          <p:nvPr/>
        </p:nvSpPr>
        <p:spPr>
          <a:xfrm>
            <a:off x="6991020" y="4770269"/>
            <a:ext cx="3653014" cy="1867563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09A696-C756-4830-AD8A-13CDFE07D025}"/>
              </a:ext>
            </a:extLst>
          </p:cNvPr>
          <p:cNvSpPr txBox="1"/>
          <p:nvPr/>
        </p:nvSpPr>
        <p:spPr>
          <a:xfrm>
            <a:off x="6975908" y="4753956"/>
            <a:ext cx="35937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?-</a:t>
            </a:r>
            <a:r>
              <a:rPr lang="en-US" sz="2000" dirty="0">
                <a:solidFill>
                  <a:srgbClr val="0070C0"/>
                </a:solidFill>
              </a:rPr>
              <a:t> 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 , </a:t>
            </a:r>
            <a:r>
              <a:rPr lang="en-US" sz="2000" dirty="0">
                <a:solidFill>
                  <a:srgbClr val="00B0F0"/>
                </a:solidFill>
              </a:rPr>
              <a:t>Who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Who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</a:p>
          <a:p>
            <a:r>
              <a:rPr lang="en-US" sz="2000" dirty="0">
                <a:solidFill>
                  <a:srgbClr val="00B0F0"/>
                </a:solidFill>
              </a:rPr>
              <a:t>Who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?- </a:t>
            </a:r>
            <a:r>
              <a:rPr lang="en-US" sz="2000" dirty="0">
                <a:solidFill>
                  <a:srgbClr val="0070C0"/>
                </a:solidFill>
              </a:rPr>
              <a:t>grandparent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caitlin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ned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DBA9D86B-E5F1-4D78-B6D9-22E93AEEE702}"/>
              </a:ext>
            </a:extLst>
          </p:cNvPr>
          <p:cNvSpPr/>
          <p:nvPr/>
        </p:nvSpPr>
        <p:spPr>
          <a:xfrm>
            <a:off x="8679689" y="735973"/>
            <a:ext cx="2409511" cy="900762"/>
          </a:xfrm>
          <a:prstGeom prst="wedgeRoundRectCallout">
            <a:avLst>
              <a:gd name="adj1" fmla="val -65305"/>
              <a:gd name="adj2" fmla="val 15046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 query can match a simple fact...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21EA5C41-E833-4F30-A52F-EB50EB0EE594}"/>
              </a:ext>
            </a:extLst>
          </p:cNvPr>
          <p:cNvSpPr/>
          <p:nvPr/>
        </p:nvSpPr>
        <p:spPr>
          <a:xfrm>
            <a:off x="8899025" y="2298019"/>
            <a:ext cx="2034092" cy="900762"/>
          </a:xfrm>
          <a:prstGeom prst="wedgeRoundRectCallout">
            <a:avLst>
              <a:gd name="adj1" fmla="val -87426"/>
              <a:gd name="adj2" fmla="val 5214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Or it can execute a rule.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AF981090-6BFF-4DB9-916D-C91E869C82D3}"/>
              </a:ext>
            </a:extLst>
          </p:cNvPr>
          <p:cNvSpPr/>
          <p:nvPr/>
        </p:nvSpPr>
        <p:spPr>
          <a:xfrm>
            <a:off x="8186280" y="3166951"/>
            <a:ext cx="2734503" cy="1050742"/>
          </a:xfrm>
          <a:prstGeom prst="wedgeRoundRectCallout">
            <a:avLst>
              <a:gd name="adj1" fmla="val -56739"/>
              <a:gd name="adj2" fmla="val 10630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query will find ALL possible matches.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94374B8C-8032-4161-A7CB-B283C9B7090E}"/>
              </a:ext>
            </a:extLst>
          </p:cNvPr>
          <p:cNvSpPr/>
          <p:nvPr/>
        </p:nvSpPr>
        <p:spPr>
          <a:xfrm>
            <a:off x="9078578" y="4085280"/>
            <a:ext cx="2734503" cy="1050742"/>
          </a:xfrm>
          <a:prstGeom prst="wedgeRoundRectCallout">
            <a:avLst>
              <a:gd name="adj1" fmla="val -56739"/>
              <a:gd name="adj2" fmla="val 10630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query can specify multiple unknowns.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9B2320DC-E0C0-427E-8FB5-CF2677E2BD68}"/>
              </a:ext>
            </a:extLst>
          </p:cNvPr>
          <p:cNvSpPr/>
          <p:nvPr/>
        </p:nvSpPr>
        <p:spPr>
          <a:xfrm>
            <a:off x="3902609" y="4026747"/>
            <a:ext cx="2890694" cy="1050742"/>
          </a:xfrm>
          <a:prstGeom prst="wedgeRoundRectCallout">
            <a:avLst>
              <a:gd name="adj1" fmla="val 57581"/>
              <a:gd name="adj2" fmla="val 14917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Prolog will find ALL consistent combinations of answers!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CA36F1FA-E96B-43C7-B4DC-082EAA029EBB}"/>
              </a:ext>
            </a:extLst>
          </p:cNvPr>
          <p:cNvSpPr/>
          <p:nvPr/>
        </p:nvSpPr>
        <p:spPr>
          <a:xfrm>
            <a:off x="3512312" y="1242240"/>
            <a:ext cx="3522905" cy="1050742"/>
          </a:xfrm>
          <a:prstGeom prst="wedgeRoundRectCallout">
            <a:avLst>
              <a:gd name="adj1" fmla="val 52474"/>
              <a:gd name="adj2" fmla="val 8101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has an interactive shell that prompts you for queries.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B15B7B-8C2B-416E-81D0-05EBE31325A6}"/>
              </a:ext>
            </a:extLst>
          </p:cNvPr>
          <p:cNvSpPr txBox="1"/>
          <p:nvPr/>
        </p:nvSpPr>
        <p:spPr>
          <a:xfrm>
            <a:off x="7035217" y="2531989"/>
            <a:ext cx="834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?-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BF1D7-B0A0-43AD-B416-8B3B713DC929}"/>
              </a:ext>
            </a:extLst>
          </p:cNvPr>
          <p:cNvSpPr txBox="1"/>
          <p:nvPr/>
        </p:nvSpPr>
        <p:spPr>
          <a:xfrm>
            <a:off x="292315" y="5380623"/>
            <a:ext cx="4853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 Prolog, the process of coming up with answer(s) to a query is called Resolution.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B926182-4DAD-403B-B55F-B9D6605E5AD7}"/>
              </a:ext>
            </a:extLst>
          </p:cNvPr>
          <p:cNvSpPr/>
          <p:nvPr/>
        </p:nvSpPr>
        <p:spPr>
          <a:xfrm>
            <a:off x="3546747" y="2306494"/>
            <a:ext cx="3522905" cy="1050742"/>
          </a:xfrm>
          <a:prstGeom prst="wedgeRoundRectCallout">
            <a:avLst>
              <a:gd name="adj1" fmla="val -73883"/>
              <a:gd name="adj2" fmla="val 222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consider a small set of facts and rules about parent-child relationships...</a:t>
            </a:r>
          </a:p>
        </p:txBody>
      </p:sp>
    </p:spTree>
    <p:extLst>
      <p:ext uri="{BB962C8B-B14F-4D97-AF65-F5344CB8AC3E}">
        <p14:creationId xmlns:p14="http://schemas.microsoft.com/office/powerpoint/2010/main" val="20931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59154 -0.0435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83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51328 0.1634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64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36" grpId="0" animBg="1"/>
      <p:bldP spid="37" grpId="0"/>
      <p:bldP spid="38" grpId="0" animBg="1"/>
      <p:bldP spid="39" grpId="0" uiExpand="1" build="p"/>
      <p:bldP spid="45" grpId="0" animBg="1"/>
      <p:bldP spid="46" grpId="0" uiExpand="1" build="p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24" grpId="0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A96BBD3-917E-4DB5-9A89-FDF3F360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51" y="-202803"/>
            <a:ext cx="10363200" cy="1143000"/>
          </a:xfrm>
        </p:spPr>
        <p:txBody>
          <a:bodyPr/>
          <a:lstStyle/>
          <a:p>
            <a:r>
              <a:rPr lang="en-US" dirty="0"/>
              <a:t>Let's See How Prolog Answers Queries: Resolution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1F7B5-8708-47F0-9BEC-E60B358CB934}"/>
              </a:ext>
            </a:extLst>
          </p:cNvPr>
          <p:cNvGrpSpPr/>
          <p:nvPr/>
        </p:nvGrpSpPr>
        <p:grpSpPr>
          <a:xfrm>
            <a:off x="4199654" y="2030141"/>
            <a:ext cx="3989406" cy="1776901"/>
            <a:chOff x="288324" y="2643986"/>
            <a:chExt cx="3989406" cy="17769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525F6D-CEB5-4D96-912D-72228DF182FF}"/>
                </a:ext>
              </a:extLst>
            </p:cNvPr>
            <p:cNvSpPr txBox="1"/>
            <p:nvPr/>
          </p:nvSpPr>
          <p:spPr>
            <a:xfrm>
              <a:off x="292316" y="2666560"/>
              <a:ext cx="3617532" cy="1754327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978965-3F36-4F91-82BE-52D3920257F7}"/>
                </a:ext>
              </a:extLst>
            </p:cNvPr>
            <p:cNvSpPr txBox="1"/>
            <p:nvPr/>
          </p:nvSpPr>
          <p:spPr>
            <a:xfrm>
              <a:off x="288324" y="2643986"/>
              <a:ext cx="398940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8F02510-3F9B-4EC0-AF8B-E332B642FACF}"/>
              </a:ext>
            </a:extLst>
          </p:cNvPr>
          <p:cNvSpPr txBox="1"/>
          <p:nvPr/>
        </p:nvSpPr>
        <p:spPr>
          <a:xfrm>
            <a:off x="1288641" y="800409"/>
            <a:ext cx="9730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let's learn Prolog's Resolution algorithm with a simple example!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488F7-C031-4D5F-ADF0-4E8134EA5C95}"/>
              </a:ext>
            </a:extLst>
          </p:cNvPr>
          <p:cNvSpPr txBox="1"/>
          <p:nvPr/>
        </p:nvSpPr>
        <p:spPr>
          <a:xfrm>
            <a:off x="1286646" y="1285114"/>
            <a:ext cx="9730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We'll use a simpler database of facts and rules for this: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F6EB8-00C6-4FFC-A7D4-5852A0144DDA}"/>
              </a:ext>
            </a:extLst>
          </p:cNvPr>
          <p:cNvSpPr txBox="1"/>
          <p:nvPr/>
        </p:nvSpPr>
        <p:spPr>
          <a:xfrm>
            <a:off x="3048000" y="4432856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Let's answer: Who is </a:t>
            </a:r>
            <a:r>
              <a:rPr lang="en-US" sz="2400" dirty="0" err="1">
                <a:solidFill>
                  <a:srgbClr val="7030A0"/>
                </a:solidFill>
              </a:rPr>
              <a:t>ann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grandparent</a:t>
            </a:r>
            <a:r>
              <a:rPr lang="en-US" sz="2400" dirty="0"/>
              <a:t> of?</a:t>
            </a:r>
          </a:p>
          <a:p>
            <a:pPr algn="ctr"/>
            <a:endParaRPr lang="en-US" sz="2400" dirty="0"/>
          </a:p>
          <a:p>
            <a:pPr algn="ctr"/>
            <a:r>
              <a:rPr lang="en-US" sz="2800" dirty="0" err="1">
                <a:solidFill>
                  <a:srgbClr val="FF0000"/>
                </a:solidFill>
              </a:rPr>
              <a:t>gparent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7030A0"/>
                </a:solidFill>
              </a:rPr>
              <a:t>ann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F0"/>
                </a:solidFill>
              </a:rPr>
              <a:t>W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1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84DF673-2E4C-42AC-ABAC-5566FBCB3C2C}"/>
              </a:ext>
            </a:extLst>
          </p:cNvPr>
          <p:cNvGrpSpPr/>
          <p:nvPr/>
        </p:nvGrpSpPr>
        <p:grpSpPr>
          <a:xfrm>
            <a:off x="8592044" y="3203534"/>
            <a:ext cx="3542993" cy="1588960"/>
            <a:chOff x="-2507006" y="3833645"/>
            <a:chExt cx="3542993" cy="15889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7ACD88-CC07-421A-B87D-DDB318E4F44D}"/>
                </a:ext>
              </a:extLst>
            </p:cNvPr>
            <p:cNvSpPr/>
            <p:nvPr/>
          </p:nvSpPr>
          <p:spPr>
            <a:xfrm>
              <a:off x="-2480930" y="3837373"/>
              <a:ext cx="3069292" cy="15852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B28CC5-2F2C-4CE8-997D-570EEBF27562}"/>
                </a:ext>
              </a:extLst>
            </p:cNvPr>
            <p:cNvSpPr txBox="1"/>
            <p:nvPr/>
          </p:nvSpPr>
          <p:spPr>
            <a:xfrm>
              <a:off x="-2507006" y="3833645"/>
              <a:ext cx="12665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Legend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36B64C-C9BC-4081-8A28-5C184D77EA5A}"/>
                </a:ext>
              </a:extLst>
            </p:cNvPr>
            <p:cNvGrpSpPr/>
            <p:nvPr/>
          </p:nvGrpSpPr>
          <p:grpSpPr>
            <a:xfrm>
              <a:off x="-2365623" y="4188019"/>
              <a:ext cx="3399959" cy="400110"/>
              <a:chOff x="-2365623" y="4188019"/>
              <a:chExt cx="3399959" cy="4001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EEA0858-77D2-4B47-965C-E70903F949FE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F6E5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3B2348-03E0-4243-9197-56C1F9C776FD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Database of facts/rules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5DA322-47D4-46FC-9173-768638EC8FCE}"/>
                </a:ext>
              </a:extLst>
            </p:cNvPr>
            <p:cNvGrpSpPr/>
            <p:nvPr/>
          </p:nvGrpSpPr>
          <p:grpSpPr>
            <a:xfrm>
              <a:off x="-2363972" y="4568760"/>
              <a:ext cx="3399959" cy="400110"/>
              <a:chOff x="-2365623" y="4188019"/>
              <a:chExt cx="3399959" cy="4001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4ECD1E4-A918-4B63-A3B0-85C4109D3372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E62D3-BAD2-4FD4-99B1-7403BA45D560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stack of goals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54B2DBC-39DD-4CE9-A60A-9C2738497984}"/>
                </a:ext>
              </a:extLst>
            </p:cNvPr>
            <p:cNvGrpSpPr/>
            <p:nvPr/>
          </p:nvGrpSpPr>
          <p:grpSpPr>
            <a:xfrm>
              <a:off x="-2365623" y="4968870"/>
              <a:ext cx="3399959" cy="400110"/>
              <a:chOff x="-2365623" y="4188019"/>
              <a:chExt cx="3399959" cy="4001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5B75C2-939E-476B-8640-6B855AA3B325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CED9E9-6C96-4580-8FFD-6C73B42258B9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mappings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CABE6-60F0-4BE1-BA13-80D26A2630E4}"/>
              </a:ext>
            </a:extLst>
          </p:cNvPr>
          <p:cNvSpPr/>
          <p:nvPr/>
        </p:nvSpPr>
        <p:spPr>
          <a:xfrm>
            <a:off x="588362" y="4857735"/>
            <a:ext cx="11080314" cy="1830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14A9BA-4FF7-418A-85CA-B27B11D74212}"/>
              </a:ext>
            </a:extLst>
          </p:cNvPr>
          <p:cNvGrpSpPr/>
          <p:nvPr/>
        </p:nvGrpSpPr>
        <p:grpSpPr>
          <a:xfrm>
            <a:off x="4380433" y="695131"/>
            <a:ext cx="3431134" cy="658370"/>
            <a:chOff x="4380433" y="411611"/>
            <a:chExt cx="3431134" cy="658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BAE207-3B2F-4E38-B983-83B85F40D41E}"/>
                </a:ext>
              </a:extLst>
            </p:cNvPr>
            <p:cNvSpPr/>
            <p:nvPr/>
          </p:nvSpPr>
          <p:spPr>
            <a:xfrm>
              <a:off x="4380433" y="411611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6C9694-3B56-4A23-95A8-DDE755F79460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978190"/>
            <a:ext cx="3741194" cy="1754326"/>
            <a:chOff x="357840" y="1194646"/>
            <a:chExt cx="3741194" cy="23478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2277574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2347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E38E49-CE90-4902-A987-9CD014FF3098}"/>
              </a:ext>
            </a:extLst>
          </p:cNvPr>
          <p:cNvGrpSpPr/>
          <p:nvPr/>
        </p:nvGrpSpPr>
        <p:grpSpPr>
          <a:xfrm>
            <a:off x="357840" y="399389"/>
            <a:ext cx="2443918" cy="909859"/>
            <a:chOff x="364240" y="549577"/>
            <a:chExt cx="2443918" cy="9098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5C10A-B7FD-4364-8597-40ABD8F862F6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EAFBC6-9BED-459D-B1A3-3215024D73B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76594-9DFC-4EA4-8877-1328D4554DC1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 err="1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W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3FC5B5-13AD-48E2-A948-BCB73226D7F1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C9995-4CAA-4471-915A-532C56257000}"/>
              </a:ext>
            </a:extLst>
          </p:cNvPr>
          <p:cNvSpPr/>
          <p:nvPr/>
        </p:nvSpPr>
        <p:spPr>
          <a:xfrm>
            <a:off x="4380433" y="1347694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D25EE-609E-40FF-A54F-007465A2EA55}"/>
              </a:ext>
            </a:extLst>
          </p:cNvPr>
          <p:cNvSpPr/>
          <p:nvPr/>
        </p:nvSpPr>
        <p:spPr>
          <a:xfrm>
            <a:off x="4380433" y="218178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2A54430-B26B-465E-BE79-F78C7F764B8B}"/>
              </a:ext>
            </a:extLst>
          </p:cNvPr>
          <p:cNvSpPr/>
          <p:nvPr/>
        </p:nvSpPr>
        <p:spPr>
          <a:xfrm>
            <a:off x="2907547" y="3137246"/>
            <a:ext cx="2162260" cy="693266"/>
          </a:xfrm>
          <a:prstGeom prst="wedgeRoundRectCallout">
            <a:avLst>
              <a:gd name="adj1" fmla="val -72138"/>
              <a:gd name="adj2" fmla="val -1724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C1512F3-854B-4A8D-80B0-E0D9B010E27E}"/>
              </a:ext>
            </a:extLst>
          </p:cNvPr>
          <p:cNvSpPr/>
          <p:nvPr/>
        </p:nvSpPr>
        <p:spPr>
          <a:xfrm>
            <a:off x="2310211" y="3026871"/>
            <a:ext cx="2845366" cy="980297"/>
          </a:xfrm>
          <a:prstGeom prst="wedgeRoundRectCallout">
            <a:avLst>
              <a:gd name="adj1" fmla="val -70872"/>
              <a:gd name="adj2" fmla="val -13934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identify all the mappings between the goal and the rule.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35956-6784-4C50-AACC-18B9F6E1AB4C}"/>
              </a:ext>
            </a:extLst>
          </p:cNvPr>
          <p:cNvCxnSpPr>
            <a:cxnSpLocks/>
          </p:cNvCxnSpPr>
          <p:nvPr/>
        </p:nvCxnSpPr>
        <p:spPr>
          <a:xfrm flipV="1">
            <a:off x="1644118" y="2049258"/>
            <a:ext cx="0" cy="132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FBD852-075A-42CC-98A0-352B476308A9}"/>
              </a:ext>
            </a:extLst>
          </p:cNvPr>
          <p:cNvCxnSpPr>
            <a:cxnSpLocks/>
          </p:cNvCxnSpPr>
          <p:nvPr/>
        </p:nvCxnSpPr>
        <p:spPr>
          <a:xfrm flipV="1">
            <a:off x="2269867" y="2042639"/>
            <a:ext cx="0" cy="1813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342CA-4BAD-4FCB-8D98-437A1C7EB76F}"/>
              </a:ext>
            </a:extLst>
          </p:cNvPr>
          <p:cNvSpPr/>
          <p:nvPr/>
        </p:nvSpPr>
        <p:spPr>
          <a:xfrm>
            <a:off x="4380433" y="184811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CC6BD6-6DC5-4554-880E-346032AB8DCC}"/>
              </a:ext>
            </a:extLst>
          </p:cNvPr>
          <p:cNvSpPr txBox="1"/>
          <p:nvPr/>
        </p:nvSpPr>
        <p:spPr>
          <a:xfrm>
            <a:off x="4579695" y="1843887"/>
            <a:ext cx="303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</a:t>
            </a:r>
          </a:p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2B4318DA-5FE5-408B-A45E-FF3380C78EF2}"/>
              </a:ext>
            </a:extLst>
          </p:cNvPr>
          <p:cNvSpPr/>
          <p:nvPr/>
        </p:nvSpPr>
        <p:spPr>
          <a:xfrm>
            <a:off x="8227967" y="497304"/>
            <a:ext cx="3213251" cy="1201931"/>
          </a:xfrm>
          <a:prstGeom prst="wedgeRoundRectCallout">
            <a:avLst>
              <a:gd name="adj1" fmla="val -92211"/>
              <a:gd name="adj2" fmla="val 7721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Now we recursively repeat the matching process on these subgoal(s).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CF870-450A-42D6-BE47-7CBFFC75D153}"/>
              </a:ext>
            </a:extLst>
          </p:cNvPr>
          <p:cNvSpPr txBox="1"/>
          <p:nvPr/>
        </p:nvSpPr>
        <p:spPr>
          <a:xfrm>
            <a:off x="786837" y="4857736"/>
            <a:ext cx="8360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Add our query to a goal stack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DDD3E-97F7-48EB-A9B6-11C588EC1A92}"/>
              </a:ext>
            </a:extLst>
          </p:cNvPr>
          <p:cNvSpPr txBox="1"/>
          <p:nvPr/>
        </p:nvSpPr>
        <p:spPr>
          <a:xfrm>
            <a:off x="786837" y="5208799"/>
            <a:ext cx="1117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Pop the top goal in our goal stack and match it with each item in our database, </a:t>
            </a:r>
            <a:r>
              <a:rPr lang="en-US" sz="2000" i="1" dirty="0"/>
              <a:t>from top to bottom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B5948CD-E485-4B9A-858E-C29CA16010A1}"/>
              </a:ext>
            </a:extLst>
          </p:cNvPr>
          <p:cNvSpPr/>
          <p:nvPr/>
        </p:nvSpPr>
        <p:spPr>
          <a:xfrm>
            <a:off x="8369715" y="1283152"/>
            <a:ext cx="3213251" cy="719777"/>
          </a:xfrm>
          <a:prstGeom prst="wedgeRoundRectCallout">
            <a:avLst>
              <a:gd name="adj1" fmla="val -100373"/>
              <a:gd name="adj2" fmla="val -5135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We're trying to discover a valid mapping for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AAC7BE-C1A9-42E0-A4D8-C3135E27B061}"/>
              </a:ext>
            </a:extLst>
          </p:cNvPr>
          <p:cNvSpPr txBox="1"/>
          <p:nvPr/>
        </p:nvSpPr>
        <p:spPr>
          <a:xfrm>
            <a:off x="786836" y="5559862"/>
            <a:ext cx="11029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 If we find a match, extract the variable mappings, and create a new map with the </a:t>
            </a:r>
            <a:r>
              <a:rPr lang="en-US" sz="2000" dirty="0" err="1"/>
              <a:t>old+new</a:t>
            </a:r>
            <a:r>
              <a:rPr lang="en-US" sz="2000" dirty="0"/>
              <a:t> mappings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38258-27AB-4240-9EC7-FE7556058500}"/>
              </a:ext>
            </a:extLst>
          </p:cNvPr>
          <p:cNvSpPr txBox="1"/>
          <p:nvPr/>
        </p:nvSpPr>
        <p:spPr>
          <a:xfrm>
            <a:off x="786837" y="5910925"/>
            <a:ext cx="10654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 Create a new goal stack, copying over existing, unprocessed goals </a:t>
            </a:r>
            <a:r>
              <a:rPr lang="en-US" sz="2000" i="1" dirty="0"/>
              <a:t>and</a:t>
            </a:r>
            <a:r>
              <a:rPr lang="en-US" sz="2000" dirty="0"/>
              <a:t> adding new subgoals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3283-AEFF-4E8A-A772-00270501C836}"/>
              </a:ext>
            </a:extLst>
          </p:cNvPr>
          <p:cNvSpPr txBox="1"/>
          <p:nvPr/>
        </p:nvSpPr>
        <p:spPr>
          <a:xfrm>
            <a:off x="800794" y="6261989"/>
            <a:ext cx="842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5. Recursively repeat the process on the new goal stack and the new mappings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CDB982F1-E20B-415F-BD75-3FED3E01DF05}"/>
              </a:ext>
            </a:extLst>
          </p:cNvPr>
          <p:cNvSpPr/>
          <p:nvPr/>
        </p:nvSpPr>
        <p:spPr>
          <a:xfrm>
            <a:off x="5667143" y="2698834"/>
            <a:ext cx="3213251" cy="1171475"/>
          </a:xfrm>
          <a:prstGeom prst="wedgeRoundRectCallout">
            <a:avLst>
              <a:gd name="adj1" fmla="val -35738"/>
              <a:gd name="adj2" fmla="val -14257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Right now we've discovered no mappings, so we have an empty set of mappings.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002B346F-25E8-454E-AAE9-667334D10421}"/>
              </a:ext>
            </a:extLst>
          </p:cNvPr>
          <p:cNvSpPr/>
          <p:nvPr/>
        </p:nvSpPr>
        <p:spPr>
          <a:xfrm>
            <a:off x="9259410" y="1222145"/>
            <a:ext cx="2548864" cy="719777"/>
          </a:xfrm>
          <a:prstGeom prst="wedgeRoundRectCallout">
            <a:avLst>
              <a:gd name="adj1" fmla="val -35537"/>
              <a:gd name="adj2" fmla="val -1631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push our goal on a goal stack.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EC5E6-04BF-48A2-988D-276668F65A8C}"/>
              </a:ext>
            </a:extLst>
          </p:cNvPr>
          <p:cNvSpPr txBox="1"/>
          <p:nvPr/>
        </p:nvSpPr>
        <p:spPr>
          <a:xfrm>
            <a:off x="1777958" y="-34983"/>
            <a:ext cx="8636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of: </a:t>
            </a:r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B57D22F0-6581-4D4A-925F-95FEC5DF51EA}"/>
              </a:ext>
            </a:extLst>
          </p:cNvPr>
          <p:cNvSpPr/>
          <p:nvPr/>
        </p:nvSpPr>
        <p:spPr>
          <a:xfrm>
            <a:off x="8272311" y="1603755"/>
            <a:ext cx="3637563" cy="104892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old unprocessed goals, since we just started.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14CCC98-4091-48F1-82B0-20C128DC3FAF}"/>
              </a:ext>
            </a:extLst>
          </p:cNvPr>
          <p:cNvSpPr/>
          <p:nvPr/>
        </p:nvSpPr>
        <p:spPr>
          <a:xfrm>
            <a:off x="8264399" y="1548040"/>
            <a:ext cx="3637563" cy="86371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there were one or more additional goals here...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5316DC8D-F64B-4685-B41D-C696164E4185}"/>
              </a:ext>
            </a:extLst>
          </p:cNvPr>
          <p:cNvSpPr/>
          <p:nvPr/>
        </p:nvSpPr>
        <p:spPr>
          <a:xfrm>
            <a:off x="3021592" y="3236408"/>
            <a:ext cx="3213251" cy="1201931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we take all the subgoals and push them on the updated goal stack.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073AC943-551F-47DE-92BE-F33CC59D52BE}"/>
              </a:ext>
            </a:extLst>
          </p:cNvPr>
          <p:cNvSpPr/>
          <p:nvPr/>
        </p:nvSpPr>
        <p:spPr>
          <a:xfrm>
            <a:off x="8142861" y="1015089"/>
            <a:ext cx="3431134" cy="863716"/>
          </a:xfrm>
          <a:prstGeom prst="wedgeRoundRectCallout">
            <a:avLst>
              <a:gd name="adj1" fmla="val -104793"/>
              <a:gd name="adj2" fmla="val 78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original mappings since we just started.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14D7124-E5AC-4815-BA00-F4E26B655A98}"/>
              </a:ext>
            </a:extLst>
          </p:cNvPr>
          <p:cNvSpPr/>
          <p:nvPr/>
        </p:nvSpPr>
        <p:spPr>
          <a:xfrm>
            <a:off x="8194787" y="3386630"/>
            <a:ext cx="3431134" cy="863716"/>
          </a:xfrm>
          <a:prstGeom prst="wedgeRoundRectCallout">
            <a:avLst>
              <a:gd name="adj1" fmla="val -100455"/>
              <a:gd name="adj2" fmla="val -11525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mappings just contain the new mappings.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9B28303-FDE4-4B43-95C0-0D420B204925}"/>
              </a:ext>
            </a:extLst>
          </p:cNvPr>
          <p:cNvSpPr/>
          <p:nvPr/>
        </p:nvSpPr>
        <p:spPr>
          <a:xfrm>
            <a:off x="7775180" y="3163370"/>
            <a:ext cx="2892975" cy="863716"/>
          </a:xfrm>
          <a:prstGeom prst="wedgeRoundRectCallout">
            <a:avLst>
              <a:gd name="adj1" fmla="val -82481"/>
              <a:gd name="adj2" fmla="val -14561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We'd copy them over to our new goal stack first.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7150290" y="2962438"/>
            <a:ext cx="4184460" cy="1201931"/>
          </a:xfrm>
          <a:prstGeom prst="wedgeRoundRectCallout">
            <a:avLst>
              <a:gd name="adj1" fmla="val -54775"/>
              <a:gd name="adj2" fmla="val -19149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Pop the top/only goal on our stack and compare it against our database looking for a possible match.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076B74-62B8-422A-A4D9-38E712E47BCB}"/>
              </a:ext>
            </a:extLst>
          </p:cNvPr>
          <p:cNvSpPr/>
          <p:nvPr/>
        </p:nvSpPr>
        <p:spPr>
          <a:xfrm>
            <a:off x="405655" y="633519"/>
            <a:ext cx="2232770" cy="35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BE2D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30EB34-2CEB-4710-B923-3E6C94591B8C}"/>
              </a:ext>
            </a:extLst>
          </p:cNvPr>
          <p:cNvSpPr txBox="1"/>
          <p:nvPr/>
        </p:nvSpPr>
        <p:spPr>
          <a:xfrm>
            <a:off x="4881138" y="974747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DA9E30-E4DA-4B89-8D10-86D5B025C581}"/>
              </a:ext>
            </a:extLst>
          </p:cNvPr>
          <p:cNvSpPr txBox="1"/>
          <p:nvPr/>
        </p:nvSpPr>
        <p:spPr>
          <a:xfrm>
            <a:off x="7093489" y="-40400"/>
            <a:ext cx="3277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4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19506 0.130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650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40221 -0.0449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0.16481 " pathEditMode="relative" rAng="0" ptsTypes="AA">
                                      <p:cBhvr>
                                        <p:cTn id="100" dur="1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1966 -0.04884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1" grpId="0" animBg="1"/>
      <p:bldP spid="33" grpId="0" animBg="1"/>
      <p:bldP spid="30" grpId="0" animBg="1"/>
      <p:bldP spid="30" grpId="1" animBg="1"/>
      <p:bldP spid="23" grpId="0" animBg="1"/>
      <p:bldP spid="23" grpId="1" animBg="1"/>
      <p:bldP spid="38" grpId="0" animBg="1"/>
      <p:bldP spid="35" grpId="0"/>
      <p:bldP spid="34" grpId="0" animBg="1"/>
      <p:bldP spid="34" grpId="1" animBg="1"/>
      <p:bldP spid="41" grpId="0"/>
      <p:bldP spid="42" grpId="0"/>
      <p:bldP spid="45" grpId="0" animBg="1"/>
      <p:bldP spid="45" grpId="1" animBg="1"/>
      <p:bldP spid="46" grpId="0"/>
      <p:bldP spid="47" grpId="0"/>
      <p:bldP spid="48" grpId="0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32" grpId="0" animBg="1"/>
      <p:bldP spid="32" grpId="1" animBg="1"/>
      <p:bldP spid="32" grpId="2" animBg="1"/>
      <p:bldP spid="57" grpId="0" animBg="1"/>
      <p:bldP spid="57" grpId="1" animBg="1"/>
      <p:bldP spid="58" grpId="0" animBg="1"/>
      <p:bldP spid="58" grpId="1" animBg="1"/>
      <p:bldP spid="55" grpId="0" animBg="1"/>
      <p:bldP spid="55" grpId="1" animBg="1"/>
      <p:bldP spid="29" grpId="0" animBg="1"/>
      <p:bldP spid="29" grpId="1" animBg="1"/>
      <p:bldP spid="72" grpId="0" animBg="1"/>
      <p:bldP spid="72" grpId="1" animBg="1"/>
      <p:bldP spid="43" grpId="0"/>
      <p:bldP spid="43" grpId="1"/>
      <p:bldP spid="43" grpId="2"/>
      <p:bldP spid="73" grpId="0"/>
      <p:bldP spid="73" grpId="1"/>
      <p:bldP spid="7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61E3-774F-41EB-9E93-A7EE1276B71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65F95B-BD5C-4C00-8487-2C8AF3D5F81E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825A3C-1D6F-42B5-B324-0F0CCFE6506E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5F66746-1CF9-408F-8B60-43FEC621ED4B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C3E2F6B-C0E2-483D-BBB8-F1712F753B1B}"/>
              </a:ext>
            </a:extLst>
          </p:cNvPr>
          <p:cNvSpPr txBox="1"/>
          <p:nvPr/>
        </p:nvSpPr>
        <p:spPr>
          <a:xfrm>
            <a:off x="1456929" y="-34983"/>
            <a:ext cx="92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of: </a:t>
            </a:r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9527184" y="245507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9419079" y="212298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ann</a:t>
            </a:r>
            <a:endParaRPr lang="en-US" dirty="0">
              <a:solidFill>
                <a:srgbClr val="F6E5FB"/>
              </a:solidFill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2322763" y="3349350"/>
            <a:ext cx="3381373" cy="1201931"/>
          </a:xfrm>
          <a:prstGeom prst="wedgeRoundRectCallout">
            <a:avLst>
              <a:gd name="adj1" fmla="val 50730"/>
              <a:gd name="adj2" fmla="val -9630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now have some mappings of variables to atoms, so let's take them into account.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8057874" y="4434816"/>
            <a:ext cx="3650320" cy="1201931"/>
          </a:xfrm>
          <a:prstGeom prst="wedgeRoundRectCallout">
            <a:avLst>
              <a:gd name="adj1" fmla="val 10225"/>
              <a:gd name="adj2" fmla="val -15439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05E544-82DB-4E9F-AF9B-9E399AE929D8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bob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63276-1337-486B-A09B-812D5FB35D04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CFD2DC-DC35-48BD-AA42-A3FA8042AEA1}"/>
              </a:ext>
            </a:extLst>
          </p:cNvPr>
          <p:cNvGrpSpPr/>
          <p:nvPr/>
        </p:nvGrpSpPr>
        <p:grpSpPr>
          <a:xfrm>
            <a:off x="357840" y="988992"/>
            <a:ext cx="3741194" cy="1754326"/>
            <a:chOff x="357840" y="1194647"/>
            <a:chExt cx="3741194" cy="17543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9ACB9EC-914A-49AF-BBFC-1154D3753434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AE49B9-AEEC-4751-A7AB-75DF8D565426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3E9FC2-5367-4B96-963E-D1A3C69AB8EE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ABA6054-2D01-4895-BABC-0068CAE4D855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2482681-AC24-40F2-A446-5E0A5A64E4EE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57D72C-F828-46FD-B94C-E264EF6749FE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95454A-0F6A-4D09-A703-3E20311540AC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W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12EA8D-7CC2-4D93-98A0-D952D11ABA61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2AC8AA-2FAB-4572-A15F-99580692055C}"/>
              </a:ext>
            </a:extLst>
          </p:cNvPr>
          <p:cNvCxnSpPr>
            <a:cxnSpLocks/>
          </p:cNvCxnSpPr>
          <p:nvPr/>
        </p:nvCxnSpPr>
        <p:spPr>
          <a:xfrm>
            <a:off x="10315153" y="2914109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16B111-2955-44E1-8B97-1D3C5381F9FA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BE2D1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EDF2A1-15E3-4908-86E5-57C4529F7B69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766AD-38A2-4F46-9B07-85E8983BEA71}"/>
              </a:ext>
            </a:extLst>
          </p:cNvPr>
          <p:cNvSpPr txBox="1"/>
          <p:nvPr/>
        </p:nvSpPr>
        <p:spPr>
          <a:xfrm>
            <a:off x="5262114" y="2113973"/>
            <a:ext cx="17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1AF03-7355-4892-8393-48474B93770F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3E1D81-8D3B-4C1E-AB94-AEC781E77D3C}"/>
              </a:ext>
            </a:extLst>
          </p:cNvPr>
          <p:cNvSpPr/>
          <p:nvPr/>
        </p:nvSpPr>
        <p:spPr>
          <a:xfrm>
            <a:off x="4213914" y="685606"/>
            <a:ext cx="3788340" cy="10851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438701" y="98807"/>
            <a:ext cx="4091184" cy="1343910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pop the top goal from the stack and compare it against the database for a possible match.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BED7F6DF-B85B-4F49-B73A-D46ED635D754}"/>
              </a:ext>
            </a:extLst>
          </p:cNvPr>
          <p:cNvSpPr/>
          <p:nvPr/>
        </p:nvSpPr>
        <p:spPr>
          <a:xfrm>
            <a:off x="1580707" y="2373135"/>
            <a:ext cx="2600464" cy="745380"/>
          </a:xfrm>
          <a:prstGeom prst="wedgeRoundRectCallout">
            <a:avLst>
              <a:gd name="adj1" fmla="val 100172"/>
              <a:gd name="adj2" fmla="val -573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take all the remaining subgoals...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515B3B1C-AB08-467C-9C4F-CE771501250D}"/>
              </a:ext>
            </a:extLst>
          </p:cNvPr>
          <p:cNvSpPr/>
          <p:nvPr/>
        </p:nvSpPr>
        <p:spPr>
          <a:xfrm>
            <a:off x="1214438" y="4013768"/>
            <a:ext cx="3165995" cy="1023383"/>
          </a:xfrm>
          <a:prstGeom prst="wedgeRoundRectCallout">
            <a:avLst>
              <a:gd name="adj1" fmla="val 56830"/>
              <a:gd name="adj2" fmla="val -9653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copy them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them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over to our new stack of pending goals to achieve.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48C46B-5C89-4E95-AFC0-C2843F84EB9C}"/>
              </a:ext>
            </a:extLst>
          </p:cNvPr>
          <p:cNvSpPr/>
          <p:nvPr/>
        </p:nvSpPr>
        <p:spPr>
          <a:xfrm>
            <a:off x="8493986" y="2304874"/>
            <a:ext cx="2232770" cy="35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BE2D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7D1191-12BC-4363-9A9D-0E6ABF6396E2}"/>
              </a:ext>
            </a:extLst>
          </p:cNvPr>
          <p:cNvSpPr txBox="1"/>
          <p:nvPr/>
        </p:nvSpPr>
        <p:spPr>
          <a:xfrm>
            <a:off x="4860110" y="1824655"/>
            <a:ext cx="248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AAD121D-5F42-46F9-8FDD-FFF76F323966}"/>
              </a:ext>
            </a:extLst>
          </p:cNvPr>
          <p:cNvSpPr/>
          <p:nvPr/>
        </p:nvSpPr>
        <p:spPr>
          <a:xfrm>
            <a:off x="8537764" y="777778"/>
            <a:ext cx="3554777" cy="1162867"/>
          </a:xfrm>
          <a:prstGeom prst="wedgeRoundRectCallout">
            <a:avLst>
              <a:gd name="adj1" fmla="val 8602"/>
              <a:gd name="adj2" fmla="val 15127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if we have any new subgoals, we'd push those on the stack too.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37FF5EE0-E80E-47DB-BD96-CA36C648F2B4}"/>
              </a:ext>
            </a:extLst>
          </p:cNvPr>
          <p:cNvSpPr/>
          <p:nvPr/>
        </p:nvSpPr>
        <p:spPr>
          <a:xfrm>
            <a:off x="7604188" y="4181445"/>
            <a:ext cx="3554777" cy="1162867"/>
          </a:xfrm>
          <a:prstGeom prst="wedgeRoundRectCallout">
            <a:avLst>
              <a:gd name="adj1" fmla="val 35129"/>
              <a:gd name="adj2" fmla="val -139099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this case we matched a fact, so there are no subgoals associated with it.</a:t>
            </a:r>
          </a:p>
        </p:txBody>
      </p:sp>
    </p:spTree>
    <p:extLst>
      <p:ext uri="{BB962C8B-B14F-4D97-AF65-F5344CB8AC3E}">
        <p14:creationId xmlns:p14="http://schemas.microsoft.com/office/powerpoint/2010/main" val="16188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24115 0.0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1484 -0.0203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419 " pathEditMode="relative" rAng="0" ptsTypes="AA">
                                      <p:cBhvr>
                                        <p:cTn id="73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247 0.1752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7" grpId="0" animBg="1"/>
      <p:bldP spid="37" grpId="1" animBg="1"/>
      <p:bldP spid="37" grpId="2" animBg="1"/>
      <p:bldP spid="46" grpId="0" animBg="1"/>
      <p:bldP spid="46" grpId="1" animBg="1"/>
      <p:bldP spid="47" grpId="0" animBg="1"/>
      <p:bldP spid="48" grpId="0" animBg="1"/>
      <p:bldP spid="66" grpId="0" animBg="1"/>
      <p:bldP spid="58" grpId="0"/>
      <p:bldP spid="58" grpId="1"/>
      <p:bldP spid="29" grpId="0" animBg="1"/>
      <p:bldP spid="29" grpId="1" animBg="1"/>
      <p:bldP spid="73" grpId="0" animBg="1"/>
      <p:bldP spid="73" grpId="1" animBg="1"/>
      <p:bldP spid="74" grpId="0" animBg="1"/>
      <p:bldP spid="74" grpId="1" animBg="1"/>
      <p:bldP spid="67" grpId="0" animBg="1"/>
      <p:bldP spid="67" grpId="1" animBg="1"/>
      <p:bldP spid="59" grpId="0"/>
      <p:bldP spid="59" grpId="1"/>
      <p:bldP spid="49" grpId="0" animBg="1"/>
      <p:bldP spid="49" grpId="1" animBg="1"/>
      <p:bldP spid="68" grpId="0" animBg="1"/>
      <p:bldP spid="6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0250268-09E0-4E62-AE52-DDD77AD8F57D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8574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108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589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E5FB"/>
                </a:solidFill>
              </a:rPr>
              <a:t>bob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E5FB"/>
                  </a:solidFill>
                </a:rPr>
                <a:t>bob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18864" y="5928029"/>
            <a:ext cx="2414377" cy="701611"/>
          </a:xfrm>
          <a:prstGeom prst="wedgeRoundRectCallout">
            <a:avLst>
              <a:gd name="adj1" fmla="val -109965"/>
              <a:gd name="adj2" fmla="val -523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matches!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2862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bob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96ECD-8FB2-45E5-84C9-5403E2C24F93}"/>
              </a:ext>
            </a:extLst>
          </p:cNvPr>
          <p:cNvGrpSpPr/>
          <p:nvPr/>
        </p:nvGrpSpPr>
        <p:grpSpPr>
          <a:xfrm>
            <a:off x="8398561" y="2370639"/>
            <a:ext cx="3741194" cy="2033426"/>
            <a:chOff x="8398561" y="2087119"/>
            <a:chExt cx="3741194" cy="20334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3BCCA0-3BD1-439F-BF1B-300B863BEDFC}"/>
                </a:ext>
              </a:extLst>
            </p:cNvPr>
            <p:cNvGrpSpPr/>
            <p:nvPr/>
          </p:nvGrpSpPr>
          <p:grpSpPr>
            <a:xfrm>
              <a:off x="8398561" y="2366219"/>
              <a:ext cx="3741194" cy="1754326"/>
              <a:chOff x="357840" y="1194646"/>
              <a:chExt cx="3741194" cy="175432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A6153-CE7B-4B3B-B84E-B807055DFF87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1723575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508276-C2EA-4B22-A680-7E71D47F0FA8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(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 ted).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44FCA8-C88B-4842-B90E-0E63F485E1BB}"/>
                </a:ext>
              </a:extLst>
            </p:cNvPr>
            <p:cNvGrpSpPr/>
            <p:nvPr/>
          </p:nvGrpSpPr>
          <p:grpSpPr>
            <a:xfrm>
              <a:off x="8422078" y="2087119"/>
              <a:ext cx="2443918" cy="909859"/>
              <a:chOff x="533757" y="761644"/>
              <a:chExt cx="2443918" cy="90985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D531C87-9E2A-49FA-8073-E0CF4CCC95E4}"/>
                  </a:ext>
                </a:extLst>
              </p:cNvPr>
              <p:cNvGrpSpPr/>
              <p:nvPr/>
            </p:nvGrpSpPr>
            <p:grpSpPr>
              <a:xfrm>
                <a:off x="533757" y="761644"/>
                <a:ext cx="2443918" cy="909859"/>
                <a:chOff x="364240" y="549577"/>
                <a:chExt cx="2443918" cy="90985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5F51411-53AD-424A-91E0-8EC7136CCD22}"/>
                    </a:ext>
                  </a:extLst>
                </p:cNvPr>
                <p:cNvGrpSpPr/>
                <p:nvPr/>
              </p:nvGrpSpPr>
              <p:grpSpPr>
                <a:xfrm>
                  <a:off x="364240" y="549577"/>
                  <a:ext cx="2443918" cy="646331"/>
                  <a:chOff x="2779305" y="4579280"/>
                  <a:chExt cx="2206527" cy="646331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9A4F9A1-B348-456A-A6D2-6A0AABC7CAD0}"/>
                      </a:ext>
                    </a:extLst>
                  </p:cNvPr>
                  <p:cNvSpPr/>
                  <p:nvPr/>
                </p:nvSpPr>
                <p:spPr>
                  <a:xfrm>
                    <a:off x="2802677" y="4639100"/>
                    <a:ext cx="2085518" cy="5572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514EF87-B2FF-4C48-B48D-1FD46BE74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9305" y="4579280"/>
                    <a:ext cx="220652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endPara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endParaRPr>
                  </a:p>
                  <a:p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parent (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X</a:t>
                    </a:r>
                    <a:r>
                      <a:rPr 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, 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Q</a:t>
                    </a:r>
                    <a:r>
                      <a:rPr lang="en-US" dirty="0">
                        <a:solidFill>
                          <a:srgbClr val="F6E5FB"/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)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847D088-D619-49CB-877D-C9EF2910FCCE}"/>
                    </a:ext>
                  </a:extLst>
                </p:cNvPr>
                <p:cNvSpPr/>
                <p:nvPr/>
              </p:nvSpPr>
              <p:spPr>
                <a:xfrm>
                  <a:off x="390126" y="1166648"/>
                  <a:ext cx="2309890" cy="29278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C466A8A-76A1-4066-8A8C-9F777FE7BF89}"/>
                  </a:ext>
                </a:extLst>
              </p:cNvPr>
              <p:cNvCxnSpPr/>
              <p:nvPr/>
            </p:nvCxnSpPr>
            <p:spPr>
              <a:xfrm flipV="1">
                <a:off x="1638863" y="1152385"/>
                <a:ext cx="355850" cy="135133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B3EF88-CB10-4C56-979D-63C4AFFD4FAE}"/>
                  </a:ext>
                </a:extLst>
              </p:cNvPr>
              <p:cNvSpPr txBox="1"/>
              <p:nvPr/>
            </p:nvSpPr>
            <p:spPr>
              <a:xfrm>
                <a:off x="1530758" y="82028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6E5FB"/>
                    </a:solidFill>
                  </a:rPr>
                  <a:t>ann</a:t>
                </a:r>
                <a:endParaRPr lang="en-US" dirty="0">
                  <a:solidFill>
                    <a:srgbClr val="F6E5FB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F248623-0D67-4C9E-ACA3-F7A2B5C9E026}"/>
              </a:ext>
            </a:extLst>
          </p:cNvPr>
          <p:cNvSpPr/>
          <p:nvPr/>
        </p:nvSpPr>
        <p:spPr>
          <a:xfrm>
            <a:off x="6604378" y="4654224"/>
            <a:ext cx="3278656" cy="1168420"/>
          </a:xfrm>
          <a:prstGeom prst="wedgeRoundRectCallout">
            <a:avLst>
              <a:gd name="adj1" fmla="val -72626"/>
              <a:gd name="adj2" fmla="val -10856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means the set of mappings we discovered were not valid.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FF22153D-C857-438E-BD92-19229868F54C}"/>
              </a:ext>
            </a:extLst>
          </p:cNvPr>
          <p:cNvSpPr/>
          <p:nvPr/>
        </p:nvSpPr>
        <p:spPr>
          <a:xfrm>
            <a:off x="4283088" y="4276849"/>
            <a:ext cx="3278656" cy="1168420"/>
          </a:xfrm>
          <a:prstGeom prst="wedgeRoundRectCallout">
            <a:avLst>
              <a:gd name="adj1" fmla="val 78637"/>
              <a:gd name="adj2" fmla="val -12745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we'll back-track one level up and continue searching for </a:t>
            </a: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</a:rPr>
              <a:t>alternative mappings.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6EFA5-CA3B-4B59-9D15-880C2D192630}"/>
              </a:ext>
            </a:extLst>
          </p:cNvPr>
          <p:cNvSpPr txBox="1"/>
          <p:nvPr/>
        </p:nvSpPr>
        <p:spPr>
          <a:xfrm>
            <a:off x="1829196" y="-34983"/>
            <a:ext cx="8533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of: </a:t>
            </a:r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7A1B53-9064-4EFC-9125-4D7DCC8A8C3B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BE2D1"/>
                </a:solidFill>
              </a:rPr>
              <a:t>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B1D84E-0D84-4157-88B5-59D949349CF3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B30EF3-46D5-415C-B0AF-986FF25AEE59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385D02-8D7A-456B-A139-7798FC28E614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7CB44F-6664-4BAA-A466-73069C3DC4D5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DEEF615-6F3C-47F0-B6D5-8A9C8BB9B74E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D7D03F-3950-41A6-B7F7-9CA9E7D76B9E}"/>
              </a:ext>
            </a:extLst>
          </p:cNvPr>
          <p:cNvSpPr/>
          <p:nvPr/>
        </p:nvSpPr>
        <p:spPr>
          <a:xfrm>
            <a:off x="4213914" y="695132"/>
            <a:ext cx="3788340" cy="10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701FFE-4502-48D4-97CB-CC73B57A7EF5}"/>
              </a:ext>
            </a:extLst>
          </p:cNvPr>
          <p:cNvSpPr/>
          <p:nvPr/>
        </p:nvSpPr>
        <p:spPr>
          <a:xfrm>
            <a:off x="8334841" y="2342904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0713"/>
            <a:ext cx="309272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need to take our variable mappings into account.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74BC32-2C04-4829-95E2-D11340D738BE}"/>
              </a:ext>
            </a:extLst>
          </p:cNvPr>
          <p:cNvSpPr/>
          <p:nvPr/>
        </p:nvSpPr>
        <p:spPr>
          <a:xfrm>
            <a:off x="4334483" y="1818493"/>
            <a:ext cx="3788340" cy="10780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262664" y="1698136"/>
            <a:ext cx="3698551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pop the top goal and compare it against the database for a possible match.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2862F-FAC6-4451-95EE-4029FAAEE126}"/>
              </a:ext>
            </a:extLst>
          </p:cNvPr>
          <p:cNvSpPr/>
          <p:nvPr/>
        </p:nvSpPr>
        <p:spPr>
          <a:xfrm>
            <a:off x="463414" y="3927109"/>
            <a:ext cx="2232770" cy="35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BE2D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7DAD61-1890-4673-A08A-5C22A9AB5688}"/>
              </a:ext>
            </a:extLst>
          </p:cNvPr>
          <p:cNvSpPr txBox="1"/>
          <p:nvPr/>
        </p:nvSpPr>
        <p:spPr>
          <a:xfrm>
            <a:off x="4900895" y="3334379"/>
            <a:ext cx="241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</a:rPr>
              <a:t>parent(</a:t>
            </a:r>
            <a:r>
              <a:rPr lang="en-US" dirty="0">
                <a:solidFill>
                  <a:srgbClr val="00FFFF"/>
                </a:solidFill>
              </a:rPr>
              <a:t>Q</a:t>
            </a:r>
            <a:r>
              <a:rPr lang="en-US" dirty="0">
                <a:solidFill>
                  <a:srgbClr val="FBE2D1"/>
                </a:solidFill>
              </a:rPr>
              <a:t>,</a:t>
            </a:r>
            <a:r>
              <a:rPr lang="en-US" dirty="0">
                <a:solidFill>
                  <a:srgbClr val="00FFFF"/>
                </a:solidFill>
              </a:rPr>
              <a:t>Y</a:t>
            </a:r>
            <a:r>
              <a:rPr lang="en-US" dirty="0">
                <a:solidFill>
                  <a:srgbClr val="FBE2D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835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-0.41732 0.084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38477 0.036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0.2574 " pathEditMode="relative" rAng="0" ptsTypes="AA">
                                      <p:cBhvr>
                                        <p:cTn id="72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/>
      <p:bldP spid="5" grpId="1"/>
      <p:bldP spid="5" grpId="2"/>
      <p:bldP spid="46" grpId="0" animBg="1"/>
      <p:bldP spid="46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37" grpId="0" animBg="1"/>
      <p:bldP spid="37" grpId="1" animBg="1"/>
      <p:bldP spid="37" grpId="2" animBg="1"/>
      <p:bldP spid="92" grpId="0" animBg="1"/>
      <p:bldP spid="29" grpId="0" animBg="1"/>
      <p:bldP spid="29" grpId="1" animBg="1"/>
      <p:bldP spid="77" grpId="0" animBg="1"/>
      <p:bldP spid="77" grpId="1" animBg="1"/>
      <p:bldP spid="76" grpId="0"/>
      <p:bldP spid="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rgbClr val="FBE2D1"/>
                  </a:solidFill>
                </a:rPr>
                <a:t>gparent</a:t>
              </a:r>
              <a:r>
                <a:rPr lang="en-US" sz="1800" dirty="0">
                  <a:solidFill>
                    <a:srgbClr val="FBE2D1"/>
                  </a:solidFill>
                </a:rPr>
                <a:t>(</a:t>
              </a:r>
              <a:r>
                <a:rPr lang="en-US" sz="1800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ann</a:t>
              </a:r>
              <a:r>
                <a:rPr lang="en-US" sz="1800" dirty="0">
                  <a:solidFill>
                    <a:srgbClr val="FBE2D1"/>
                  </a:solidFill>
                </a:rPr>
                <a:t>, </a:t>
              </a:r>
              <a:r>
                <a:rPr lang="en-US" dirty="0">
                  <a:solidFill>
                    <a:srgbClr val="F6E5FB"/>
                  </a:solidFill>
                </a:rPr>
                <a:t>W</a:t>
              </a:r>
              <a:r>
                <a:rPr lang="en-US" sz="1800" dirty="0">
                  <a:solidFill>
                    <a:srgbClr val="FBE2D1"/>
                  </a:solidFill>
                </a:rPr>
                <a:t>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W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??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1782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370639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35EA82F-7A7D-4393-BEFD-9171E629A8BD}"/>
              </a:ext>
            </a:extLst>
          </p:cNvPr>
          <p:cNvSpPr/>
          <p:nvPr/>
        </p:nvSpPr>
        <p:spPr>
          <a:xfrm>
            <a:off x="7039147" y="4561561"/>
            <a:ext cx="3650320" cy="1201931"/>
          </a:xfrm>
          <a:prstGeom prst="wedgeRoundRectCallout">
            <a:avLst>
              <a:gd name="adj1" fmla="val 32190"/>
              <a:gd name="adj2" fmla="val -1416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another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267D9F-6BA5-479F-A0E5-2D9B9FD5D253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5BE0-FD9A-4549-9E52-64D21FC1A639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48013D6D-E241-4AE6-83B5-B10BF8722AE4}"/>
              </a:ext>
            </a:extLst>
          </p:cNvPr>
          <p:cNvSpPr/>
          <p:nvPr/>
        </p:nvSpPr>
        <p:spPr>
          <a:xfrm>
            <a:off x="9210678" y="796746"/>
            <a:ext cx="2952893" cy="1201931"/>
          </a:xfrm>
          <a:prstGeom prst="wedgeRoundRectCallout">
            <a:avLst>
              <a:gd name="adj1" fmla="val -1807"/>
              <a:gd name="adj2" fmla="val 16378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add any new subgoals associated with the matched fact/rule.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7244A4BC-30F7-4951-933E-010F68EE204F}"/>
              </a:ext>
            </a:extLst>
          </p:cNvPr>
          <p:cNvSpPr/>
          <p:nvPr/>
        </p:nvSpPr>
        <p:spPr>
          <a:xfrm>
            <a:off x="4442868" y="4242160"/>
            <a:ext cx="3662196" cy="1201931"/>
          </a:xfrm>
          <a:prstGeom prst="wedgeRoundRectCallout">
            <a:avLst>
              <a:gd name="adj1" fmla="val 59323"/>
              <a:gd name="adj2" fmla="val -14240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continue searching where we left off here for another potential match.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AE703B-374B-4C32-81C5-52E2F11B9F2C}"/>
              </a:ext>
            </a:extLst>
          </p:cNvPr>
          <p:cNvSpPr txBox="1"/>
          <p:nvPr/>
        </p:nvSpPr>
        <p:spPr>
          <a:xfrm>
            <a:off x="1824037" y="-34983"/>
            <a:ext cx="8543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of: </a:t>
            </a:r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563684-DABD-4176-A212-E5BA438DC886}"/>
              </a:ext>
            </a:extLst>
          </p:cNvPr>
          <p:cNvCxnSpPr>
            <a:cxnSpLocks/>
          </p:cNvCxnSpPr>
          <p:nvPr/>
        </p:nvCxnSpPr>
        <p:spPr>
          <a:xfrm>
            <a:off x="10315153" y="3193381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5EC8D4-95A4-437F-BD30-876B5977771F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3646E5-C5F5-4A9D-80CC-4C1FFA16CEF1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EC1BBB7-DC37-408B-A47B-263067174D3B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59F39CF-CDA5-49F5-A549-68FB8EC6CE18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BE2D1"/>
                </a:solidFill>
              </a:rPr>
              <a:t>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D1B660-4510-4D1A-A251-5575365A610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56C134-D225-4E68-A155-17F6903983AC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B04D6B-8948-4345-B785-622E30E9C13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1145A8-56D1-4A16-A2D5-BA742AFC043E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6503F2-5061-4E54-A543-9798D81B410A}"/>
              </a:ext>
            </a:extLst>
          </p:cNvPr>
          <p:cNvSpPr/>
          <p:nvPr/>
        </p:nvSpPr>
        <p:spPr>
          <a:xfrm>
            <a:off x="4380433" y="3023153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AE6657-DC15-4F3F-A056-412DAD9FA32B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9EBC2B-8015-4C65-AC49-019831DD0378}"/>
              </a:ext>
            </a:extLst>
          </p:cNvPr>
          <p:cNvSpPr/>
          <p:nvPr/>
        </p:nvSpPr>
        <p:spPr>
          <a:xfrm>
            <a:off x="4213914" y="695132"/>
            <a:ext cx="3788340" cy="10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50F717-F579-428F-A3FD-981983F2CF58}"/>
              </a:ext>
            </a:extLst>
          </p:cNvPr>
          <p:cNvSpPr txBox="1"/>
          <p:nvPr/>
        </p:nvSpPr>
        <p:spPr>
          <a:xfrm>
            <a:off x="5323154" y="2122173"/>
            <a:ext cx="158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65E36D74-4C43-463A-8FF5-1EBC9CA43B27}"/>
              </a:ext>
            </a:extLst>
          </p:cNvPr>
          <p:cNvSpPr/>
          <p:nvPr/>
        </p:nvSpPr>
        <p:spPr>
          <a:xfrm>
            <a:off x="408473" y="4544361"/>
            <a:ext cx="2736255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let's process our new goals and mappings recursively.</a:t>
            </a:r>
          </a:p>
        </p:txBody>
      </p: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6EBAC184-6542-4276-8589-FB63BFD1D120}"/>
              </a:ext>
            </a:extLst>
          </p:cNvPr>
          <p:cNvSpPr/>
          <p:nvPr/>
        </p:nvSpPr>
        <p:spPr>
          <a:xfrm>
            <a:off x="357840" y="3380956"/>
            <a:ext cx="3092557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start by copying our earlier pending goals to our new goal stack.</a:t>
            </a:r>
          </a:p>
        </p:txBody>
      </p:sp>
    </p:spTree>
    <p:extLst>
      <p:ext uri="{BB962C8B-B14F-4D97-AF65-F5344CB8AC3E}">
        <p14:creationId xmlns:p14="http://schemas.microsoft.com/office/powerpoint/2010/main" val="18920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4.375E-6 0.036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169 0.1789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71" grpId="0" animBg="1"/>
      <p:bldP spid="72" grpId="0" animBg="1"/>
      <p:bldP spid="73" grpId="0" animBg="1"/>
      <p:bldP spid="73" grpId="1" animBg="1"/>
      <p:bldP spid="75" grpId="0" animBg="1"/>
      <p:bldP spid="75" grpId="1" animBg="1"/>
      <p:bldP spid="86" grpId="0" animBg="1"/>
      <p:bldP spid="97" grpId="0"/>
      <p:bldP spid="97" grpId="1"/>
      <p:bldP spid="99" grpId="0" animBg="1"/>
      <p:bldP spid="99" grpId="1" animBg="1"/>
      <p:bldP spid="98" grpId="0" animBg="1"/>
      <p:bldP spid="9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92837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23104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8870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8176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660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bri</a:t>
            </a:r>
            <a:endParaRPr lang="en-US" dirty="0">
              <a:solidFill>
                <a:srgbClr val="F6E5F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bri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85517" y="5435130"/>
            <a:ext cx="2508970" cy="548461"/>
          </a:xfrm>
          <a:prstGeom prst="wedgeRoundRectCallout">
            <a:avLst>
              <a:gd name="adj1" fmla="val -81599"/>
              <a:gd name="adj2" fmla="val -7586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match!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9950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bri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56827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629975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10180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F706ED1-28A4-40EC-A69D-A3BE43A783E0}"/>
              </a:ext>
            </a:extLst>
          </p:cNvPr>
          <p:cNvSpPr/>
          <p:nvPr/>
        </p:nvSpPr>
        <p:spPr>
          <a:xfrm>
            <a:off x="4241675" y="4821047"/>
            <a:ext cx="370865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-&gt;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cas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Q 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F358729-5E97-4E99-8165-9E6E59E5BBD4}"/>
              </a:ext>
            </a:extLst>
          </p:cNvPr>
          <p:cNvSpPr/>
          <p:nvPr/>
        </p:nvSpPr>
        <p:spPr>
          <a:xfrm>
            <a:off x="2995958" y="5834896"/>
            <a:ext cx="2845366" cy="980297"/>
          </a:xfrm>
          <a:prstGeom prst="wedgeRoundRectCallout">
            <a:avLst>
              <a:gd name="adj1" fmla="val -72865"/>
              <a:gd name="adj2" fmla="val -11837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20EED-247B-42ED-97B5-88B9D5674F4D}"/>
              </a:ext>
            </a:extLst>
          </p:cNvPr>
          <p:cNvSpPr/>
          <p:nvPr/>
        </p:nvSpPr>
        <p:spPr>
          <a:xfrm>
            <a:off x="4241674" y="4486852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73B40292-21B3-4922-BE52-130583AB5304}"/>
              </a:ext>
            </a:extLst>
          </p:cNvPr>
          <p:cNvSpPr/>
          <p:nvPr/>
        </p:nvSpPr>
        <p:spPr>
          <a:xfrm>
            <a:off x="8538324" y="4807537"/>
            <a:ext cx="3381373" cy="1201931"/>
          </a:xfrm>
          <a:prstGeom prst="wedgeRoundRectCallout">
            <a:avLst>
              <a:gd name="adj1" fmla="val -101532"/>
              <a:gd name="adj2" fmla="val -6295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When we have no more goals, we're done!</a:t>
            </a:r>
          </a:p>
          <a:p>
            <a:pPr algn="ctr"/>
            <a:endParaRPr lang="en-US" sz="105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output our mappings!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7E97E-5BBC-4F8C-B8E7-857381D26917}"/>
              </a:ext>
            </a:extLst>
          </p:cNvPr>
          <p:cNvSpPr txBox="1"/>
          <p:nvPr/>
        </p:nvSpPr>
        <p:spPr>
          <a:xfrm>
            <a:off x="8303448" y="5368067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 = </a:t>
            </a:r>
            <a:r>
              <a:rPr lang="en-US" sz="2400" dirty="0" err="1">
                <a:solidFill>
                  <a:srgbClr val="7030A0"/>
                </a:solidFill>
              </a:rPr>
              <a:t>cas</a:t>
            </a:r>
            <a:endParaRPr lang="en-US" sz="2400" dirty="0">
              <a:solidFill>
                <a:srgbClr val="7030A0"/>
              </a:solidFill>
            </a:endParaRPr>
          </a:p>
          <a:p>
            <a:pPr algn="ctr"/>
            <a:endParaRPr lang="en-US" sz="500" dirty="0">
              <a:solidFill>
                <a:srgbClr val="7030A0"/>
              </a:solidFill>
            </a:endParaRPr>
          </a:p>
          <a:p>
            <a:pPr algn="ctr"/>
            <a:r>
              <a:rPr lang="en-US" sz="2400" dirty="0"/>
              <a:t>i.e., </a:t>
            </a:r>
            <a:r>
              <a:rPr lang="en-US" sz="2400" dirty="0" err="1">
                <a:solidFill>
                  <a:srgbClr val="7030A0"/>
                </a:solidFill>
              </a:rPr>
              <a:t>ann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cas's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grandparent!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239F0B-5079-4AF9-B012-A062E0479E47}"/>
              </a:ext>
            </a:extLst>
          </p:cNvPr>
          <p:cNvSpPr txBox="1"/>
          <p:nvPr/>
        </p:nvSpPr>
        <p:spPr>
          <a:xfrm>
            <a:off x="690959" y="-34983"/>
            <a:ext cx="10810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of: </a:t>
            </a:r>
            <a:r>
              <a:rPr lang="en-US" sz="3200" dirty="0" err="1">
                <a:solidFill>
                  <a:srgbClr val="CC00CC"/>
                </a:solidFill>
              </a:rPr>
              <a:t>gparent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7030A0"/>
                </a:solidFill>
              </a:rPr>
              <a:t>ann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BE2D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W</a:t>
            </a:r>
            <a:r>
              <a:rPr lang="en-US" sz="3200" dirty="0"/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7CD3A4-028F-467D-A7A1-F53ADE4053AA}"/>
              </a:ext>
            </a:extLst>
          </p:cNvPr>
          <p:cNvCxnSpPr>
            <a:cxnSpLocks/>
          </p:cNvCxnSpPr>
          <p:nvPr/>
        </p:nvCxnSpPr>
        <p:spPr>
          <a:xfrm>
            <a:off x="2279242" y="5099964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D5A6BC5-322E-45FB-B6EF-67C2D10A2A33}"/>
              </a:ext>
            </a:extLst>
          </p:cNvPr>
          <p:cNvSpPr/>
          <p:nvPr/>
        </p:nvSpPr>
        <p:spPr>
          <a:xfrm>
            <a:off x="4380433" y="3369950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4100A7-7D07-47D3-902B-4778C0BF66F8}"/>
              </a:ext>
            </a:extLst>
          </p:cNvPr>
          <p:cNvSpPr/>
          <p:nvPr/>
        </p:nvSpPr>
        <p:spPr>
          <a:xfrm>
            <a:off x="4380433" y="702219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BE2D1"/>
                </a:solidFill>
              </a:rPr>
              <a:t>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D5172E-FDA4-4B8D-B33F-CFBB69B6337A}"/>
              </a:ext>
            </a:extLst>
          </p:cNvPr>
          <p:cNvGrpSpPr/>
          <p:nvPr/>
        </p:nvGrpSpPr>
        <p:grpSpPr>
          <a:xfrm>
            <a:off x="4380433" y="1850975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F3F394-2010-457F-9763-A7AC9C67BECB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27E8CB-06EE-4637-88F7-1D1FB070850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1D0A71-447F-472D-8CC3-ADD449D2AA57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DEE6955-F440-45DB-A985-9789CC4E9EAD}"/>
              </a:ext>
            </a:extLst>
          </p:cNvPr>
          <p:cNvSpPr/>
          <p:nvPr/>
        </p:nvSpPr>
        <p:spPr>
          <a:xfrm>
            <a:off x="4380433" y="303024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9EF478-3203-4264-9370-B2FB85C18CC6}"/>
              </a:ext>
            </a:extLst>
          </p:cNvPr>
          <p:cNvSpPr/>
          <p:nvPr/>
        </p:nvSpPr>
        <p:spPr>
          <a:xfrm>
            <a:off x="4241674" y="4153110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79A1FB-5E04-4654-90C0-072B0C2B92CD}"/>
              </a:ext>
            </a:extLst>
          </p:cNvPr>
          <p:cNvSpPr/>
          <p:nvPr/>
        </p:nvSpPr>
        <p:spPr>
          <a:xfrm>
            <a:off x="191387" y="866179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863C57-B4B9-4F22-A679-C8F3906725FE}"/>
              </a:ext>
            </a:extLst>
          </p:cNvPr>
          <p:cNvSpPr/>
          <p:nvPr/>
        </p:nvSpPr>
        <p:spPr>
          <a:xfrm>
            <a:off x="4213914" y="702220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AB8377-1826-4C43-987F-CF096F9C28BE}"/>
              </a:ext>
            </a:extLst>
          </p:cNvPr>
          <p:cNvSpPr/>
          <p:nvPr/>
        </p:nvSpPr>
        <p:spPr>
          <a:xfrm>
            <a:off x="8351415" y="2365923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426447" y="1718939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pop the top goal and compare it the database for a possible match.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EC8675FE-44D1-4BB9-90C2-E7F256070F5B}"/>
              </a:ext>
            </a:extLst>
          </p:cNvPr>
          <p:cNvSpPr/>
          <p:nvPr/>
        </p:nvSpPr>
        <p:spPr>
          <a:xfrm>
            <a:off x="1077778" y="2951714"/>
            <a:ext cx="3531447" cy="1036749"/>
          </a:xfrm>
          <a:prstGeom prst="wedgeRoundRectCallout">
            <a:avLst>
              <a:gd name="adj1" fmla="val -7957"/>
              <a:gd name="adj2" fmla="val 16678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there are no new subgoals to push onto our goal stack.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7801"/>
            <a:ext cx="338137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As before, we must take our mappings into account.</a:t>
            </a:r>
          </a:p>
        </p:txBody>
      </p: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563DD3B9-3A1B-46E0-BB85-1AB99FF14764}"/>
              </a:ext>
            </a:extLst>
          </p:cNvPr>
          <p:cNvSpPr/>
          <p:nvPr/>
        </p:nvSpPr>
        <p:spPr>
          <a:xfrm>
            <a:off x="8144154" y="2975789"/>
            <a:ext cx="3309659" cy="961342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we have no pending goals from our earlier goal stack to copy over...</a:t>
            </a:r>
          </a:p>
        </p:txBody>
      </p:sp>
      <p:sp>
        <p:nvSpPr>
          <p:cNvPr id="96" name="Speech Bubble: Rectangle with Corners Rounded 95">
            <a:extLst>
              <a:ext uri="{FF2B5EF4-FFF2-40B4-BE49-F238E27FC236}">
                <a16:creationId xmlns:a16="http://schemas.microsoft.com/office/drawing/2014/main" id="{1BD4066D-9C6F-4AAC-BCC3-712A2B034BBE}"/>
              </a:ext>
            </a:extLst>
          </p:cNvPr>
          <p:cNvSpPr/>
          <p:nvPr/>
        </p:nvSpPr>
        <p:spPr>
          <a:xfrm>
            <a:off x="8191710" y="4134501"/>
            <a:ext cx="3741194" cy="811531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new goal stack is empty!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1145C447-B6BC-41C0-9DB0-0FD7034A2711}"/>
              </a:ext>
            </a:extLst>
          </p:cNvPr>
          <p:cNvSpPr/>
          <p:nvPr/>
        </p:nvSpPr>
        <p:spPr>
          <a:xfrm>
            <a:off x="9115192" y="906956"/>
            <a:ext cx="2944228" cy="1201931"/>
          </a:xfrm>
          <a:prstGeom prst="wedgeRoundRectCallout">
            <a:avLst>
              <a:gd name="adj1" fmla="val -33338"/>
              <a:gd name="adj2" fmla="val -88949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only output variables that were explicitly queried, e.g.,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853F74-5F53-47D6-A6FF-BA9626CC8B35}"/>
              </a:ext>
            </a:extLst>
          </p:cNvPr>
          <p:cNvSpPr/>
          <p:nvPr/>
        </p:nvSpPr>
        <p:spPr>
          <a:xfrm>
            <a:off x="463414" y="3927109"/>
            <a:ext cx="2232770" cy="35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BE2D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9C45C9-77FF-4D56-A024-43966956975F}"/>
              </a:ext>
            </a:extLst>
          </p:cNvPr>
          <p:cNvSpPr txBox="1"/>
          <p:nvPr/>
        </p:nvSpPr>
        <p:spPr>
          <a:xfrm>
            <a:off x="4900895" y="3334379"/>
            <a:ext cx="241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</a:rPr>
              <a:t>parent(</a:t>
            </a:r>
            <a:r>
              <a:rPr lang="en-US" dirty="0">
                <a:solidFill>
                  <a:srgbClr val="00FFFF"/>
                </a:solidFill>
              </a:rPr>
              <a:t>Q</a:t>
            </a:r>
            <a:r>
              <a:rPr lang="en-US" dirty="0">
                <a:solidFill>
                  <a:srgbClr val="FBE2D1"/>
                </a:solidFill>
              </a:rPr>
              <a:t>,</a:t>
            </a:r>
            <a:r>
              <a:rPr lang="en-US" dirty="0">
                <a:solidFill>
                  <a:srgbClr val="00FFFF"/>
                </a:solidFill>
              </a:rPr>
              <a:t>Y</a:t>
            </a:r>
            <a:r>
              <a:rPr lang="en-US" dirty="0">
                <a:solidFill>
                  <a:srgbClr val="FBE2D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363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-0.41732 0.084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38477 0.036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12014 " pathEditMode="relative" rAng="0" ptsTypes="AA">
                                      <p:cBhvr>
                                        <p:cTn id="72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32956 -0.0138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32852 0.6780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6" grpId="0" animBg="1"/>
      <p:bldP spid="46" grpId="1" animBg="1"/>
      <p:bldP spid="59" grpId="0" animBg="1"/>
      <p:bldP spid="60" grpId="0" animBg="1"/>
      <p:bldP spid="60" grpId="1" animBg="1"/>
      <p:bldP spid="60" grpId="2" animBg="1"/>
      <p:bldP spid="61" grpId="0" animBg="1"/>
      <p:bldP spid="72" grpId="0" animBg="1"/>
      <p:bldP spid="72" grpId="1" animBg="1"/>
      <p:bldP spid="6" grpId="0"/>
      <p:bldP spid="83" grpId="0" animBg="1"/>
      <p:bldP spid="29" grpId="0" animBg="1"/>
      <p:bldP spid="29" grpId="1" animBg="1"/>
      <p:bldP spid="71" grpId="0" animBg="1"/>
      <p:bldP spid="71" grpId="1" animBg="1"/>
      <p:bldP spid="37" grpId="0" animBg="1"/>
      <p:bldP spid="37" grpId="1" animBg="1"/>
      <p:bldP spid="37" grpId="2" animBg="1"/>
      <p:bldP spid="95" grpId="0" animBg="1"/>
      <p:bldP spid="95" grpId="1" animBg="1"/>
      <p:bldP spid="96" grpId="0" animBg="1"/>
      <p:bldP spid="96" grpId="1" animBg="1"/>
      <p:bldP spid="73" grpId="0" animBg="1"/>
      <p:bldP spid="73" grpId="1" animBg="1"/>
      <p:bldP spid="73" grpId="2" animBg="1"/>
      <p:bldP spid="84" grpId="0" animBg="1"/>
      <p:bldP spid="84" grpId="1" animBg="1"/>
      <p:bldP spid="85" grpId="0"/>
      <p:bldP spid="8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1A5F689-4CD8-4E8E-B3EA-EA3E34D63402}"/>
              </a:ext>
            </a:extLst>
          </p:cNvPr>
          <p:cNvGrpSpPr/>
          <p:nvPr/>
        </p:nvGrpSpPr>
        <p:grpSpPr>
          <a:xfrm>
            <a:off x="8327170" y="5020422"/>
            <a:ext cx="3741194" cy="1754326"/>
            <a:chOff x="357840" y="1194646"/>
            <a:chExt cx="3741194" cy="17543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F9F748-0072-40FD-A6E7-ED30514928C7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23B6E0-A754-4389-828B-3F29CDB507EB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ted).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bob).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). </a:t>
              </a:r>
            </a:p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 X ,  Y )  :-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parent(X,Q), parent(Q,Y).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9FD88A-7B01-4FC5-9573-61D13F6FEE0C}"/>
              </a:ext>
            </a:extLst>
          </p:cNvPr>
          <p:cNvSpPr txBox="1"/>
          <p:nvPr/>
        </p:nvSpPr>
        <p:spPr>
          <a:xfrm rot="569610">
            <a:off x="5372830" y="4241138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ann</a:t>
            </a:r>
            <a:r>
              <a:rPr lang="en-US" dirty="0">
                <a:sym typeface="Wingdings" panose="05000000000000000000" pitchFamily="2" charset="2"/>
              </a:rPr>
              <a:t>, Y &lt;-&gt; W,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49D3B-DE3B-4D41-A5DB-52F86507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Prolog Resolution as a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411B9-2EDB-470A-A8D6-D8EAAA33CFC7}"/>
              </a:ext>
            </a:extLst>
          </p:cNvPr>
          <p:cNvSpPr txBox="1"/>
          <p:nvPr/>
        </p:nvSpPr>
        <p:spPr>
          <a:xfrm>
            <a:off x="3323474" y="3813723"/>
            <a:ext cx="2494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parent(Q,Y)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B7BBD-A8F3-4A0A-838A-9B16C379C835}"/>
              </a:ext>
            </a:extLst>
          </p:cNvPr>
          <p:cNvGrpSpPr/>
          <p:nvPr/>
        </p:nvGrpSpPr>
        <p:grpSpPr>
          <a:xfrm>
            <a:off x="4365811" y="1085893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150DC8-3F01-4A8B-9575-4E535143ABD5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E2127A-F982-4934-9D8B-64D8CE4B29E5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ted).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bob).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 </a:t>
              </a:r>
            </a:p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 X ,  Y )  :-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parent(X,Q), parent(Q,Y). 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C33B59-007E-415B-82D9-888DDF659516}"/>
              </a:ext>
            </a:extLst>
          </p:cNvPr>
          <p:cNvCxnSpPr>
            <a:cxnSpLocks/>
          </p:cNvCxnSpPr>
          <p:nvPr/>
        </p:nvCxnSpPr>
        <p:spPr>
          <a:xfrm flipV="1">
            <a:off x="1963479" y="4189260"/>
            <a:ext cx="1736651" cy="1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126F2F-65F1-4DC6-A567-1302ED718A6C}"/>
              </a:ext>
            </a:extLst>
          </p:cNvPr>
          <p:cNvSpPr txBox="1"/>
          <p:nvPr/>
        </p:nvSpPr>
        <p:spPr>
          <a:xfrm>
            <a:off x="1856002" y="3800331"/>
            <a:ext cx="19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Y &lt;-&gt; W</a:t>
            </a: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37CC1-CABF-44F3-B884-489BD5D99B8F}"/>
              </a:ext>
            </a:extLst>
          </p:cNvPr>
          <p:cNvSpPr txBox="1"/>
          <p:nvPr/>
        </p:nvSpPr>
        <p:spPr>
          <a:xfrm>
            <a:off x="37624" y="3966551"/>
            <a:ext cx="199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gparent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ann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4EFAF-A5EF-4C82-B409-0BBABA60D3CD}"/>
              </a:ext>
            </a:extLst>
          </p:cNvPr>
          <p:cNvCxnSpPr>
            <a:cxnSpLocks/>
          </p:cNvCxnSpPr>
          <p:nvPr/>
        </p:nvCxnSpPr>
        <p:spPr>
          <a:xfrm flipV="1">
            <a:off x="5332850" y="3346336"/>
            <a:ext cx="2774155" cy="60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2587A-8C26-45A6-9FB1-782FB4B69772}"/>
              </a:ext>
            </a:extLst>
          </p:cNvPr>
          <p:cNvSpPr txBox="1"/>
          <p:nvPr/>
        </p:nvSpPr>
        <p:spPr>
          <a:xfrm rot="20897822">
            <a:off x="5200362" y="3272938"/>
            <a:ext cx="289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ann</a:t>
            </a:r>
            <a:r>
              <a:rPr lang="en-US" dirty="0">
                <a:sym typeface="Wingdings" panose="05000000000000000000" pitchFamily="2" charset="2"/>
              </a:rPr>
              <a:t>, Y &lt;-&gt; W,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bob</a:t>
            </a: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4C8D2-C618-42F9-9277-7C463A6F704E}"/>
              </a:ext>
            </a:extLst>
          </p:cNvPr>
          <p:cNvSpPr txBox="1"/>
          <p:nvPr/>
        </p:nvSpPr>
        <p:spPr>
          <a:xfrm>
            <a:off x="7655891" y="3154219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parent(Q,Y)</a:t>
            </a:r>
            <a:endParaRPr lang="en-US" sz="1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779DA-EEDD-41ED-A15E-CCC00ADE641C}"/>
              </a:ext>
            </a:extLst>
          </p:cNvPr>
          <p:cNvCxnSpPr>
            <a:cxnSpLocks/>
          </p:cNvCxnSpPr>
          <p:nvPr/>
        </p:nvCxnSpPr>
        <p:spPr>
          <a:xfrm>
            <a:off x="5385792" y="4331260"/>
            <a:ext cx="2774156" cy="49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1AEEB4-DACE-488B-BC04-54044168ADBC}"/>
              </a:ext>
            </a:extLst>
          </p:cNvPr>
          <p:cNvSpPr txBox="1"/>
          <p:nvPr/>
        </p:nvSpPr>
        <p:spPr>
          <a:xfrm>
            <a:off x="7698419" y="4604100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parent(Q,Y)</a:t>
            </a:r>
            <a:endParaRPr lang="en-US" sz="18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4D9CCB-587E-40A5-BE63-8C4C35499EE8}"/>
              </a:ext>
            </a:extLst>
          </p:cNvPr>
          <p:cNvGrpSpPr/>
          <p:nvPr/>
        </p:nvGrpSpPr>
        <p:grpSpPr>
          <a:xfrm>
            <a:off x="9550735" y="3902807"/>
            <a:ext cx="2517629" cy="1144691"/>
            <a:chOff x="9550735" y="3902807"/>
            <a:chExt cx="2517629" cy="114469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12030D7-EAED-417A-A532-C641B5841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40" t="6440" r="23239" b="46040"/>
            <a:stretch/>
          </p:blipFill>
          <p:spPr>
            <a:xfrm>
              <a:off x="11219759" y="4239544"/>
              <a:ext cx="848605" cy="807954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32F919-F614-4409-B4D3-DB4A0C06B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2808" y="4782112"/>
              <a:ext cx="13050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338CD8-30F8-479F-9ADC-BDD7C4AEF1F6}"/>
                </a:ext>
              </a:extLst>
            </p:cNvPr>
            <p:cNvSpPr txBox="1"/>
            <p:nvPr/>
          </p:nvSpPr>
          <p:spPr>
            <a:xfrm>
              <a:off x="9550735" y="3902807"/>
              <a:ext cx="17377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{X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ym typeface="Wingdings" panose="05000000000000000000" pitchFamily="2" charset="2"/>
                </a:rPr>
                <a:t>ann</a:t>
              </a:r>
              <a:r>
                <a:rPr lang="en-US" dirty="0">
                  <a:sym typeface="Wingdings" panose="05000000000000000000" pitchFamily="2" charset="2"/>
                </a:rPr>
                <a:t>, </a:t>
              </a:r>
              <a:br>
                <a:rPr lang="en-US" dirty="0">
                  <a:sym typeface="Wingdings" panose="05000000000000000000" pitchFamily="2" charset="2"/>
                </a:rPr>
              </a:br>
              <a:r>
                <a:rPr lang="en-US" dirty="0">
                  <a:solidFill>
                    <a:srgbClr val="FF0000"/>
                  </a:solidFill>
                  <a:sym typeface="Wingdings" panose="05000000000000000000" pitchFamily="2" charset="2"/>
                </a:rPr>
                <a:t>Y &lt;-&gt; W -&gt; </a:t>
              </a:r>
              <a:r>
                <a:rPr lang="en-US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cas</a:t>
              </a:r>
              <a:r>
                <a:rPr lang="en-US" dirty="0">
                  <a:sym typeface="Wingdings" panose="05000000000000000000" pitchFamily="2" charset="2"/>
                </a:rPr>
                <a:t>,</a:t>
              </a:r>
            </a:p>
            <a:p>
              <a:pPr algn="ctr"/>
              <a:r>
                <a:rPr lang="en-US" dirty="0">
                  <a:sym typeface="Wingdings" panose="05000000000000000000" pitchFamily="2" charset="2"/>
                </a:rPr>
                <a:t> Q  </a:t>
              </a:r>
              <a:r>
                <a:rPr lang="en-US" dirty="0" err="1">
                  <a:sym typeface="Wingdings" panose="05000000000000000000" pitchFamily="2" charset="2"/>
                </a:rPr>
                <a:t>bri</a:t>
              </a:r>
              <a:r>
                <a:rPr lang="en-US" dirty="0">
                  <a:sym typeface="Wingdings" panose="05000000000000000000" pitchFamily="2" charset="2"/>
                </a:rPr>
                <a:t>}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4421-286A-4608-A485-E82C37BF0956}"/>
              </a:ext>
            </a:extLst>
          </p:cNvPr>
          <p:cNvGrpSpPr/>
          <p:nvPr/>
        </p:nvGrpSpPr>
        <p:grpSpPr>
          <a:xfrm>
            <a:off x="51738" y="4367855"/>
            <a:ext cx="3741194" cy="1754326"/>
            <a:chOff x="357840" y="1194646"/>
            <a:chExt cx="3741194" cy="1754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99E9D9-B609-4E55-BC62-6EE0B2A8B2FC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84E0E7-747E-49EC-A8A6-CA1F15EA6321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ted).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bob).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 </a:t>
              </a:r>
            </a:p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( X ,  Y )  :-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parent(X,Q), parent(Q,Y).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02D277-3C85-4C2B-95A1-53259F114945}"/>
              </a:ext>
            </a:extLst>
          </p:cNvPr>
          <p:cNvGrpSpPr/>
          <p:nvPr/>
        </p:nvGrpSpPr>
        <p:grpSpPr>
          <a:xfrm>
            <a:off x="4365811" y="4886118"/>
            <a:ext cx="3741194" cy="1754326"/>
            <a:chOff x="357840" y="1194646"/>
            <a:chExt cx="3741194" cy="1754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5D4E0F-B507-4192-BF17-F814881A8422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C179B2-663B-4EAF-97CD-03335C1E174A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ted).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bob).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 </a:t>
              </a:r>
            </a:p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 X ,  Y )  :-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parent(X,Q), parent(Q,Y).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34E68-F889-4F93-A067-18064A930BF7}"/>
              </a:ext>
            </a:extLst>
          </p:cNvPr>
          <p:cNvGrpSpPr/>
          <p:nvPr/>
        </p:nvGrpSpPr>
        <p:grpSpPr>
          <a:xfrm>
            <a:off x="8327170" y="1085893"/>
            <a:ext cx="3741194" cy="1754326"/>
            <a:chOff x="357840" y="1194646"/>
            <a:chExt cx="3741194" cy="175432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C27141-1D15-4727-AE91-553DDE9E7B6F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D35082-E5AA-449B-866E-D6AC00B955AE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ted).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bob).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). </a:t>
              </a:r>
            </a:p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 X ,  Y )  :-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parent(X,Q), parent(Q,Y).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991867-59C5-4F2B-A93B-81472979A14B}"/>
              </a:ext>
            </a:extLst>
          </p:cNvPr>
          <p:cNvGrpSpPr/>
          <p:nvPr/>
        </p:nvGrpSpPr>
        <p:grpSpPr>
          <a:xfrm>
            <a:off x="9574757" y="2890315"/>
            <a:ext cx="2483336" cy="875469"/>
            <a:chOff x="9574757" y="2890315"/>
            <a:chExt cx="2483336" cy="875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768E43-F97C-4354-8454-DBBB2EBEA267}"/>
                </a:ext>
              </a:extLst>
            </p:cNvPr>
            <p:cNvSpPr txBox="1"/>
            <p:nvPr/>
          </p:nvSpPr>
          <p:spPr>
            <a:xfrm>
              <a:off x="9574757" y="2965833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 </a:t>
              </a:r>
              <a:r>
                <a:rPr lang="en-US" dirty="0">
                  <a:solidFill>
                    <a:srgbClr val="FF0000"/>
                  </a:solidFill>
                </a:rPr>
                <a:t>no mappings </a:t>
              </a:r>
              <a:r>
                <a:rPr lang="en-US" dirty="0"/>
                <a:t>}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CD7F2F-6986-4FFB-9498-370D87FC5C0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9672405" y="3328050"/>
              <a:ext cx="1506311" cy="1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FB5A015-B735-457F-9001-D52A7C93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8716" y="2890315"/>
              <a:ext cx="879377" cy="875469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88124B-F1FB-4C44-A74D-74EC7AC4166A}"/>
              </a:ext>
            </a:extLst>
          </p:cNvPr>
          <p:cNvCxnSpPr>
            <a:cxnSpLocks/>
          </p:cNvCxnSpPr>
          <p:nvPr/>
        </p:nvCxnSpPr>
        <p:spPr>
          <a:xfrm flipV="1">
            <a:off x="1330714" y="4260112"/>
            <a:ext cx="16077" cy="129382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B3D8B-EDDC-4F4A-94E1-208D097F2B71}"/>
              </a:ext>
            </a:extLst>
          </p:cNvPr>
          <p:cNvCxnSpPr>
            <a:cxnSpLocks/>
          </p:cNvCxnSpPr>
          <p:nvPr/>
        </p:nvCxnSpPr>
        <p:spPr>
          <a:xfrm flipH="1" flipV="1">
            <a:off x="1750828" y="4274288"/>
            <a:ext cx="214295" cy="128319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D3A319-4CA3-4FAC-AAD0-4ADD7EA514A9}"/>
              </a:ext>
            </a:extLst>
          </p:cNvPr>
          <p:cNvCxnSpPr>
            <a:cxnSpLocks/>
          </p:cNvCxnSpPr>
          <p:nvPr/>
        </p:nvCxnSpPr>
        <p:spPr>
          <a:xfrm flipV="1">
            <a:off x="5032744" y="1637408"/>
            <a:ext cx="1258186" cy="224076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5AFACF-6F34-47EA-B9B9-48DD118F4B95}"/>
              </a:ext>
            </a:extLst>
          </p:cNvPr>
          <p:cNvCxnSpPr>
            <a:cxnSpLocks/>
          </p:cNvCxnSpPr>
          <p:nvPr/>
        </p:nvCxnSpPr>
        <p:spPr>
          <a:xfrm flipH="1" flipV="1">
            <a:off x="5041687" y="4124634"/>
            <a:ext cx="1203169" cy="1390119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A54C27-20F2-43C1-886C-D83C33E8B925}"/>
              </a:ext>
            </a:extLst>
          </p:cNvPr>
          <p:cNvCxnSpPr>
            <a:cxnSpLocks/>
          </p:cNvCxnSpPr>
          <p:nvPr/>
        </p:nvCxnSpPr>
        <p:spPr>
          <a:xfrm flipH="1" flipV="1">
            <a:off x="9503302" y="4906240"/>
            <a:ext cx="725219" cy="104799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  <p:bldP spid="12" grpId="0"/>
      <p:bldP spid="13" grpId="0"/>
      <p:bldP spid="15" grpId="0"/>
      <p:bldP spid="1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Resolution Algorithm: Unification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0C6323-CF3F-4B32-A2D9-CDB0DA0938A8}"/>
              </a:ext>
            </a:extLst>
          </p:cNvPr>
          <p:cNvGrpSpPr/>
          <p:nvPr/>
        </p:nvGrpSpPr>
        <p:grpSpPr>
          <a:xfrm>
            <a:off x="1035208" y="1498200"/>
            <a:ext cx="3741194" cy="1754326"/>
            <a:chOff x="357840" y="1194646"/>
            <a:chExt cx="3741194" cy="23478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B026F8-34CF-481C-8C68-7E5637B6FF8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2277574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72FD8F-868B-4B81-896C-EA3C863F1C43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2347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AFCE6-3844-4559-9FE5-16215A548D79}"/>
              </a:ext>
            </a:extLst>
          </p:cNvPr>
          <p:cNvGrpSpPr/>
          <p:nvPr/>
        </p:nvGrpSpPr>
        <p:grpSpPr>
          <a:xfrm>
            <a:off x="1035208" y="1215824"/>
            <a:ext cx="2443918" cy="909859"/>
            <a:chOff x="364240" y="549577"/>
            <a:chExt cx="2443918" cy="9098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147A07-A127-429D-86B2-C13C98FF6CB6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718F192-F59C-4B27-A471-6738CB39E8E5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5EAA66-44CE-429A-8F60-40F4DCFB19EC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</a:t>
                </a:r>
                <a:r>
                  <a:rPr lang="en-US" dirty="0" err="1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041E28-4488-4451-A689-34D2D3B5043D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4C3E30-D458-403B-BD42-15B6E2E5702B}"/>
              </a:ext>
            </a:extLst>
          </p:cNvPr>
          <p:cNvCxnSpPr>
            <a:cxnSpLocks/>
          </p:cNvCxnSpPr>
          <p:nvPr/>
        </p:nvCxnSpPr>
        <p:spPr>
          <a:xfrm>
            <a:off x="2941363" y="1734760"/>
            <a:ext cx="0" cy="1810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B653EA-3E36-4A4A-A6BA-0153E19B6DF5}"/>
              </a:ext>
            </a:extLst>
          </p:cNvPr>
          <p:cNvSpPr txBox="1"/>
          <p:nvPr/>
        </p:nvSpPr>
        <p:spPr>
          <a:xfrm>
            <a:off x="5123513" y="3433718"/>
            <a:ext cx="649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Together, these two steps (comparison + mapping) between a single </a:t>
            </a:r>
            <a:r>
              <a:rPr lang="en-US" sz="2000" dirty="0">
                <a:solidFill>
                  <a:srgbClr val="0070C0"/>
                </a:solidFill>
              </a:rPr>
              <a:t>goal</a:t>
            </a:r>
            <a:r>
              <a:rPr lang="en-US" sz="2000" dirty="0"/>
              <a:t> and a single </a:t>
            </a:r>
            <a:r>
              <a:rPr lang="en-US" sz="2000" dirty="0">
                <a:solidFill>
                  <a:srgbClr val="FF0000"/>
                </a:solidFill>
              </a:rPr>
              <a:t>fact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863D"/>
                </a:solidFill>
              </a:rPr>
              <a:t>rule</a:t>
            </a:r>
            <a:r>
              <a:rPr lang="en-US" sz="2000" dirty="0"/>
              <a:t> are called </a:t>
            </a:r>
            <a:r>
              <a:rPr lang="en-US" sz="2000" dirty="0">
                <a:solidFill>
                  <a:srgbClr val="FF0000"/>
                </a:solidFill>
              </a:rPr>
              <a:t>unification</a:t>
            </a:r>
            <a:r>
              <a:rPr lang="en-US" sz="20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DE1C8-097A-4AC8-AC6A-4E59423CCC81}"/>
              </a:ext>
            </a:extLst>
          </p:cNvPr>
          <p:cNvSpPr txBox="1"/>
          <p:nvPr/>
        </p:nvSpPr>
        <p:spPr>
          <a:xfrm>
            <a:off x="4710652" y="1048432"/>
            <a:ext cx="732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 we saw, during the Resolution process, Prolog repeatedly...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8890C-CB84-42D8-819A-957A4D0E754A}"/>
              </a:ext>
            </a:extLst>
          </p:cNvPr>
          <p:cNvSpPr txBox="1"/>
          <p:nvPr/>
        </p:nvSpPr>
        <p:spPr>
          <a:xfrm>
            <a:off x="5708776" y="1638343"/>
            <a:ext cx="532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Compares the current </a:t>
            </a:r>
            <a:r>
              <a:rPr lang="en-US" sz="2000" dirty="0">
                <a:solidFill>
                  <a:srgbClr val="0070C0"/>
                </a:solidFill>
              </a:rPr>
              <a:t>goal</a:t>
            </a:r>
            <a:r>
              <a:rPr lang="en-US" sz="2000" dirty="0"/>
              <a:t> with each </a:t>
            </a:r>
            <a:r>
              <a:rPr lang="en-US" sz="2000" dirty="0">
                <a:solidFill>
                  <a:srgbClr val="FF0000"/>
                </a:solidFill>
              </a:rPr>
              <a:t>fact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863D"/>
                </a:solidFill>
              </a:rPr>
              <a:t>rule</a:t>
            </a:r>
            <a:r>
              <a:rPr lang="en-US" sz="2000" dirty="0"/>
              <a:t> to see if they are a match.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B8268B-8BC1-414A-A2BB-C170A2757717}"/>
              </a:ext>
            </a:extLst>
          </p:cNvPr>
          <p:cNvSpPr txBox="1"/>
          <p:nvPr/>
        </p:nvSpPr>
        <p:spPr>
          <a:xfrm>
            <a:off x="5274653" y="2536030"/>
            <a:ext cx="619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a </a:t>
            </a:r>
            <a:r>
              <a:rPr lang="en-US" sz="2000" dirty="0">
                <a:solidFill>
                  <a:srgbClr val="0070C0"/>
                </a:solidFill>
              </a:rPr>
              <a:t>goal</a:t>
            </a:r>
            <a:r>
              <a:rPr lang="en-US" sz="2000" dirty="0"/>
              <a:t> and a </a:t>
            </a:r>
            <a:r>
              <a:rPr lang="en-US" sz="2000" dirty="0">
                <a:solidFill>
                  <a:srgbClr val="FF0000"/>
                </a:solidFill>
              </a:rPr>
              <a:t>fact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863D"/>
                </a:solidFill>
              </a:rPr>
              <a:t>rule</a:t>
            </a:r>
            <a:r>
              <a:rPr lang="en-US" sz="2000" dirty="0"/>
              <a:t> match, Prolog extracts mappings between variables and atoms (e.g., X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bob).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EEDF-A487-4AB2-87A1-BE18651B9E7D}"/>
              </a:ext>
            </a:extLst>
          </p:cNvPr>
          <p:cNvSpPr txBox="1"/>
          <p:nvPr/>
        </p:nvSpPr>
        <p:spPr>
          <a:xfrm>
            <a:off x="571919" y="4491019"/>
            <a:ext cx="1104816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unify(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goal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 err="1">
                <a:latin typeface="Consolas" panose="020B0609020204030204" pitchFamily="49" charset="0"/>
              </a:rPr>
              <a:t>_or_</a:t>
            </a:r>
            <a:r>
              <a:rPr lang="en-US" sz="2000" dirty="0" err="1">
                <a:solidFill>
                  <a:srgbClr val="00863D"/>
                </a:solidFill>
                <a:latin typeface="Consolas" panose="020B0609020204030204" pitchFamily="49" charset="0"/>
              </a:rPr>
              <a:t>rule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existing_mappings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if the goal with the existing mappings matches the current fact/rule: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mappings = extract variable mappings between goal and fact/rule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return (True, mappings)	 # We did unify! Return discovered mappings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otherwise: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return (False, {})   	# We couldn't unify! So no mappings found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0649A-DBDE-4141-999D-D16F0E7DEEB8}"/>
              </a:ext>
            </a:extLst>
          </p:cNvPr>
          <p:cNvSpPr/>
          <p:nvPr/>
        </p:nvSpPr>
        <p:spPr>
          <a:xfrm>
            <a:off x="1061094" y="3424282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X  bob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DC66787-8E31-4D8E-8115-6D91E0D86B0E}"/>
              </a:ext>
            </a:extLst>
          </p:cNvPr>
          <p:cNvSpPr/>
          <p:nvPr/>
        </p:nvSpPr>
        <p:spPr>
          <a:xfrm>
            <a:off x="3290828" y="1241304"/>
            <a:ext cx="986644" cy="89978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E9AD6C8-7174-445E-9322-C54BA1AD19CA}"/>
              </a:ext>
            </a:extLst>
          </p:cNvPr>
          <p:cNvSpPr/>
          <p:nvPr/>
        </p:nvSpPr>
        <p:spPr>
          <a:xfrm>
            <a:off x="128720" y="1528471"/>
            <a:ext cx="986644" cy="8783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fact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19AE83EF-1F0E-49C2-B231-6ADE52B51FFF}"/>
              </a:ext>
            </a:extLst>
          </p:cNvPr>
          <p:cNvSpPr/>
          <p:nvPr/>
        </p:nvSpPr>
        <p:spPr>
          <a:xfrm>
            <a:off x="9618566" y="3822680"/>
            <a:ext cx="2502902" cy="899789"/>
          </a:xfrm>
          <a:prstGeom prst="wedgeRoundRectCallout">
            <a:avLst>
              <a:gd name="adj1" fmla="val -124555"/>
              <a:gd name="adj2" fmla="val 5589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Here's the unification pseudocode.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50E11848-A2EC-4E9C-AC32-4D7D9F0EE446}"/>
              </a:ext>
            </a:extLst>
          </p:cNvPr>
          <p:cNvSpPr/>
          <p:nvPr/>
        </p:nvSpPr>
        <p:spPr>
          <a:xfrm>
            <a:off x="43136" y="2348708"/>
            <a:ext cx="1068511" cy="878379"/>
          </a:xfrm>
          <a:prstGeom prst="rightArrow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rule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223D8604-E007-42EB-AB33-8F0A1D29307B}"/>
              </a:ext>
            </a:extLst>
          </p:cNvPr>
          <p:cNvSpPr/>
          <p:nvPr/>
        </p:nvSpPr>
        <p:spPr>
          <a:xfrm>
            <a:off x="1851435" y="3372786"/>
            <a:ext cx="3381373" cy="899789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unification algorithm runs on one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goal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at a time.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CE8D83F-0D83-4862-A90D-CBBC6B77BE37}"/>
              </a:ext>
            </a:extLst>
          </p:cNvPr>
          <p:cNvSpPr/>
          <p:nvPr/>
        </p:nvSpPr>
        <p:spPr>
          <a:xfrm>
            <a:off x="5090589" y="3493046"/>
            <a:ext cx="3381373" cy="899789"/>
          </a:xfrm>
          <a:prstGeom prst="wedgeRoundRectCallout">
            <a:avLst>
              <a:gd name="adj1" fmla="val -79296"/>
              <a:gd name="adj2" fmla="val 6706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Unification runs on a single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fact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rule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at a time.</a:t>
            </a:r>
          </a:p>
        </p:txBody>
      </p:sp>
    </p:spTree>
    <p:extLst>
      <p:ext uri="{BB962C8B-B14F-4D97-AF65-F5344CB8AC3E}">
        <p14:creationId xmlns:p14="http://schemas.microsoft.com/office/powerpoint/2010/main" val="8703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718 -0.4629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07083 -0.370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38" grpId="0"/>
      <p:bldP spid="39" grpId="0"/>
      <p:bldP spid="40" grpId="0" build="p" animBg="1"/>
      <p:bldP spid="43" grpId="0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033047" y="-4627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orbel" panose="020B0503020204020204" pitchFamily="34" charset="0"/>
              </a:rPr>
              <a:t>Logic Programming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Corbel" panose="020B0503020204020204" pitchFamily="34" charset="0"/>
              </a:rPr>
              <a:t>What’s the big picture?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9C0FD-42BA-4B24-98B8-643A70292246}"/>
              </a:ext>
            </a:extLst>
          </p:cNvPr>
          <p:cNvSpPr txBox="1"/>
          <p:nvPr/>
        </p:nvSpPr>
        <p:spPr>
          <a:xfrm>
            <a:off x="256674" y="1264648"/>
            <a:ext cx="116786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Logic programming is a paradigm where we express programs as a set of </a:t>
            </a:r>
            <a:r>
              <a:rPr lang="en-US" sz="2400" dirty="0">
                <a:solidFill>
                  <a:srgbClr val="FF0000"/>
                </a:solidFill>
              </a:rPr>
              <a:t>facts</a:t>
            </a:r>
            <a:r>
              <a:rPr lang="en-US" sz="2400" dirty="0"/>
              <a:t> (relationships which are held to be true), and a set of </a:t>
            </a:r>
            <a:r>
              <a:rPr lang="en-US" sz="2400" dirty="0">
                <a:solidFill>
                  <a:srgbClr val="00863D"/>
                </a:solidFill>
              </a:rPr>
              <a:t>rules</a:t>
            </a:r>
            <a:r>
              <a:rPr lang="en-US" sz="2400" dirty="0"/>
              <a:t> (i.e. if A is true, then B is true).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F678F-54E3-415C-8AD9-26BAEEB79E3B}"/>
              </a:ext>
            </a:extLst>
          </p:cNvPr>
          <p:cNvSpPr txBox="1"/>
          <p:nvPr/>
        </p:nvSpPr>
        <p:spPr>
          <a:xfrm>
            <a:off x="1617244" y="5640713"/>
            <a:ext cx="8861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Logic programming is declarative – programs specify "what" they want to compute, not "how" to do so.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553B8-C18D-444E-AEBE-CAAE1D138F47}"/>
              </a:ext>
            </a:extLst>
          </p:cNvPr>
          <p:cNvSpPr txBox="1"/>
          <p:nvPr/>
        </p:nvSpPr>
        <p:spPr>
          <a:xfrm>
            <a:off x="647653" y="2241574"/>
            <a:ext cx="5341111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Facts: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Martha is Andrea's parent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Andrea is Carey's parent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48161-58AF-43F9-B7C3-06B75577F8A3}"/>
              </a:ext>
            </a:extLst>
          </p:cNvPr>
          <p:cNvSpPr txBox="1"/>
          <p:nvPr/>
        </p:nvSpPr>
        <p:spPr>
          <a:xfrm>
            <a:off x="6252410" y="2241574"/>
            <a:ext cx="5341111" cy="1200329"/>
          </a:xfrm>
          <a:prstGeom prst="rect">
            <a:avLst/>
          </a:prstGeom>
          <a:solidFill>
            <a:srgbClr val="00863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Rules: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If X is the parent of Q, and Q is the parent of Y, then X is the grandparent of 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3654B-3D86-4E3E-A4A9-CF70C3C5E980}"/>
              </a:ext>
            </a:extLst>
          </p:cNvPr>
          <p:cNvSpPr txBox="1"/>
          <p:nvPr/>
        </p:nvSpPr>
        <p:spPr>
          <a:xfrm>
            <a:off x="900549" y="3686861"/>
            <a:ext cx="1055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program/user then issues queries against this these facts and axioms: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9BAD4-4B78-420F-99CF-BF7297B09D46}"/>
              </a:ext>
            </a:extLst>
          </p:cNvPr>
          <p:cNvSpPr txBox="1"/>
          <p:nvPr/>
        </p:nvSpPr>
        <p:spPr>
          <a:xfrm>
            <a:off x="2999372" y="4294455"/>
            <a:ext cx="6097002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Queries:</a:t>
            </a:r>
          </a:p>
          <a:p>
            <a:pPr algn="ctr"/>
            <a:r>
              <a:rPr lang="en-US" sz="2400" dirty="0"/>
              <a:t>Is Martha the grandparent of Carey?</a:t>
            </a:r>
          </a:p>
          <a:p>
            <a:pPr algn="ctr"/>
            <a:r>
              <a:rPr lang="en-US" sz="2400" dirty="0"/>
              <a:t>Who is the grandparent of Carey?</a:t>
            </a:r>
          </a:p>
        </p:txBody>
      </p:sp>
    </p:spTree>
    <p:extLst>
      <p:ext uri="{BB962C8B-B14F-4D97-AF65-F5344CB8AC3E}">
        <p14:creationId xmlns:p14="http://schemas.microsoft.com/office/powerpoint/2010/main" val="38619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build="p" animBg="1"/>
      <p:bldP spid="16" grpId="0" build="p" animBg="1"/>
      <p:bldP spid="17" grpId="0"/>
      <p:bldP spid="1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Matching a Goal and a Fact/Rule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93B97-4C01-4804-BD34-916CDE655E6B}"/>
              </a:ext>
            </a:extLst>
          </p:cNvPr>
          <p:cNvSpPr txBox="1"/>
          <p:nvPr/>
        </p:nvSpPr>
        <p:spPr>
          <a:xfrm>
            <a:off x="1352247" y="908074"/>
            <a:ext cx="971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 how do we determine if a </a:t>
            </a:r>
            <a:r>
              <a:rPr lang="en-US" sz="2000" dirty="0">
                <a:solidFill>
                  <a:srgbClr val="4472C4"/>
                </a:solidFill>
              </a:rPr>
              <a:t>goal</a:t>
            </a:r>
            <a:r>
              <a:rPr lang="en-US" sz="2000" dirty="0"/>
              <a:t> with the current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mappings</a:t>
            </a:r>
            <a:r>
              <a:rPr lang="en-US" sz="2000" dirty="0"/>
              <a:t> matches a specific </a:t>
            </a:r>
            <a:r>
              <a:rPr lang="en-US" sz="2000" dirty="0">
                <a:solidFill>
                  <a:srgbClr val="FF0000"/>
                </a:solidFill>
              </a:rPr>
              <a:t>fact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rule</a:t>
            </a:r>
            <a:r>
              <a:rPr lang="en-US" sz="2000" dirty="0"/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FE45-CA58-4F2B-BC6E-69D46BC983C6}"/>
              </a:ext>
            </a:extLst>
          </p:cNvPr>
          <p:cNvSpPr txBox="1"/>
          <p:nvPr/>
        </p:nvSpPr>
        <p:spPr>
          <a:xfrm>
            <a:off x="1864547" y="2987473"/>
            <a:ext cx="868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#1: apply all current mappings to the goal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3D020-D8F8-4417-B9AD-E66345F341E6}"/>
              </a:ext>
            </a:extLst>
          </p:cNvPr>
          <p:cNvSpPr/>
          <p:nvPr/>
        </p:nvSpPr>
        <p:spPr>
          <a:xfrm>
            <a:off x="4241675" y="3550214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Consolas" panose="020B0609020204030204" pitchFamily="49" charset="0"/>
              </a:rPr>
              <a:t>parent ( </a:t>
            </a: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BE2D1"/>
                </a:solidFill>
                <a:latin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F6E5F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BE2D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4D597-757D-43E8-B744-4AEFCB372AB4}"/>
              </a:ext>
            </a:extLst>
          </p:cNvPr>
          <p:cNvSpPr txBox="1"/>
          <p:nvPr/>
        </p:nvSpPr>
        <p:spPr>
          <a:xfrm>
            <a:off x="1841601" y="4213221"/>
            <a:ext cx="868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#2: treat both the mapped goal and head of the fact/rule as trees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A3738F6-5FD8-457D-A6D4-3D714E52D53B}"/>
              </a:ext>
            </a:extLst>
          </p:cNvPr>
          <p:cNvGrpSpPr/>
          <p:nvPr/>
        </p:nvGrpSpPr>
        <p:grpSpPr>
          <a:xfrm>
            <a:off x="6980042" y="4829206"/>
            <a:ext cx="3043891" cy="1770301"/>
            <a:chOff x="6980042" y="4829206"/>
            <a:chExt cx="3043891" cy="17703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F21098-488F-46DA-B78B-48946B0FCC13}"/>
                </a:ext>
              </a:extLst>
            </p:cNvPr>
            <p:cNvGrpSpPr/>
            <p:nvPr/>
          </p:nvGrpSpPr>
          <p:grpSpPr>
            <a:xfrm>
              <a:off x="7095700" y="5313224"/>
              <a:ext cx="2682778" cy="1286283"/>
              <a:chOff x="1415028" y="5189974"/>
              <a:chExt cx="2682778" cy="128628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18F081-0132-41D2-981C-EE5BC234FF89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92F07F-B8B6-492B-A253-7D831E9A5310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bri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61E8D1-8B02-4983-8952-E1B8AF2F19D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cas</a:t>
                </a:r>
                <a:endParaRPr lang="en-US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787FDC9-8727-4BEE-8FC1-92521CACAC36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8813F2E-3279-402E-ADCF-6246B5117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408FE1-44B3-4EE6-934D-15AD545C5418}"/>
                </a:ext>
              </a:extLst>
            </p:cNvPr>
            <p:cNvSpPr txBox="1"/>
            <p:nvPr/>
          </p:nvSpPr>
          <p:spPr>
            <a:xfrm>
              <a:off x="6980042" y="4829206"/>
              <a:ext cx="304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Fact/Rule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5B680B-C26C-4BB5-B15C-565C93C1096E}"/>
              </a:ext>
            </a:extLst>
          </p:cNvPr>
          <p:cNvGrpSpPr/>
          <p:nvPr/>
        </p:nvGrpSpPr>
        <p:grpSpPr>
          <a:xfrm>
            <a:off x="1638310" y="4816660"/>
            <a:ext cx="2965235" cy="1782847"/>
            <a:chOff x="1638310" y="4816660"/>
            <a:chExt cx="2965235" cy="17828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ED43B69-68DB-4386-9465-E25DAF770716}"/>
                </a:ext>
              </a:extLst>
            </p:cNvPr>
            <p:cNvGrpSpPr/>
            <p:nvPr/>
          </p:nvGrpSpPr>
          <p:grpSpPr>
            <a:xfrm>
              <a:off x="1638310" y="5313224"/>
              <a:ext cx="2682778" cy="1286283"/>
              <a:chOff x="1415028" y="5189974"/>
              <a:chExt cx="2682778" cy="12862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99EC48-F460-4541-9C03-1E2A04852D31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22C53-F7D6-4C3E-976A-2E2AE789B66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latin typeface="Consolas" panose="020B0609020204030204" pitchFamily="49" charset="0"/>
                  </a:rPr>
                  <a:t>  </a:t>
                </a:r>
                <a:r>
                  <a:rPr lang="en-US" dirty="0" err="1">
                    <a:latin typeface="Consolas" panose="020B0609020204030204" pitchFamily="49" charset="0"/>
                  </a:rPr>
                  <a:t>bri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7FC7152-3969-48D1-8123-092EA4F100F0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3035F24-CF4D-427A-AEF8-F442E86B53D9}"/>
                  </a:ext>
                </a:extLst>
              </p:cNvPr>
              <p:cNvCxnSpPr>
                <a:endCxn id="46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FCD2D6E-C772-4599-95B0-709EE64FF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89B879-D0A0-4B7E-8A11-7EF7E9E093A1}"/>
                </a:ext>
              </a:extLst>
            </p:cNvPr>
            <p:cNvSpPr txBox="1"/>
            <p:nvPr/>
          </p:nvSpPr>
          <p:spPr>
            <a:xfrm>
              <a:off x="1638310" y="4816660"/>
              <a:ext cx="2965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 (with mappings applied)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97BECE-234F-4BC7-ADDA-5AB30F5F5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0825" y="6246091"/>
              <a:ext cx="317005" cy="1909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D8FC07-1AB3-4675-B0FF-7E59B245CC99}"/>
              </a:ext>
            </a:extLst>
          </p:cNvPr>
          <p:cNvGrpSpPr/>
          <p:nvPr/>
        </p:nvGrpSpPr>
        <p:grpSpPr>
          <a:xfrm>
            <a:off x="105321" y="1349704"/>
            <a:ext cx="11413946" cy="1343684"/>
            <a:chOff x="105321" y="1349704"/>
            <a:chExt cx="11413946" cy="13436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D0D6A35-98CE-4A2B-9BB7-91F39EAF0AE6}"/>
                </a:ext>
              </a:extLst>
            </p:cNvPr>
            <p:cNvGrpSpPr/>
            <p:nvPr/>
          </p:nvGrpSpPr>
          <p:grpSpPr>
            <a:xfrm>
              <a:off x="105321" y="1659462"/>
              <a:ext cx="5241640" cy="1033926"/>
              <a:chOff x="-486691" y="1699319"/>
              <a:chExt cx="5241640" cy="103392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43189EE-B558-488A-8E0D-EF5EC226C0CA}"/>
                  </a:ext>
                </a:extLst>
              </p:cNvPr>
              <p:cNvGrpSpPr/>
              <p:nvPr/>
            </p:nvGrpSpPr>
            <p:grpSpPr>
              <a:xfrm>
                <a:off x="1046298" y="1727823"/>
                <a:ext cx="3708651" cy="1005422"/>
                <a:chOff x="4241674" y="4153110"/>
                <a:chExt cx="3708651" cy="100542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EC78DF-AE33-43DE-B92B-33F0FB9408BF}"/>
                    </a:ext>
                  </a:extLst>
                </p:cNvPr>
                <p:cNvSpPr/>
                <p:nvPr/>
              </p:nvSpPr>
              <p:spPr>
                <a:xfrm>
                  <a:off x="4241675" y="4821047"/>
                  <a:ext cx="3708650" cy="33748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{ X </a:t>
                  </a:r>
                  <a:r>
                    <a:rPr lang="en-US" sz="20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 </a:t>
                  </a:r>
                  <a:r>
                    <a:rPr lang="en-US" sz="20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ann</a:t>
                  </a:r>
                  <a:r>
                    <a:rPr lang="en-US" sz="20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, Q  </a:t>
                  </a:r>
                  <a:r>
                    <a:rPr lang="en-US" sz="20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bri</a:t>
                  </a:r>
                  <a:r>
                    <a:rPr lang="en-US" sz="20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}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BA5379C-AB87-431B-8E40-6E8BA7716B08}"/>
                    </a:ext>
                  </a:extLst>
                </p:cNvPr>
                <p:cNvSpPr/>
                <p:nvPr/>
              </p:nvSpPr>
              <p:spPr>
                <a:xfrm>
                  <a:off x="4241674" y="4486852"/>
                  <a:ext cx="3708649" cy="3374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BE2D1"/>
                    </a:solidFill>
                    <a:latin typeface="+mj-lt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E911BBF-123D-4EF7-A805-40B82FE8B0CA}"/>
                    </a:ext>
                  </a:extLst>
                </p:cNvPr>
                <p:cNvSpPr/>
                <p:nvPr/>
              </p:nvSpPr>
              <p:spPr>
                <a:xfrm>
                  <a:off x="4241674" y="4153110"/>
                  <a:ext cx="3708649" cy="3374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44ACE-C0A6-41AA-A265-4F6DC4CCE589}"/>
                  </a:ext>
                </a:extLst>
              </p:cNvPr>
              <p:cNvSpPr txBox="1"/>
              <p:nvPr/>
            </p:nvSpPr>
            <p:spPr>
              <a:xfrm>
                <a:off x="-486691" y="2326221"/>
                <a:ext cx="18947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mappings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2D3D9E-EC0D-4E6C-A852-4A8EF34C3551}"/>
                  </a:ext>
                </a:extLst>
              </p:cNvPr>
              <p:cNvSpPr txBox="1"/>
              <p:nvPr/>
            </p:nvSpPr>
            <p:spPr>
              <a:xfrm>
                <a:off x="-213708" y="1699319"/>
                <a:ext cx="18947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goal</a:t>
                </a:r>
              </a:p>
            </p:txBody>
          </p:sp>
        </p:grp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A3408869-37A0-45FB-9B61-2D7ABA588E9C}"/>
                </a:ext>
              </a:extLst>
            </p:cNvPr>
            <p:cNvSpPr/>
            <p:nvPr/>
          </p:nvSpPr>
          <p:spPr>
            <a:xfrm>
              <a:off x="5401311" y="1349704"/>
              <a:ext cx="2321323" cy="1073690"/>
            </a:xfrm>
            <a:prstGeom prst="leftRightArrow">
              <a:avLst/>
            </a:prstGeom>
            <a:solidFill>
              <a:srgbClr val="00863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Does it match?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E3D19D3-1246-4FEF-984B-2FB3B1299FAB}"/>
                </a:ext>
              </a:extLst>
            </p:cNvPr>
            <p:cNvGrpSpPr/>
            <p:nvPr/>
          </p:nvGrpSpPr>
          <p:grpSpPr>
            <a:xfrm>
              <a:off x="7778073" y="1399893"/>
              <a:ext cx="3741194" cy="1282574"/>
              <a:chOff x="357840" y="1194646"/>
              <a:chExt cx="3741194" cy="171650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111D7A-4D75-43E6-9ED8-2F984510DAC0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1685753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1353A54-13C4-49BE-969E-05A48A2D721F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160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...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sal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meg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... 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A0A0A46-2096-4532-93F2-17A922A07698}"/>
                </a:ext>
              </a:extLst>
            </p:cNvPr>
            <p:cNvSpPr/>
            <p:nvPr/>
          </p:nvSpPr>
          <p:spPr>
            <a:xfrm>
              <a:off x="7837715" y="1715392"/>
              <a:ext cx="2296048" cy="2995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557041F-2986-4B8D-9C8F-A4BB0FBA39A5}"/>
              </a:ext>
            </a:extLst>
          </p:cNvPr>
          <p:cNvSpPr txBox="1"/>
          <p:nvPr/>
        </p:nvSpPr>
        <p:spPr>
          <a:xfrm>
            <a:off x="4023110" y="2325087"/>
            <a:ext cx="54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bri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CDB5EE-2106-4E90-831C-455B4770E701}"/>
              </a:ext>
            </a:extLst>
          </p:cNvPr>
          <p:cNvCxnSpPr>
            <a:cxnSpLocks/>
          </p:cNvCxnSpPr>
          <p:nvPr/>
        </p:nvCxnSpPr>
        <p:spPr>
          <a:xfrm>
            <a:off x="6096000" y="3640649"/>
            <a:ext cx="284703" cy="168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16068 0.14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7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40" grpId="0" animBg="1"/>
      <p:bldP spid="44" grpId="0"/>
      <p:bldP spid="83" grpId="0"/>
      <p:bldP spid="8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Matching a Goal and a Fact/Rule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4D597-757D-43E8-B744-4AEFCB372AB4}"/>
              </a:ext>
            </a:extLst>
          </p:cNvPr>
          <p:cNvSpPr txBox="1"/>
          <p:nvPr/>
        </p:nvSpPr>
        <p:spPr>
          <a:xfrm>
            <a:off x="914400" y="981431"/>
            <a:ext cx="1054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#3: Compare each node of the goal tree with the corresponding node in the fact/rule tree: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9A23AF-67D5-4F03-BD1D-BAAF2DE0E0CE}"/>
              </a:ext>
            </a:extLst>
          </p:cNvPr>
          <p:cNvGrpSpPr/>
          <p:nvPr/>
        </p:nvGrpSpPr>
        <p:grpSpPr>
          <a:xfrm>
            <a:off x="2109510" y="1693580"/>
            <a:ext cx="2950423" cy="1783386"/>
            <a:chOff x="2109510" y="1693580"/>
            <a:chExt cx="2950423" cy="178338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ED43B69-68DB-4386-9465-E25DAF770716}"/>
                </a:ext>
              </a:extLst>
            </p:cNvPr>
            <p:cNvGrpSpPr/>
            <p:nvPr/>
          </p:nvGrpSpPr>
          <p:grpSpPr>
            <a:xfrm>
              <a:off x="2243332" y="2190683"/>
              <a:ext cx="2682778" cy="1286283"/>
              <a:chOff x="1415028" y="5189974"/>
              <a:chExt cx="2682778" cy="12862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99EC48-F460-4541-9C03-1E2A04852D31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22C53-F7D6-4C3E-976A-2E2AE789B66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bri</a:t>
                </a:r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7FC7152-3969-48D1-8123-092EA4F100F0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3035F24-CF4D-427A-AEF8-F442E86B53D9}"/>
                  </a:ext>
                </a:extLst>
              </p:cNvPr>
              <p:cNvCxnSpPr>
                <a:endCxn id="46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FCD2D6E-C772-4599-95B0-709EE64FF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89B879-D0A0-4B7E-8A11-7EF7E9E093A1}"/>
                </a:ext>
              </a:extLst>
            </p:cNvPr>
            <p:cNvSpPr txBox="1"/>
            <p:nvPr/>
          </p:nvSpPr>
          <p:spPr>
            <a:xfrm>
              <a:off x="2109510" y="1693580"/>
              <a:ext cx="2950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 (with mappings applied)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54764-04D7-4D87-A55A-0DF740B56297}"/>
              </a:ext>
            </a:extLst>
          </p:cNvPr>
          <p:cNvGrpSpPr/>
          <p:nvPr/>
        </p:nvGrpSpPr>
        <p:grpSpPr>
          <a:xfrm>
            <a:off x="7379758" y="1706665"/>
            <a:ext cx="3043891" cy="1770301"/>
            <a:chOff x="7379758" y="1706665"/>
            <a:chExt cx="3043891" cy="17703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F21098-488F-46DA-B78B-48946B0FCC13}"/>
                </a:ext>
              </a:extLst>
            </p:cNvPr>
            <p:cNvGrpSpPr/>
            <p:nvPr/>
          </p:nvGrpSpPr>
          <p:grpSpPr>
            <a:xfrm>
              <a:off x="7560314" y="2190683"/>
              <a:ext cx="2682778" cy="1286283"/>
              <a:chOff x="1415028" y="5189974"/>
              <a:chExt cx="2682778" cy="128628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18F081-0132-41D2-981C-EE5BC234FF89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92F07F-B8B6-492B-A253-7D831E9A5310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bri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61E8D1-8B02-4983-8952-E1B8AF2F19D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cas</a:t>
                </a:r>
                <a:endParaRPr lang="en-US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787FDC9-8727-4BEE-8FC1-92521CACAC36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8813F2E-3279-402E-ADCF-6246B5117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408FE1-44B3-4EE6-934D-15AD545C5418}"/>
                </a:ext>
              </a:extLst>
            </p:cNvPr>
            <p:cNvSpPr txBox="1"/>
            <p:nvPr/>
          </p:nvSpPr>
          <p:spPr>
            <a:xfrm>
              <a:off x="7379758" y="1706665"/>
              <a:ext cx="304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Fact/Rule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3E4D63-C3C4-4C53-A7EC-441638DCA910}"/>
              </a:ext>
            </a:extLst>
          </p:cNvPr>
          <p:cNvSpPr txBox="1"/>
          <p:nvPr/>
        </p:nvSpPr>
        <p:spPr>
          <a:xfrm>
            <a:off x="914399" y="3794238"/>
            <a:ext cx="1054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 the following comparison rules: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CB2676-1999-4C08-8C1F-9A1A5C33C19D}"/>
              </a:ext>
            </a:extLst>
          </p:cNvPr>
          <p:cNvSpPr txBox="1"/>
          <p:nvPr/>
        </p:nvSpPr>
        <p:spPr>
          <a:xfrm>
            <a:off x="350854" y="4364556"/>
            <a:ext cx="1153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both nodes are functors, then make sure the functors are the same and have the same number of children.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A6EC7-CF0B-4F88-8882-296EF26E7A2C}"/>
              </a:ext>
            </a:extLst>
          </p:cNvPr>
          <p:cNvSpPr txBox="1"/>
          <p:nvPr/>
        </p:nvSpPr>
        <p:spPr>
          <a:xfrm>
            <a:off x="552662" y="4878514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both nodes hold atoms (e.g., </a:t>
            </a:r>
            <a:r>
              <a:rPr lang="en-US" sz="2000" dirty="0" err="1"/>
              <a:t>bri</a:t>
            </a:r>
            <a:r>
              <a:rPr lang="en-US" sz="2000" dirty="0"/>
              <a:t>), make sure the atoms are the same.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7B67ED-9D5B-47B6-8E70-DED9265234AF}"/>
              </a:ext>
            </a:extLst>
          </p:cNvPr>
          <p:cNvSpPr txBox="1"/>
          <p:nvPr/>
        </p:nvSpPr>
        <p:spPr>
          <a:xfrm>
            <a:off x="310662" y="5405204"/>
            <a:ext cx="1157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a goal node holds an unmapped variable it will match ANY item in the corresponding node of the fact/rule.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3207AB-9A91-4A10-99CE-2C7B9EA04586}"/>
              </a:ext>
            </a:extLst>
          </p:cNvPr>
          <p:cNvSpPr txBox="1"/>
          <p:nvPr/>
        </p:nvSpPr>
        <p:spPr>
          <a:xfrm>
            <a:off x="399133" y="5889662"/>
            <a:ext cx="1157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a fact/rule node holds an unmapped variable it will match ANY item in the corresponding node of the goal.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AC578CC6-88B7-41F5-B05A-83FE9967629F}"/>
              </a:ext>
            </a:extLst>
          </p:cNvPr>
          <p:cNvSpPr/>
          <p:nvPr/>
        </p:nvSpPr>
        <p:spPr>
          <a:xfrm>
            <a:off x="3453676" y="489278"/>
            <a:ext cx="2642324" cy="774929"/>
          </a:xfrm>
          <a:prstGeom prst="wedgeRoundRectCallout">
            <a:avLst>
              <a:gd name="adj1" fmla="val -35255"/>
              <a:gd name="adj2" fmla="val 186479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this case, our functors match.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A7618EC3-D8D1-4BA4-A112-41ACB8C52BB4}"/>
              </a:ext>
            </a:extLst>
          </p:cNvPr>
          <p:cNvSpPr/>
          <p:nvPr/>
        </p:nvSpPr>
        <p:spPr>
          <a:xfrm>
            <a:off x="860258" y="3934918"/>
            <a:ext cx="2855508" cy="774929"/>
          </a:xfrm>
          <a:prstGeom prst="wedgeRoundRectCallout">
            <a:avLst>
              <a:gd name="adj1" fmla="val 47077"/>
              <a:gd name="adj2" fmla="val -15260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they both have the same # of children!</a:t>
            </a: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B231D58C-A375-4D17-AE77-301382968CB2}"/>
              </a:ext>
            </a:extLst>
          </p:cNvPr>
          <p:cNvSpPr/>
          <p:nvPr/>
        </p:nvSpPr>
        <p:spPr>
          <a:xfrm>
            <a:off x="492369" y="1052687"/>
            <a:ext cx="2702617" cy="1057118"/>
          </a:xfrm>
          <a:prstGeom prst="wedgeRoundRectCallout">
            <a:avLst>
              <a:gd name="adj1" fmla="val 33318"/>
              <a:gd name="adj2" fmla="val 14046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left child of our goal is an atom, and its value is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bri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6D2FA86-4DEA-4169-97B6-1CA292F08C85}"/>
              </a:ext>
            </a:extLst>
          </p:cNvPr>
          <p:cNvSpPr/>
          <p:nvPr/>
        </p:nvSpPr>
        <p:spPr>
          <a:xfrm>
            <a:off x="5024177" y="783771"/>
            <a:ext cx="3534526" cy="1318165"/>
          </a:xfrm>
          <a:prstGeom prst="wedgeRoundRectCallout">
            <a:avLst>
              <a:gd name="adj1" fmla="val 33898"/>
              <a:gd name="adj2" fmla="val 12644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left child of the fact we're trying to match is an atom, and its value is also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bri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!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605E6B70-B668-4DEE-88F4-7F7005E5EB7D}"/>
              </a:ext>
            </a:extLst>
          </p:cNvPr>
          <p:cNvSpPr/>
          <p:nvPr/>
        </p:nvSpPr>
        <p:spPr>
          <a:xfrm>
            <a:off x="4422208" y="941635"/>
            <a:ext cx="2642325" cy="1318165"/>
          </a:xfrm>
          <a:prstGeom prst="wedgeRoundRectCallout">
            <a:avLst>
              <a:gd name="adj1" fmla="val -44141"/>
              <a:gd name="adj2" fmla="val 10517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right child of our goal is an unmapped variable...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9DDE76-CB32-4286-AE7E-38468DC1E770}"/>
              </a:ext>
            </a:extLst>
          </p:cNvPr>
          <p:cNvSpPr/>
          <p:nvPr/>
        </p:nvSpPr>
        <p:spPr>
          <a:xfrm>
            <a:off x="7560314" y="2962591"/>
            <a:ext cx="1210344" cy="5159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3185C2-22CA-4681-8FDC-94D012C1E9DD}"/>
              </a:ext>
            </a:extLst>
          </p:cNvPr>
          <p:cNvGrpSpPr/>
          <p:nvPr/>
        </p:nvGrpSpPr>
        <p:grpSpPr>
          <a:xfrm>
            <a:off x="8047572" y="2478905"/>
            <a:ext cx="3043891" cy="1770301"/>
            <a:chOff x="7379758" y="1706665"/>
            <a:chExt cx="3043891" cy="17703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F3D7FE1-7F6E-4F52-8A7E-A05778AB44E2}"/>
                </a:ext>
              </a:extLst>
            </p:cNvPr>
            <p:cNvGrpSpPr/>
            <p:nvPr/>
          </p:nvGrpSpPr>
          <p:grpSpPr>
            <a:xfrm>
              <a:off x="7560314" y="2190683"/>
              <a:ext cx="2682778" cy="1286283"/>
              <a:chOff x="1415028" y="5189974"/>
              <a:chExt cx="2682778" cy="128628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62FC69-0486-4E14-B0BE-20A3A6BE2FA9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98435-3B82-4464-939E-F9CD2BB78B8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spot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41C1C4-10EA-43F5-BBAB-3164E157D3CB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corgi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C5AB39D-88AA-4E61-AB37-45D9A6EA8B97}"/>
                  </a:ext>
                </a:extLst>
              </p:cNvPr>
              <p:cNvCxnSpPr>
                <a:endCxn id="8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186452A-3A02-4361-8F59-B9FE5735A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105E92-DE98-4C59-A9CD-B768A9264D75}"/>
                </a:ext>
              </a:extLst>
            </p:cNvPr>
            <p:cNvSpPr txBox="1"/>
            <p:nvPr/>
          </p:nvSpPr>
          <p:spPr>
            <a:xfrm>
              <a:off x="7379758" y="1706665"/>
              <a:ext cx="304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416762EF-9351-4378-B2A9-C4E6CD3B56CB}"/>
              </a:ext>
            </a:extLst>
          </p:cNvPr>
          <p:cNvSpPr/>
          <p:nvPr/>
        </p:nvSpPr>
        <p:spPr>
          <a:xfrm>
            <a:off x="2525524" y="1077470"/>
            <a:ext cx="2873829" cy="1173015"/>
          </a:xfrm>
          <a:prstGeom prst="wedgeRoundRectCallout">
            <a:avLst>
              <a:gd name="adj1" fmla="val -32058"/>
              <a:gd name="adj2" fmla="val 12377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it would match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bri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in our goal.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A3AA7-E0CC-4D0D-A1F2-C29B5F2B0086}"/>
              </a:ext>
            </a:extLst>
          </p:cNvPr>
          <p:cNvCxnSpPr>
            <a:cxnSpLocks/>
          </p:cNvCxnSpPr>
          <p:nvPr/>
        </p:nvCxnSpPr>
        <p:spPr>
          <a:xfrm>
            <a:off x="4359197" y="2417664"/>
            <a:ext cx="3960838" cy="9396"/>
          </a:xfrm>
          <a:prstGeom prst="straightConnector1">
            <a:avLst/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41D1EF04-BF56-424A-8C49-655387C1FE10}"/>
              </a:ext>
            </a:extLst>
          </p:cNvPr>
          <p:cNvSpPr/>
          <p:nvPr/>
        </p:nvSpPr>
        <p:spPr>
          <a:xfrm flipV="1">
            <a:off x="2743698" y="2930174"/>
            <a:ext cx="5526594" cy="1093582"/>
          </a:xfrm>
          <a:prstGeom prst="arc">
            <a:avLst>
              <a:gd name="adj1" fmla="val 10848361"/>
              <a:gd name="adj2" fmla="val 21568634"/>
            </a:avLst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0278779-47CE-475C-AADD-A75EE9C0411A}"/>
              </a:ext>
            </a:extLst>
          </p:cNvPr>
          <p:cNvSpPr/>
          <p:nvPr/>
        </p:nvSpPr>
        <p:spPr>
          <a:xfrm flipV="1">
            <a:off x="4254792" y="2956063"/>
            <a:ext cx="5526594" cy="1093582"/>
          </a:xfrm>
          <a:prstGeom prst="arc">
            <a:avLst>
              <a:gd name="adj1" fmla="val 10848361"/>
              <a:gd name="adj2" fmla="val 21568634"/>
            </a:avLst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DDE003-C464-4459-A224-6F796E0A6561}"/>
              </a:ext>
            </a:extLst>
          </p:cNvPr>
          <p:cNvCxnSpPr>
            <a:cxnSpLocks/>
          </p:cNvCxnSpPr>
          <p:nvPr/>
        </p:nvCxnSpPr>
        <p:spPr>
          <a:xfrm>
            <a:off x="4359197" y="2425310"/>
            <a:ext cx="3960838" cy="9396"/>
          </a:xfrm>
          <a:prstGeom prst="straightConnector1">
            <a:avLst/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D3426956-E6EF-40FD-A784-BBDD936335D6}"/>
              </a:ext>
            </a:extLst>
          </p:cNvPr>
          <p:cNvSpPr/>
          <p:nvPr/>
        </p:nvSpPr>
        <p:spPr>
          <a:xfrm flipV="1">
            <a:off x="2764796" y="2941055"/>
            <a:ext cx="5526594" cy="1093582"/>
          </a:xfrm>
          <a:prstGeom prst="arc">
            <a:avLst>
              <a:gd name="adj1" fmla="val 10848361"/>
              <a:gd name="adj2" fmla="val 21568634"/>
            </a:avLst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134ACC9B-DD22-49F6-8CAC-E870B4E3AF05}"/>
              </a:ext>
            </a:extLst>
          </p:cNvPr>
          <p:cNvSpPr/>
          <p:nvPr/>
        </p:nvSpPr>
        <p:spPr>
          <a:xfrm flipV="1">
            <a:off x="4254792" y="2972167"/>
            <a:ext cx="5526594" cy="1093582"/>
          </a:xfrm>
          <a:prstGeom prst="arc">
            <a:avLst>
              <a:gd name="adj1" fmla="val 10848361"/>
              <a:gd name="adj2" fmla="val 21568634"/>
            </a:avLst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152E568-E25C-4147-B1B3-3C501D48E807}"/>
              </a:ext>
            </a:extLst>
          </p:cNvPr>
          <p:cNvSpPr/>
          <p:nvPr/>
        </p:nvSpPr>
        <p:spPr>
          <a:xfrm flipV="1">
            <a:off x="2743698" y="2931805"/>
            <a:ext cx="5526594" cy="1093582"/>
          </a:xfrm>
          <a:prstGeom prst="arc">
            <a:avLst>
              <a:gd name="adj1" fmla="val 10848361"/>
              <a:gd name="adj2" fmla="val 21568634"/>
            </a:avLst>
          </a:prstGeom>
          <a:ln w="57150">
            <a:solidFill>
              <a:srgbClr val="00863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BD226E6C-6025-471B-8103-1BF0985BA853}"/>
              </a:ext>
            </a:extLst>
          </p:cNvPr>
          <p:cNvSpPr/>
          <p:nvPr/>
        </p:nvSpPr>
        <p:spPr>
          <a:xfrm>
            <a:off x="9259555" y="981430"/>
            <a:ext cx="2873829" cy="1173015"/>
          </a:xfrm>
          <a:prstGeom prst="wedgeRoundRectCallout">
            <a:avLst>
              <a:gd name="adj1" fmla="val -32058"/>
              <a:gd name="adj2" fmla="val 12377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... so it will match any atom, variable or nested functor in the fact/rule.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38806F8-009B-46B6-8BC2-FE5D98229A13}"/>
              </a:ext>
            </a:extLst>
          </p:cNvPr>
          <p:cNvSpPr/>
          <p:nvPr/>
        </p:nvSpPr>
        <p:spPr>
          <a:xfrm>
            <a:off x="7865045" y="998840"/>
            <a:ext cx="2980635" cy="1173015"/>
          </a:xfrm>
          <a:prstGeom prst="wedgeRoundRectCallout">
            <a:avLst>
              <a:gd name="adj1" fmla="val -32058"/>
              <a:gd name="adj2" fmla="val 12377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if this were a rule with a variable of Z here...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BDDFC7-B0B9-45D2-8362-965F5CA01FA2}"/>
              </a:ext>
            </a:extLst>
          </p:cNvPr>
          <p:cNvCxnSpPr>
            <a:cxnSpLocks/>
          </p:cNvCxnSpPr>
          <p:nvPr/>
        </p:nvCxnSpPr>
        <p:spPr>
          <a:xfrm>
            <a:off x="9709484" y="4499811"/>
            <a:ext cx="2009274" cy="1624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A431BF-4FB4-47C2-A129-02B377A66FC5}"/>
              </a:ext>
            </a:extLst>
          </p:cNvPr>
          <p:cNvSpPr txBox="1"/>
          <p:nvPr/>
        </p:nvSpPr>
        <p:spPr>
          <a:xfrm>
            <a:off x="10176907" y="415525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"arity"</a:t>
            </a:r>
          </a:p>
        </p:txBody>
      </p:sp>
    </p:spTree>
    <p:extLst>
      <p:ext uri="{BB962C8B-B14F-4D97-AF65-F5344CB8AC3E}">
        <p14:creationId xmlns:p14="http://schemas.microsoft.com/office/powerpoint/2010/main" val="18932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4114 -0.0078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43503 -0.00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8" grpId="0"/>
      <p:bldP spid="59" grpId="0"/>
      <p:bldP spid="60" grpId="0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5" grpId="0" animBg="1"/>
      <p:bldP spid="65" grpId="1" animBg="1"/>
      <p:bldP spid="69" grpId="0" animBg="1"/>
      <p:bldP spid="69" grpId="1" animBg="1"/>
      <p:bldP spid="71" grpId="0" animBg="1"/>
      <p:bldP spid="73" grpId="0" animBg="1"/>
      <p:bldP spid="73" grpId="1" animBg="1"/>
      <p:bldP spid="10" grpId="0" animBg="1"/>
      <p:bldP spid="10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70" grpId="0" animBg="1"/>
      <p:bldP spid="70" grpId="1" animBg="1"/>
      <p:bldP spid="72" grpId="0" animBg="1"/>
      <p:bldP spid="72" grpId="1" animBg="1"/>
      <p:bldP spid="9" grpId="0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91756"/>
            <a:ext cx="10363200" cy="1143000"/>
          </a:xfrm>
        </p:spPr>
        <p:txBody>
          <a:bodyPr/>
          <a:lstStyle/>
          <a:p>
            <a:r>
              <a:rPr lang="en-US" dirty="0"/>
              <a:t>Unification: Do They Match?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264CF82-49F0-476A-9245-C75D84B1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34106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4AC0DB4-BCB8-4D5F-B33E-6457E896B2B1}"/>
              </a:ext>
            </a:extLst>
          </p:cNvPr>
          <p:cNvGrpSpPr/>
          <p:nvPr/>
        </p:nvGrpSpPr>
        <p:grpSpPr>
          <a:xfrm>
            <a:off x="3633796" y="3042301"/>
            <a:ext cx="2682778" cy="1725129"/>
            <a:chOff x="3633796" y="3042301"/>
            <a:chExt cx="2682778" cy="17251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414E-AAA7-4C52-BE91-BCF7D544B7FC}"/>
                </a:ext>
              </a:extLst>
            </p:cNvPr>
            <p:cNvSpPr txBox="1"/>
            <p:nvPr/>
          </p:nvSpPr>
          <p:spPr>
            <a:xfrm>
              <a:off x="4146144" y="3042301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teach(W, cs131)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19C805-1D9F-41FB-AE26-1611BFD82AC0}"/>
                </a:ext>
              </a:extLst>
            </p:cNvPr>
            <p:cNvGrpSpPr/>
            <p:nvPr/>
          </p:nvGrpSpPr>
          <p:grpSpPr>
            <a:xfrm>
              <a:off x="3633796" y="3481147"/>
              <a:ext cx="2682778" cy="1286283"/>
              <a:chOff x="1415028" y="5189974"/>
              <a:chExt cx="2682778" cy="12862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4C5799-F99E-4091-B289-23FABEB4C0C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EEDB61-AAE6-48A4-82EF-7D4D5F087E1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9F49A8-6F15-4479-AD6B-8429D47BE453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15EBF74-6437-493E-B6D3-4D55221DFEE0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A47347-40AF-4B89-8BE0-B837EF5D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640001-1EA1-459A-B360-AE9D233F33B7}"/>
              </a:ext>
            </a:extLst>
          </p:cNvPr>
          <p:cNvGrpSpPr/>
          <p:nvPr/>
        </p:nvGrpSpPr>
        <p:grpSpPr>
          <a:xfrm>
            <a:off x="8269686" y="3042301"/>
            <a:ext cx="2682778" cy="1725129"/>
            <a:chOff x="8269686" y="3042301"/>
            <a:chExt cx="2682778" cy="17251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10C31E-BA9D-4D1E-8E4E-4CAC8C3DF889}"/>
                </a:ext>
              </a:extLst>
            </p:cNvPr>
            <p:cNvSpPr txBox="1"/>
            <p:nvPr/>
          </p:nvSpPr>
          <p:spPr>
            <a:xfrm>
              <a:off x="8764793" y="304230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773850-A3D5-4669-863B-20BD2764B2CD}"/>
                </a:ext>
              </a:extLst>
            </p:cNvPr>
            <p:cNvGrpSpPr/>
            <p:nvPr/>
          </p:nvGrpSpPr>
          <p:grpSpPr>
            <a:xfrm>
              <a:off x="8269686" y="3481147"/>
              <a:ext cx="2682778" cy="1286283"/>
              <a:chOff x="1415028" y="5189974"/>
              <a:chExt cx="2682778" cy="128628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C3F827-334C-4565-9444-77057CC1272D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574957-1ED7-4BE8-B836-1156D23187F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9F6E8A0-0A73-4EA3-A2D9-BB34EABA7C88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F831F1-5ADE-47CC-9F4F-D53C93E65EE0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57CC613-CF2F-4D3E-BABB-4B72426C7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DA8B16-BDD5-44C1-8052-22FD973A8FCA}"/>
              </a:ext>
            </a:extLst>
          </p:cNvPr>
          <p:cNvGrpSpPr/>
          <p:nvPr/>
        </p:nvGrpSpPr>
        <p:grpSpPr>
          <a:xfrm>
            <a:off x="3638603" y="5016508"/>
            <a:ext cx="2682778" cy="1718052"/>
            <a:chOff x="3638603" y="5016508"/>
            <a:chExt cx="2682778" cy="171805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A4549C-BFC6-46C5-BDA2-F6B44106A1AB}"/>
                </a:ext>
              </a:extLst>
            </p:cNvPr>
            <p:cNvSpPr txBox="1"/>
            <p:nvPr/>
          </p:nvSpPr>
          <p:spPr>
            <a:xfrm>
              <a:off x="4150951" y="5016508"/>
              <a:ext cx="1568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teach(P, cs131)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2DEC84-607D-41BC-BE80-D09BD4A95CE5}"/>
                </a:ext>
              </a:extLst>
            </p:cNvPr>
            <p:cNvGrpSpPr/>
            <p:nvPr/>
          </p:nvGrpSpPr>
          <p:grpSpPr>
            <a:xfrm>
              <a:off x="3638603" y="5448277"/>
              <a:ext cx="2682778" cy="1286283"/>
              <a:chOff x="1415028" y="5189974"/>
              <a:chExt cx="2682778" cy="128628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237CB45-ED77-4969-83BF-87F5C6E3EB46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82F5A8-629A-4524-8E4D-33C74BF86DBA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2AB8C43-9F8A-4417-9BCC-870E472D41E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E738617-2D7B-4FAF-92F6-5C3A66C6FF7F}"/>
                  </a:ext>
                </a:extLst>
              </p:cNvPr>
              <p:cNvCxnSpPr>
                <a:cxnSpLocks/>
                <a:endCxn id="9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A3053A9-88D5-47F9-8C05-F5C24B799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1C005-00CF-47F4-8431-A260B389B001}"/>
              </a:ext>
            </a:extLst>
          </p:cNvPr>
          <p:cNvGrpSpPr/>
          <p:nvPr/>
        </p:nvGrpSpPr>
        <p:grpSpPr>
          <a:xfrm>
            <a:off x="8274493" y="5015447"/>
            <a:ext cx="2682778" cy="1719113"/>
            <a:chOff x="8274493" y="5015447"/>
            <a:chExt cx="2682778" cy="17191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21CCB4-BBFA-4DCD-BB1A-34D430EAE5B3}"/>
                </a:ext>
              </a:extLst>
            </p:cNvPr>
            <p:cNvSpPr txBox="1"/>
            <p:nvPr/>
          </p:nvSpPr>
          <p:spPr>
            <a:xfrm>
              <a:off x="8769600" y="5015447"/>
              <a:ext cx="1884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cs32)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D61AB27-B46B-46A2-8297-C1426841AC8D}"/>
                </a:ext>
              </a:extLst>
            </p:cNvPr>
            <p:cNvGrpSpPr/>
            <p:nvPr/>
          </p:nvGrpSpPr>
          <p:grpSpPr>
            <a:xfrm>
              <a:off x="8274493" y="5448277"/>
              <a:ext cx="2682778" cy="1286283"/>
              <a:chOff x="1415028" y="5189974"/>
              <a:chExt cx="2682778" cy="128628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7FE0A26-5096-40D8-8B6E-CD984E4DD1FA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91CA11F-EEEB-49AD-B132-D4C5ED2D4EE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CA14CB8-4F53-4FCB-BFBA-6F7660CFC471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cs32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6E03D85-5958-4475-A54A-068AA4007595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FC77A9B-C426-4B96-984C-842592A96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C5BC6-BFED-47A5-B85F-DB45CD2D18FF}"/>
              </a:ext>
            </a:extLst>
          </p:cNvPr>
          <p:cNvSpPr/>
          <p:nvPr/>
        </p:nvSpPr>
        <p:spPr>
          <a:xfrm>
            <a:off x="163328" y="1906028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1EAA5E-71A6-401A-949C-D5CACE37579B}"/>
              </a:ext>
            </a:extLst>
          </p:cNvPr>
          <p:cNvSpPr/>
          <p:nvPr/>
        </p:nvSpPr>
        <p:spPr>
          <a:xfrm>
            <a:off x="128616" y="4255626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3F419D8-6B13-4C29-B254-ADA114514D8F}"/>
              </a:ext>
            </a:extLst>
          </p:cNvPr>
          <p:cNvSpPr/>
          <p:nvPr/>
        </p:nvSpPr>
        <p:spPr>
          <a:xfrm>
            <a:off x="240231" y="5780376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80B9EB-7E3A-4093-BD36-9256B362091B}"/>
              </a:ext>
            </a:extLst>
          </p:cNvPr>
          <p:cNvSpPr txBox="1"/>
          <p:nvPr/>
        </p:nvSpPr>
        <p:spPr>
          <a:xfrm>
            <a:off x="4511408" y="63554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E39F427-C9B9-4B0D-B83C-9359E136DE2F}"/>
              </a:ext>
            </a:extLst>
          </p:cNvPr>
          <p:cNvSpPr txBox="1"/>
          <p:nvPr/>
        </p:nvSpPr>
        <p:spPr>
          <a:xfrm>
            <a:off x="8603601" y="635540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Facts/Rules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1C24A3F-DAEE-4D60-B939-EFF86FD905F5}"/>
              </a:ext>
            </a:extLst>
          </p:cNvPr>
          <p:cNvSpPr txBox="1"/>
          <p:nvPr/>
        </p:nvSpPr>
        <p:spPr>
          <a:xfrm>
            <a:off x="852072" y="7320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E626C6-228F-4559-B00D-7CAC36757E9C}"/>
              </a:ext>
            </a:extLst>
          </p:cNvPr>
          <p:cNvGrpSpPr/>
          <p:nvPr/>
        </p:nvGrpSpPr>
        <p:grpSpPr>
          <a:xfrm>
            <a:off x="8138640" y="1185781"/>
            <a:ext cx="2682778" cy="1680838"/>
            <a:chOff x="8138640" y="1185781"/>
            <a:chExt cx="2682778" cy="168083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AF817EB-8C56-4E88-91A0-BA9449A2C972}"/>
                </a:ext>
              </a:extLst>
            </p:cNvPr>
            <p:cNvGrpSpPr/>
            <p:nvPr/>
          </p:nvGrpSpPr>
          <p:grpSpPr>
            <a:xfrm>
              <a:off x="8138640" y="1580336"/>
              <a:ext cx="2682778" cy="1286283"/>
              <a:chOff x="1415028" y="5189974"/>
              <a:chExt cx="2682778" cy="128628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F95AFB-B34C-4862-8D0C-E2D37FF62824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66B0B0-4F28-450B-9425-52F751D56B54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8AAA8F0-8AEE-4383-BEC9-76EE33B963D9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87EC4039-BFA2-454C-B8FF-49E730E3A50B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AB6491C-D289-4E87-8428-381D2D69D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E2BA3D-F93D-478E-B466-4046A03215B8}"/>
                </a:ext>
              </a:extLst>
            </p:cNvPr>
            <p:cNvSpPr txBox="1"/>
            <p:nvPr/>
          </p:nvSpPr>
          <p:spPr>
            <a:xfrm>
              <a:off x="8603601" y="118578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C860F-3719-453E-B427-170BCEB9FB41}"/>
              </a:ext>
            </a:extLst>
          </p:cNvPr>
          <p:cNvGrpSpPr/>
          <p:nvPr/>
        </p:nvGrpSpPr>
        <p:grpSpPr>
          <a:xfrm>
            <a:off x="3502750" y="1185781"/>
            <a:ext cx="2682778" cy="1680838"/>
            <a:chOff x="3502750" y="1185781"/>
            <a:chExt cx="2682778" cy="168083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395B634-734C-497A-A54A-E4B6FB720AAB}"/>
                </a:ext>
              </a:extLst>
            </p:cNvPr>
            <p:cNvGrpSpPr/>
            <p:nvPr/>
          </p:nvGrpSpPr>
          <p:grpSpPr>
            <a:xfrm>
              <a:off x="3502750" y="1580336"/>
              <a:ext cx="2682778" cy="1286283"/>
              <a:chOff x="1415028" y="5189974"/>
              <a:chExt cx="2682778" cy="1286283"/>
            </a:xfrm>
            <a:solidFill>
              <a:srgbClr val="7030A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0A4EC10-6310-4180-90C6-0B88B111EC5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CA045E-72C1-46F9-B164-A42DE0E5FDD6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1F256D4-9D17-421E-87C3-A847C20B875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44D6401-AB95-4765-9AA0-FB29160D61A9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061792A-C4BE-4C51-8865-923EED418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3DFC5A-A4D3-4155-A6C0-53758B353411}"/>
                </a:ext>
              </a:extLst>
            </p:cNvPr>
            <p:cNvSpPr txBox="1"/>
            <p:nvPr/>
          </p:nvSpPr>
          <p:spPr>
            <a:xfrm>
              <a:off x="3984952" y="118578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A44C0A-D38F-41EA-BBF7-57AD4936BA4A}"/>
              </a:ext>
            </a:extLst>
          </p:cNvPr>
          <p:cNvSpPr txBox="1"/>
          <p:nvPr/>
        </p:nvSpPr>
        <p:spPr>
          <a:xfrm>
            <a:off x="7031459" y="1726913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A53A9C-49FE-418E-9267-2DC195A197CF}"/>
              </a:ext>
            </a:extLst>
          </p:cNvPr>
          <p:cNvSpPr txBox="1"/>
          <p:nvPr/>
        </p:nvSpPr>
        <p:spPr>
          <a:xfrm>
            <a:off x="7031459" y="376218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9CBC-70E8-421B-BC45-A9D4ED113420}"/>
              </a:ext>
            </a:extLst>
          </p:cNvPr>
          <p:cNvSpPr txBox="1"/>
          <p:nvPr/>
        </p:nvSpPr>
        <p:spPr>
          <a:xfrm>
            <a:off x="6843908" y="5690219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MATCH!</a:t>
            </a:r>
          </a:p>
        </p:txBody>
      </p:sp>
    </p:spTree>
    <p:extLst>
      <p:ext uri="{BB962C8B-B14F-4D97-AF65-F5344CB8AC3E}">
        <p14:creationId xmlns:p14="http://schemas.microsoft.com/office/powerpoint/2010/main" val="9803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2" grpId="0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76684"/>
            <a:ext cx="10363200" cy="1143000"/>
          </a:xfrm>
        </p:spPr>
        <p:txBody>
          <a:bodyPr/>
          <a:lstStyle/>
          <a:p>
            <a:r>
              <a:rPr lang="en-US" dirty="0"/>
              <a:t>Unification: Do They Match?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264CF82-49F0-476A-9245-C75D84B1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49178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1EF2E3-AB04-44C0-B3FD-C2C19DC0751A}"/>
              </a:ext>
            </a:extLst>
          </p:cNvPr>
          <p:cNvGrpSpPr/>
          <p:nvPr/>
        </p:nvGrpSpPr>
        <p:grpSpPr>
          <a:xfrm>
            <a:off x="3603650" y="3037276"/>
            <a:ext cx="2682778" cy="1719113"/>
            <a:chOff x="3603650" y="3037276"/>
            <a:chExt cx="2682778" cy="17191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414E-AAA7-4C52-BE91-BCF7D544B7FC}"/>
                </a:ext>
              </a:extLst>
            </p:cNvPr>
            <p:cNvSpPr txBox="1"/>
            <p:nvPr/>
          </p:nvSpPr>
          <p:spPr>
            <a:xfrm>
              <a:off x="4112233" y="3037276"/>
              <a:ext cx="1976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What)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19C805-1D9F-41FB-AE26-1611BFD82AC0}"/>
                </a:ext>
              </a:extLst>
            </p:cNvPr>
            <p:cNvGrpSpPr/>
            <p:nvPr/>
          </p:nvGrpSpPr>
          <p:grpSpPr>
            <a:xfrm>
              <a:off x="3603650" y="3470106"/>
              <a:ext cx="2682778" cy="1286283"/>
              <a:chOff x="1415028" y="5189974"/>
              <a:chExt cx="2682778" cy="12862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4C5799-F99E-4091-B289-23FABEB4C0C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EEDB61-AAE6-48A4-82EF-7D4D5F087E1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9F49A8-6F15-4479-AD6B-8429D47BE453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What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15EBF74-6437-493E-B6D3-4D55221DFEE0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A47347-40AF-4B89-8BE0-B837EF5D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E3C1A2-AF1B-4786-906F-9E76BD64BD54}"/>
              </a:ext>
            </a:extLst>
          </p:cNvPr>
          <p:cNvGrpSpPr/>
          <p:nvPr/>
        </p:nvGrpSpPr>
        <p:grpSpPr>
          <a:xfrm>
            <a:off x="8239540" y="3037276"/>
            <a:ext cx="2682778" cy="1719113"/>
            <a:chOff x="8239540" y="3037276"/>
            <a:chExt cx="2682778" cy="17191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10C31E-BA9D-4D1E-8E4E-4CAC8C3DF889}"/>
                </a:ext>
              </a:extLst>
            </p:cNvPr>
            <p:cNvSpPr txBox="1"/>
            <p:nvPr/>
          </p:nvSpPr>
          <p:spPr>
            <a:xfrm>
              <a:off x="8734647" y="3037276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773850-A3D5-4669-863B-20BD2764B2CD}"/>
                </a:ext>
              </a:extLst>
            </p:cNvPr>
            <p:cNvGrpSpPr/>
            <p:nvPr/>
          </p:nvGrpSpPr>
          <p:grpSpPr>
            <a:xfrm>
              <a:off x="8239540" y="3470106"/>
              <a:ext cx="2682778" cy="1286283"/>
              <a:chOff x="1415028" y="5189974"/>
              <a:chExt cx="2682778" cy="128628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C3F827-334C-4565-9444-77057CC1272D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574957-1ED7-4BE8-B836-1156D23187F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9F6E8A0-0A73-4EA3-A2D9-BB34EABA7C88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F831F1-5ADE-47CC-9F4F-D53C93E65EE0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57CC613-CF2F-4D3E-BABB-4B72426C7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90BE1-5838-4409-A2E6-5FDC5F9958F1}"/>
              </a:ext>
            </a:extLst>
          </p:cNvPr>
          <p:cNvGrpSpPr/>
          <p:nvPr/>
        </p:nvGrpSpPr>
        <p:grpSpPr>
          <a:xfrm>
            <a:off x="3638603" y="4894865"/>
            <a:ext cx="2682778" cy="1719113"/>
            <a:chOff x="3638603" y="4894865"/>
            <a:chExt cx="2682778" cy="171911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A4549C-BFC6-46C5-BDA2-F6B44106A1AB}"/>
                </a:ext>
              </a:extLst>
            </p:cNvPr>
            <p:cNvSpPr txBox="1"/>
            <p:nvPr/>
          </p:nvSpPr>
          <p:spPr>
            <a:xfrm>
              <a:off x="4243775" y="4894865"/>
              <a:ext cx="1484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teach(P, cs32)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2DEC84-607D-41BC-BE80-D09BD4A95CE5}"/>
                </a:ext>
              </a:extLst>
            </p:cNvPr>
            <p:cNvGrpSpPr/>
            <p:nvPr/>
          </p:nvGrpSpPr>
          <p:grpSpPr>
            <a:xfrm>
              <a:off x="3638603" y="5327695"/>
              <a:ext cx="2682778" cy="1286283"/>
              <a:chOff x="1415028" y="5189974"/>
              <a:chExt cx="2682778" cy="128628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237CB45-ED77-4969-83BF-87F5C6E3EB46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82F5A8-629A-4524-8E4D-33C74BF86DBA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2AB8C43-9F8A-4417-9BCC-870E472D41E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cs32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E738617-2D7B-4FAF-92F6-5C3A66C6FF7F}"/>
                  </a:ext>
                </a:extLst>
              </p:cNvPr>
              <p:cNvCxnSpPr>
                <a:cxnSpLocks/>
                <a:endCxn id="9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A3053A9-88D5-47F9-8C05-F5C24B799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832CEA-AF7B-4612-A341-E90815EF6E02}"/>
              </a:ext>
            </a:extLst>
          </p:cNvPr>
          <p:cNvGrpSpPr/>
          <p:nvPr/>
        </p:nvGrpSpPr>
        <p:grpSpPr>
          <a:xfrm>
            <a:off x="8274493" y="4894865"/>
            <a:ext cx="2682778" cy="1719113"/>
            <a:chOff x="8274493" y="4894865"/>
            <a:chExt cx="2682778" cy="17191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21CCB4-BBFA-4DCD-BB1A-34D430EAE5B3}"/>
                </a:ext>
              </a:extLst>
            </p:cNvPr>
            <p:cNvSpPr txBox="1"/>
            <p:nvPr/>
          </p:nvSpPr>
          <p:spPr>
            <a:xfrm>
              <a:off x="8769600" y="4894865"/>
              <a:ext cx="189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</a:t>
              </a:r>
              <a:r>
                <a:rPr lang="en-US" dirty="0" err="1"/>
                <a:t>david</a:t>
              </a:r>
              <a:r>
                <a:rPr lang="en-US" dirty="0"/>
                <a:t>, cs32)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D61AB27-B46B-46A2-8297-C1426841AC8D}"/>
                </a:ext>
              </a:extLst>
            </p:cNvPr>
            <p:cNvGrpSpPr/>
            <p:nvPr/>
          </p:nvGrpSpPr>
          <p:grpSpPr>
            <a:xfrm>
              <a:off x="8274493" y="5327695"/>
              <a:ext cx="2682778" cy="1286283"/>
              <a:chOff x="1415028" y="5189974"/>
              <a:chExt cx="2682778" cy="128628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7FE0A26-5096-40D8-8B6E-CD984E4DD1FA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91CA11F-EEEB-49AD-B132-D4C5ED2D4EE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david</a:t>
                </a:r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CA14CB8-4F53-4FCB-BFBA-6F7660CFC471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cs32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6E03D85-5958-4475-A54A-068AA4007595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FC77A9B-C426-4B96-984C-842592A96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1B09F-3A1D-4534-8778-3BC493CD8B71}"/>
              </a:ext>
            </a:extLst>
          </p:cNvPr>
          <p:cNvGrpSpPr/>
          <p:nvPr/>
        </p:nvGrpSpPr>
        <p:grpSpPr>
          <a:xfrm>
            <a:off x="3440929" y="1100369"/>
            <a:ext cx="2682778" cy="1719113"/>
            <a:chOff x="3440929" y="1100369"/>
            <a:chExt cx="2682778" cy="171911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9CD8BA-08BC-4574-867B-6D275412C07E}"/>
                </a:ext>
              </a:extLst>
            </p:cNvPr>
            <p:cNvSpPr txBox="1"/>
            <p:nvPr/>
          </p:nvSpPr>
          <p:spPr>
            <a:xfrm>
              <a:off x="3984952" y="1100369"/>
              <a:ext cx="1594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X)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395B634-734C-497A-A54A-E4B6FB720AAB}"/>
                </a:ext>
              </a:extLst>
            </p:cNvPr>
            <p:cNvGrpSpPr/>
            <p:nvPr/>
          </p:nvGrpSpPr>
          <p:grpSpPr>
            <a:xfrm>
              <a:off x="3440929" y="1533199"/>
              <a:ext cx="2682778" cy="1286283"/>
              <a:chOff x="1415028" y="5189974"/>
              <a:chExt cx="2682778" cy="1286283"/>
            </a:xfrm>
            <a:solidFill>
              <a:srgbClr val="7030A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0A4EC10-6310-4180-90C6-0B88B111EC5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CA045E-72C1-46F9-B164-A42DE0E5FDD6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1F256D4-9D17-421E-87C3-A847C20B875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44D6401-AB95-4765-9AA0-FB29160D61A9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061792A-C4BE-4C51-8865-923EED418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175E07-0903-4EFF-9D4E-57657B471777}"/>
              </a:ext>
            </a:extLst>
          </p:cNvPr>
          <p:cNvGrpSpPr/>
          <p:nvPr/>
        </p:nvGrpSpPr>
        <p:grpSpPr>
          <a:xfrm>
            <a:off x="8108494" y="1100369"/>
            <a:ext cx="2682778" cy="1719113"/>
            <a:chOff x="8108494" y="1100369"/>
            <a:chExt cx="2682778" cy="17191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98E9DE-9E5D-4E60-B91E-BF1CA4ADC09A}"/>
                </a:ext>
              </a:extLst>
            </p:cNvPr>
            <p:cNvSpPr txBox="1"/>
            <p:nvPr/>
          </p:nvSpPr>
          <p:spPr>
            <a:xfrm>
              <a:off x="8603601" y="1100369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AF817EB-8C56-4E88-91A0-BA9449A2C972}"/>
                </a:ext>
              </a:extLst>
            </p:cNvPr>
            <p:cNvGrpSpPr/>
            <p:nvPr/>
          </p:nvGrpSpPr>
          <p:grpSpPr>
            <a:xfrm>
              <a:off x="8108494" y="1533199"/>
              <a:ext cx="2682778" cy="1286283"/>
              <a:chOff x="1415028" y="5189974"/>
              <a:chExt cx="2682778" cy="128628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F95AFB-B34C-4862-8D0C-E2D37FF62824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66B0B0-4F28-450B-9425-52F751D56B54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8AAA8F0-8AEE-4383-BEC9-76EE33B963D9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87EC4039-BFA2-454C-B8FF-49E730E3A50B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AB6491C-D289-4E87-8428-381D2D69D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C5BC6-BFED-47A5-B85F-DB45CD2D18FF}"/>
              </a:ext>
            </a:extLst>
          </p:cNvPr>
          <p:cNvSpPr/>
          <p:nvPr/>
        </p:nvSpPr>
        <p:spPr>
          <a:xfrm>
            <a:off x="133182" y="1901003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 X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cs131 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1EAA5E-71A6-401A-949C-D5CACE37579B}"/>
              </a:ext>
            </a:extLst>
          </p:cNvPr>
          <p:cNvSpPr/>
          <p:nvPr/>
        </p:nvSpPr>
        <p:spPr>
          <a:xfrm>
            <a:off x="98470" y="4250601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What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cs32 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3F419D8-6B13-4C29-B254-ADA114514D8F}"/>
              </a:ext>
            </a:extLst>
          </p:cNvPr>
          <p:cNvSpPr/>
          <p:nvPr/>
        </p:nvSpPr>
        <p:spPr>
          <a:xfrm>
            <a:off x="240231" y="5659794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 Q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bob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A001D-FDB9-47D3-9025-B83EEC3E3BB9}"/>
              </a:ext>
            </a:extLst>
          </p:cNvPr>
          <p:cNvSpPr txBox="1"/>
          <p:nvPr/>
        </p:nvSpPr>
        <p:spPr>
          <a:xfrm>
            <a:off x="4511408" y="63554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106483-D589-4F29-A8BD-905211878EBE}"/>
              </a:ext>
            </a:extLst>
          </p:cNvPr>
          <p:cNvSpPr txBox="1"/>
          <p:nvPr/>
        </p:nvSpPr>
        <p:spPr>
          <a:xfrm>
            <a:off x="8603601" y="635540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Facts/Rules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1C256D-4346-404B-806E-F2BE130C0292}"/>
              </a:ext>
            </a:extLst>
          </p:cNvPr>
          <p:cNvSpPr txBox="1"/>
          <p:nvPr/>
        </p:nvSpPr>
        <p:spPr>
          <a:xfrm>
            <a:off x="852072" y="7320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291FDD-249D-48C6-A974-B59ACF0BEE55}"/>
              </a:ext>
            </a:extLst>
          </p:cNvPr>
          <p:cNvSpPr txBox="1"/>
          <p:nvPr/>
        </p:nvSpPr>
        <p:spPr>
          <a:xfrm>
            <a:off x="6773049" y="1726913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8D6D0-0B45-4ED6-B784-61D11EDC4F36}"/>
              </a:ext>
            </a:extLst>
          </p:cNvPr>
          <p:cNvSpPr txBox="1"/>
          <p:nvPr/>
        </p:nvSpPr>
        <p:spPr>
          <a:xfrm>
            <a:off x="6588864" y="3986015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DF5D2F-9A7E-4533-8EBE-3DD3176FF448}"/>
              </a:ext>
            </a:extLst>
          </p:cNvPr>
          <p:cNvSpPr txBox="1"/>
          <p:nvPr/>
        </p:nvSpPr>
        <p:spPr>
          <a:xfrm>
            <a:off x="6773049" y="579506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498327-AC71-4BE3-82EC-A2F1D5CF009E}"/>
              </a:ext>
            </a:extLst>
          </p:cNvPr>
          <p:cNvCxnSpPr>
            <a:cxnSpLocks/>
          </p:cNvCxnSpPr>
          <p:nvPr/>
        </p:nvCxnSpPr>
        <p:spPr>
          <a:xfrm>
            <a:off x="5357813" y="4400550"/>
            <a:ext cx="619125" cy="1714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97D524-29FC-4591-B013-D930BE4C73BC}"/>
              </a:ext>
            </a:extLst>
          </p:cNvPr>
          <p:cNvSpPr txBox="1"/>
          <p:nvPr/>
        </p:nvSpPr>
        <p:spPr>
          <a:xfrm>
            <a:off x="1796674" y="4219288"/>
            <a:ext cx="873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cs32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03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31172 -0.015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52" grpId="0"/>
      <p:bldP spid="53" grpId="0"/>
      <p:bldP spid="54" grpId="0"/>
      <p:bldP spid="65" grpId="0"/>
      <p:bldP spid="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934874-A821-4D95-9CA8-E7D9D0939ECE}"/>
              </a:ext>
            </a:extLst>
          </p:cNvPr>
          <p:cNvGrpSpPr/>
          <p:nvPr/>
        </p:nvGrpSpPr>
        <p:grpSpPr>
          <a:xfrm>
            <a:off x="4021380" y="1264491"/>
            <a:ext cx="2747028" cy="1719113"/>
            <a:chOff x="4021380" y="1264491"/>
            <a:chExt cx="2747028" cy="171911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8FF6D4-62B2-440B-B987-400B0038BF9A}"/>
                </a:ext>
              </a:extLst>
            </p:cNvPr>
            <p:cNvSpPr txBox="1"/>
            <p:nvPr/>
          </p:nvSpPr>
          <p:spPr>
            <a:xfrm>
              <a:off x="4201416" y="1264491"/>
              <a:ext cx="244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grandparent(</a:t>
              </a:r>
              <a:r>
                <a:rPr lang="en-US" dirty="0" err="1"/>
                <a:t>martha</a:t>
              </a:r>
              <a:r>
                <a:rPr lang="en-US" dirty="0"/>
                <a:t>, P)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D2AC47-52FE-446C-BA38-EB0DDD0D87F3}"/>
                </a:ext>
              </a:extLst>
            </p:cNvPr>
            <p:cNvGrpSpPr/>
            <p:nvPr/>
          </p:nvGrpSpPr>
          <p:grpSpPr>
            <a:xfrm>
              <a:off x="4021380" y="1697321"/>
              <a:ext cx="2747028" cy="1286283"/>
              <a:chOff x="1440866" y="5189974"/>
              <a:chExt cx="2747028" cy="128628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466BECF-CEAB-4D0D-A194-A0297AB1F97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404268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C158EA0-EAEA-448B-B9F2-4920C99C274B}"/>
                  </a:ext>
                </a:extLst>
              </p:cNvPr>
              <p:cNvSpPr/>
              <p:nvPr/>
            </p:nvSpPr>
            <p:spPr>
              <a:xfrm>
                <a:off x="2977550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FF64090-AB92-4A4C-AB3F-ECA84241529B}"/>
                  </a:ext>
                </a:extLst>
              </p:cNvPr>
              <p:cNvSpPr/>
              <p:nvPr/>
            </p:nvSpPr>
            <p:spPr>
              <a:xfrm>
                <a:off x="1440866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martha</a:t>
                </a:r>
                <a:endParaRPr lang="en-US" dirty="0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E589277-351D-46EA-9061-1DCA65630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677D7C2-56F2-4294-8910-3156223D1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DE4E4-0660-469F-BDC4-E5FA884B0D12}"/>
              </a:ext>
            </a:extLst>
          </p:cNvPr>
          <p:cNvGrpSpPr/>
          <p:nvPr/>
        </p:nvGrpSpPr>
        <p:grpSpPr>
          <a:xfrm>
            <a:off x="8631432" y="1264491"/>
            <a:ext cx="2682778" cy="1719113"/>
            <a:chOff x="8631432" y="1264491"/>
            <a:chExt cx="2682778" cy="171911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350EEA-0E4E-488D-87D3-EE4E6D778EDE}"/>
                </a:ext>
              </a:extLst>
            </p:cNvPr>
            <p:cNvSpPr txBox="1"/>
            <p:nvPr/>
          </p:nvSpPr>
          <p:spPr>
            <a:xfrm>
              <a:off x="9127531" y="1264491"/>
              <a:ext cx="1918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grandparent(A, B)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61691F3-8A4B-4EB9-B54E-791C234D6D57}"/>
                </a:ext>
              </a:extLst>
            </p:cNvPr>
            <p:cNvGrpSpPr/>
            <p:nvPr/>
          </p:nvGrpSpPr>
          <p:grpSpPr>
            <a:xfrm>
              <a:off x="8631432" y="1697321"/>
              <a:ext cx="2682778" cy="1286283"/>
              <a:chOff x="1415028" y="5189974"/>
              <a:chExt cx="2682778" cy="1286283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CE69E64-994B-4568-B71E-705094C723A8}"/>
                  </a:ext>
                </a:extLst>
              </p:cNvPr>
              <p:cNvSpPr/>
              <p:nvPr/>
            </p:nvSpPr>
            <p:spPr>
              <a:xfrm>
                <a:off x="2216143" y="5189974"/>
                <a:ext cx="1412713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C457C30-1512-4F62-A75F-159723AD2372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94BB995-2FAB-4CCA-8CD0-78D8CBCF8CF0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7C25E845-8F71-4A5B-A15F-4578AAC90E07}"/>
                  </a:ext>
                </a:extLst>
              </p:cNvPr>
              <p:cNvCxnSpPr>
                <a:cxnSpLocks/>
                <a:endCxn id="11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8F8A1F37-B318-4F58-88AF-19058E69F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FBE7E7-F7A6-4CAD-9EC2-3FCD6186CC0E}"/>
              </a:ext>
            </a:extLst>
          </p:cNvPr>
          <p:cNvGrpSpPr/>
          <p:nvPr/>
        </p:nvGrpSpPr>
        <p:grpSpPr>
          <a:xfrm>
            <a:off x="4004366" y="5023341"/>
            <a:ext cx="2747028" cy="1719113"/>
            <a:chOff x="4004366" y="5023341"/>
            <a:chExt cx="2747028" cy="17191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930F45-0258-4E33-B252-959AF03333A3}"/>
                </a:ext>
              </a:extLst>
            </p:cNvPr>
            <p:cNvSpPr txBox="1"/>
            <p:nvPr/>
          </p:nvSpPr>
          <p:spPr>
            <a:xfrm>
              <a:off x="4506884" y="5023341"/>
              <a:ext cx="1834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likes(gene, What)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A41800-96C3-4810-A3A7-0B446FEE12AF}"/>
                </a:ext>
              </a:extLst>
            </p:cNvPr>
            <p:cNvGrpSpPr/>
            <p:nvPr/>
          </p:nvGrpSpPr>
          <p:grpSpPr>
            <a:xfrm>
              <a:off x="4004366" y="5456171"/>
              <a:ext cx="2747028" cy="1286283"/>
              <a:chOff x="1440866" y="5189974"/>
              <a:chExt cx="2747028" cy="128628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1BDF60-AFE5-4CDA-A3E9-730CBCD1917C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404268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likes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973DE3-9A43-4CCD-924A-887B4B68A5E2}"/>
                  </a:ext>
                </a:extLst>
              </p:cNvPr>
              <p:cNvSpPr/>
              <p:nvPr/>
            </p:nvSpPr>
            <p:spPr>
              <a:xfrm>
                <a:off x="2977550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What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F07DBC2-12CF-4B9F-A8C5-50F1997A0069}"/>
                  </a:ext>
                </a:extLst>
              </p:cNvPr>
              <p:cNvSpPr/>
              <p:nvPr/>
            </p:nvSpPr>
            <p:spPr>
              <a:xfrm>
                <a:off x="1440866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AA8598-B9A5-43E8-B6F0-6BEDCAAD9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2208B8-A707-4D62-AB6D-BE2B31E20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12E5B-47B4-4AD2-B27F-5929132ECC2C}"/>
              </a:ext>
            </a:extLst>
          </p:cNvPr>
          <p:cNvGrpSpPr/>
          <p:nvPr/>
        </p:nvGrpSpPr>
        <p:grpSpPr>
          <a:xfrm>
            <a:off x="8614418" y="5023341"/>
            <a:ext cx="2682778" cy="1719113"/>
            <a:chOff x="8614418" y="5023341"/>
            <a:chExt cx="2682778" cy="17191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9F9AFB-924F-46AD-AB6D-C2D96C05CBEF}"/>
                </a:ext>
              </a:extLst>
            </p:cNvPr>
            <p:cNvSpPr txBox="1"/>
            <p:nvPr/>
          </p:nvSpPr>
          <p:spPr>
            <a:xfrm>
              <a:off x="9536072" y="5023341"/>
              <a:ext cx="110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likes(Y, X)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F2CA03-CF04-407A-BBC1-F44684EA2C59}"/>
                </a:ext>
              </a:extLst>
            </p:cNvPr>
            <p:cNvGrpSpPr/>
            <p:nvPr/>
          </p:nvGrpSpPr>
          <p:grpSpPr>
            <a:xfrm>
              <a:off x="8614418" y="5456171"/>
              <a:ext cx="2682778" cy="1286283"/>
              <a:chOff x="1415028" y="5189974"/>
              <a:chExt cx="2682778" cy="128628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25EC026-B69E-4A6E-AAAB-CEB5655A858C}"/>
                  </a:ext>
                </a:extLst>
              </p:cNvPr>
              <p:cNvSpPr/>
              <p:nvPr/>
            </p:nvSpPr>
            <p:spPr>
              <a:xfrm>
                <a:off x="2216143" y="5189974"/>
                <a:ext cx="1412713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likes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BEE553A-9B45-4705-9B1E-0EA6A1080EC6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215C57B-8E94-40D2-8A15-39DBDB817280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CEB8CC2-168D-432E-BD4E-18C1B9237E09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899D50C-254B-4F13-9252-F559ACCA8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1CE9CA8-32A5-4DE3-B90E-60F4B32E1F2D}"/>
              </a:ext>
            </a:extLst>
          </p:cNvPr>
          <p:cNvSpPr/>
          <p:nvPr/>
        </p:nvSpPr>
        <p:spPr>
          <a:xfrm>
            <a:off x="152180" y="1870858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A4F6E6-E7BA-45BA-BE46-26814DE92AE7}"/>
              </a:ext>
            </a:extLst>
          </p:cNvPr>
          <p:cNvSpPr/>
          <p:nvPr/>
        </p:nvSpPr>
        <p:spPr>
          <a:xfrm>
            <a:off x="98470" y="5798050"/>
            <a:ext cx="3338066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 What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ucla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9829D-6E75-4D7E-8EB5-C48B01A66E51}"/>
              </a:ext>
            </a:extLst>
          </p:cNvPr>
          <p:cNvGrpSpPr/>
          <p:nvPr/>
        </p:nvGrpSpPr>
        <p:grpSpPr>
          <a:xfrm>
            <a:off x="4040378" y="3125834"/>
            <a:ext cx="2747028" cy="1719113"/>
            <a:chOff x="4040378" y="3125834"/>
            <a:chExt cx="2747028" cy="171911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DB0583-FB6B-4434-B447-39CA483FAE51}"/>
                </a:ext>
              </a:extLst>
            </p:cNvPr>
            <p:cNvSpPr txBox="1"/>
            <p:nvPr/>
          </p:nvSpPr>
          <p:spPr>
            <a:xfrm>
              <a:off x="4477325" y="3125834"/>
              <a:ext cx="189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grandparent(G, P)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32F7F33-697A-4FBD-A288-C3F0B7851988}"/>
                </a:ext>
              </a:extLst>
            </p:cNvPr>
            <p:cNvGrpSpPr/>
            <p:nvPr/>
          </p:nvGrpSpPr>
          <p:grpSpPr>
            <a:xfrm>
              <a:off x="4040378" y="3558664"/>
              <a:ext cx="2747028" cy="1286283"/>
              <a:chOff x="1440866" y="5189974"/>
              <a:chExt cx="2747028" cy="1286283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4C6C580-5663-455F-9BDE-F2272DDB3123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404268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76F3211-B34E-49F2-9BA5-93705E934231}"/>
                  </a:ext>
                </a:extLst>
              </p:cNvPr>
              <p:cNvSpPr/>
              <p:nvPr/>
            </p:nvSpPr>
            <p:spPr>
              <a:xfrm>
                <a:off x="2977550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E854682-0DAB-40E9-8759-24C473383F82}"/>
                  </a:ext>
                </a:extLst>
              </p:cNvPr>
              <p:cNvSpPr/>
              <p:nvPr/>
            </p:nvSpPr>
            <p:spPr>
              <a:xfrm>
                <a:off x="1440866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054BB57-F0BF-4C72-9132-1379433F0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6F49119-17F4-48CA-9538-7FA5DB3DD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64DBB-079C-49E1-A733-630D015DFD84}"/>
              </a:ext>
            </a:extLst>
          </p:cNvPr>
          <p:cNvGrpSpPr/>
          <p:nvPr/>
        </p:nvGrpSpPr>
        <p:grpSpPr>
          <a:xfrm>
            <a:off x="8650430" y="3125834"/>
            <a:ext cx="2682778" cy="1719113"/>
            <a:chOff x="8650430" y="3125834"/>
            <a:chExt cx="2682778" cy="171911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7EC2C7D-8CD6-47D5-B6A1-6A88E299E5E2}"/>
                </a:ext>
              </a:extLst>
            </p:cNvPr>
            <p:cNvSpPr txBox="1"/>
            <p:nvPr/>
          </p:nvSpPr>
          <p:spPr>
            <a:xfrm>
              <a:off x="9127531" y="3125834"/>
              <a:ext cx="1918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grandparent(A, B)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AF582DC-40AD-4776-AE08-E5F906A099DE}"/>
                </a:ext>
              </a:extLst>
            </p:cNvPr>
            <p:cNvGrpSpPr/>
            <p:nvPr/>
          </p:nvGrpSpPr>
          <p:grpSpPr>
            <a:xfrm>
              <a:off x="8650430" y="3558664"/>
              <a:ext cx="2682778" cy="1286283"/>
              <a:chOff x="1415028" y="5189974"/>
              <a:chExt cx="2682778" cy="1286283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D95C5FE-F83E-41CA-B939-C8292AACE750}"/>
                  </a:ext>
                </a:extLst>
              </p:cNvPr>
              <p:cNvSpPr/>
              <p:nvPr/>
            </p:nvSpPr>
            <p:spPr>
              <a:xfrm>
                <a:off x="2216143" y="5189974"/>
                <a:ext cx="1412713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38991B3-9CD5-4B97-BC8A-10C176C28440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2446515-A364-4E4E-BEFD-085BFEA1155D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C082BEA-ADDF-414A-9A23-E663DE4370A8}"/>
                  </a:ext>
                </a:extLst>
              </p:cNvPr>
              <p:cNvCxnSpPr>
                <a:cxnSpLocks/>
                <a:endCxn id="132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14697EB-FD6D-44BD-8682-0EB6934A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0B822B-17B1-48CE-9055-CF7A30969C8B}"/>
              </a:ext>
            </a:extLst>
          </p:cNvPr>
          <p:cNvSpPr/>
          <p:nvPr/>
        </p:nvSpPr>
        <p:spPr>
          <a:xfrm>
            <a:off x="152180" y="3732201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G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sheila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05D5EB7C-6AFE-48A5-B9C9-214992CC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76684"/>
            <a:ext cx="10363200" cy="1143000"/>
          </a:xfrm>
        </p:spPr>
        <p:txBody>
          <a:bodyPr/>
          <a:lstStyle/>
          <a:p>
            <a:r>
              <a:rPr lang="en-US" dirty="0"/>
              <a:t>Unification: Do They Match?</a:t>
            </a:r>
          </a:p>
        </p:txBody>
      </p:sp>
      <p:pic>
        <p:nvPicPr>
          <p:cNvPr id="142" name="Picture 141" descr="Shape&#10;&#10;Description automatically generated with low confidence">
            <a:extLst>
              <a:ext uri="{FF2B5EF4-FFF2-40B4-BE49-F238E27FC236}">
                <a16:creationId xmlns:a16="http://schemas.microsoft.com/office/drawing/2014/main" id="{FD66F6E1-126F-4A71-B643-C785B01B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49178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41D40028-087F-4DBD-9920-862490845D60}"/>
              </a:ext>
            </a:extLst>
          </p:cNvPr>
          <p:cNvSpPr txBox="1"/>
          <p:nvPr/>
        </p:nvSpPr>
        <p:spPr>
          <a:xfrm>
            <a:off x="4511408" y="63554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47C056-AAFE-46AF-8285-7753CF939879}"/>
              </a:ext>
            </a:extLst>
          </p:cNvPr>
          <p:cNvSpPr txBox="1"/>
          <p:nvPr/>
        </p:nvSpPr>
        <p:spPr>
          <a:xfrm>
            <a:off x="8603601" y="635540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Facts/Rules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E31C72B-5BF4-4DD3-BBCA-66350600041E}"/>
              </a:ext>
            </a:extLst>
          </p:cNvPr>
          <p:cNvSpPr txBox="1"/>
          <p:nvPr/>
        </p:nvSpPr>
        <p:spPr>
          <a:xfrm>
            <a:off x="852072" y="7320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FADD8D-8EE8-4AEC-9828-BB790883919D}"/>
              </a:ext>
            </a:extLst>
          </p:cNvPr>
          <p:cNvSpPr txBox="1"/>
          <p:nvPr/>
        </p:nvSpPr>
        <p:spPr>
          <a:xfrm>
            <a:off x="7450067" y="202367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339347-6A2C-45FF-AC6F-54B2C338E811}"/>
              </a:ext>
            </a:extLst>
          </p:cNvPr>
          <p:cNvSpPr txBox="1"/>
          <p:nvPr/>
        </p:nvSpPr>
        <p:spPr>
          <a:xfrm>
            <a:off x="7384568" y="398527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BF17A4-005A-4E25-9C40-239E83A910D6}"/>
              </a:ext>
            </a:extLst>
          </p:cNvPr>
          <p:cNvSpPr txBox="1"/>
          <p:nvPr/>
        </p:nvSpPr>
        <p:spPr>
          <a:xfrm>
            <a:off x="7352195" y="5613384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29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136" grpId="0" animBg="1"/>
      <p:bldP spid="60" grpId="0"/>
      <p:bldP spid="6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2B70B9-0771-4209-9287-9E1E28E89B0F}"/>
              </a:ext>
            </a:extLst>
          </p:cNvPr>
          <p:cNvGrpSpPr/>
          <p:nvPr/>
        </p:nvGrpSpPr>
        <p:grpSpPr>
          <a:xfrm>
            <a:off x="2984941" y="3703944"/>
            <a:ext cx="2793526" cy="1773801"/>
            <a:chOff x="2984941" y="3703944"/>
            <a:chExt cx="2793526" cy="17738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DF1291-570E-44F2-96B2-6FA2CC1C7CC5}"/>
                </a:ext>
              </a:extLst>
            </p:cNvPr>
            <p:cNvSpPr txBox="1"/>
            <p:nvPr/>
          </p:nvSpPr>
          <p:spPr>
            <a:xfrm>
              <a:off x="3365626" y="3703944"/>
              <a:ext cx="1471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own(</a:t>
              </a:r>
              <a:r>
                <a:rPr lang="en-US" dirty="0" err="1"/>
                <a:t>carey</a:t>
              </a:r>
              <a:r>
                <a:rPr lang="en-US" dirty="0"/>
                <a:t>, X)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75FD66-0214-46AD-BBF4-E30861543657}"/>
                </a:ext>
              </a:extLst>
            </p:cNvPr>
            <p:cNvGrpSpPr/>
            <p:nvPr/>
          </p:nvGrpSpPr>
          <p:grpSpPr>
            <a:xfrm>
              <a:off x="2984941" y="4191462"/>
              <a:ext cx="2793526" cy="1286283"/>
              <a:chOff x="2434365" y="1849958"/>
              <a:chExt cx="2793526" cy="12862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99EC48-F460-4541-9C03-1E2A04852D31}"/>
                  </a:ext>
                </a:extLst>
              </p:cNvPr>
              <p:cNvSpPr/>
              <p:nvPr/>
            </p:nvSpPr>
            <p:spPr>
              <a:xfrm>
                <a:off x="3235481" y="1849958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own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22C53-F7D6-4C3E-976A-2E2AE789B667}"/>
                  </a:ext>
                </a:extLst>
              </p:cNvPr>
              <p:cNvSpPr/>
              <p:nvPr/>
            </p:nvSpPr>
            <p:spPr>
              <a:xfrm>
                <a:off x="2434365" y="2620332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3035F24-CF4D-427A-AEF8-F442E86B53D9}"/>
                  </a:ext>
                </a:extLst>
              </p:cNvPr>
              <p:cNvCxnSpPr>
                <a:endCxn id="46" idx="0"/>
              </p:cNvCxnSpPr>
              <p:nvPr/>
            </p:nvCxnSpPr>
            <p:spPr>
              <a:xfrm flipH="1">
                <a:off x="3039537" y="2302133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FCD2D6E-C772-4599-95B0-709EE64FF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069" y="2302133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A0095FC-30A6-4796-8788-6A47C5BBA350}"/>
                  </a:ext>
                </a:extLst>
              </p:cNvPr>
              <p:cNvSpPr/>
              <p:nvPr/>
            </p:nvSpPr>
            <p:spPr>
              <a:xfrm>
                <a:off x="4017547" y="2620332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6AED13-7199-40BA-94AE-81BCD46957E8}"/>
              </a:ext>
            </a:extLst>
          </p:cNvPr>
          <p:cNvGrpSpPr/>
          <p:nvPr/>
        </p:nvGrpSpPr>
        <p:grpSpPr>
          <a:xfrm>
            <a:off x="7586492" y="3703944"/>
            <a:ext cx="3661635" cy="2544175"/>
            <a:chOff x="7586492" y="3703944"/>
            <a:chExt cx="3661635" cy="25441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F710F6-6454-4593-81E1-692E83E32031}"/>
                </a:ext>
              </a:extLst>
            </p:cNvPr>
            <p:cNvSpPr txBox="1"/>
            <p:nvPr/>
          </p:nvSpPr>
          <p:spPr>
            <a:xfrm>
              <a:off x="8047415" y="3703944"/>
              <a:ext cx="2739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own(carey, pet(dog, </a:t>
              </a:r>
              <a:r>
                <a:rPr lang="en-US" dirty="0" err="1"/>
                <a:t>koda</a:t>
              </a:r>
              <a:r>
                <a:rPr lang="en-US" dirty="0"/>
                <a:t>))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A8F0D-220C-4C3C-9776-E18178D3356F}"/>
                </a:ext>
              </a:extLst>
            </p:cNvPr>
            <p:cNvGrpSpPr/>
            <p:nvPr/>
          </p:nvGrpSpPr>
          <p:grpSpPr>
            <a:xfrm>
              <a:off x="7586492" y="4191462"/>
              <a:ext cx="3661635" cy="2056657"/>
              <a:chOff x="2434365" y="1849958"/>
              <a:chExt cx="3661635" cy="205665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12F2178-022B-46B0-A3B5-109BE7DFD03B}"/>
                  </a:ext>
                </a:extLst>
              </p:cNvPr>
              <p:cNvSpPr/>
              <p:nvPr/>
            </p:nvSpPr>
            <p:spPr>
              <a:xfrm>
                <a:off x="3235481" y="1849958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own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E89826-D66A-452B-A69F-56E7F7711CD7}"/>
                  </a:ext>
                </a:extLst>
              </p:cNvPr>
              <p:cNvSpPr/>
              <p:nvPr/>
            </p:nvSpPr>
            <p:spPr>
              <a:xfrm>
                <a:off x="2434365" y="2620332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1F19E3F-AD28-4AE7-B2AD-E8CCCCDB1E65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 flipH="1">
                <a:off x="3039537" y="2302133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CD71466-44CC-4EE6-B01B-AB76D3D35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069" y="2302133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82B4DD-E045-4861-BEEF-74FC5CA5C2CD}"/>
                  </a:ext>
                </a:extLst>
              </p:cNvPr>
              <p:cNvSpPr/>
              <p:nvPr/>
            </p:nvSpPr>
            <p:spPr>
              <a:xfrm>
                <a:off x="4885656" y="3390706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koda</a:t>
                </a:r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7EEF69-9F7B-4D0D-B0B3-F05BB19244FB}"/>
                  </a:ext>
                </a:extLst>
              </p:cNvPr>
              <p:cNvSpPr/>
              <p:nvPr/>
            </p:nvSpPr>
            <p:spPr>
              <a:xfrm>
                <a:off x="4017547" y="2620332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6477166-D3BD-45F3-8906-7A7E5879D4CA}"/>
                  </a:ext>
                </a:extLst>
              </p:cNvPr>
              <p:cNvCxnSpPr/>
              <p:nvPr/>
            </p:nvCxnSpPr>
            <p:spPr>
              <a:xfrm flipH="1">
                <a:off x="3841137" y="3072507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31B3744-2A96-4DB0-B9E8-DC734CAEE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9669" y="3072507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175317-4EAD-4B96-BC12-A8482FD96B1E}"/>
                  </a:ext>
                </a:extLst>
              </p:cNvPr>
              <p:cNvSpPr/>
              <p:nvPr/>
            </p:nvSpPr>
            <p:spPr>
              <a:xfrm>
                <a:off x="3170582" y="3390705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dog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47F90-73DB-4728-BB30-64EB4D7DBF25}"/>
              </a:ext>
            </a:extLst>
          </p:cNvPr>
          <p:cNvGrpSpPr/>
          <p:nvPr/>
        </p:nvGrpSpPr>
        <p:grpSpPr>
          <a:xfrm>
            <a:off x="3121332" y="1421421"/>
            <a:ext cx="2682778" cy="1719113"/>
            <a:chOff x="3121332" y="1421421"/>
            <a:chExt cx="2682778" cy="17191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414E-AAA7-4C52-BE91-BCF7D544B7FC}"/>
                </a:ext>
              </a:extLst>
            </p:cNvPr>
            <p:cNvSpPr txBox="1"/>
            <p:nvPr/>
          </p:nvSpPr>
          <p:spPr>
            <a:xfrm>
              <a:off x="3633680" y="1421421"/>
              <a:ext cx="202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student(</a:t>
              </a:r>
              <a:r>
                <a:rPr lang="en-US" dirty="0" err="1"/>
                <a:t>abishek</a:t>
              </a:r>
              <a:r>
                <a:rPr lang="en-US" dirty="0"/>
                <a:t>, X)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19C805-1D9F-41FB-AE26-1611BFD82AC0}"/>
                </a:ext>
              </a:extLst>
            </p:cNvPr>
            <p:cNvGrpSpPr/>
            <p:nvPr/>
          </p:nvGrpSpPr>
          <p:grpSpPr>
            <a:xfrm>
              <a:off x="3121332" y="1854251"/>
              <a:ext cx="2682778" cy="1286283"/>
              <a:chOff x="1415028" y="5189974"/>
              <a:chExt cx="2682778" cy="12862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4C5799-F99E-4091-B289-23FABEB4C0C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student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EEDB61-AAE6-48A4-82EF-7D4D5F087E1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abishek</a:t>
                </a:r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9F49A8-6F15-4479-AD6B-8429D47BE453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15EBF74-6437-493E-B6D3-4D55221DFEE0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A47347-40AF-4B89-8BE0-B837EF5D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93D6E9-6CA0-445F-9D62-0A4D80990197}"/>
              </a:ext>
            </a:extLst>
          </p:cNvPr>
          <p:cNvGrpSpPr/>
          <p:nvPr/>
        </p:nvGrpSpPr>
        <p:grpSpPr>
          <a:xfrm>
            <a:off x="7437851" y="1421421"/>
            <a:ext cx="3958916" cy="1719113"/>
            <a:chOff x="7437851" y="1421421"/>
            <a:chExt cx="3958916" cy="17191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10C31E-BA9D-4D1E-8E4E-4CAC8C3DF889}"/>
                </a:ext>
              </a:extLst>
            </p:cNvPr>
            <p:cNvSpPr txBox="1"/>
            <p:nvPr/>
          </p:nvSpPr>
          <p:spPr>
            <a:xfrm>
              <a:off x="7772468" y="1421421"/>
              <a:ext cx="3289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student(</a:t>
              </a:r>
              <a:r>
                <a:rPr lang="en-US" dirty="0" err="1"/>
                <a:t>abishek</a:t>
              </a:r>
              <a:r>
                <a:rPr lang="en-US" dirty="0"/>
                <a:t>, </a:t>
              </a:r>
              <a:r>
                <a:rPr lang="en-US" dirty="0" err="1"/>
                <a:t>ucla</a:t>
              </a:r>
              <a:r>
                <a:rPr lang="en-US" dirty="0"/>
                <a:t>, </a:t>
              </a:r>
              <a:r>
                <a:rPr lang="en-US" dirty="0" err="1"/>
                <a:t>comp_sci</a:t>
              </a:r>
              <a:r>
                <a:rPr lang="en-US" dirty="0"/>
                <a:t>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6DE87D-A6F7-47E1-909C-F60340172A9D}"/>
                </a:ext>
              </a:extLst>
            </p:cNvPr>
            <p:cNvGrpSpPr/>
            <p:nvPr/>
          </p:nvGrpSpPr>
          <p:grpSpPr>
            <a:xfrm>
              <a:off x="7437851" y="1854251"/>
              <a:ext cx="3958916" cy="1286283"/>
              <a:chOff x="6094219" y="1412122"/>
              <a:chExt cx="3958916" cy="128628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691DDA0-C66A-434E-83D5-6456052D49B0}"/>
                  </a:ext>
                </a:extLst>
              </p:cNvPr>
              <p:cNvGrpSpPr/>
              <p:nvPr/>
            </p:nvGrpSpPr>
            <p:grpSpPr>
              <a:xfrm>
                <a:off x="6094219" y="1412122"/>
                <a:ext cx="3958916" cy="1286283"/>
                <a:chOff x="6094219" y="1412122"/>
                <a:chExt cx="3958916" cy="1286283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2773850-A3D5-4669-863B-20BD2764B2CD}"/>
                    </a:ext>
                  </a:extLst>
                </p:cNvPr>
                <p:cNvGrpSpPr/>
                <p:nvPr/>
              </p:nvGrpSpPr>
              <p:grpSpPr>
                <a:xfrm>
                  <a:off x="6094219" y="1412122"/>
                  <a:ext cx="3958916" cy="1286283"/>
                  <a:chOff x="837249" y="5189974"/>
                  <a:chExt cx="3958916" cy="1286283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45C3F827-334C-4565-9444-77057CC1272D}"/>
                      </a:ext>
                    </a:extLst>
                  </p:cNvPr>
                  <p:cNvSpPr/>
                  <p:nvPr/>
                </p:nvSpPr>
                <p:spPr>
                  <a:xfrm>
                    <a:off x="2216144" y="5189974"/>
                    <a:ext cx="1210344" cy="51590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student</a:t>
                    </a: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5574957-1ED7-4BE8-B836-1156D23187FB}"/>
                      </a:ext>
                    </a:extLst>
                  </p:cNvPr>
                  <p:cNvSpPr/>
                  <p:nvPr/>
                </p:nvSpPr>
                <p:spPr>
                  <a:xfrm>
                    <a:off x="837249" y="5960348"/>
                    <a:ext cx="1210344" cy="515909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abishek</a:t>
                    </a:r>
                    <a:endParaRPr lang="en-US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9F6E8A0-0A73-4EA3-A2D9-BB34EABA7C88}"/>
                      </a:ext>
                    </a:extLst>
                  </p:cNvPr>
                  <p:cNvSpPr/>
                  <p:nvPr/>
                </p:nvSpPr>
                <p:spPr>
                  <a:xfrm>
                    <a:off x="3585821" y="5960347"/>
                    <a:ext cx="1210344" cy="515909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comp_sci</a:t>
                    </a:r>
                    <a:endParaRPr lang="en-US" dirty="0"/>
                  </a:p>
                </p:txBody>
              </p: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D3F831F1-5ADE-47CC-9F4F-D53C93E65E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8365" y="5642149"/>
                    <a:ext cx="605172" cy="31819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757CC613-CF2F-4D3E-BABB-4B72426C7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0666" y="5642149"/>
                    <a:ext cx="605172" cy="31819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6B2AA9-0C33-42B4-B3C9-C22B5718B110}"/>
                    </a:ext>
                  </a:extLst>
                </p:cNvPr>
                <p:cNvSpPr/>
                <p:nvPr/>
              </p:nvSpPr>
              <p:spPr>
                <a:xfrm>
                  <a:off x="7474601" y="2182496"/>
                  <a:ext cx="1210344" cy="515909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ucla</a:t>
                  </a:r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49016DF-2979-4EC7-9E7C-81DB12C3DCF4}"/>
                  </a:ext>
                </a:extLst>
              </p:cNvPr>
              <p:cNvCxnSpPr>
                <a:cxnSpLocks/>
                <a:stCxn id="83" idx="2"/>
                <a:endCxn id="43" idx="0"/>
              </p:cNvCxnSpPr>
              <p:nvPr/>
            </p:nvCxnSpPr>
            <p:spPr>
              <a:xfrm>
                <a:off x="8078286" y="1928031"/>
                <a:ext cx="1487" cy="2544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0001-71FB-4280-B449-D9257BC8CED2}"/>
              </a:ext>
            </a:extLst>
          </p:cNvPr>
          <p:cNvSpPr/>
          <p:nvPr/>
        </p:nvSpPr>
        <p:spPr>
          <a:xfrm>
            <a:off x="133182" y="2051730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82E8C3-161F-4184-8E63-6A5A6A3A0699}"/>
              </a:ext>
            </a:extLst>
          </p:cNvPr>
          <p:cNvSpPr/>
          <p:nvPr/>
        </p:nvSpPr>
        <p:spPr>
          <a:xfrm>
            <a:off x="98470" y="4401328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B56193E-579D-403A-A574-A4156078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76684"/>
            <a:ext cx="10363200" cy="1143000"/>
          </a:xfrm>
        </p:spPr>
        <p:txBody>
          <a:bodyPr/>
          <a:lstStyle/>
          <a:p>
            <a:r>
              <a:rPr lang="en-US" dirty="0"/>
              <a:t>Unification: Do They Match?</a:t>
            </a:r>
          </a:p>
        </p:txBody>
      </p:sp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46FAC29D-FC94-4604-9351-5E6F43734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49178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8A841A5-FA31-4630-A7E0-40F8539CBA17}"/>
              </a:ext>
            </a:extLst>
          </p:cNvPr>
          <p:cNvSpPr txBox="1"/>
          <p:nvPr/>
        </p:nvSpPr>
        <p:spPr>
          <a:xfrm>
            <a:off x="4511408" y="63554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6C83B-ED2D-440A-AEB1-4B8CB42986B2}"/>
              </a:ext>
            </a:extLst>
          </p:cNvPr>
          <p:cNvSpPr txBox="1"/>
          <p:nvPr/>
        </p:nvSpPr>
        <p:spPr>
          <a:xfrm>
            <a:off x="8603601" y="635540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Facts/Rules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307F5-CE53-43D3-BF9F-99B5BB8C7FA4}"/>
              </a:ext>
            </a:extLst>
          </p:cNvPr>
          <p:cNvSpPr txBox="1"/>
          <p:nvPr/>
        </p:nvSpPr>
        <p:spPr>
          <a:xfrm>
            <a:off x="852072" y="7320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94D363-F3F9-4DCE-8ED9-D34F26CCF42E}"/>
              </a:ext>
            </a:extLst>
          </p:cNvPr>
          <p:cNvSpPr txBox="1"/>
          <p:nvPr/>
        </p:nvSpPr>
        <p:spPr>
          <a:xfrm>
            <a:off x="6096000" y="2000828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5E129F-9D48-4B15-9349-8FD28C56D8FA}"/>
              </a:ext>
            </a:extLst>
          </p:cNvPr>
          <p:cNvSpPr txBox="1"/>
          <p:nvPr/>
        </p:nvSpPr>
        <p:spPr>
          <a:xfrm>
            <a:off x="6220242" y="455414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</a:rPr>
              <a:t>MATCH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5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9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Extracting Variable Mappings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4D597-757D-43E8-B744-4AEFCB372AB4}"/>
              </a:ext>
            </a:extLst>
          </p:cNvPr>
          <p:cNvSpPr txBox="1"/>
          <p:nvPr/>
        </p:nvSpPr>
        <p:spPr>
          <a:xfrm>
            <a:off x="914400" y="981431"/>
            <a:ext cx="1054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Once we know that a goal matches a fact/rule, we need to extract the variable mappings.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54764-04D7-4D87-A55A-0DF740B56297}"/>
              </a:ext>
            </a:extLst>
          </p:cNvPr>
          <p:cNvGrpSpPr/>
          <p:nvPr/>
        </p:nvGrpSpPr>
        <p:grpSpPr>
          <a:xfrm>
            <a:off x="7379758" y="1583884"/>
            <a:ext cx="3043891" cy="1770301"/>
            <a:chOff x="7379758" y="1706665"/>
            <a:chExt cx="3043891" cy="17703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F21098-488F-46DA-B78B-48946B0FCC13}"/>
                </a:ext>
              </a:extLst>
            </p:cNvPr>
            <p:cNvGrpSpPr/>
            <p:nvPr/>
          </p:nvGrpSpPr>
          <p:grpSpPr>
            <a:xfrm>
              <a:off x="7560314" y="2190683"/>
              <a:ext cx="2682778" cy="1286283"/>
              <a:chOff x="1415028" y="5189974"/>
              <a:chExt cx="2682778" cy="128628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18F081-0132-41D2-981C-EE5BC234FF89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92F07F-B8B6-492B-A253-7D831E9A5310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bri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61E8D1-8B02-4983-8952-E1B8AF2F19D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kai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787FDC9-8727-4BEE-8FC1-92521CACAC36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8813F2E-3279-402E-ADCF-6246B5117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408FE1-44B3-4EE6-934D-15AD545C5418}"/>
                </a:ext>
              </a:extLst>
            </p:cNvPr>
            <p:cNvSpPr txBox="1"/>
            <p:nvPr/>
          </p:nvSpPr>
          <p:spPr>
            <a:xfrm>
              <a:off x="7379758" y="1706665"/>
              <a:ext cx="304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Fact/Rule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FCB2676-1999-4C08-8C1F-9A1A5C33C19D}"/>
              </a:ext>
            </a:extLst>
          </p:cNvPr>
          <p:cNvSpPr txBox="1"/>
          <p:nvPr/>
        </p:nvSpPr>
        <p:spPr>
          <a:xfrm>
            <a:off x="350854" y="4246502"/>
            <a:ext cx="1153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Here's the approach: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A6EC7-CF0B-4F88-8882-296EF26E7A2C}"/>
              </a:ext>
            </a:extLst>
          </p:cNvPr>
          <p:cNvSpPr txBox="1"/>
          <p:nvPr/>
        </p:nvSpPr>
        <p:spPr>
          <a:xfrm>
            <a:off x="552662" y="4647860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Iterate through each corresponding pair of nodes in both trees.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7B67ED-9D5B-47B6-8E70-DED9265234AF}"/>
              </a:ext>
            </a:extLst>
          </p:cNvPr>
          <p:cNvSpPr txBox="1"/>
          <p:nvPr/>
        </p:nvSpPr>
        <p:spPr>
          <a:xfrm>
            <a:off x="1034143" y="5168683"/>
            <a:ext cx="988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Any time you find an unmapped Variable in either tree that maps to an atom/number in the other tree, create a mapping between the variable and the atom.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782F77-0985-4F38-8AAB-A47D9866AF97}"/>
              </a:ext>
            </a:extLst>
          </p:cNvPr>
          <p:cNvSpPr txBox="1"/>
          <p:nvPr/>
        </p:nvSpPr>
        <p:spPr>
          <a:xfrm>
            <a:off x="914466" y="5980402"/>
            <a:ext cx="988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Any time you find an unmapped Variable in either tree that maps to an unmapped Variable in the other tree, create a bidirectional mapping between the variables.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C92A83-1BFF-41AF-8647-5089FF20A914}"/>
              </a:ext>
            </a:extLst>
          </p:cNvPr>
          <p:cNvSpPr/>
          <p:nvPr/>
        </p:nvSpPr>
        <p:spPr>
          <a:xfrm>
            <a:off x="4531858" y="3739651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                                                   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5616C-79C3-48EB-83CB-AA6F8BC9EF73}"/>
              </a:ext>
            </a:extLst>
          </p:cNvPr>
          <p:cNvGrpSpPr/>
          <p:nvPr/>
        </p:nvGrpSpPr>
        <p:grpSpPr>
          <a:xfrm>
            <a:off x="3004189" y="2034501"/>
            <a:ext cx="6605642" cy="576997"/>
            <a:chOff x="3004189" y="2034501"/>
            <a:chExt cx="6605642" cy="576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BF290F-A9D4-4F31-8AE0-4FF3BB0F149C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4B7F7E-E2AF-442A-ACCA-0ED4954DDEA8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BB86B2-A948-4A27-9017-7618F5A39AD5}"/>
              </a:ext>
            </a:extLst>
          </p:cNvPr>
          <p:cNvGrpSpPr/>
          <p:nvPr/>
        </p:nvGrpSpPr>
        <p:grpSpPr>
          <a:xfrm>
            <a:off x="2208164" y="2806222"/>
            <a:ext cx="6605642" cy="576997"/>
            <a:chOff x="3004189" y="2034501"/>
            <a:chExt cx="6605642" cy="5769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51BCD6-1C47-4094-A91E-70842901126B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232202-C1C9-4ED2-80D7-D1F051D14915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915FCB-1BE4-4265-97CD-A4C4DD5D430D}"/>
              </a:ext>
            </a:extLst>
          </p:cNvPr>
          <p:cNvGrpSpPr/>
          <p:nvPr/>
        </p:nvGrpSpPr>
        <p:grpSpPr>
          <a:xfrm>
            <a:off x="3672538" y="2803049"/>
            <a:ext cx="6605642" cy="576997"/>
            <a:chOff x="3004189" y="2034501"/>
            <a:chExt cx="6605642" cy="57699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2D9EC4-99B4-4A8D-96F3-09111C8EA53B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0CE818-4858-4297-8A19-E23E3756C837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7A32A12-176E-4561-B7AE-6FEF92CBD9FB}"/>
              </a:ext>
            </a:extLst>
          </p:cNvPr>
          <p:cNvSpPr txBox="1"/>
          <p:nvPr/>
        </p:nvSpPr>
        <p:spPr>
          <a:xfrm>
            <a:off x="4397205" y="3718869"/>
            <a:ext cx="15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kai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DF078B-F18C-4EAB-A554-84CC6B3BC1D1}"/>
              </a:ext>
            </a:extLst>
          </p:cNvPr>
          <p:cNvGrpSpPr/>
          <p:nvPr/>
        </p:nvGrpSpPr>
        <p:grpSpPr>
          <a:xfrm>
            <a:off x="7560314" y="2068192"/>
            <a:ext cx="2682778" cy="1286283"/>
            <a:chOff x="1415028" y="5189974"/>
            <a:chExt cx="2682778" cy="128628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F37AA2-4207-4F60-B496-E20614932AD2}"/>
                </a:ext>
              </a:extLst>
            </p:cNvPr>
            <p:cNvSpPr/>
            <p:nvPr/>
          </p:nvSpPr>
          <p:spPr>
            <a:xfrm>
              <a:off x="2216144" y="5189974"/>
              <a:ext cx="1210344" cy="5159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parent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2D8AF9-B653-4429-9545-D0B50857BFF2}"/>
                </a:ext>
              </a:extLst>
            </p:cNvPr>
            <p:cNvSpPr/>
            <p:nvPr/>
          </p:nvSpPr>
          <p:spPr>
            <a:xfrm>
              <a:off x="1415028" y="5960348"/>
              <a:ext cx="1210344" cy="51590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bri</a:t>
              </a:r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F509B9-5E0B-411E-A57A-17282A788ADD}"/>
                </a:ext>
              </a:extLst>
            </p:cNvPr>
            <p:cNvSpPr/>
            <p:nvPr/>
          </p:nvSpPr>
          <p:spPr>
            <a:xfrm>
              <a:off x="2887462" y="5960347"/>
              <a:ext cx="1210344" cy="5159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31D7DA6-D850-479A-9901-C7B9A6DEE924}"/>
                </a:ext>
              </a:extLst>
            </p:cNvPr>
            <p:cNvCxnSpPr>
              <a:endCxn id="106" idx="0"/>
            </p:cNvCxnSpPr>
            <p:nvPr/>
          </p:nvCxnSpPr>
          <p:spPr>
            <a:xfrm flipH="1">
              <a:off x="2020200" y="5642149"/>
              <a:ext cx="605172" cy="318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B5472A0-17A5-4DB7-8413-6505716FD9A3}"/>
                </a:ext>
              </a:extLst>
            </p:cNvPr>
            <p:cNvCxnSpPr>
              <a:cxnSpLocks/>
            </p:cNvCxnSpPr>
            <p:nvPr/>
          </p:nvCxnSpPr>
          <p:spPr>
            <a:xfrm>
              <a:off x="2988732" y="5642149"/>
              <a:ext cx="605172" cy="318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37CAC06-D730-4811-8CCF-0B1D8378BD85}"/>
              </a:ext>
            </a:extLst>
          </p:cNvPr>
          <p:cNvGrpSpPr/>
          <p:nvPr/>
        </p:nvGrpSpPr>
        <p:grpSpPr>
          <a:xfrm>
            <a:off x="3004189" y="2043102"/>
            <a:ext cx="6605642" cy="576997"/>
            <a:chOff x="3004189" y="2034501"/>
            <a:chExt cx="6605642" cy="57699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8A89265-3698-40F8-87C6-6EAAF255E053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04F033A-0A43-434E-AEF5-22BBBD2E4CC7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A04479-231A-4C09-A829-0AFBC6A36597}"/>
              </a:ext>
            </a:extLst>
          </p:cNvPr>
          <p:cNvGrpSpPr/>
          <p:nvPr/>
        </p:nvGrpSpPr>
        <p:grpSpPr>
          <a:xfrm>
            <a:off x="2208164" y="2814823"/>
            <a:ext cx="6605642" cy="576997"/>
            <a:chOff x="3004189" y="2034501"/>
            <a:chExt cx="6605642" cy="57699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2379435-BB33-4055-B181-2FF5E586BAC5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D74E2BA-F44F-4DEF-A5FF-73AFD880E94A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52D755-4FF4-4BB8-8637-F84349E88528}"/>
              </a:ext>
            </a:extLst>
          </p:cNvPr>
          <p:cNvGrpSpPr/>
          <p:nvPr/>
        </p:nvGrpSpPr>
        <p:grpSpPr>
          <a:xfrm>
            <a:off x="3672538" y="2811650"/>
            <a:ext cx="6605642" cy="576997"/>
            <a:chOff x="3004189" y="2034501"/>
            <a:chExt cx="6605642" cy="57699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443CD0A-D391-4B16-845A-78E8E062CA64}"/>
                </a:ext>
              </a:extLst>
            </p:cNvPr>
            <p:cNvSpPr/>
            <p:nvPr/>
          </p:nvSpPr>
          <p:spPr>
            <a:xfrm>
              <a:off x="3004189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293AF0D-C79B-4873-9C5D-451E6CF61E4C}"/>
                </a:ext>
              </a:extLst>
            </p:cNvPr>
            <p:cNvSpPr/>
            <p:nvPr/>
          </p:nvSpPr>
          <p:spPr>
            <a:xfrm>
              <a:off x="8323373" y="2034501"/>
              <a:ext cx="1286458" cy="576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8E38D9E-DC78-4C71-AC86-27C543726B03}"/>
              </a:ext>
            </a:extLst>
          </p:cNvPr>
          <p:cNvSpPr txBox="1"/>
          <p:nvPr/>
        </p:nvSpPr>
        <p:spPr>
          <a:xfrm>
            <a:off x="4355959" y="3723009"/>
            <a:ext cx="15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&lt;-&gt; Z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1257E2-AF4A-4579-8B12-E553CA42810A}"/>
              </a:ext>
            </a:extLst>
          </p:cNvPr>
          <p:cNvGrpSpPr/>
          <p:nvPr/>
        </p:nvGrpSpPr>
        <p:grpSpPr>
          <a:xfrm>
            <a:off x="2109510" y="1570799"/>
            <a:ext cx="2950423" cy="1787855"/>
            <a:chOff x="2109510" y="1570799"/>
            <a:chExt cx="2950423" cy="17878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9A23AF-67D5-4F03-BD1D-BAAF2DE0E0CE}"/>
                </a:ext>
              </a:extLst>
            </p:cNvPr>
            <p:cNvGrpSpPr/>
            <p:nvPr/>
          </p:nvGrpSpPr>
          <p:grpSpPr>
            <a:xfrm>
              <a:off x="2109510" y="1570799"/>
              <a:ext cx="2950423" cy="1783385"/>
              <a:chOff x="2109510" y="1693580"/>
              <a:chExt cx="2950423" cy="17833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ED43B69-68DB-4386-9465-E25DAF770716}"/>
                  </a:ext>
                </a:extLst>
              </p:cNvPr>
              <p:cNvGrpSpPr/>
              <p:nvPr/>
            </p:nvGrpSpPr>
            <p:grpSpPr>
              <a:xfrm>
                <a:off x="2848504" y="2190683"/>
                <a:ext cx="2077606" cy="1286282"/>
                <a:chOff x="2020200" y="5189974"/>
                <a:chExt cx="2077606" cy="128628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99EC48-F460-4541-9C03-1E2A04852D31}"/>
                    </a:ext>
                  </a:extLst>
                </p:cNvPr>
                <p:cNvSpPr/>
                <p:nvPr/>
              </p:nvSpPr>
              <p:spPr>
                <a:xfrm>
                  <a:off x="2216144" y="5189974"/>
                  <a:ext cx="1210344" cy="51590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parent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7FC7152-3969-48D1-8123-092EA4F100F0}"/>
                    </a:ext>
                  </a:extLst>
                </p:cNvPr>
                <p:cNvSpPr/>
                <p:nvPr/>
              </p:nvSpPr>
              <p:spPr>
                <a:xfrm>
                  <a:off x="2887462" y="5960347"/>
                  <a:ext cx="1210344" cy="51590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Y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3035F24-CF4D-427A-AEF8-F442E86B5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20200" y="5642149"/>
                  <a:ext cx="605172" cy="3181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1FCD2D6E-C772-4599-95B0-709EE64FF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8732" y="5642149"/>
                  <a:ext cx="605172" cy="3181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89B879-D0A0-4B7E-8A11-7EF7E9E093A1}"/>
                  </a:ext>
                </a:extLst>
              </p:cNvPr>
              <p:cNvSpPr txBox="1"/>
              <p:nvPr/>
            </p:nvSpPr>
            <p:spPr>
              <a:xfrm>
                <a:off x="2109510" y="1693580"/>
                <a:ext cx="2950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 (with mappings applied)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083F2B-9302-4847-BD09-B519B821D88F}"/>
                </a:ext>
              </a:extLst>
            </p:cNvPr>
            <p:cNvGrpSpPr/>
            <p:nvPr/>
          </p:nvGrpSpPr>
          <p:grpSpPr>
            <a:xfrm>
              <a:off x="2249110" y="2842745"/>
              <a:ext cx="1210344" cy="515909"/>
              <a:chOff x="1755542" y="6225950"/>
              <a:chExt cx="1210344" cy="51590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C06A8CE-E572-488A-A5EB-4454EEEBF928}"/>
                  </a:ext>
                </a:extLst>
              </p:cNvPr>
              <p:cNvSpPr/>
              <p:nvPr/>
            </p:nvSpPr>
            <p:spPr>
              <a:xfrm>
                <a:off x="1755542" y="6225950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latin typeface="Consolas" panose="020B0609020204030204" pitchFamily="49" charset="0"/>
                  </a:rPr>
                  <a:t>  </a:t>
                </a:r>
                <a:r>
                  <a:rPr lang="en-US" dirty="0" err="1">
                    <a:latin typeface="Consolas" panose="020B0609020204030204" pitchFamily="49" charset="0"/>
                  </a:rPr>
                  <a:t>bri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9ED617-E5A4-4517-8A42-E476906DE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8057" y="6388443"/>
                <a:ext cx="317005" cy="1909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75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3" grpId="0"/>
      <p:bldP spid="48" grpId="0"/>
      <p:bldP spid="59" grpId="0"/>
      <p:bldP spid="64" grpId="0"/>
      <p:bldP spid="66" grpId="0" animBg="1"/>
      <p:bldP spid="93" grpId="0"/>
      <p:bldP spid="93" grpId="1"/>
      <p:bldP spid="1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Identify the Extracted Mappings!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264CF82-49F0-476A-9245-C75D84B1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11" y="197841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A1ECEB-59EF-4A28-94AB-B322D69DC1FD}"/>
              </a:ext>
            </a:extLst>
          </p:cNvPr>
          <p:cNvGrpSpPr/>
          <p:nvPr/>
        </p:nvGrpSpPr>
        <p:grpSpPr>
          <a:xfrm>
            <a:off x="2694912" y="3071669"/>
            <a:ext cx="2682778" cy="1719113"/>
            <a:chOff x="604217" y="2797628"/>
            <a:chExt cx="2682778" cy="17191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414E-AAA7-4C52-BE91-BCF7D544B7FC}"/>
                </a:ext>
              </a:extLst>
            </p:cNvPr>
            <p:cNvSpPr txBox="1"/>
            <p:nvPr/>
          </p:nvSpPr>
          <p:spPr>
            <a:xfrm>
              <a:off x="1116565" y="2797628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teach(W, cs131)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19C805-1D9F-41FB-AE26-1611BFD82AC0}"/>
                </a:ext>
              </a:extLst>
            </p:cNvPr>
            <p:cNvGrpSpPr/>
            <p:nvPr/>
          </p:nvGrpSpPr>
          <p:grpSpPr>
            <a:xfrm>
              <a:off x="604217" y="3230458"/>
              <a:ext cx="2682778" cy="1286283"/>
              <a:chOff x="1415028" y="5189974"/>
              <a:chExt cx="2682778" cy="12862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4C5799-F99E-4091-B289-23FABEB4C0C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EEDB61-AAE6-48A4-82EF-7D4D5F087E1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9F49A8-6F15-4479-AD6B-8429D47BE453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15EBF74-6437-493E-B6D3-4D55221DFEE0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A47347-40AF-4B89-8BE0-B837EF5D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400F2F-5740-4C0C-B462-0CB8261D4B96}"/>
              </a:ext>
            </a:extLst>
          </p:cNvPr>
          <p:cNvGrpSpPr/>
          <p:nvPr/>
        </p:nvGrpSpPr>
        <p:grpSpPr>
          <a:xfrm>
            <a:off x="6320147" y="3071669"/>
            <a:ext cx="2682778" cy="1719113"/>
            <a:chOff x="6429547" y="3071669"/>
            <a:chExt cx="2682778" cy="17191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10C31E-BA9D-4D1E-8E4E-4CAC8C3DF889}"/>
                </a:ext>
              </a:extLst>
            </p:cNvPr>
            <p:cNvSpPr txBox="1"/>
            <p:nvPr/>
          </p:nvSpPr>
          <p:spPr>
            <a:xfrm>
              <a:off x="6924654" y="3071669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773850-A3D5-4669-863B-20BD2764B2CD}"/>
                </a:ext>
              </a:extLst>
            </p:cNvPr>
            <p:cNvGrpSpPr/>
            <p:nvPr/>
          </p:nvGrpSpPr>
          <p:grpSpPr>
            <a:xfrm>
              <a:off x="6429547" y="3504499"/>
              <a:ext cx="2682778" cy="1286283"/>
              <a:chOff x="1415028" y="5189974"/>
              <a:chExt cx="2682778" cy="128628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C3F827-334C-4565-9444-77057CC1272D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574957-1ED7-4BE8-B836-1156D23187F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9F6E8A0-0A73-4EA3-A2D9-BB34EABA7C88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F831F1-5ADE-47CC-9F4F-D53C93E65EE0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57CC613-CF2F-4D3E-BABB-4B72426C7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914ED-39CF-4668-8434-971F57E89B6B}"/>
              </a:ext>
            </a:extLst>
          </p:cNvPr>
          <p:cNvGrpSpPr/>
          <p:nvPr/>
        </p:nvGrpSpPr>
        <p:grpSpPr>
          <a:xfrm>
            <a:off x="2694912" y="1134762"/>
            <a:ext cx="2682778" cy="1719113"/>
            <a:chOff x="473171" y="860721"/>
            <a:chExt cx="2682778" cy="171911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9CD8BA-08BC-4574-867B-6D275412C07E}"/>
                </a:ext>
              </a:extLst>
            </p:cNvPr>
            <p:cNvSpPr txBox="1"/>
            <p:nvPr/>
          </p:nvSpPr>
          <p:spPr>
            <a:xfrm>
              <a:off x="985519" y="86072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395B634-734C-497A-A54A-E4B6FB720AAB}"/>
                </a:ext>
              </a:extLst>
            </p:cNvPr>
            <p:cNvGrpSpPr/>
            <p:nvPr/>
          </p:nvGrpSpPr>
          <p:grpSpPr>
            <a:xfrm>
              <a:off x="473171" y="1293551"/>
              <a:ext cx="2682778" cy="1286283"/>
              <a:chOff x="1415028" y="5189974"/>
              <a:chExt cx="2682778" cy="1286283"/>
            </a:xfrm>
            <a:solidFill>
              <a:srgbClr val="7030A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0A4EC10-6310-4180-90C6-0B88B111EC5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CA045E-72C1-46F9-B164-A42DE0E5FDD6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1F256D4-9D17-421E-87C3-A847C20B875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44D6401-AB95-4765-9AA0-FB29160D61A9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061792A-C4BE-4C51-8865-923EED418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64F5B-74EA-470C-8DD3-AF0E757E6D48}"/>
              </a:ext>
            </a:extLst>
          </p:cNvPr>
          <p:cNvGrpSpPr/>
          <p:nvPr/>
        </p:nvGrpSpPr>
        <p:grpSpPr>
          <a:xfrm>
            <a:off x="6320147" y="1134762"/>
            <a:ext cx="2682778" cy="1719113"/>
            <a:chOff x="5109061" y="860721"/>
            <a:chExt cx="2682778" cy="17191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98E9DE-9E5D-4E60-B91E-BF1CA4ADC09A}"/>
                </a:ext>
              </a:extLst>
            </p:cNvPr>
            <p:cNvSpPr txBox="1"/>
            <p:nvPr/>
          </p:nvSpPr>
          <p:spPr>
            <a:xfrm>
              <a:off x="5604168" y="86072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AF817EB-8C56-4E88-91A0-BA9449A2C972}"/>
                </a:ext>
              </a:extLst>
            </p:cNvPr>
            <p:cNvGrpSpPr/>
            <p:nvPr/>
          </p:nvGrpSpPr>
          <p:grpSpPr>
            <a:xfrm>
              <a:off x="5109061" y="1293551"/>
              <a:ext cx="2682778" cy="1286283"/>
              <a:chOff x="1415028" y="5189974"/>
              <a:chExt cx="2682778" cy="128628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F95AFB-B34C-4862-8D0C-E2D37FF62824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66B0B0-4F28-450B-9425-52F751D56B54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8AAA8F0-8AEE-4383-BEC9-76EE33B963D9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87EC4039-BFA2-454C-B8FF-49E730E3A50B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AB6491C-D289-4E87-8428-381D2D69D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C5BC6-BFED-47A5-B85F-DB45CD2D18FF}"/>
              </a:ext>
            </a:extLst>
          </p:cNvPr>
          <p:cNvSpPr/>
          <p:nvPr/>
        </p:nvSpPr>
        <p:spPr>
          <a:xfrm>
            <a:off x="9601076" y="1847944"/>
            <a:ext cx="1956011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1EAA5E-71A6-401A-949C-D5CACE37579B}"/>
              </a:ext>
            </a:extLst>
          </p:cNvPr>
          <p:cNvSpPr/>
          <p:nvPr/>
        </p:nvSpPr>
        <p:spPr>
          <a:xfrm>
            <a:off x="9601076" y="3951888"/>
            <a:ext cx="1956011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W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carey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E3D4CD-D8CF-499C-8E28-5BE15A0FB533}"/>
              </a:ext>
            </a:extLst>
          </p:cNvPr>
          <p:cNvSpPr/>
          <p:nvPr/>
        </p:nvSpPr>
        <p:spPr>
          <a:xfrm>
            <a:off x="372422" y="5889616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W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C9FE6-62D7-4271-9207-349A59AC08B2}"/>
              </a:ext>
            </a:extLst>
          </p:cNvPr>
          <p:cNvGrpSpPr/>
          <p:nvPr/>
        </p:nvGrpSpPr>
        <p:grpSpPr>
          <a:xfrm>
            <a:off x="2694912" y="4929960"/>
            <a:ext cx="2682778" cy="1719113"/>
            <a:chOff x="604217" y="2797628"/>
            <a:chExt cx="2682778" cy="171911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D10FC4-1015-4CE8-8868-DE3AB32F715A}"/>
                </a:ext>
              </a:extLst>
            </p:cNvPr>
            <p:cNvSpPr txBox="1"/>
            <p:nvPr/>
          </p:nvSpPr>
          <p:spPr>
            <a:xfrm>
              <a:off x="1116565" y="2797628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teach(W, cs131)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E1458F-CC80-4335-8499-5D320605E902}"/>
                </a:ext>
              </a:extLst>
            </p:cNvPr>
            <p:cNvGrpSpPr/>
            <p:nvPr/>
          </p:nvGrpSpPr>
          <p:grpSpPr>
            <a:xfrm>
              <a:off x="604217" y="3230458"/>
              <a:ext cx="2682778" cy="1286283"/>
              <a:chOff x="1415028" y="5189974"/>
              <a:chExt cx="2682778" cy="12862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07E70C-E0FD-4EAC-8096-7CB285B7DB3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5230332-5134-4790-848D-E46894203E43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C7A204-C1B0-40F2-8E1E-5D891F6A77A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D1671F7-CA37-4FFC-B217-C3BF89F7777C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1E16772-1378-4EA5-B791-D3A228D0E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FDEA79-F539-4C22-A5EB-0AFC0C0DACA8}"/>
              </a:ext>
            </a:extLst>
          </p:cNvPr>
          <p:cNvGrpSpPr/>
          <p:nvPr/>
        </p:nvGrpSpPr>
        <p:grpSpPr>
          <a:xfrm>
            <a:off x="6320147" y="4929960"/>
            <a:ext cx="2682778" cy="1719113"/>
            <a:chOff x="6429547" y="3071669"/>
            <a:chExt cx="2682778" cy="17191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E7FF7-E34D-4768-B373-D4F621C224AC}"/>
                </a:ext>
              </a:extLst>
            </p:cNvPr>
            <p:cNvSpPr txBox="1"/>
            <p:nvPr/>
          </p:nvSpPr>
          <p:spPr>
            <a:xfrm>
              <a:off x="6924654" y="3071669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1C51B0-EECC-4E7D-872C-C6BFB63FED68}"/>
                </a:ext>
              </a:extLst>
            </p:cNvPr>
            <p:cNvGrpSpPr/>
            <p:nvPr/>
          </p:nvGrpSpPr>
          <p:grpSpPr>
            <a:xfrm>
              <a:off x="6429547" y="3504499"/>
              <a:ext cx="2682778" cy="1286283"/>
              <a:chOff x="1415028" y="5189974"/>
              <a:chExt cx="2682778" cy="128628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E00602-F4FB-44AE-A12C-7AE2DF5C6DB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155ED-25E9-4777-8E93-B0E9721A602A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carey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3B9BA7-B09C-4E88-B51B-4A1A6F8423C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9E23B63-46E7-45B9-BAE3-6D55B61D2A8E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F009AAD-B800-46F2-AAB5-859A100EF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15894A8-E573-4E41-918F-4912CC21121F}"/>
              </a:ext>
            </a:extLst>
          </p:cNvPr>
          <p:cNvSpPr/>
          <p:nvPr/>
        </p:nvSpPr>
        <p:spPr>
          <a:xfrm>
            <a:off x="9601076" y="6055833"/>
            <a:ext cx="1956011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0231A-AE19-4F00-AEF9-B08B6AEB8211}"/>
              </a:ext>
            </a:extLst>
          </p:cNvPr>
          <p:cNvSpPr/>
          <p:nvPr/>
        </p:nvSpPr>
        <p:spPr>
          <a:xfrm>
            <a:off x="372422" y="3987653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24B1C4-06B1-40DE-B586-DA58B60E7756}"/>
              </a:ext>
            </a:extLst>
          </p:cNvPr>
          <p:cNvSpPr/>
          <p:nvPr/>
        </p:nvSpPr>
        <p:spPr>
          <a:xfrm>
            <a:off x="372422" y="1914758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51CA5-8451-4821-B871-C6225F69D124}"/>
              </a:ext>
            </a:extLst>
          </p:cNvPr>
          <p:cNvSpPr txBox="1"/>
          <p:nvPr/>
        </p:nvSpPr>
        <p:spPr>
          <a:xfrm>
            <a:off x="176837" y="108859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23C8E6-1886-4C06-8D6A-CA120C7324C9}"/>
              </a:ext>
            </a:extLst>
          </p:cNvPr>
          <p:cNvSpPr txBox="1"/>
          <p:nvPr/>
        </p:nvSpPr>
        <p:spPr>
          <a:xfrm>
            <a:off x="9225990" y="1042429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Extracted Mappings</a:t>
            </a:r>
          </a:p>
        </p:txBody>
      </p:sp>
    </p:spTree>
    <p:extLst>
      <p:ext uri="{BB962C8B-B14F-4D97-AF65-F5344CB8AC3E}">
        <p14:creationId xmlns:p14="http://schemas.microsoft.com/office/powerpoint/2010/main" val="33873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40" grpId="0" animBg="1"/>
      <p:bldP spid="58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Identify the Extracted Mappings!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264CF82-49F0-476A-9245-C75D84B1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11" y="197841"/>
            <a:ext cx="662880" cy="6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A1ECEB-59EF-4A28-94AB-B322D69DC1FD}"/>
              </a:ext>
            </a:extLst>
          </p:cNvPr>
          <p:cNvGrpSpPr/>
          <p:nvPr/>
        </p:nvGrpSpPr>
        <p:grpSpPr>
          <a:xfrm>
            <a:off x="2694912" y="3071669"/>
            <a:ext cx="2682778" cy="1719113"/>
            <a:chOff x="604217" y="2797628"/>
            <a:chExt cx="2682778" cy="17191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414E-AAA7-4C52-BE91-BCF7D544B7FC}"/>
                </a:ext>
              </a:extLst>
            </p:cNvPr>
            <p:cNvSpPr txBox="1"/>
            <p:nvPr/>
          </p:nvSpPr>
          <p:spPr>
            <a:xfrm>
              <a:off x="1116565" y="2797628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teach(W, cs131)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19C805-1D9F-41FB-AE26-1611BFD82AC0}"/>
                </a:ext>
              </a:extLst>
            </p:cNvPr>
            <p:cNvGrpSpPr/>
            <p:nvPr/>
          </p:nvGrpSpPr>
          <p:grpSpPr>
            <a:xfrm>
              <a:off x="604217" y="3230458"/>
              <a:ext cx="2682778" cy="1286283"/>
              <a:chOff x="1415028" y="5189974"/>
              <a:chExt cx="2682778" cy="12862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4C5799-F99E-4091-B289-23FABEB4C0C0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EEDB61-AAE6-48A4-82EF-7D4D5F087E17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9F49A8-6F15-4479-AD6B-8429D47BE453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15EBF74-6437-493E-B6D3-4D55221DFEE0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AA47347-40AF-4B89-8BE0-B837EF5D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400F2F-5740-4C0C-B462-0CB8261D4B96}"/>
              </a:ext>
            </a:extLst>
          </p:cNvPr>
          <p:cNvGrpSpPr/>
          <p:nvPr/>
        </p:nvGrpSpPr>
        <p:grpSpPr>
          <a:xfrm>
            <a:off x="6320147" y="3071669"/>
            <a:ext cx="2682778" cy="1719113"/>
            <a:chOff x="6429547" y="3071669"/>
            <a:chExt cx="2682778" cy="17191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10C31E-BA9D-4D1E-8E4E-4CAC8C3DF889}"/>
                </a:ext>
              </a:extLst>
            </p:cNvPr>
            <p:cNvSpPr txBox="1"/>
            <p:nvPr/>
          </p:nvSpPr>
          <p:spPr>
            <a:xfrm>
              <a:off x="6924654" y="3071669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teach(W, </a:t>
              </a:r>
              <a:r>
                <a:rPr lang="en-US" dirty="0"/>
                <a:t>cs131)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773850-A3D5-4669-863B-20BD2764B2CD}"/>
                </a:ext>
              </a:extLst>
            </p:cNvPr>
            <p:cNvGrpSpPr/>
            <p:nvPr/>
          </p:nvGrpSpPr>
          <p:grpSpPr>
            <a:xfrm>
              <a:off x="6429547" y="3504499"/>
              <a:ext cx="2682778" cy="1286283"/>
              <a:chOff x="1415028" y="5189974"/>
              <a:chExt cx="2682778" cy="128628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C3F827-334C-4565-9444-77057CC1272D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574957-1ED7-4BE8-B836-1156D23187FB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9F6E8A0-0A73-4EA3-A2D9-BB34EABA7C88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F831F1-5ADE-47CC-9F4F-D53C93E65EE0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57CC613-CF2F-4D3E-BABB-4B72426C7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914ED-39CF-4668-8434-971F57E89B6B}"/>
              </a:ext>
            </a:extLst>
          </p:cNvPr>
          <p:cNvGrpSpPr/>
          <p:nvPr/>
        </p:nvGrpSpPr>
        <p:grpSpPr>
          <a:xfrm>
            <a:off x="2694912" y="1134762"/>
            <a:ext cx="2682778" cy="1719113"/>
            <a:chOff x="473171" y="860721"/>
            <a:chExt cx="2682778" cy="171911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9CD8BA-08BC-4574-867B-6D275412C07E}"/>
                </a:ext>
              </a:extLst>
            </p:cNvPr>
            <p:cNvSpPr txBox="1"/>
            <p:nvPr/>
          </p:nvSpPr>
          <p:spPr>
            <a:xfrm>
              <a:off x="985519" y="86072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395B634-734C-497A-A54A-E4B6FB720AAB}"/>
                </a:ext>
              </a:extLst>
            </p:cNvPr>
            <p:cNvGrpSpPr/>
            <p:nvPr/>
          </p:nvGrpSpPr>
          <p:grpSpPr>
            <a:xfrm>
              <a:off x="473171" y="1293551"/>
              <a:ext cx="2682778" cy="1286283"/>
              <a:chOff x="1415028" y="5189974"/>
              <a:chExt cx="2682778" cy="1286283"/>
            </a:xfrm>
            <a:solidFill>
              <a:srgbClr val="7030A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0A4EC10-6310-4180-90C6-0B88B111EC5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CA045E-72C1-46F9-B164-A42DE0E5FDD6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1F256D4-9D17-421E-87C3-A847C20B875F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44D6401-AB95-4765-9AA0-FB29160D61A9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061792A-C4BE-4C51-8865-923EED418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64F5B-74EA-470C-8DD3-AF0E757E6D48}"/>
              </a:ext>
            </a:extLst>
          </p:cNvPr>
          <p:cNvGrpSpPr/>
          <p:nvPr/>
        </p:nvGrpSpPr>
        <p:grpSpPr>
          <a:xfrm>
            <a:off x="6320147" y="1134762"/>
            <a:ext cx="2682778" cy="1719113"/>
            <a:chOff x="5109061" y="860721"/>
            <a:chExt cx="2682778" cy="17191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98E9DE-9E5D-4E60-B91E-BF1CA4ADC09A}"/>
                </a:ext>
              </a:extLst>
            </p:cNvPr>
            <p:cNvSpPr txBox="1"/>
            <p:nvPr/>
          </p:nvSpPr>
          <p:spPr>
            <a:xfrm>
              <a:off x="5604168" y="860721"/>
              <a:ext cx="1968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teach(carey, cs131)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AF817EB-8C56-4E88-91A0-BA9449A2C972}"/>
                </a:ext>
              </a:extLst>
            </p:cNvPr>
            <p:cNvGrpSpPr/>
            <p:nvPr/>
          </p:nvGrpSpPr>
          <p:grpSpPr>
            <a:xfrm>
              <a:off x="5109061" y="1293551"/>
              <a:ext cx="2682778" cy="1286283"/>
              <a:chOff x="1415028" y="5189974"/>
              <a:chExt cx="2682778" cy="128628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F95AFB-B34C-4862-8D0C-E2D37FF62824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66B0B0-4F28-450B-9425-52F751D56B54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8AAA8F0-8AEE-4383-BEC9-76EE33B963D9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87EC4039-BFA2-454C-B8FF-49E730E3A50B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AB6491C-D289-4E87-8428-381D2D69D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C5BC6-BFED-47A5-B85F-DB45CD2D18FF}"/>
              </a:ext>
            </a:extLst>
          </p:cNvPr>
          <p:cNvSpPr/>
          <p:nvPr/>
        </p:nvSpPr>
        <p:spPr>
          <a:xfrm>
            <a:off x="9144632" y="1847944"/>
            <a:ext cx="286890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P &lt;-&gt; Q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1EAA5E-71A6-401A-949C-D5CACE37579B}"/>
              </a:ext>
            </a:extLst>
          </p:cNvPr>
          <p:cNvSpPr/>
          <p:nvPr/>
        </p:nvSpPr>
        <p:spPr>
          <a:xfrm>
            <a:off x="9144632" y="3951888"/>
            <a:ext cx="286890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W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carey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cs131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E3D4CD-D8CF-499C-8E28-5BE15A0FB533}"/>
              </a:ext>
            </a:extLst>
          </p:cNvPr>
          <p:cNvSpPr/>
          <p:nvPr/>
        </p:nvSpPr>
        <p:spPr>
          <a:xfrm>
            <a:off x="372422" y="5889616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W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C9FE6-62D7-4271-9207-349A59AC08B2}"/>
              </a:ext>
            </a:extLst>
          </p:cNvPr>
          <p:cNvGrpSpPr/>
          <p:nvPr/>
        </p:nvGrpSpPr>
        <p:grpSpPr>
          <a:xfrm>
            <a:off x="2694912" y="4929960"/>
            <a:ext cx="2682778" cy="1719113"/>
            <a:chOff x="604217" y="2797628"/>
            <a:chExt cx="2682778" cy="171911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D10FC4-1015-4CE8-8868-DE3AB32F715A}"/>
                </a:ext>
              </a:extLst>
            </p:cNvPr>
            <p:cNvSpPr txBox="1"/>
            <p:nvPr/>
          </p:nvSpPr>
          <p:spPr>
            <a:xfrm>
              <a:off x="1116565" y="2797628"/>
              <a:ext cx="165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teach(W, cs131)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E1458F-CC80-4335-8499-5D320605E902}"/>
                </a:ext>
              </a:extLst>
            </p:cNvPr>
            <p:cNvGrpSpPr/>
            <p:nvPr/>
          </p:nvGrpSpPr>
          <p:grpSpPr>
            <a:xfrm>
              <a:off x="604217" y="3230458"/>
              <a:ext cx="2682778" cy="1286283"/>
              <a:chOff x="1415028" y="5189974"/>
              <a:chExt cx="2682778" cy="12862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07E70C-E0FD-4EAC-8096-7CB285B7DB3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5230332-5134-4790-848D-E46894203E43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C7A204-C1B0-40F2-8E1E-5D891F6A77A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D1671F7-CA37-4FFC-B217-C3BF89F7777C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1E16772-1378-4EA5-B791-D3A228D0E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FDEA79-F539-4C22-A5EB-0AFC0C0DACA8}"/>
              </a:ext>
            </a:extLst>
          </p:cNvPr>
          <p:cNvGrpSpPr/>
          <p:nvPr/>
        </p:nvGrpSpPr>
        <p:grpSpPr>
          <a:xfrm>
            <a:off x="6320147" y="4929960"/>
            <a:ext cx="2682778" cy="1719113"/>
            <a:chOff x="6429547" y="3071669"/>
            <a:chExt cx="2682778" cy="17191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E7FF7-E34D-4768-B373-D4F621C224AC}"/>
                </a:ext>
              </a:extLst>
            </p:cNvPr>
            <p:cNvSpPr txBox="1"/>
            <p:nvPr/>
          </p:nvSpPr>
          <p:spPr>
            <a:xfrm>
              <a:off x="6924654" y="3071669"/>
              <a:ext cx="159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teach(Z, cs131)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1C51B0-EECC-4E7D-872C-C6BFB63FED68}"/>
                </a:ext>
              </a:extLst>
            </p:cNvPr>
            <p:cNvGrpSpPr/>
            <p:nvPr/>
          </p:nvGrpSpPr>
          <p:grpSpPr>
            <a:xfrm>
              <a:off x="6429547" y="3504499"/>
              <a:ext cx="2682778" cy="1286283"/>
              <a:chOff x="1415028" y="5189974"/>
              <a:chExt cx="2682778" cy="128628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E00602-F4FB-44AE-A12C-7AE2DF5C6DBB}"/>
                  </a:ext>
                </a:extLst>
              </p:cNvPr>
              <p:cNvSpPr/>
              <p:nvPr/>
            </p:nvSpPr>
            <p:spPr>
              <a:xfrm>
                <a:off x="2216144" y="5189974"/>
                <a:ext cx="1210344" cy="5159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155ED-25E9-4777-8E93-B0E9721A602A}"/>
                  </a:ext>
                </a:extLst>
              </p:cNvPr>
              <p:cNvSpPr/>
              <p:nvPr/>
            </p:nvSpPr>
            <p:spPr>
              <a:xfrm>
                <a:off x="1415028" y="5960348"/>
                <a:ext cx="1210344" cy="51590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3B9BA7-B09C-4E88-B51B-4A1A6F8423C4}"/>
                  </a:ext>
                </a:extLst>
              </p:cNvPr>
              <p:cNvSpPr/>
              <p:nvPr/>
            </p:nvSpPr>
            <p:spPr>
              <a:xfrm>
                <a:off x="2887462" y="5960347"/>
                <a:ext cx="1210344" cy="5159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cs131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9E23B63-46E7-45B9-BAE3-6D55B61D2A8E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 flipH="1">
                <a:off x="2020200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F009AAD-B800-46F2-AAB5-859A100EF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732" y="5642149"/>
                <a:ext cx="605172" cy="3181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15894A8-E573-4E41-918F-4912CC21121F}"/>
              </a:ext>
            </a:extLst>
          </p:cNvPr>
          <p:cNvSpPr/>
          <p:nvPr/>
        </p:nvSpPr>
        <p:spPr>
          <a:xfrm>
            <a:off x="9144632" y="6055833"/>
            <a:ext cx="286890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Z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carey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0231A-AE19-4F00-AEF9-B08B6AEB8211}"/>
              </a:ext>
            </a:extLst>
          </p:cNvPr>
          <p:cNvSpPr/>
          <p:nvPr/>
        </p:nvSpPr>
        <p:spPr>
          <a:xfrm>
            <a:off x="372422" y="3987653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24B1C4-06B1-40DE-B586-DA58B60E7756}"/>
              </a:ext>
            </a:extLst>
          </p:cNvPr>
          <p:cNvSpPr/>
          <p:nvPr/>
        </p:nvSpPr>
        <p:spPr>
          <a:xfrm>
            <a:off x="372422" y="1914758"/>
            <a:ext cx="174854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51CA5-8451-4821-B871-C6225F69D124}"/>
              </a:ext>
            </a:extLst>
          </p:cNvPr>
          <p:cNvSpPr txBox="1"/>
          <p:nvPr/>
        </p:nvSpPr>
        <p:spPr>
          <a:xfrm>
            <a:off x="176837" y="108859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Mappings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23C8E6-1886-4C06-8D6A-CA120C7324C9}"/>
              </a:ext>
            </a:extLst>
          </p:cNvPr>
          <p:cNvSpPr txBox="1"/>
          <p:nvPr/>
        </p:nvSpPr>
        <p:spPr>
          <a:xfrm>
            <a:off x="9225990" y="1042429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Extracted Mappings</a:t>
            </a:r>
          </a:p>
        </p:txBody>
      </p:sp>
    </p:spTree>
    <p:extLst>
      <p:ext uri="{BB962C8B-B14F-4D97-AF65-F5344CB8AC3E}">
        <p14:creationId xmlns:p14="http://schemas.microsoft.com/office/powerpoint/2010/main" val="6348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40" grpId="0" animBg="1"/>
      <p:bldP spid="58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37E7-E652-4A2D-A391-F2C039DC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Unification: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FCC15-288B-4B28-9101-81F7F0CE677A}"/>
              </a:ext>
            </a:extLst>
          </p:cNvPr>
          <p:cNvSpPr txBox="1"/>
          <p:nvPr/>
        </p:nvSpPr>
        <p:spPr>
          <a:xfrm>
            <a:off x="2321172" y="960115"/>
            <a:ext cx="805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Unification is the process of comparing a single goal with a single fact/rule, given the current set of mappings and...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31646-C506-4068-89E4-403CF39AFCE5}"/>
              </a:ext>
            </a:extLst>
          </p:cNvPr>
          <p:cNvSpPr txBox="1"/>
          <p:nvPr/>
        </p:nvSpPr>
        <p:spPr>
          <a:xfrm>
            <a:off x="660132" y="1857618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Determining if the goal and the fact/rule match, and...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B65A-80E8-4E84-90FF-22B82979E00A}"/>
              </a:ext>
            </a:extLst>
          </p:cNvPr>
          <p:cNvSpPr txBox="1"/>
          <p:nvPr/>
        </p:nvSpPr>
        <p:spPr>
          <a:xfrm>
            <a:off x="604866" y="2447346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so, extracting all new mappings between Variables and atoms on either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417DA-879F-41E9-9138-62F2034340FE}"/>
              </a:ext>
            </a:extLst>
          </p:cNvPr>
          <p:cNvSpPr txBox="1"/>
          <p:nvPr/>
        </p:nvSpPr>
        <p:spPr>
          <a:xfrm>
            <a:off x="571919" y="3245023"/>
            <a:ext cx="1104816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unify(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goal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 err="1">
                <a:latin typeface="Consolas" panose="020B0609020204030204" pitchFamily="49" charset="0"/>
              </a:rPr>
              <a:t>_or_</a:t>
            </a:r>
            <a:r>
              <a:rPr lang="en-US" sz="2000" dirty="0" err="1">
                <a:solidFill>
                  <a:srgbClr val="00863D"/>
                </a:solidFill>
                <a:latin typeface="Consolas" panose="020B0609020204030204" pitchFamily="49" charset="0"/>
              </a:rPr>
              <a:t>rule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existing_mappings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if the goal with the existing mappings matches the current fact/rule: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mappings = extract variable mappings between goal and fact/rule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return (True, mappings)	 # We did unify! Return discovered mappings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otherwise: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return (False, {})   	# We couldn't unify! So no mappings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B26BC-8A9E-47C4-8E98-67F09263BCC4}"/>
              </a:ext>
            </a:extLst>
          </p:cNvPr>
          <p:cNvSpPr txBox="1"/>
          <p:nvPr/>
        </p:nvSpPr>
        <p:spPr>
          <a:xfrm>
            <a:off x="604866" y="5581582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Unification is used within the broader Resolution algorithm that we traced through.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895A7-17C0-4164-A39C-37449CE1A35D}"/>
              </a:ext>
            </a:extLst>
          </p:cNvPr>
          <p:cNvSpPr txBox="1"/>
          <p:nvPr/>
        </p:nvSpPr>
        <p:spPr>
          <a:xfrm>
            <a:off x="712048" y="6065578"/>
            <a:ext cx="109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here's the pseudocode for that!</a:t>
            </a:r>
          </a:p>
        </p:txBody>
      </p:sp>
    </p:spTree>
    <p:extLst>
      <p:ext uri="{BB962C8B-B14F-4D97-AF65-F5344CB8AC3E}">
        <p14:creationId xmlns:p14="http://schemas.microsoft.com/office/powerpoint/2010/main" val="17154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Prolog: A Logic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CFC74-61EA-4E5E-A8C8-730C983B9581}"/>
              </a:ext>
            </a:extLst>
          </p:cNvPr>
          <p:cNvSpPr txBox="1"/>
          <p:nvPr/>
        </p:nvSpPr>
        <p:spPr>
          <a:xfrm>
            <a:off x="1828800" y="3268905"/>
            <a:ext cx="8658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It is the first, and most well-known, logic programming language; others include </a:t>
            </a:r>
            <a:r>
              <a:rPr lang="en-US" sz="2400" dirty="0" err="1"/>
              <a:t>Datalog</a:t>
            </a:r>
            <a:r>
              <a:rPr lang="en-US" sz="2400" dirty="0"/>
              <a:t>, Flix, </a:t>
            </a:r>
            <a:r>
              <a:rPr lang="en-US" sz="2400" dirty="0" err="1"/>
              <a:t>Fril</a:t>
            </a:r>
            <a:r>
              <a:rPr lang="en-US" sz="2400" dirty="0"/>
              <a:t> and Alf.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30CF-E61A-4B9F-9D81-33D1F2F14824}"/>
              </a:ext>
            </a:extLst>
          </p:cNvPr>
          <p:cNvSpPr txBox="1"/>
          <p:nvPr/>
        </p:nvSpPr>
        <p:spPr>
          <a:xfrm>
            <a:off x="868279" y="4532864"/>
            <a:ext cx="10700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Prolog is used for theorem-proving (type checking is one such use case) and has also been used to implement natural language processing and expert systems.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91E2C-C9E8-443B-9DDF-DD48439A3F9C}"/>
              </a:ext>
            </a:extLst>
          </p:cNvPr>
          <p:cNvSpPr txBox="1"/>
          <p:nvPr/>
        </p:nvSpPr>
        <p:spPr>
          <a:xfrm>
            <a:off x="1181101" y="5617893"/>
            <a:ext cx="9829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Prolog is primarily declarative but also has some imperative features.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B0DC3-D100-454D-AD42-AB562DEF5CCB}"/>
              </a:ext>
            </a:extLst>
          </p:cNvPr>
          <p:cNvGrpSpPr/>
          <p:nvPr/>
        </p:nvGrpSpPr>
        <p:grpSpPr>
          <a:xfrm>
            <a:off x="2265945" y="995973"/>
            <a:ext cx="7620098" cy="2018900"/>
            <a:chOff x="2265945" y="995973"/>
            <a:chExt cx="7620098" cy="20189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C762B-530D-4EB0-9E96-9AB08AE1DA18}"/>
                </a:ext>
              </a:extLst>
            </p:cNvPr>
            <p:cNvSpPr txBox="1"/>
            <p:nvPr/>
          </p:nvSpPr>
          <p:spPr>
            <a:xfrm>
              <a:off x="2265945" y="1589925"/>
              <a:ext cx="54763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Prolog was invented by Alain </a:t>
              </a:r>
              <a:r>
                <a:rPr lang="en-US" sz="2400" dirty="0" err="1"/>
                <a:t>Colmerauer</a:t>
              </a:r>
              <a:r>
                <a:rPr lang="en-US" sz="2400" dirty="0"/>
                <a:t> et al. in Marseilles, France in 1972.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FFAD0EA-90B7-4067-920B-A3EC84859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741" y="995973"/>
              <a:ext cx="1602302" cy="2018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6767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C46-BD2D-41DD-9113-AED29B7D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Resolution Algorithm: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A1EC7-B3D9-4071-9E10-A4C1C2D90D17}"/>
              </a:ext>
            </a:extLst>
          </p:cNvPr>
          <p:cNvSpPr txBox="1"/>
          <p:nvPr/>
        </p:nvSpPr>
        <p:spPr>
          <a:xfrm>
            <a:off x="641070" y="1535607"/>
            <a:ext cx="10954146" cy="3477875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resolution(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goals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cur_mappings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if there are no goals left: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tell the user we found a solution and output our discovered mappings!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for each fact/rule z in the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success, </a:t>
            </a:r>
            <a:r>
              <a:rPr lang="en-US" sz="2000" dirty="0" err="1">
                <a:latin typeface="Consolas" panose="020B0609020204030204" pitchFamily="49" charset="0"/>
              </a:rPr>
              <a:t>new_mappings</a:t>
            </a:r>
            <a:r>
              <a:rPr lang="en-US" sz="2000" dirty="0">
                <a:latin typeface="Consolas" panose="020B0609020204030204" pitchFamily="49" charset="0"/>
              </a:rPr>
              <a:t> = unify(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goals[0]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 err="1">
                <a:latin typeface="Consolas" panose="020B0609020204030204" pitchFamily="49" charset="0"/>
              </a:rPr>
              <a:t>_or_</a:t>
            </a:r>
            <a:r>
              <a:rPr lang="en-US" sz="2000" dirty="0" err="1">
                <a:solidFill>
                  <a:srgbClr val="00863D"/>
                </a:solidFill>
                <a:latin typeface="Consolas" panose="020B0609020204030204" pitchFamily="49" charset="0"/>
              </a:rPr>
              <a:t>rule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cur_mappings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success: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tmp_mappings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cur_mappings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</a:rPr>
              <a:t>new_mappings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tmp_goals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sub_goals</a:t>
            </a:r>
            <a:r>
              <a:rPr lang="en-US" sz="2000" dirty="0">
                <a:latin typeface="Consolas" panose="020B0609020204030204" pitchFamily="49" charset="0"/>
              </a:rPr>
              <a:t>(z) + 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goals[1:]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resolution(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tmp_goals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tmp_mappings</a:t>
            </a:r>
            <a:r>
              <a:rPr lang="en-US" sz="2000" dirty="0">
                <a:latin typeface="Consolas" panose="020B0609020204030204" pitchFamily="49" charset="0"/>
              </a:rPr>
              <a:t>)    # recursion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# if we get here, we didn't find a match... BACKTRACK and keep trying!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57D88-F407-46AE-AFE6-46A46460946F}"/>
              </a:ext>
            </a:extLst>
          </p:cNvPr>
          <p:cNvSpPr txBox="1"/>
          <p:nvPr/>
        </p:nvSpPr>
        <p:spPr>
          <a:xfrm>
            <a:off x="1261273" y="908074"/>
            <a:ext cx="971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Here's a simplified version of the Resolution algorithm, showing where Unification fits 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E9B1C-A8F2-487E-92CB-851CC1D29D5A}"/>
              </a:ext>
            </a:extLst>
          </p:cNvPr>
          <p:cNvSpPr txBox="1"/>
          <p:nvPr/>
        </p:nvSpPr>
        <p:spPr>
          <a:xfrm>
            <a:off x="238554" y="5170400"/>
            <a:ext cx="117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Resolution algorithm is initially called with the user's </a:t>
            </a:r>
            <a:r>
              <a:rPr lang="en-US" sz="2000" dirty="0">
                <a:solidFill>
                  <a:srgbClr val="4472C4"/>
                </a:solidFill>
              </a:rPr>
              <a:t>query</a:t>
            </a:r>
            <a:r>
              <a:rPr lang="en-US" sz="2000" dirty="0"/>
              <a:t> as its only goal, and with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no initial mappings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4CEE8-FE38-47E5-971E-213AC0651A5D}"/>
              </a:ext>
            </a:extLst>
          </p:cNvPr>
          <p:cNvSpPr txBox="1"/>
          <p:nvPr/>
        </p:nvSpPr>
        <p:spPr>
          <a:xfrm>
            <a:off x="641070" y="5742516"/>
            <a:ext cx="10954146" cy="707886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 Determine if </a:t>
            </a:r>
            <a:r>
              <a:rPr lang="en-US" sz="2000" dirty="0" err="1">
                <a:latin typeface="Consolas" panose="020B0609020204030204" pitchFamily="49" charset="0"/>
              </a:rPr>
              <a:t>ann</a:t>
            </a:r>
            <a:r>
              <a:rPr lang="en-US" sz="2000" dirty="0">
                <a:latin typeface="Consolas" panose="020B0609020204030204" pitchFamily="49" charset="0"/>
              </a:rPr>
              <a:t> the grandparent of </a:t>
            </a:r>
            <a:r>
              <a:rPr lang="en-US" sz="2000" dirty="0" err="1">
                <a:latin typeface="Consolas" panose="020B0609020204030204" pitchFamily="49" charset="0"/>
              </a:rPr>
              <a:t>cas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resolution(database, </a:t>
            </a:r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gparent</a:t>
            </a:r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ann</a:t>
            </a:r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cas</a:t>
            </a:r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</a:rPr>
              <a:t>)"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{ }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10" grpId="0"/>
      <p:bldP spid="11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3210159" y="9721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Lists in Prolog are just like lists in Haskell or Python.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AEBC3-907F-4C58-9052-424D2436FBA5}"/>
              </a:ext>
            </a:extLst>
          </p:cNvPr>
          <p:cNvSpPr txBox="1"/>
          <p:nvPr/>
        </p:nvSpPr>
        <p:spPr>
          <a:xfrm>
            <a:off x="1507423" y="1745798"/>
            <a:ext cx="9501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Lists can contain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atoms</a:t>
            </a:r>
            <a:r>
              <a:rPr lang="en-US" sz="2000" dirty="0"/>
              <a:t>, or other lists.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F17E0-DDA1-4FB9-8B83-46B55CA4AA24}"/>
              </a:ext>
            </a:extLst>
          </p:cNvPr>
          <p:cNvSpPr txBox="1"/>
          <p:nvPr/>
        </p:nvSpPr>
        <p:spPr>
          <a:xfrm>
            <a:off x="3210159" y="23348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[ ]</a:t>
            </a:r>
          </a:p>
          <a:p>
            <a:pPr algn="ctr"/>
            <a:r>
              <a:rPr lang="en-US" sz="2400" dirty="0"/>
              <a:t>[</a:t>
            </a:r>
            <a:r>
              <a:rPr lang="en-US" sz="2400" dirty="0">
                <a:solidFill>
                  <a:srgbClr val="7030A0"/>
                </a:solidFill>
              </a:rPr>
              <a:t>silly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goofy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gleeful</a:t>
            </a:r>
            <a:r>
              <a:rPr lang="en-US" sz="2400" dirty="0"/>
              <a:t>]</a:t>
            </a:r>
          </a:p>
          <a:p>
            <a:pPr algn="ctr"/>
            <a:r>
              <a:rPr lang="en-US" sz="2400" dirty="0"/>
              <a:t>[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2400" dirty="0"/>
              <a:t>, [</a:t>
            </a:r>
            <a:r>
              <a:rPr lang="en-US" sz="2400" dirty="0">
                <a:solidFill>
                  <a:srgbClr val="7030A0"/>
                </a:solidFill>
              </a:rPr>
              <a:t>dog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cat</a:t>
            </a:r>
            <a:r>
              <a:rPr lang="en-US" sz="2400" dirty="0"/>
              <a:t>],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3.5</a:t>
            </a:r>
            <a:r>
              <a:rPr lang="en-US" sz="2400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0ECB4-DA8D-4113-BBE7-65474E4B3E60}"/>
              </a:ext>
            </a:extLst>
          </p:cNvPr>
          <p:cNvSpPr txBox="1"/>
          <p:nvPr/>
        </p:nvSpPr>
        <p:spPr>
          <a:xfrm>
            <a:off x="3709470" y="4235363"/>
            <a:ext cx="5097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Next let's learn how to process lists </a:t>
            </a:r>
            <a:r>
              <a:rPr lang="en-US" sz="2000"/>
              <a:t>in Prolog!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7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E925C50-7BDB-44C6-949E-035192651127}"/>
              </a:ext>
            </a:extLst>
          </p:cNvPr>
          <p:cNvSpPr/>
          <p:nvPr/>
        </p:nvSpPr>
        <p:spPr>
          <a:xfrm>
            <a:off x="4944979" y="3041497"/>
            <a:ext cx="2019245" cy="437379"/>
          </a:xfrm>
          <a:prstGeom prst="rect">
            <a:avLst/>
          </a:prstGeom>
          <a:solidFill>
            <a:srgbClr val="F2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644118" y="983987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Prolog uses a combination of </a:t>
            </a:r>
            <a:r>
              <a:rPr lang="en-US" dirty="0">
                <a:solidFill>
                  <a:srgbClr val="3366FF"/>
                </a:solidFill>
              </a:rPr>
              <a:t>pattern matching </a:t>
            </a:r>
            <a:r>
              <a:rPr lang="en-US" dirty="0"/>
              <a:t>(like Haskell) and </a:t>
            </a:r>
            <a:r>
              <a:rPr lang="en-US" dirty="0">
                <a:solidFill>
                  <a:srgbClr val="3366FF"/>
                </a:solidFill>
              </a:rPr>
              <a:t>unification</a:t>
            </a:r>
            <a:r>
              <a:rPr lang="en-US" dirty="0"/>
              <a:t> to process lists.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CD231-F2AC-4F7B-83BA-136A6F17121F}"/>
              </a:ext>
            </a:extLst>
          </p:cNvPr>
          <p:cNvSpPr txBox="1"/>
          <p:nvPr/>
        </p:nvSpPr>
        <p:spPr>
          <a:xfrm>
            <a:off x="1644117" y="1519731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List processing is also done with </a:t>
            </a:r>
            <a:r>
              <a:rPr lang="en-US" dirty="0">
                <a:solidFill>
                  <a:srgbClr val="FF0000"/>
                </a:solidFill>
              </a:rPr>
              <a:t>facts</a:t>
            </a:r>
            <a:r>
              <a:rPr lang="en-US" dirty="0"/>
              <a:t> and </a:t>
            </a:r>
            <a:r>
              <a:rPr lang="en-US" dirty="0">
                <a:solidFill>
                  <a:srgbClr val="009644"/>
                </a:solidFill>
              </a:rPr>
              <a:t>rules</a:t>
            </a:r>
            <a:r>
              <a:rPr lang="en-US" dirty="0"/>
              <a:t>, just like other inference tasks.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699A9-AA72-413E-AD20-67AD90D62559}"/>
              </a:ext>
            </a:extLst>
          </p:cNvPr>
          <p:cNvSpPr txBox="1"/>
          <p:nvPr/>
        </p:nvSpPr>
        <p:spPr>
          <a:xfrm>
            <a:off x="1644116" y="2076494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Processing lists in Prolog confusing... so let's gently build up to 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68C2-8CB7-41F1-9784-695224D56D0B}"/>
              </a:ext>
            </a:extLst>
          </p:cNvPr>
          <p:cNvSpPr txBox="1"/>
          <p:nvPr/>
        </p:nvSpPr>
        <p:spPr>
          <a:xfrm>
            <a:off x="2923772" y="3074290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is_the_same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65A65-C422-4DE4-9D1D-7B423141AB4A}"/>
              </a:ext>
            </a:extLst>
          </p:cNvPr>
          <p:cNvSpPr txBox="1"/>
          <p:nvPr/>
        </p:nvSpPr>
        <p:spPr>
          <a:xfrm>
            <a:off x="1686535" y="2640708"/>
            <a:ext cx="947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Here's a new type of Prolog fact that we haven't seen before – it has </a:t>
            </a:r>
            <a:r>
              <a:rPr lang="en-US" dirty="0">
                <a:solidFill>
                  <a:srgbClr val="00B0F0"/>
                </a:solidFill>
              </a:rPr>
              <a:t>Variable(s)</a:t>
            </a:r>
            <a:r>
              <a:rPr lang="en-US" dirty="0"/>
              <a:t> instead of </a:t>
            </a:r>
            <a:r>
              <a:rPr lang="en-US" dirty="0">
                <a:solidFill>
                  <a:srgbClr val="7030A0"/>
                </a:solidFill>
              </a:rPr>
              <a:t>atoms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FF75D-094F-434C-8CFB-76FE52BAFC67}"/>
              </a:ext>
            </a:extLst>
          </p:cNvPr>
          <p:cNvSpPr txBox="1"/>
          <p:nvPr/>
        </p:nvSpPr>
        <p:spPr>
          <a:xfrm>
            <a:off x="2911740" y="3691054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we defined this fact, we could query Prolog, like this: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B9F3F-0413-46D8-9515-A1C5DA4EEB11}"/>
              </a:ext>
            </a:extLst>
          </p:cNvPr>
          <p:cNvSpPr txBox="1"/>
          <p:nvPr/>
        </p:nvSpPr>
        <p:spPr>
          <a:xfrm>
            <a:off x="2632042" y="4238991"/>
            <a:ext cx="582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is_the_same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lit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lit</a:t>
            </a:r>
            <a:r>
              <a:rPr lang="en-US" dirty="0"/>
              <a:t>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F73928-FB01-4AFA-B5F3-DAE3AEE9E2AE}"/>
              </a:ext>
            </a:extLst>
          </p:cNvPr>
          <p:cNvSpPr/>
          <p:nvPr/>
        </p:nvSpPr>
        <p:spPr>
          <a:xfrm>
            <a:off x="338265" y="2495114"/>
            <a:ext cx="3827021" cy="1173015"/>
          </a:xfrm>
          <a:prstGeom prst="wedgeRoundRectCallout">
            <a:avLst>
              <a:gd name="adj1" fmla="val 83285"/>
              <a:gd name="adj2" fmla="val 10688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When we do a query, Prolog unifies the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query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fact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F0158-F7DB-4C3D-A81C-1EC762A3B868}"/>
              </a:ext>
            </a:extLst>
          </p:cNvPr>
          <p:cNvSpPr/>
          <p:nvPr/>
        </p:nvSpPr>
        <p:spPr>
          <a:xfrm>
            <a:off x="8036706" y="4319335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lit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7EADE77-1140-4742-B39F-9FCA21860FA5}"/>
              </a:ext>
            </a:extLst>
          </p:cNvPr>
          <p:cNvSpPr/>
          <p:nvPr/>
        </p:nvSpPr>
        <p:spPr>
          <a:xfrm>
            <a:off x="7508822" y="2879440"/>
            <a:ext cx="2737827" cy="1073378"/>
          </a:xfrm>
          <a:prstGeom prst="wedgeRoundRectCallout">
            <a:avLst>
              <a:gd name="adj1" fmla="val -91618"/>
              <a:gd name="adj2" fmla="val 8230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second argument in the query is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too.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4F08FE82-0BB2-4D71-A7BE-CE933DFDC759}"/>
              </a:ext>
            </a:extLst>
          </p:cNvPr>
          <p:cNvSpPr/>
          <p:nvPr/>
        </p:nvSpPr>
        <p:spPr>
          <a:xfrm>
            <a:off x="2069033" y="980670"/>
            <a:ext cx="3827021" cy="1173015"/>
          </a:xfrm>
          <a:prstGeom prst="wedgeRoundRectCallout">
            <a:avLst>
              <a:gd name="adj1" fmla="val 62570"/>
              <a:gd name="adj2" fmla="val 12915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results in a mapping between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62D56-4124-4001-91EA-78D29776A500}"/>
              </a:ext>
            </a:extLst>
          </p:cNvPr>
          <p:cNvCxnSpPr>
            <a:cxnSpLocks/>
          </p:cNvCxnSpPr>
          <p:nvPr/>
        </p:nvCxnSpPr>
        <p:spPr>
          <a:xfrm flipH="1">
            <a:off x="5996272" y="3404361"/>
            <a:ext cx="429490" cy="920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5885CC-B464-4266-BC20-0920F20B48C9}"/>
              </a:ext>
            </a:extLst>
          </p:cNvPr>
          <p:cNvSpPr txBox="1"/>
          <p:nvPr/>
        </p:nvSpPr>
        <p:spPr>
          <a:xfrm>
            <a:off x="5667200" y="4272564"/>
            <a:ext cx="3210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 returns true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681A0-30C9-45F2-8590-13E6C3B9342D}"/>
              </a:ext>
            </a:extLst>
          </p:cNvPr>
          <p:cNvSpPr txBox="1"/>
          <p:nvPr/>
        </p:nvSpPr>
        <p:spPr>
          <a:xfrm>
            <a:off x="3047625" y="4785883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Let's try a query with different atoms: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09C16-33F6-4D70-BA20-18D0350BA9FB}"/>
              </a:ext>
            </a:extLst>
          </p:cNvPr>
          <p:cNvSpPr txBox="1"/>
          <p:nvPr/>
        </p:nvSpPr>
        <p:spPr>
          <a:xfrm>
            <a:off x="2371605" y="5201076"/>
            <a:ext cx="582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is_the_same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ucla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usc</a:t>
            </a:r>
            <a:r>
              <a:rPr lang="en-US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C40EC-EBD8-4EF7-968D-BC2F1D2B8236}"/>
              </a:ext>
            </a:extLst>
          </p:cNvPr>
          <p:cNvSpPr/>
          <p:nvPr/>
        </p:nvSpPr>
        <p:spPr>
          <a:xfrm>
            <a:off x="8036706" y="5223123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ucla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FA9598-C8BF-4A6B-B296-D3A03ACF2360}"/>
              </a:ext>
            </a:extLst>
          </p:cNvPr>
          <p:cNvCxnSpPr>
            <a:cxnSpLocks/>
          </p:cNvCxnSpPr>
          <p:nvPr/>
        </p:nvCxnSpPr>
        <p:spPr>
          <a:xfrm flipH="1">
            <a:off x="5776230" y="3404361"/>
            <a:ext cx="649532" cy="1847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5D03CEB9-D956-4DC7-898C-247E606026DC}"/>
              </a:ext>
            </a:extLst>
          </p:cNvPr>
          <p:cNvSpPr/>
          <p:nvPr/>
        </p:nvSpPr>
        <p:spPr>
          <a:xfrm>
            <a:off x="388844" y="3408979"/>
            <a:ext cx="3827021" cy="1173015"/>
          </a:xfrm>
          <a:prstGeom prst="wedgeRoundRectCallout">
            <a:avLst>
              <a:gd name="adj1" fmla="val 83285"/>
              <a:gd name="adj2" fmla="val 10688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Prolog tries to unify our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query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fact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... Let's see!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CBBBD6B-0C4C-41FE-B49E-1FC47CD10082}"/>
              </a:ext>
            </a:extLst>
          </p:cNvPr>
          <p:cNvSpPr/>
          <p:nvPr/>
        </p:nvSpPr>
        <p:spPr>
          <a:xfrm>
            <a:off x="6964224" y="831225"/>
            <a:ext cx="3827021" cy="1173015"/>
          </a:xfrm>
          <a:prstGeom prst="wedgeRoundRectCallout">
            <a:avLst>
              <a:gd name="adj1" fmla="val -62997"/>
              <a:gd name="adj2" fmla="val 14574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Once Prolog has mapped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to the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atom, it then tries to unify the next argument.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DB4907B1-5A80-46C2-9EA8-C6D6CF9431E3}"/>
              </a:ext>
            </a:extLst>
          </p:cNvPr>
          <p:cNvSpPr/>
          <p:nvPr/>
        </p:nvSpPr>
        <p:spPr>
          <a:xfrm>
            <a:off x="2069032" y="1019073"/>
            <a:ext cx="3827021" cy="1173015"/>
          </a:xfrm>
          <a:prstGeom prst="wedgeRoundRectCallout">
            <a:avLst>
              <a:gd name="adj1" fmla="val 62570"/>
              <a:gd name="adj2" fmla="val 12915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results in a mapping between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ucla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3D8A67-02A2-41C6-92C2-836D1BD58EA9}"/>
              </a:ext>
            </a:extLst>
          </p:cNvPr>
          <p:cNvSpPr txBox="1"/>
          <p:nvPr/>
        </p:nvSpPr>
        <p:spPr>
          <a:xfrm>
            <a:off x="6294382" y="5231905"/>
            <a:ext cx="180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 returns false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2F979A4F-A8D5-4431-89DB-37B90F50BEBA}"/>
              </a:ext>
            </a:extLst>
          </p:cNvPr>
          <p:cNvSpPr/>
          <p:nvPr/>
        </p:nvSpPr>
        <p:spPr>
          <a:xfrm>
            <a:off x="7079211" y="899069"/>
            <a:ext cx="3827021" cy="1173015"/>
          </a:xfrm>
          <a:prstGeom prst="wedgeRoundRectCallout">
            <a:avLst>
              <a:gd name="adj1" fmla="val -60074"/>
              <a:gd name="adj2" fmla="val 13837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Since the second argument is also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maps to "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ucla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", this fact will only be true if...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128431B7-9D77-4AD6-AB33-90D50C356D74}"/>
              </a:ext>
            </a:extLst>
          </p:cNvPr>
          <p:cNvSpPr/>
          <p:nvPr/>
        </p:nvSpPr>
        <p:spPr>
          <a:xfrm>
            <a:off x="7423920" y="3845694"/>
            <a:ext cx="2907632" cy="1073378"/>
          </a:xfrm>
          <a:prstGeom prst="wedgeRoundRectCallout">
            <a:avLst>
              <a:gd name="adj1" fmla="val -91618"/>
              <a:gd name="adj2" fmla="val 8230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second argument in the query is "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ucla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too.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0B8B192-1D1B-45D1-B024-E4CFEDC96DCD}"/>
              </a:ext>
            </a:extLst>
          </p:cNvPr>
          <p:cNvSpPr/>
          <p:nvPr/>
        </p:nvSpPr>
        <p:spPr>
          <a:xfrm>
            <a:off x="7050687" y="908759"/>
            <a:ext cx="3827021" cy="1173015"/>
          </a:xfrm>
          <a:prstGeom prst="wedgeRoundRectCallout">
            <a:avLst>
              <a:gd name="adj1" fmla="val -60074"/>
              <a:gd name="adj2" fmla="val 13837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Since the second argument is also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has been mapped to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", this fact will only be true if...</a:t>
            </a:r>
          </a:p>
        </p:txBody>
      </p:sp>
    </p:spTree>
    <p:extLst>
      <p:ext uri="{BB962C8B-B14F-4D97-AF65-F5344CB8AC3E}">
        <p14:creationId xmlns:p14="http://schemas.microsoft.com/office/powerpoint/2010/main" val="6760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1797 -0.0006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9" grpId="0"/>
      <p:bldP spid="10" grpId="0"/>
      <p:bldP spid="16" grpId="0"/>
      <p:bldP spid="17" grpId="0"/>
      <p:bldP spid="18" grpId="0"/>
      <p:bldP spid="19" grpId="0"/>
      <p:bldP spid="15" grpId="0" animBg="1"/>
      <p:bldP spid="15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30" grpId="0"/>
      <p:bldP spid="32" grpId="0"/>
      <p:bldP spid="36" grpId="0"/>
      <p:bldP spid="37" grpId="0" animBg="1"/>
      <p:bldP spid="37" grpId="1" animBg="1"/>
      <p:bldP spid="40" grpId="0" animBg="1"/>
      <p:bldP spid="40" grpId="1" animBg="1"/>
      <p:bldP spid="24" grpId="0" animBg="1"/>
      <p:bldP spid="24" grpId="1" animBg="1"/>
      <p:bldP spid="24" grpId="2" animBg="1"/>
      <p:bldP spid="44" grpId="0" animBg="1"/>
      <p:bldP spid="44" grpId="1" animBg="1"/>
      <p:bldP spid="46" grpId="0"/>
      <p:bldP spid="47" grpId="0" animBg="1"/>
      <p:bldP spid="47" grpId="1" animBg="1"/>
      <p:bldP spid="48" grpId="0" animBg="1"/>
      <p:bldP spid="48" grpId="1" animBg="1"/>
      <p:bldP spid="25" grpId="0" animBg="1"/>
      <p:bldP spid="2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let's see our first list processing example!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68C2-8CB7-41F1-9784-695224D56D0B}"/>
              </a:ext>
            </a:extLst>
          </p:cNvPr>
          <p:cNvSpPr txBox="1"/>
          <p:nvPr/>
        </p:nvSpPr>
        <p:spPr>
          <a:xfrm>
            <a:off x="2911740" y="3074290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is_head_item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,[</a:t>
            </a:r>
            <a:r>
              <a:rPr lang="en-US" sz="2000" dirty="0">
                <a:solidFill>
                  <a:srgbClr val="00B0F0"/>
                </a:solidFill>
              </a:rPr>
              <a:t>X </a:t>
            </a:r>
            <a:r>
              <a:rPr lang="en-US" sz="2000" dirty="0"/>
              <a:t>| </a:t>
            </a:r>
            <a:r>
              <a:rPr lang="en-US" sz="2000" dirty="0">
                <a:solidFill>
                  <a:srgbClr val="00B0F0"/>
                </a:solidFill>
              </a:rPr>
              <a:t>XS</a:t>
            </a:r>
            <a:r>
              <a:rPr lang="en-US" sz="2000" dirty="0"/>
              <a:t>]).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FF75D-094F-434C-8CFB-76FE52BAFC67}"/>
              </a:ext>
            </a:extLst>
          </p:cNvPr>
          <p:cNvSpPr txBox="1"/>
          <p:nvPr/>
        </p:nvSpPr>
        <p:spPr>
          <a:xfrm>
            <a:off x="2911740" y="3691054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we defined this fact, we could query Prolog, like this: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B9F3F-0413-46D8-9515-A1C5DA4EEB11}"/>
              </a:ext>
            </a:extLst>
          </p:cNvPr>
          <p:cNvSpPr txBox="1"/>
          <p:nvPr/>
        </p:nvSpPr>
        <p:spPr>
          <a:xfrm>
            <a:off x="2698218" y="4238991"/>
            <a:ext cx="5827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is_head_item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lit</a:t>
            </a:r>
            <a:r>
              <a:rPr lang="en-US" sz="2000" dirty="0"/>
              <a:t>, [</a:t>
            </a:r>
            <a:r>
              <a:rPr lang="en-US" sz="2000" dirty="0" err="1">
                <a:solidFill>
                  <a:srgbClr val="7030A0"/>
                </a:solidFill>
              </a:rPr>
              <a:t>lit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dank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snack</a:t>
            </a:r>
            <a:r>
              <a:rPr lang="en-US" sz="2000" dirty="0"/>
              <a:t>])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F73928-FB01-4AFA-B5F3-DAE3AEE9E2AE}"/>
              </a:ext>
            </a:extLst>
          </p:cNvPr>
          <p:cNvSpPr/>
          <p:nvPr/>
        </p:nvSpPr>
        <p:spPr>
          <a:xfrm>
            <a:off x="338265" y="2495114"/>
            <a:ext cx="3827021" cy="1173015"/>
          </a:xfrm>
          <a:prstGeom prst="wedgeRoundRectCallout">
            <a:avLst>
              <a:gd name="adj1" fmla="val 64579"/>
              <a:gd name="adj2" fmla="val 10688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When we do a query, Prolog unifies the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query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fact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F0158-F7DB-4C3D-A81C-1EC762A3B868}"/>
              </a:ext>
            </a:extLst>
          </p:cNvPr>
          <p:cNvSpPr/>
          <p:nvPr/>
        </p:nvSpPr>
        <p:spPr>
          <a:xfrm>
            <a:off x="8036706" y="4319335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lit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0B8B192-1D1B-45D1-B024-E4CFEDC96DCD}"/>
              </a:ext>
            </a:extLst>
          </p:cNvPr>
          <p:cNvSpPr/>
          <p:nvPr/>
        </p:nvSpPr>
        <p:spPr>
          <a:xfrm>
            <a:off x="7050687" y="898150"/>
            <a:ext cx="4546729" cy="1173015"/>
          </a:xfrm>
          <a:prstGeom prst="wedgeRoundRectCallout">
            <a:avLst>
              <a:gd name="adj1" fmla="val -60074"/>
              <a:gd name="adj2" fmla="val 13837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second argument is a list! 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also has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and since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has been mapped to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", this fact will only be true if...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7EADE77-1140-4742-B39F-9FCA21860FA5}"/>
              </a:ext>
            </a:extLst>
          </p:cNvPr>
          <p:cNvSpPr/>
          <p:nvPr/>
        </p:nvSpPr>
        <p:spPr>
          <a:xfrm>
            <a:off x="6944470" y="4891167"/>
            <a:ext cx="2737827" cy="1073378"/>
          </a:xfrm>
          <a:prstGeom prst="wedgeRoundRectCallout">
            <a:avLst>
              <a:gd name="adj1" fmla="val -90300"/>
              <a:gd name="adj2" fmla="val -7910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first value in the query's list is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too.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4F08FE82-0BB2-4D71-A7BE-CE933DFDC759}"/>
              </a:ext>
            </a:extLst>
          </p:cNvPr>
          <p:cNvSpPr/>
          <p:nvPr/>
        </p:nvSpPr>
        <p:spPr>
          <a:xfrm>
            <a:off x="1793632" y="1021558"/>
            <a:ext cx="3827021" cy="1173015"/>
          </a:xfrm>
          <a:prstGeom prst="wedgeRoundRectCallout">
            <a:avLst>
              <a:gd name="adj1" fmla="val 62570"/>
              <a:gd name="adj2" fmla="val 12915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results in a mapping between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62D56-4124-4001-91EA-78D29776A500}"/>
              </a:ext>
            </a:extLst>
          </p:cNvPr>
          <p:cNvCxnSpPr>
            <a:cxnSpLocks/>
          </p:cNvCxnSpPr>
          <p:nvPr/>
        </p:nvCxnSpPr>
        <p:spPr>
          <a:xfrm flipH="1">
            <a:off x="5502601" y="3416968"/>
            <a:ext cx="687646" cy="964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5885CC-B464-4266-BC20-0920F20B48C9}"/>
              </a:ext>
            </a:extLst>
          </p:cNvPr>
          <p:cNvSpPr txBox="1"/>
          <p:nvPr/>
        </p:nvSpPr>
        <p:spPr>
          <a:xfrm>
            <a:off x="7211109" y="4263133"/>
            <a:ext cx="1933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 returns true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681A0-30C9-45F2-8590-13E6C3B9342D}"/>
              </a:ext>
            </a:extLst>
          </p:cNvPr>
          <p:cNvSpPr txBox="1"/>
          <p:nvPr/>
        </p:nvSpPr>
        <p:spPr>
          <a:xfrm>
            <a:off x="3047625" y="4785883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Let's try a query with different atoms: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09C16-33F6-4D70-BA20-18D0350BA9FB}"/>
              </a:ext>
            </a:extLst>
          </p:cNvPr>
          <p:cNvSpPr txBox="1"/>
          <p:nvPr/>
        </p:nvSpPr>
        <p:spPr>
          <a:xfrm>
            <a:off x="1876329" y="5201096"/>
            <a:ext cx="5827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is_head_item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drip</a:t>
            </a:r>
            <a:r>
              <a:rPr lang="en-US" sz="2000" dirty="0"/>
              <a:t>, [</a:t>
            </a:r>
            <a:r>
              <a:rPr lang="en-US" sz="2000" dirty="0" err="1">
                <a:solidFill>
                  <a:srgbClr val="7030A0"/>
                </a:solidFill>
              </a:rPr>
              <a:t>lit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dank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snack</a:t>
            </a:r>
            <a:r>
              <a:rPr lang="en-US" sz="2000" dirty="0"/>
              <a:t>])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C40EC-EBD8-4EF7-968D-BC2F1D2B8236}"/>
              </a:ext>
            </a:extLst>
          </p:cNvPr>
          <p:cNvSpPr/>
          <p:nvPr/>
        </p:nvSpPr>
        <p:spPr>
          <a:xfrm>
            <a:off x="8036706" y="5223123"/>
            <a:ext cx="312828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drip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FA9598-C8BF-4A6B-B296-D3A03ACF2360}"/>
              </a:ext>
            </a:extLst>
          </p:cNvPr>
          <p:cNvCxnSpPr>
            <a:cxnSpLocks/>
          </p:cNvCxnSpPr>
          <p:nvPr/>
        </p:nvCxnSpPr>
        <p:spPr>
          <a:xfrm flipH="1">
            <a:off x="4649688" y="3392905"/>
            <a:ext cx="1558607" cy="1945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5D03CEB9-D956-4DC7-898C-247E606026DC}"/>
              </a:ext>
            </a:extLst>
          </p:cNvPr>
          <p:cNvSpPr/>
          <p:nvPr/>
        </p:nvSpPr>
        <p:spPr>
          <a:xfrm>
            <a:off x="388844" y="3408979"/>
            <a:ext cx="3827021" cy="1173015"/>
          </a:xfrm>
          <a:prstGeom prst="wedgeRoundRectCallout">
            <a:avLst>
              <a:gd name="adj1" fmla="val 48703"/>
              <a:gd name="adj2" fmla="val 10790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Prolog tries to unify our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query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fact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... Let's see!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CBBBD6B-0C4C-41FE-B49E-1FC47CD10082}"/>
              </a:ext>
            </a:extLst>
          </p:cNvPr>
          <p:cNvSpPr/>
          <p:nvPr/>
        </p:nvSpPr>
        <p:spPr>
          <a:xfrm>
            <a:off x="1884958" y="1079277"/>
            <a:ext cx="3827021" cy="1173015"/>
          </a:xfrm>
          <a:prstGeom prst="wedgeRoundRectCallout">
            <a:avLst>
              <a:gd name="adj1" fmla="val 62570"/>
              <a:gd name="adj2" fmla="val 12915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Once Prolog has mapped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to the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atom, it then tries to unify the next argument.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DB4907B1-5A80-46C2-9EA8-C6D6CF9431E3}"/>
              </a:ext>
            </a:extLst>
          </p:cNvPr>
          <p:cNvSpPr/>
          <p:nvPr/>
        </p:nvSpPr>
        <p:spPr>
          <a:xfrm>
            <a:off x="1785003" y="1027177"/>
            <a:ext cx="3827021" cy="1173015"/>
          </a:xfrm>
          <a:prstGeom prst="wedgeRoundRectCallout">
            <a:avLst>
              <a:gd name="adj1" fmla="val 62570"/>
              <a:gd name="adj2" fmla="val 12915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results in a mapping between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drip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3D8A67-02A2-41C6-92C2-836D1BD58EA9}"/>
              </a:ext>
            </a:extLst>
          </p:cNvPr>
          <p:cNvSpPr txBox="1"/>
          <p:nvPr/>
        </p:nvSpPr>
        <p:spPr>
          <a:xfrm>
            <a:off x="6616217" y="5227801"/>
            <a:ext cx="1805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 returns false</a:t>
            </a:r>
            <a:endParaRPr lang="en-US" sz="2000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2F979A4F-A8D5-4431-89DB-37B90F50BEBA}"/>
              </a:ext>
            </a:extLst>
          </p:cNvPr>
          <p:cNvSpPr/>
          <p:nvPr/>
        </p:nvSpPr>
        <p:spPr>
          <a:xfrm>
            <a:off x="7079211" y="899069"/>
            <a:ext cx="4085778" cy="1173015"/>
          </a:xfrm>
          <a:prstGeom prst="wedgeRoundRectCallout">
            <a:avLst>
              <a:gd name="adj1" fmla="val -60074"/>
              <a:gd name="adj2" fmla="val 13837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Since the second argument also has an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has been mapped to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drip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", this fact will only be true if...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128431B7-9D77-4AD6-AB33-90D50C356D74}"/>
              </a:ext>
            </a:extLst>
          </p:cNvPr>
          <p:cNvSpPr/>
          <p:nvPr/>
        </p:nvSpPr>
        <p:spPr>
          <a:xfrm>
            <a:off x="6331638" y="3858904"/>
            <a:ext cx="2907632" cy="1073378"/>
          </a:xfrm>
          <a:prstGeom prst="wedgeRoundRectCallout">
            <a:avLst>
              <a:gd name="adj1" fmla="val -91618"/>
              <a:gd name="adj2" fmla="val 8230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first value in the list is "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drip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 too.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56EB184-E327-45F6-A65E-57C71ED66377}"/>
              </a:ext>
            </a:extLst>
          </p:cNvPr>
          <p:cNvSpPr/>
          <p:nvPr/>
        </p:nvSpPr>
        <p:spPr>
          <a:xfrm>
            <a:off x="7035171" y="231408"/>
            <a:ext cx="4561246" cy="1846243"/>
          </a:xfrm>
          <a:prstGeom prst="wedgeRoundRectCallout">
            <a:avLst>
              <a:gd name="adj1" fmla="val -59015"/>
              <a:gd name="adj2" fmla="val 10665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[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 syntax is Prolog's equivalent of pattern matching,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just like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) in Haskell.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matches the first item of the list.</a:t>
            </a:r>
          </a:p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matches the rest of the list.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62EE7-BDDD-4254-B3E3-962802873DAE}"/>
              </a:ext>
            </a:extLst>
          </p:cNvPr>
          <p:cNvSpPr txBox="1"/>
          <p:nvPr/>
        </p:nvSpPr>
        <p:spPr>
          <a:xfrm>
            <a:off x="975627" y="6005571"/>
            <a:ext cx="987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what's happening? Prolog is unifying from left-to-right and mapping each variable.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AA1FF-90F6-4C26-B1F4-6C17D3369CA7}"/>
              </a:ext>
            </a:extLst>
          </p:cNvPr>
          <p:cNvSpPr txBox="1"/>
          <p:nvPr/>
        </p:nvSpPr>
        <p:spPr>
          <a:xfrm>
            <a:off x="109354" y="6393844"/>
            <a:ext cx="11874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Once it extracts a mapping, it only "unifies" the query if later uses of the mapping are consistent with the first.</a:t>
            </a:r>
          </a:p>
        </p:txBody>
      </p:sp>
    </p:spTree>
    <p:extLst>
      <p:ext uri="{BB962C8B-B14F-4D97-AF65-F5344CB8AC3E}">
        <p14:creationId xmlns:p14="http://schemas.microsoft.com/office/powerpoint/2010/main" val="41800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19" grpId="0"/>
      <p:bldP spid="15" grpId="0" animBg="1"/>
      <p:bldP spid="15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0" grpId="0"/>
      <p:bldP spid="32" grpId="0"/>
      <p:bldP spid="36" grpId="0"/>
      <p:bldP spid="37" grpId="0" animBg="1"/>
      <p:bldP spid="37" grpId="1" animBg="1"/>
      <p:bldP spid="40" grpId="0" animBg="1"/>
      <p:bldP spid="40" grpId="1" animBg="1"/>
      <p:bldP spid="24" grpId="0" animBg="1"/>
      <p:bldP spid="24" grpId="1" animBg="1"/>
      <p:bldP spid="44" grpId="0" animBg="1"/>
      <p:bldP spid="44" grpId="1" animBg="1"/>
      <p:bldP spid="46" grpId="0"/>
      <p:bldP spid="47" grpId="0" animBg="1"/>
      <p:bldP spid="47" grpId="1" animBg="1"/>
      <p:bldP spid="48" grpId="0" animBg="1"/>
      <p:bldP spid="48" grpId="1" animBg="1"/>
      <p:bldP spid="35" grpId="0" uiExpand="1" build="p" animBg="1"/>
      <p:bldP spid="35" grpId="1" build="allAtOnce" animBg="1"/>
      <p:bldP spid="39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let's see our second list processing example!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68C2-8CB7-41F1-9784-695224D56D0B}"/>
              </a:ext>
            </a:extLst>
          </p:cNvPr>
          <p:cNvSpPr txBox="1"/>
          <p:nvPr/>
        </p:nvSpPr>
        <p:spPr>
          <a:xfrm>
            <a:off x="2845566" y="2448648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is_second_item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, [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Y </a:t>
            </a:r>
            <a:r>
              <a:rPr lang="en-US" sz="2000" dirty="0"/>
              <a:t>| </a:t>
            </a:r>
            <a:r>
              <a:rPr lang="en-US" sz="2000" dirty="0">
                <a:solidFill>
                  <a:srgbClr val="00B0F0"/>
                </a:solidFill>
              </a:rPr>
              <a:t>XS</a:t>
            </a:r>
            <a:r>
              <a:rPr lang="en-US" sz="2000" dirty="0"/>
              <a:t>]).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FF75D-094F-434C-8CFB-76FE52BAFC67}"/>
              </a:ext>
            </a:extLst>
          </p:cNvPr>
          <p:cNvSpPr txBox="1"/>
          <p:nvPr/>
        </p:nvSpPr>
        <p:spPr>
          <a:xfrm>
            <a:off x="2845566" y="3065412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we defined this fact, we could query Prolog, like this: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B9F3F-0413-46D8-9515-A1C5DA4EEB11}"/>
              </a:ext>
            </a:extLst>
          </p:cNvPr>
          <p:cNvSpPr txBox="1"/>
          <p:nvPr/>
        </p:nvSpPr>
        <p:spPr>
          <a:xfrm>
            <a:off x="2365031" y="3613349"/>
            <a:ext cx="5827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is_second_item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dank</a:t>
            </a:r>
            <a:r>
              <a:rPr lang="en-US" sz="2000" dirty="0"/>
              <a:t>, [</a:t>
            </a:r>
            <a:r>
              <a:rPr lang="en-US" sz="2000" dirty="0">
                <a:solidFill>
                  <a:srgbClr val="7030A0"/>
                </a:solidFill>
              </a:rPr>
              <a:t>lit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dank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snack</a:t>
            </a:r>
            <a:r>
              <a:rPr lang="en-US" sz="2000" dirty="0"/>
              <a:t>])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885CC-B464-4266-BC20-0920F20B48C9}"/>
              </a:ext>
            </a:extLst>
          </p:cNvPr>
          <p:cNvSpPr txBox="1"/>
          <p:nvPr/>
        </p:nvSpPr>
        <p:spPr>
          <a:xfrm>
            <a:off x="7226010" y="3637491"/>
            <a:ext cx="1933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 returns true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681A0-30C9-45F2-8590-13E6C3B9342D}"/>
              </a:ext>
            </a:extLst>
          </p:cNvPr>
          <p:cNvSpPr txBox="1"/>
          <p:nvPr/>
        </p:nvSpPr>
        <p:spPr>
          <a:xfrm>
            <a:off x="2981451" y="4160241"/>
            <a:ext cx="609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Or...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09C16-33F6-4D70-BA20-18D0350BA9FB}"/>
              </a:ext>
            </a:extLst>
          </p:cNvPr>
          <p:cNvSpPr txBox="1"/>
          <p:nvPr/>
        </p:nvSpPr>
        <p:spPr>
          <a:xfrm>
            <a:off x="2149980" y="4516980"/>
            <a:ext cx="5827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is_second_item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lit</a:t>
            </a:r>
            <a:r>
              <a:rPr lang="en-US" sz="2000" dirty="0"/>
              <a:t>, [</a:t>
            </a:r>
            <a:r>
              <a:rPr lang="en-US" sz="2000" dirty="0">
                <a:solidFill>
                  <a:srgbClr val="7030A0"/>
                </a:solidFill>
              </a:rPr>
              <a:t>lit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dank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snack</a:t>
            </a:r>
            <a:r>
              <a:rPr lang="en-US" sz="2000" dirty="0"/>
              <a:t>])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3D8A67-02A2-41C6-92C2-836D1BD58EA9}"/>
              </a:ext>
            </a:extLst>
          </p:cNvPr>
          <p:cNvSpPr txBox="1"/>
          <p:nvPr/>
        </p:nvSpPr>
        <p:spPr>
          <a:xfrm>
            <a:off x="6968996" y="4543356"/>
            <a:ext cx="1805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 returns false</a:t>
            </a:r>
            <a:endParaRPr lang="en-US" sz="2000" dirty="0"/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56EB184-E327-45F6-A65E-57C71ED66377}"/>
              </a:ext>
            </a:extLst>
          </p:cNvPr>
          <p:cNvSpPr/>
          <p:nvPr/>
        </p:nvSpPr>
        <p:spPr>
          <a:xfrm>
            <a:off x="7035170" y="108284"/>
            <a:ext cx="4978361" cy="1969367"/>
          </a:xfrm>
          <a:prstGeom prst="wedgeRoundRectCallout">
            <a:avLst>
              <a:gd name="adj1" fmla="val -58532"/>
              <a:gd name="adj2" fmla="val 7244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[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X, 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 equivalent of 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y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) in Haskell.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matches the first item of the list.</a:t>
            </a:r>
          </a:p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matches the second item of the list.</a:t>
            </a:r>
          </a:p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XS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matches the rest of the list.</a:t>
            </a:r>
          </a:p>
        </p:txBody>
      </p:sp>
    </p:spTree>
    <p:extLst>
      <p:ext uri="{BB962C8B-B14F-4D97-AF65-F5344CB8AC3E}">
        <p14:creationId xmlns:p14="http://schemas.microsoft.com/office/powerpoint/2010/main" val="12143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19" grpId="0"/>
      <p:bldP spid="30" grpId="0"/>
      <p:bldP spid="32" grpId="0"/>
      <p:bldP spid="36" grpId="0"/>
      <p:bldP spid="46" grpId="0"/>
      <p:bldP spid="35" grpId="0" uiExpand="1" build="p" animBg="1"/>
      <p:bldP spid="35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D365A65-C422-4DE4-9D1D-7B423141AB4A}"/>
              </a:ext>
            </a:extLst>
          </p:cNvPr>
          <p:cNvSpPr txBox="1"/>
          <p:nvPr/>
        </p:nvSpPr>
        <p:spPr>
          <a:xfrm>
            <a:off x="2918873" y="1448298"/>
            <a:ext cx="675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one is comprised of a fact </a:t>
            </a:r>
            <a:r>
              <a:rPr lang="en-US" i="1" dirty="0"/>
              <a:t>and</a:t>
            </a:r>
            <a:r>
              <a:rPr lang="en-US" dirty="0"/>
              <a:t> a recursive rule.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204E87-3C17-4242-8D72-7A79C5897A64}"/>
              </a:ext>
            </a:extLst>
          </p:cNvPr>
          <p:cNvSpPr/>
          <p:nvPr/>
        </p:nvSpPr>
        <p:spPr>
          <a:xfrm>
            <a:off x="3690355" y="2433265"/>
            <a:ext cx="4694829" cy="652172"/>
          </a:xfrm>
          <a:prstGeom prst="rect">
            <a:avLst/>
          </a:prstGeom>
          <a:solidFill>
            <a:srgbClr val="F2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now let's see a more advanced example: Checking if a list contains a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68C2-8CB7-41F1-9784-695224D56D0B}"/>
              </a:ext>
            </a:extLst>
          </p:cNvPr>
          <p:cNvSpPr txBox="1"/>
          <p:nvPr/>
        </p:nvSpPr>
        <p:spPr>
          <a:xfrm>
            <a:off x="3654971" y="2376836"/>
            <a:ext cx="2676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is_member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, [</a:t>
            </a:r>
            <a:r>
              <a:rPr lang="en-US" dirty="0">
                <a:solidFill>
                  <a:srgbClr val="00B0F0"/>
                </a:solidFill>
              </a:rPr>
              <a:t>X </a:t>
            </a:r>
            <a:r>
              <a:rPr lang="en-US" dirty="0"/>
              <a:t>| </a:t>
            </a:r>
            <a:r>
              <a:rPr lang="en-US" dirty="0">
                <a:solidFill>
                  <a:srgbClr val="00B0F0"/>
                </a:solidFill>
              </a:rPr>
              <a:t>Tail</a:t>
            </a:r>
            <a:r>
              <a:rPr lang="en-US" dirty="0"/>
              <a:t>]).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B9F3F-0413-46D8-9515-A1C5DA4EEB11}"/>
              </a:ext>
            </a:extLst>
          </p:cNvPr>
          <p:cNvSpPr txBox="1"/>
          <p:nvPr/>
        </p:nvSpPr>
        <p:spPr>
          <a:xfrm>
            <a:off x="2714465" y="4187977"/>
            <a:ext cx="582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is_member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dank</a:t>
            </a:r>
            <a:r>
              <a:rPr lang="en-US" dirty="0"/>
              <a:t>, [</a:t>
            </a:r>
            <a:r>
              <a:rPr lang="en-US" dirty="0" err="1">
                <a:solidFill>
                  <a:srgbClr val="7030A0"/>
                </a:solidFill>
              </a:rPr>
              <a:t>lit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dank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snack</a:t>
            </a:r>
            <a:r>
              <a:rPr lang="en-US" dirty="0"/>
              <a:t>])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F0158-F7DB-4C3D-A81C-1EC762A3B868}"/>
              </a:ext>
            </a:extLst>
          </p:cNvPr>
          <p:cNvSpPr/>
          <p:nvPr/>
        </p:nvSpPr>
        <p:spPr>
          <a:xfrm>
            <a:off x="7170464" y="3786968"/>
            <a:ext cx="493235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dank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C40EC-EBD8-4EF7-968D-BC2F1D2B8236}"/>
              </a:ext>
            </a:extLst>
          </p:cNvPr>
          <p:cNvSpPr/>
          <p:nvPr/>
        </p:nvSpPr>
        <p:spPr>
          <a:xfrm>
            <a:off x="7170464" y="3786968"/>
            <a:ext cx="493235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dank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649FC-71D3-4ECE-9151-DB1E8C4B5392}"/>
              </a:ext>
            </a:extLst>
          </p:cNvPr>
          <p:cNvSpPr txBox="1"/>
          <p:nvPr/>
        </p:nvSpPr>
        <p:spPr>
          <a:xfrm>
            <a:off x="3654971" y="2751878"/>
            <a:ext cx="498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644"/>
                </a:solidFill>
              </a:rPr>
              <a:t>is_member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, [</a:t>
            </a:r>
            <a:r>
              <a:rPr lang="en-US" dirty="0">
                <a:solidFill>
                  <a:srgbClr val="00B0F0"/>
                </a:solidFill>
              </a:rPr>
              <a:t>Head</a:t>
            </a:r>
            <a:r>
              <a:rPr lang="en-US" dirty="0"/>
              <a:t> | </a:t>
            </a:r>
            <a:r>
              <a:rPr lang="en-US" dirty="0">
                <a:solidFill>
                  <a:srgbClr val="00B0F0"/>
                </a:solidFill>
              </a:rPr>
              <a:t>Tail</a:t>
            </a:r>
            <a:r>
              <a:rPr lang="en-US" dirty="0"/>
              <a:t>]) :- </a:t>
            </a:r>
            <a:r>
              <a:rPr lang="en-US" dirty="0" err="1"/>
              <a:t>is_member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Tail</a:t>
            </a:r>
            <a:r>
              <a:rPr lang="en-US" dirty="0"/>
              <a:t>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51FBE-77B2-43A5-99E1-83EAE5EE199B}"/>
              </a:ext>
            </a:extLst>
          </p:cNvPr>
          <p:cNvSpPr txBox="1"/>
          <p:nvPr/>
        </p:nvSpPr>
        <p:spPr>
          <a:xfrm>
            <a:off x="1763571" y="3404861"/>
            <a:ext cx="779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 let's see how a query works: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FED171-36D4-4EBD-8E54-372FB1134607}"/>
              </a:ext>
            </a:extLst>
          </p:cNvPr>
          <p:cNvCxnSpPr>
            <a:cxnSpLocks/>
          </p:cNvCxnSpPr>
          <p:nvPr/>
        </p:nvCxnSpPr>
        <p:spPr>
          <a:xfrm>
            <a:off x="5287894" y="2667675"/>
            <a:ext cx="567870" cy="156190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032F35-B9ED-455A-A571-EF7D434E097B}"/>
              </a:ext>
            </a:extLst>
          </p:cNvPr>
          <p:cNvCxnSpPr>
            <a:cxnSpLocks/>
          </p:cNvCxnSpPr>
          <p:nvPr/>
        </p:nvCxnSpPr>
        <p:spPr>
          <a:xfrm>
            <a:off x="4949332" y="3051046"/>
            <a:ext cx="397431" cy="1184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EB76CA-225D-48C9-8FD6-91B4B3947DAC}"/>
              </a:ext>
            </a:extLst>
          </p:cNvPr>
          <p:cNvCxnSpPr>
            <a:cxnSpLocks/>
          </p:cNvCxnSpPr>
          <p:nvPr/>
        </p:nvCxnSpPr>
        <p:spPr>
          <a:xfrm>
            <a:off x="5004852" y="2741352"/>
            <a:ext cx="341911" cy="1486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0A45CA-59A7-42CB-B19D-CB48A3C5A860}"/>
              </a:ext>
            </a:extLst>
          </p:cNvPr>
          <p:cNvCxnSpPr>
            <a:cxnSpLocks/>
          </p:cNvCxnSpPr>
          <p:nvPr/>
        </p:nvCxnSpPr>
        <p:spPr>
          <a:xfrm>
            <a:off x="5432031" y="3064784"/>
            <a:ext cx="423733" cy="1172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B3F258A-7E18-4D99-BB46-4C14BA854061}"/>
              </a:ext>
            </a:extLst>
          </p:cNvPr>
          <p:cNvGrpSpPr/>
          <p:nvPr/>
        </p:nvGrpSpPr>
        <p:grpSpPr>
          <a:xfrm>
            <a:off x="6010122" y="3059074"/>
            <a:ext cx="1102432" cy="1214808"/>
            <a:chOff x="6010122" y="3059074"/>
            <a:chExt cx="1102432" cy="1214808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FF38F6-4ACC-4BF8-9493-EBC1D0C4B7E7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6010122" y="3059074"/>
              <a:ext cx="567870" cy="10023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D8C5A-7FF6-4626-BC71-7C64644D8D2A}"/>
                </a:ext>
              </a:extLst>
            </p:cNvPr>
            <p:cNvSpPr/>
            <p:nvPr/>
          </p:nvSpPr>
          <p:spPr>
            <a:xfrm rot="5400000">
              <a:off x="6471763" y="3633091"/>
              <a:ext cx="212458" cy="106912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2F29FB9-39CD-496D-B473-A11E744849BE}"/>
              </a:ext>
            </a:extLst>
          </p:cNvPr>
          <p:cNvSpPr/>
          <p:nvPr/>
        </p:nvSpPr>
        <p:spPr>
          <a:xfrm>
            <a:off x="7170464" y="3786968"/>
            <a:ext cx="493235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dank, Head  lit, Tail  [dank, snack]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AA7851-0304-4E8A-8482-4FF2D1E0EB71}"/>
              </a:ext>
            </a:extLst>
          </p:cNvPr>
          <p:cNvSpPr txBox="1"/>
          <p:nvPr/>
        </p:nvSpPr>
        <p:spPr>
          <a:xfrm>
            <a:off x="2714465" y="4999408"/>
            <a:ext cx="582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is_member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dank</a:t>
            </a:r>
            <a:r>
              <a:rPr lang="en-US" dirty="0"/>
              <a:t>, [</a:t>
            </a:r>
            <a:r>
              <a:rPr lang="en-US" dirty="0" err="1">
                <a:solidFill>
                  <a:srgbClr val="7030A0"/>
                </a:solidFill>
              </a:rPr>
              <a:t>dank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snack</a:t>
            </a:r>
            <a:r>
              <a:rPr lang="en-US" dirty="0"/>
              <a:t>])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361DB0B-859D-4016-AC49-7A499E0F80CE}"/>
              </a:ext>
            </a:extLst>
          </p:cNvPr>
          <p:cNvSpPr/>
          <p:nvPr/>
        </p:nvSpPr>
        <p:spPr>
          <a:xfrm>
            <a:off x="5148047" y="4583733"/>
            <a:ext cx="1023027" cy="3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E0B236-946A-4D53-8487-6CC07356641F}"/>
              </a:ext>
            </a:extLst>
          </p:cNvPr>
          <p:cNvSpPr/>
          <p:nvPr/>
        </p:nvSpPr>
        <p:spPr>
          <a:xfrm>
            <a:off x="7179004" y="4618003"/>
            <a:ext cx="493235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dank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FF5C88E-DF92-4C83-9094-4B618AC0CEEB}"/>
              </a:ext>
            </a:extLst>
          </p:cNvPr>
          <p:cNvSpPr/>
          <p:nvPr/>
        </p:nvSpPr>
        <p:spPr>
          <a:xfrm>
            <a:off x="597325" y="3412129"/>
            <a:ext cx="3128282" cy="1073378"/>
          </a:xfrm>
          <a:prstGeom prst="wedgeRoundRectCallout">
            <a:avLst>
              <a:gd name="adj1" fmla="val 74060"/>
              <a:gd name="adj2" fmla="val 1041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As before, Prolog first tries to unify against our fact. 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9CFD98-1CB7-4299-91FD-EB7C51329C92}"/>
              </a:ext>
            </a:extLst>
          </p:cNvPr>
          <p:cNvCxnSpPr>
            <a:cxnSpLocks/>
          </p:cNvCxnSpPr>
          <p:nvPr/>
        </p:nvCxnSpPr>
        <p:spPr>
          <a:xfrm>
            <a:off x="4973585" y="2713254"/>
            <a:ext cx="482731" cy="2353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E01A6023-1AD4-4326-9245-13F01FF098E4}"/>
              </a:ext>
            </a:extLst>
          </p:cNvPr>
          <p:cNvSpPr/>
          <p:nvPr/>
        </p:nvSpPr>
        <p:spPr>
          <a:xfrm>
            <a:off x="1060024" y="804407"/>
            <a:ext cx="3348120" cy="1073378"/>
          </a:xfrm>
          <a:prstGeom prst="wedgeRoundRectCallout">
            <a:avLst>
              <a:gd name="adj1" fmla="val 73341"/>
              <a:gd name="adj2" fmla="val 8619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Now that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Prolog sees if the first item in our list is also dank.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0E2AE1-AC98-4EDE-8E53-ED3901AEA4DE}"/>
              </a:ext>
            </a:extLst>
          </p:cNvPr>
          <p:cNvCxnSpPr>
            <a:cxnSpLocks/>
          </p:cNvCxnSpPr>
          <p:nvPr/>
        </p:nvCxnSpPr>
        <p:spPr>
          <a:xfrm>
            <a:off x="5287894" y="2657961"/>
            <a:ext cx="834046" cy="2439333"/>
          </a:xfrm>
          <a:prstGeom prst="straightConnector1">
            <a:avLst/>
          </a:prstGeom>
          <a:ln w="28575">
            <a:solidFill>
              <a:srgbClr val="00964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338E2312-85E3-4E2F-B379-D99FB266E68B}"/>
              </a:ext>
            </a:extLst>
          </p:cNvPr>
          <p:cNvSpPr/>
          <p:nvPr/>
        </p:nvSpPr>
        <p:spPr>
          <a:xfrm>
            <a:off x="4660058" y="5438016"/>
            <a:ext cx="1019310" cy="545836"/>
          </a:xfrm>
          <a:prstGeom prst="wedgeRoundRectCallout">
            <a:avLst>
              <a:gd name="adj1" fmla="val 94785"/>
              <a:gd name="adj2" fmla="val -6927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is!</a:t>
            </a:r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AE15CC03-B72E-4F0F-83DB-F0B8C5861B4E}"/>
              </a:ext>
            </a:extLst>
          </p:cNvPr>
          <p:cNvSpPr/>
          <p:nvPr/>
        </p:nvSpPr>
        <p:spPr>
          <a:xfrm>
            <a:off x="4614263" y="4512157"/>
            <a:ext cx="2058556" cy="554449"/>
          </a:xfrm>
          <a:prstGeom prst="upArrow">
            <a:avLst/>
          </a:prstGeom>
          <a:solidFill>
            <a:srgbClr val="0096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0F4CC48D-6800-4760-8A4C-B285AFC7B6F4}"/>
              </a:ext>
            </a:extLst>
          </p:cNvPr>
          <p:cNvSpPr/>
          <p:nvPr/>
        </p:nvSpPr>
        <p:spPr>
          <a:xfrm>
            <a:off x="4614263" y="3671721"/>
            <a:ext cx="2058556" cy="554449"/>
          </a:xfrm>
          <a:prstGeom prst="upArrow">
            <a:avLst/>
          </a:prstGeom>
          <a:solidFill>
            <a:srgbClr val="0096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0AB499A-F710-49A9-8288-3AC1E5A0FC0D}"/>
              </a:ext>
            </a:extLst>
          </p:cNvPr>
          <p:cNvGrpSpPr/>
          <p:nvPr/>
        </p:nvGrpSpPr>
        <p:grpSpPr>
          <a:xfrm>
            <a:off x="5655992" y="2697969"/>
            <a:ext cx="1331133" cy="2407266"/>
            <a:chOff x="6162522" y="3211474"/>
            <a:chExt cx="695909" cy="119951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F7473A-0A1E-4356-BD90-647F6BA1F78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162522" y="3211474"/>
              <a:ext cx="547560" cy="10023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DDE5034-8B84-4685-BB26-C4E0A2C41F95}"/>
                </a:ext>
              </a:extLst>
            </p:cNvPr>
            <p:cNvSpPr/>
            <p:nvPr/>
          </p:nvSpPr>
          <p:spPr>
            <a:xfrm rot="5400000">
              <a:off x="6611498" y="4164059"/>
              <a:ext cx="197168" cy="29669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D01EB7DE-FC52-40D3-9FE5-3FFC79472CE2}"/>
              </a:ext>
            </a:extLst>
          </p:cNvPr>
          <p:cNvSpPr/>
          <p:nvPr/>
        </p:nvSpPr>
        <p:spPr>
          <a:xfrm>
            <a:off x="1167627" y="3856754"/>
            <a:ext cx="3911822" cy="1073378"/>
          </a:xfrm>
          <a:prstGeom prst="wedgeRoundRectCallout">
            <a:avLst>
              <a:gd name="adj1" fmla="val 29476"/>
              <a:gd name="adj2" fmla="val -15899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Here's the fact.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checks if a value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the first item in the list.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E70F7EF8-5ECA-4C43-8C40-9E26445CCB0B}"/>
              </a:ext>
            </a:extLst>
          </p:cNvPr>
          <p:cNvSpPr/>
          <p:nvPr/>
        </p:nvSpPr>
        <p:spPr>
          <a:xfrm>
            <a:off x="56457" y="3133654"/>
            <a:ext cx="3128283" cy="1073378"/>
          </a:xfrm>
          <a:prstGeom prst="wedgeRoundRectCallout">
            <a:avLst>
              <a:gd name="adj1" fmla="val 67191"/>
              <a:gd name="adj2" fmla="val -6496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Next, Prolog tries to unify against our rule. 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 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386A39D5-8835-4366-A070-1EB04CBFBF8A}"/>
              </a:ext>
            </a:extLst>
          </p:cNvPr>
          <p:cNvSpPr/>
          <p:nvPr/>
        </p:nvSpPr>
        <p:spPr>
          <a:xfrm>
            <a:off x="7064821" y="3563601"/>
            <a:ext cx="4028154" cy="1180018"/>
          </a:xfrm>
          <a:prstGeom prst="wedgeRoundRectCallout">
            <a:avLst>
              <a:gd name="adj1" fmla="val -90835"/>
              <a:gd name="adj2" fmla="val -890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Here's the rule.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uses pattern matching to break up the list into the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item and a list of all the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items.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E7943E-FF5D-41DE-9BD3-22E0EEC9BC66}"/>
              </a:ext>
            </a:extLst>
          </p:cNvPr>
          <p:cNvGrpSpPr/>
          <p:nvPr/>
        </p:nvGrpSpPr>
        <p:grpSpPr>
          <a:xfrm>
            <a:off x="4448313" y="2152680"/>
            <a:ext cx="655949" cy="480060"/>
            <a:chOff x="691082" y="-480060"/>
            <a:chExt cx="655949" cy="48006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FA49705-643F-4B73-BD09-66323E7852DF}"/>
                </a:ext>
              </a:extLst>
            </p:cNvPr>
            <p:cNvCxnSpPr/>
            <p:nvPr/>
          </p:nvCxnSpPr>
          <p:spPr>
            <a:xfrm>
              <a:off x="1060024" y="-149157"/>
              <a:ext cx="249967" cy="1491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B236A1-041A-448F-87D3-7006C17C2E1A}"/>
                </a:ext>
              </a:extLst>
            </p:cNvPr>
            <p:cNvSpPr txBox="1"/>
            <p:nvPr/>
          </p:nvSpPr>
          <p:spPr>
            <a:xfrm>
              <a:off x="691082" y="-48006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dank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4566665-5608-4050-81E7-16BE519DC6EE}"/>
              </a:ext>
            </a:extLst>
          </p:cNvPr>
          <p:cNvGrpSpPr/>
          <p:nvPr/>
        </p:nvGrpSpPr>
        <p:grpSpPr>
          <a:xfrm>
            <a:off x="5048968" y="2143092"/>
            <a:ext cx="655949" cy="512441"/>
            <a:chOff x="988576" y="-512441"/>
            <a:chExt cx="655949" cy="51244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A3B49-A6E2-4306-9413-11DF1B36E2F9}"/>
                </a:ext>
              </a:extLst>
            </p:cNvPr>
            <p:cNvCxnSpPr/>
            <p:nvPr/>
          </p:nvCxnSpPr>
          <p:spPr>
            <a:xfrm>
              <a:off x="1060024" y="-149157"/>
              <a:ext cx="249967" cy="1491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4E46B6E-5EDE-4FBF-9E91-748AB3ECFFB3}"/>
                </a:ext>
              </a:extLst>
            </p:cNvPr>
            <p:cNvSpPr txBox="1"/>
            <p:nvPr/>
          </p:nvSpPr>
          <p:spPr>
            <a:xfrm>
              <a:off x="988576" y="-512441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dank</a:t>
              </a:r>
            </a:p>
          </p:txBody>
        </p:sp>
      </p:grp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2B1FDF6B-7E14-48F0-924A-8D24173EF267}"/>
              </a:ext>
            </a:extLst>
          </p:cNvPr>
          <p:cNvSpPr/>
          <p:nvPr/>
        </p:nvSpPr>
        <p:spPr>
          <a:xfrm>
            <a:off x="6676742" y="787232"/>
            <a:ext cx="3222419" cy="1052687"/>
          </a:xfrm>
          <a:prstGeom prst="wedgeRoundRectCallout">
            <a:avLst>
              <a:gd name="adj1" fmla="val -91618"/>
              <a:gd name="adj2" fmla="val 9153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However,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X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dank, we can't unify with our list [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snack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EC0A5F-8845-4B80-BCCB-CD1B5EDFA354}"/>
              </a:ext>
            </a:extLst>
          </p:cNvPr>
          <p:cNvGrpSpPr/>
          <p:nvPr/>
        </p:nvGrpSpPr>
        <p:grpSpPr>
          <a:xfrm>
            <a:off x="4445934" y="2575897"/>
            <a:ext cx="655949" cy="443964"/>
            <a:chOff x="691082" y="-443964"/>
            <a:chExt cx="655949" cy="44396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A5E0386-BB83-48D4-8A72-B11086CB9276}"/>
                </a:ext>
              </a:extLst>
            </p:cNvPr>
            <p:cNvCxnSpPr/>
            <p:nvPr/>
          </p:nvCxnSpPr>
          <p:spPr>
            <a:xfrm>
              <a:off x="1060024" y="-149157"/>
              <a:ext cx="249967" cy="1491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906B9-1E45-4412-8AF4-146F40FDCA92}"/>
                </a:ext>
              </a:extLst>
            </p:cNvPr>
            <p:cNvSpPr txBox="1"/>
            <p:nvPr/>
          </p:nvSpPr>
          <p:spPr>
            <a:xfrm>
              <a:off x="691082" y="-44396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dank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32FF04-B943-41BD-8BD7-59403F738AB4}"/>
              </a:ext>
            </a:extLst>
          </p:cNvPr>
          <p:cNvGrpSpPr/>
          <p:nvPr/>
        </p:nvGrpSpPr>
        <p:grpSpPr>
          <a:xfrm>
            <a:off x="5210716" y="2567629"/>
            <a:ext cx="626568" cy="432578"/>
            <a:chOff x="1021416" y="-433606"/>
            <a:chExt cx="385813" cy="433606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B3CF6DF-A73B-4BF5-B8E2-1143373E1233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16" y="-137232"/>
              <a:ext cx="288575" cy="1372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A0D258-702C-41F4-8780-5F32B4114758}"/>
                </a:ext>
              </a:extLst>
            </p:cNvPr>
            <p:cNvSpPr txBox="1"/>
            <p:nvPr/>
          </p:nvSpPr>
          <p:spPr>
            <a:xfrm>
              <a:off x="1036615" y="-43360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lit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A5B3D2-EB85-44A3-87BA-03BC6076BE26}"/>
              </a:ext>
            </a:extLst>
          </p:cNvPr>
          <p:cNvGrpSpPr/>
          <p:nvPr/>
        </p:nvGrpSpPr>
        <p:grpSpPr>
          <a:xfrm>
            <a:off x="5752828" y="2567629"/>
            <a:ext cx="1444947" cy="452232"/>
            <a:chOff x="936980" y="-443911"/>
            <a:chExt cx="1444947" cy="45223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098D3FB-1C62-468E-BEF7-E217F05AE6B0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6" y="-154939"/>
              <a:ext cx="356845" cy="163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FCF1535-B02A-4ACD-BDE2-EC1828589EDB}"/>
                </a:ext>
              </a:extLst>
            </p:cNvPr>
            <p:cNvSpPr txBox="1"/>
            <p:nvPr/>
          </p:nvSpPr>
          <p:spPr>
            <a:xfrm>
              <a:off x="936980" y="-443911"/>
              <a:ext cx="144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[dank, snack]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D3284C-180E-406F-9E53-014A1AF814FC}"/>
              </a:ext>
            </a:extLst>
          </p:cNvPr>
          <p:cNvGrpSpPr/>
          <p:nvPr/>
        </p:nvGrpSpPr>
        <p:grpSpPr>
          <a:xfrm>
            <a:off x="7216363" y="2570211"/>
            <a:ext cx="655949" cy="443964"/>
            <a:chOff x="691082" y="-443964"/>
            <a:chExt cx="655949" cy="44396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9A6B3A9-D230-4E99-A09E-6598C7B5081C}"/>
                </a:ext>
              </a:extLst>
            </p:cNvPr>
            <p:cNvCxnSpPr/>
            <p:nvPr/>
          </p:nvCxnSpPr>
          <p:spPr>
            <a:xfrm>
              <a:off x="1060024" y="-149157"/>
              <a:ext cx="249967" cy="1491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DAB3AC-96FE-4102-9866-5EE2E2CFD93D}"/>
                </a:ext>
              </a:extLst>
            </p:cNvPr>
            <p:cNvSpPr txBox="1"/>
            <p:nvPr/>
          </p:nvSpPr>
          <p:spPr>
            <a:xfrm>
              <a:off x="691082" y="-44396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dank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CB3F98-D377-45F6-A56C-A2DAB643442B}"/>
              </a:ext>
            </a:extLst>
          </p:cNvPr>
          <p:cNvGrpSpPr/>
          <p:nvPr/>
        </p:nvGrpSpPr>
        <p:grpSpPr>
          <a:xfrm>
            <a:off x="7775523" y="2562593"/>
            <a:ext cx="1444947" cy="452232"/>
            <a:chOff x="936980" y="-443911"/>
            <a:chExt cx="1444947" cy="45223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0B3A6-FB4D-4937-B6C6-2722535B7469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6" y="-154939"/>
              <a:ext cx="356845" cy="163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159CC6C-F1A9-42F2-87C2-6868A3337EA2}"/>
                </a:ext>
              </a:extLst>
            </p:cNvPr>
            <p:cNvSpPr txBox="1"/>
            <p:nvPr/>
          </p:nvSpPr>
          <p:spPr>
            <a:xfrm>
              <a:off x="936980" y="-443911"/>
              <a:ext cx="144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[dank, snack]</a:t>
              </a:r>
            </a:p>
          </p:txBody>
        </p:sp>
      </p:grp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6F2D55E6-BB89-47C3-843D-2C207F29248B}"/>
              </a:ext>
            </a:extLst>
          </p:cNvPr>
          <p:cNvSpPr/>
          <p:nvPr/>
        </p:nvSpPr>
        <p:spPr>
          <a:xfrm>
            <a:off x="7531340" y="2095277"/>
            <a:ext cx="2144790" cy="675977"/>
          </a:xfrm>
          <a:prstGeom prst="wedgeRoundRectCallout">
            <a:avLst>
              <a:gd name="adj1" fmla="val -122215"/>
              <a:gd name="adj2" fmla="val 204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this fact is found to be false.</a:t>
            </a:r>
          </a:p>
        </p:txBody>
      </p:sp>
      <p:sp>
        <p:nvSpPr>
          <p:cNvPr id="124" name="Speech Bubble: Rectangle with Corners Rounded 123">
            <a:extLst>
              <a:ext uri="{FF2B5EF4-FFF2-40B4-BE49-F238E27FC236}">
                <a16:creationId xmlns:a16="http://schemas.microsoft.com/office/drawing/2014/main" id="{38CADF26-30EA-4ECF-999B-F5285D95DBF2}"/>
              </a:ext>
            </a:extLst>
          </p:cNvPr>
          <p:cNvSpPr/>
          <p:nvPr/>
        </p:nvSpPr>
        <p:spPr>
          <a:xfrm>
            <a:off x="7265867" y="5476378"/>
            <a:ext cx="2112749" cy="594390"/>
          </a:xfrm>
          <a:prstGeom prst="wedgeRoundRectCallout">
            <a:avLst>
              <a:gd name="adj1" fmla="val -65594"/>
              <a:gd name="adj2" fmla="val -780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unifies too!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9BEE2FE-F7E4-4C49-8A22-E2C4CA6CB19C}"/>
              </a:ext>
            </a:extLst>
          </p:cNvPr>
          <p:cNvGrpSpPr/>
          <p:nvPr/>
        </p:nvGrpSpPr>
        <p:grpSpPr>
          <a:xfrm>
            <a:off x="5421392" y="2142216"/>
            <a:ext cx="1043989" cy="488338"/>
            <a:chOff x="990286" y="-480017"/>
            <a:chExt cx="1043989" cy="4883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2EE035C-0B73-4A77-A3AF-0243E76F38FF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6" y="-154939"/>
              <a:ext cx="356845" cy="163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829F38-A39A-47A9-900E-C53BFF4E1289}"/>
                </a:ext>
              </a:extLst>
            </p:cNvPr>
            <p:cNvSpPr txBox="1"/>
            <p:nvPr/>
          </p:nvSpPr>
          <p:spPr>
            <a:xfrm>
              <a:off x="1163524" y="-480017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[snack]</a:t>
              </a:r>
            </a:p>
          </p:txBody>
        </p:sp>
      </p:grp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530A1366-D76D-4522-BE2E-572D25791EC9}"/>
              </a:ext>
            </a:extLst>
          </p:cNvPr>
          <p:cNvSpPr/>
          <p:nvPr/>
        </p:nvSpPr>
        <p:spPr>
          <a:xfrm>
            <a:off x="6858874" y="958494"/>
            <a:ext cx="3445449" cy="1052687"/>
          </a:xfrm>
          <a:prstGeom prst="wedgeRoundRectCallout">
            <a:avLst>
              <a:gd name="adj1" fmla="val -81142"/>
              <a:gd name="adj2" fmla="val 9382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After we unify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we attempt to unify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to [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snack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].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CC6DECC5-D667-456B-959A-A0B067BF2806}"/>
              </a:ext>
            </a:extLst>
          </p:cNvPr>
          <p:cNvSpPr/>
          <p:nvPr/>
        </p:nvSpPr>
        <p:spPr>
          <a:xfrm>
            <a:off x="89182" y="3414699"/>
            <a:ext cx="3913326" cy="1742996"/>
          </a:xfrm>
          <a:prstGeom prst="wedgeRoundRectCallout">
            <a:avLst>
              <a:gd name="adj1" fmla="val 93993"/>
              <a:gd name="adj2" fmla="val -6898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then uses pattern matching to unify against the list: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lit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[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snack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93C00C-6912-44C0-BC5B-8A831E619776}"/>
              </a:ext>
            </a:extLst>
          </p:cNvPr>
          <p:cNvSpPr/>
          <p:nvPr/>
        </p:nvSpPr>
        <p:spPr>
          <a:xfrm>
            <a:off x="7170463" y="4620638"/>
            <a:ext cx="493235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dank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Tail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[snack]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0" name="Speech Bubble: Rectangle with Corners Rounded 129">
            <a:extLst>
              <a:ext uri="{FF2B5EF4-FFF2-40B4-BE49-F238E27FC236}">
                <a16:creationId xmlns:a16="http://schemas.microsoft.com/office/drawing/2014/main" id="{349F0A70-19A4-43A9-9A01-F9D5A12E2ADD}"/>
              </a:ext>
            </a:extLst>
          </p:cNvPr>
          <p:cNvSpPr/>
          <p:nvPr/>
        </p:nvSpPr>
        <p:spPr>
          <a:xfrm>
            <a:off x="4898432" y="790205"/>
            <a:ext cx="3553752" cy="903755"/>
          </a:xfrm>
          <a:prstGeom prst="wedgeRoundRectCallout">
            <a:avLst>
              <a:gd name="adj1" fmla="val -69767"/>
              <a:gd name="adj2" fmla="val 1360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 completely proved this rule – pass this result back up!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D9BAB6E5-F2CA-4F3D-A392-040EC8BFCF9C}"/>
              </a:ext>
            </a:extLst>
          </p:cNvPr>
          <p:cNvSpPr/>
          <p:nvPr/>
        </p:nvSpPr>
        <p:spPr>
          <a:xfrm>
            <a:off x="7622564" y="1258785"/>
            <a:ext cx="4471396" cy="1180018"/>
          </a:xfrm>
          <a:prstGeom prst="wedgeRoundRectCallout">
            <a:avLst>
              <a:gd name="adj1" fmla="val -46100"/>
              <a:gd name="adj2" fmla="val 6921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Prolog tries to prove the subgoal, with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mapped to [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snack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].</a:t>
            </a: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BFB6B7D5-6B41-4617-B891-633AFE60AC0D}"/>
              </a:ext>
            </a:extLst>
          </p:cNvPr>
          <p:cNvSpPr/>
          <p:nvPr/>
        </p:nvSpPr>
        <p:spPr>
          <a:xfrm>
            <a:off x="7899508" y="772184"/>
            <a:ext cx="3546601" cy="1180018"/>
          </a:xfrm>
          <a:prstGeom prst="wedgeRoundRectCallout">
            <a:avLst>
              <a:gd name="adj1" fmla="val -76346"/>
              <a:gd name="adj2" fmla="val 1235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then attempts to prove that the value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was found somewhere in the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list.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E22114D7-F1D4-459F-8496-C06A076C8299}"/>
              </a:ext>
            </a:extLst>
          </p:cNvPr>
          <p:cNvSpPr/>
          <p:nvPr/>
        </p:nvSpPr>
        <p:spPr>
          <a:xfrm>
            <a:off x="591449" y="2748738"/>
            <a:ext cx="2737827" cy="1073378"/>
          </a:xfrm>
          <a:prstGeom prst="wedgeRoundRectCallout">
            <a:avLst>
              <a:gd name="adj1" fmla="val 74060"/>
              <a:gd name="adj2" fmla="val 1041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4E362FB2-BD80-48F7-B9AF-C4E14949B6FF}"/>
              </a:ext>
            </a:extLst>
          </p:cNvPr>
          <p:cNvSpPr/>
          <p:nvPr/>
        </p:nvSpPr>
        <p:spPr>
          <a:xfrm>
            <a:off x="4645319" y="1126095"/>
            <a:ext cx="2210959" cy="824857"/>
          </a:xfrm>
          <a:prstGeom prst="wedgeRoundRectCallout">
            <a:avLst>
              <a:gd name="adj1" fmla="val -33514"/>
              <a:gd name="adj2" fmla="val 11287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unified with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dank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6E7EEA-6FC2-4642-8F0E-5FE389C32E73}"/>
              </a:ext>
            </a:extLst>
          </p:cNvPr>
          <p:cNvSpPr txBox="1"/>
          <p:nvPr/>
        </p:nvSpPr>
        <p:spPr>
          <a:xfrm>
            <a:off x="963595" y="6167998"/>
            <a:ext cx="987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what's happening? Prolog is combining unification with pattern matching on lists!</a:t>
            </a:r>
          </a:p>
        </p:txBody>
      </p:sp>
    </p:spTree>
    <p:extLst>
      <p:ext uri="{BB962C8B-B14F-4D97-AF65-F5344CB8AC3E}">
        <p14:creationId xmlns:p14="http://schemas.microsoft.com/office/powerpoint/2010/main" val="21678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1354 -0.28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04661 0.294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1692 -0.37731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2" grpId="0" animBg="1"/>
      <p:bldP spid="4" grpId="0"/>
      <p:bldP spid="16" grpId="0"/>
      <p:bldP spid="19" grpId="0"/>
      <p:bldP spid="23" grpId="0" animBg="1"/>
      <p:bldP spid="23" grpId="1" animBg="1"/>
      <p:bldP spid="37" grpId="0" animBg="1"/>
      <p:bldP spid="33" grpId="0"/>
      <p:bldP spid="41" grpId="0"/>
      <p:bldP spid="54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72" grpId="2" animBg="1"/>
      <p:bldP spid="75" grpId="0" animBg="1"/>
      <p:bldP spid="75" grpId="1" animBg="1"/>
      <p:bldP spid="79" grpId="0" animBg="1"/>
      <p:bldP spid="79" grpId="1" animBg="1"/>
      <p:bldP spid="80" grpId="0" animBg="1"/>
      <p:bldP spid="81" grpId="0" animBg="1"/>
      <p:bldP spid="31" grpId="0" animBg="1"/>
      <p:bldP spid="31" grpId="1" animBg="1"/>
      <p:bldP spid="50" grpId="0" animBg="1"/>
      <p:bldP spid="50" grpId="1" animBg="1"/>
      <p:bldP spid="34" grpId="0" animBg="1"/>
      <p:bldP spid="34" grpId="1" animBg="1"/>
      <p:bldP spid="45" grpId="0" animBg="1"/>
      <p:bldP spid="45" grpId="1" animBg="1"/>
      <p:bldP spid="45" grpId="2" animBg="1"/>
      <p:bldP spid="49" grpId="0" animBg="1"/>
      <p:bldP spid="49" grpId="1" animBg="1"/>
      <p:bldP spid="124" grpId="0" animBg="1"/>
      <p:bldP spid="124" grpId="1" animBg="1"/>
      <p:bldP spid="82" grpId="0" animBg="1"/>
      <p:bldP spid="82" grpId="1" animBg="1"/>
      <p:bldP spid="52" grpId="0" uiExpand="1" build="p" animBg="1"/>
      <p:bldP spid="52" grpId="1" build="allAtOnce" animBg="1"/>
      <p:bldP spid="129" grpId="0" animBg="1"/>
      <p:bldP spid="130" grpId="0" animBg="1"/>
      <p:bldP spid="130" grpId="1" animBg="1"/>
      <p:bldP spid="39" grpId="0" animBg="1"/>
      <p:bldP spid="39" grpId="1" animBg="1"/>
      <p:bldP spid="89" grpId="0" animBg="1"/>
      <p:bldP spid="89" grpId="1" animBg="1"/>
      <p:bldP spid="42" grpId="0" uiExpand="1" animBg="1"/>
      <p:bldP spid="42" grpId="1" animBg="1"/>
      <p:bldP spid="42" grpId="2" animBg="1"/>
      <p:bldP spid="132" grpId="0" uiExpand="1" animBg="1"/>
      <p:bldP spid="132" grpId="1" animBg="1"/>
      <p:bldP spid="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see one final example: Deleting an atom from a list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0337AE-A31B-49AF-8F47-0894562786B4}"/>
              </a:ext>
            </a:extLst>
          </p:cNvPr>
          <p:cNvSpPr txBox="1"/>
          <p:nvPr/>
        </p:nvSpPr>
        <p:spPr>
          <a:xfrm>
            <a:off x="1350887" y="1553707"/>
            <a:ext cx="906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general form will be: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ItemToDelete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ListToDeleteFrom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ResultingList</a:t>
            </a:r>
            <a:r>
              <a:rPr lang="en-US" dirty="0"/>
              <a:t>)</a:t>
            </a: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41E2C9CE-BF1C-4DD2-884C-2F8D42E32A2F}"/>
              </a:ext>
            </a:extLst>
          </p:cNvPr>
          <p:cNvSpPr/>
          <p:nvPr/>
        </p:nvSpPr>
        <p:spPr>
          <a:xfrm>
            <a:off x="2628901" y="366714"/>
            <a:ext cx="2581276" cy="1030542"/>
          </a:xfrm>
          <a:prstGeom prst="wedgeRoundRectCallout">
            <a:avLst>
              <a:gd name="adj1" fmla="val 15383"/>
              <a:gd name="adj2" fmla="val 9866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represents the item we want to delete.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A2CB6B7C-CD13-40FC-A65A-3844C5D5D069}"/>
              </a:ext>
            </a:extLst>
          </p:cNvPr>
          <p:cNvSpPr/>
          <p:nvPr/>
        </p:nvSpPr>
        <p:spPr>
          <a:xfrm>
            <a:off x="4719637" y="65617"/>
            <a:ext cx="2752726" cy="1210977"/>
          </a:xfrm>
          <a:prstGeom prst="wedgeRoundRectCallout">
            <a:avLst>
              <a:gd name="adj1" fmla="val 5348"/>
              <a:gd name="adj2" fmla="val 10210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represents the list we're deleting from.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E736CABA-F7DF-4B81-AFD5-2C1C1AAC1D0F}"/>
              </a:ext>
            </a:extLst>
          </p:cNvPr>
          <p:cNvSpPr/>
          <p:nvPr/>
        </p:nvSpPr>
        <p:spPr>
          <a:xfrm>
            <a:off x="7769193" y="562287"/>
            <a:ext cx="3662688" cy="824857"/>
          </a:xfrm>
          <a:prstGeom prst="wedgeRoundRectCallout">
            <a:avLst>
              <a:gd name="adj1" fmla="val -41388"/>
              <a:gd name="adj2" fmla="val 1111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represents the list once the value was deleted.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3FB0F8-4CA8-453F-81C6-83AB24E1895C}"/>
              </a:ext>
            </a:extLst>
          </p:cNvPr>
          <p:cNvSpPr txBox="1"/>
          <p:nvPr/>
        </p:nvSpPr>
        <p:spPr>
          <a:xfrm>
            <a:off x="1427087" y="2450963"/>
            <a:ext cx="906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query could look like this: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B70BC6-980B-434E-B15F-98D33B1D8BFC}"/>
              </a:ext>
            </a:extLst>
          </p:cNvPr>
          <p:cNvSpPr txBox="1"/>
          <p:nvPr/>
        </p:nvSpPr>
        <p:spPr>
          <a:xfrm>
            <a:off x="1350887" y="3337799"/>
            <a:ext cx="906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 like this: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], [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)    True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08D80A-EE83-457C-828C-1E1746E9CC03}"/>
              </a:ext>
            </a:extLst>
          </p:cNvPr>
          <p:cNvSpPr txBox="1"/>
          <p:nvPr/>
        </p:nvSpPr>
        <p:spPr>
          <a:xfrm>
            <a:off x="1350886" y="4161113"/>
            <a:ext cx="9062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 even this: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 , [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)  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= [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carey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paul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david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= [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paul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carey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david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= [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paul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david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carey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EE91BC-346A-496B-AC88-389376490CA6}"/>
              </a:ext>
            </a:extLst>
          </p:cNvPr>
          <p:cNvSpPr txBox="1"/>
          <p:nvPr/>
        </p:nvSpPr>
        <p:spPr>
          <a:xfrm>
            <a:off x="1564915" y="606832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Prepare yourself, the facts/rules for deletion are going to be confusing!</a:t>
            </a:r>
          </a:p>
        </p:txBody>
      </p:sp>
    </p:spTree>
    <p:extLst>
      <p:ext uri="{BB962C8B-B14F-4D97-AF65-F5344CB8AC3E}">
        <p14:creationId xmlns:p14="http://schemas.microsoft.com/office/powerpoint/2010/main" val="18556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8" grpId="0"/>
      <p:bldP spid="88" grpId="0" uiExpand="1" animBg="1"/>
      <p:bldP spid="88" grpId="1" animBg="1"/>
      <p:bldP spid="90" grpId="0" uiExpand="1" animBg="1"/>
      <p:bldP spid="90" grpId="1" animBg="1"/>
      <p:bldP spid="91" grpId="0" uiExpand="1" animBg="1"/>
      <p:bldP spid="91" grpId="1" animBg="1"/>
      <p:bldP spid="101" grpId="0"/>
      <p:bldP spid="102" grpId="0"/>
      <p:bldP spid="113" grpId="0"/>
      <p:bldP spid="1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Here's the code to delete a single item from a list: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7807110" cy="923330"/>
            <a:chOff x="2585519" y="1632587"/>
            <a:chExt cx="7217815" cy="923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 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Tail_,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241362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first line is like we saw earlier – it handles the base case.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DA34B-A148-499B-BFEA-4D8381E93B47}"/>
              </a:ext>
            </a:extLst>
          </p:cNvPr>
          <p:cNvSpPr txBox="1"/>
          <p:nvPr/>
        </p:nvSpPr>
        <p:spPr>
          <a:xfrm>
            <a:off x="1000691" y="2910272"/>
            <a:ext cx="999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base case handles the situation where the first item in the list is the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we want to delete, e.g.: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7EA1-F29A-470A-90D1-9DA451EF39F3}"/>
              </a:ext>
            </a:extLst>
          </p:cNvPr>
          <p:cNvSpPr/>
          <p:nvPr/>
        </p:nvSpPr>
        <p:spPr>
          <a:xfrm>
            <a:off x="2588195" y="1828800"/>
            <a:ext cx="7626968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61F35-A89C-45DB-8FFE-ED0E8D680BE9}"/>
              </a:ext>
            </a:extLst>
          </p:cNvPr>
          <p:cNvSpPr txBox="1"/>
          <p:nvPr/>
        </p:nvSpPr>
        <p:spPr>
          <a:xfrm>
            <a:off x="1000691" y="3742638"/>
            <a:ext cx="999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now let's dive into the second rule. It's more confusing!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BDC3CA-D9F5-4AAD-B7A5-6768EBC19B14}"/>
              </a:ext>
            </a:extLst>
          </p:cNvPr>
          <p:cNvSpPr/>
          <p:nvPr/>
        </p:nvSpPr>
        <p:spPr>
          <a:xfrm>
            <a:off x="2571750" y="1534856"/>
            <a:ext cx="2847975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DE75F543-940D-48CB-AF2D-BA0C84EF75DC}"/>
              </a:ext>
            </a:extLst>
          </p:cNvPr>
          <p:cNvSpPr/>
          <p:nvPr/>
        </p:nvSpPr>
        <p:spPr>
          <a:xfrm>
            <a:off x="1393181" y="124775"/>
            <a:ext cx="2526357" cy="905453"/>
          </a:xfrm>
          <a:prstGeom prst="wedgeRoundRectCallout">
            <a:avLst>
              <a:gd name="adj1" fmla="val 33103"/>
              <a:gd name="adj2" fmla="val 11219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We're trying to delete an item with this value.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210BAB3E-46EA-4CBF-AE70-2953BD8E0479}"/>
              </a:ext>
            </a:extLst>
          </p:cNvPr>
          <p:cNvSpPr/>
          <p:nvPr/>
        </p:nvSpPr>
        <p:spPr>
          <a:xfrm>
            <a:off x="4036369" y="118272"/>
            <a:ext cx="3464570" cy="905453"/>
          </a:xfrm>
          <a:prstGeom prst="wedgeRoundRectCallout">
            <a:avLst>
              <a:gd name="adj1" fmla="val -36124"/>
              <a:gd name="adj2" fmla="val 1090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 break up the list into the head Item and all Tail items using pattern matching.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5B55CA8-7A50-4797-B5B7-C21A315D6151}"/>
              </a:ext>
            </a:extLst>
          </p:cNvPr>
          <p:cNvSpPr/>
          <p:nvPr/>
        </p:nvSpPr>
        <p:spPr>
          <a:xfrm>
            <a:off x="7580784" y="571183"/>
            <a:ext cx="3616970" cy="905453"/>
          </a:xfrm>
          <a:prstGeom prst="wedgeRoundRectCallout">
            <a:avLst>
              <a:gd name="adj1" fmla="val -117973"/>
              <a:gd name="adj2" fmla="val 6275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so, our final list will just be the Tail of the list – it contains all items except the deleted one!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8A7C7116-5770-4995-BEDF-0271863FDF6B}"/>
              </a:ext>
            </a:extLst>
          </p:cNvPr>
          <p:cNvSpPr/>
          <p:nvPr/>
        </p:nvSpPr>
        <p:spPr>
          <a:xfrm>
            <a:off x="5612861" y="2126076"/>
            <a:ext cx="3527749" cy="905453"/>
          </a:xfrm>
          <a:prstGeom prst="wedgeRoundRectCallout">
            <a:avLst>
              <a:gd name="adj1" fmla="val -92170"/>
              <a:gd name="adj2" fmla="val -8346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verify that the head item in the list is the same as the item we want to delete. </a:t>
            </a:r>
          </a:p>
        </p:txBody>
      </p:sp>
    </p:spTree>
    <p:extLst>
      <p:ext uri="{BB962C8B-B14F-4D97-AF65-F5344CB8AC3E}">
        <p14:creationId xmlns:p14="http://schemas.microsoft.com/office/powerpoint/2010/main" val="24338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5352 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9" grpId="0"/>
      <p:bldP spid="5" grpId="0" animBg="1"/>
      <p:bldP spid="5" grpId="1" animBg="1"/>
      <p:bldP spid="34" grpId="0"/>
      <p:bldP spid="35" grpId="0" animBg="1"/>
      <p:bldP spid="28" grpId="0" uiExpand="1" animBg="1"/>
      <p:bldP spid="28" grpId="1" animBg="1"/>
      <p:bldP spid="30" grpId="0" uiExpand="1" animBg="1"/>
      <p:bldP spid="30" grpId="1" animBg="1"/>
      <p:bldP spid="32" grpId="0" uiExpand="1" animBg="1"/>
      <p:bldP spid="32" grpId="1" animBg="1"/>
      <p:bldP spid="31" grpId="0" uiExpand="1" animBg="1"/>
      <p:bldP spid="31" grpId="1" animBg="1"/>
      <p:bldP spid="31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Here's the code to delete a single item from a list: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7897597" cy="923330"/>
            <a:chOff x="2585519" y="1632587"/>
            <a:chExt cx="7217815" cy="923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 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Tail_,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2413620"/>
            <a:ext cx="906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second line handles the case where the </a:t>
            </a:r>
            <a:r>
              <a:rPr lang="en-US" dirty="0">
                <a:solidFill>
                  <a:srgbClr val="C00000"/>
                </a:solidFill>
              </a:rPr>
              <a:t>item we want to delete </a:t>
            </a:r>
            <a:r>
              <a:rPr lang="en-US" dirty="0"/>
              <a:t>ISN'T the first item, e.g.: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7EA1-F29A-470A-90D1-9DA451EF39F3}"/>
              </a:ext>
            </a:extLst>
          </p:cNvPr>
          <p:cNvSpPr/>
          <p:nvPr/>
        </p:nvSpPr>
        <p:spPr>
          <a:xfrm>
            <a:off x="2592961" y="1583335"/>
            <a:ext cx="7089203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86161-6C59-4477-A986-2FB415419209}"/>
              </a:ext>
            </a:extLst>
          </p:cNvPr>
          <p:cNvSpPr txBox="1"/>
          <p:nvPr/>
        </p:nvSpPr>
        <p:spPr>
          <a:xfrm>
            <a:off x="1422321" y="3178538"/>
            <a:ext cx="950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our rule uses pattern matching to break up the input list into the Head item and all Tail items.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9EF8F-5B0C-493B-8BCC-C6C5A474D90B}"/>
              </a:ext>
            </a:extLst>
          </p:cNvPr>
          <p:cNvSpPr txBox="1"/>
          <p:nvPr/>
        </p:nvSpPr>
        <p:spPr>
          <a:xfrm>
            <a:off x="1422321" y="3678947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let's direct our attention to the subgoal.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56E3D-6FB7-4CEC-A95A-4A300530DCDA}"/>
              </a:ext>
            </a:extLst>
          </p:cNvPr>
          <p:cNvSpPr/>
          <p:nvPr/>
        </p:nvSpPr>
        <p:spPr>
          <a:xfrm>
            <a:off x="5287833" y="1859753"/>
            <a:ext cx="1750511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0AEA4-86B7-438B-B4E3-65F8D2F6D22E}"/>
              </a:ext>
            </a:extLst>
          </p:cNvPr>
          <p:cNvSpPr txBox="1"/>
          <p:nvPr/>
        </p:nvSpPr>
        <p:spPr>
          <a:xfrm>
            <a:off x="728946" y="4173839"/>
            <a:ext cx="10734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 basically says this: </a:t>
            </a:r>
          </a:p>
          <a:p>
            <a:pPr algn="ctr"/>
            <a:r>
              <a:rPr lang="en-US" dirty="0"/>
              <a:t>"Use delete to remove the Item from amongst the Tail items; </a:t>
            </a:r>
            <a:r>
              <a:rPr lang="en-US" dirty="0" err="1"/>
              <a:t>FinalTail</a:t>
            </a:r>
            <a:r>
              <a:rPr lang="en-US" dirty="0"/>
              <a:t> refers to the resulting tail"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64A93-A82B-44AB-9595-82FC68F277B5}"/>
              </a:ext>
            </a:extLst>
          </p:cNvPr>
          <p:cNvSpPr txBox="1"/>
          <p:nvPr/>
        </p:nvSpPr>
        <p:spPr>
          <a:xfrm>
            <a:off x="686084" y="4927964"/>
            <a:ext cx="1073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Finally, let's look at the third parameter of our rule's head.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3E658-AD91-42C6-96A0-21273A732032}"/>
              </a:ext>
            </a:extLst>
          </p:cNvPr>
          <p:cNvSpPr/>
          <p:nvPr/>
        </p:nvSpPr>
        <p:spPr>
          <a:xfrm>
            <a:off x="7372352" y="1806318"/>
            <a:ext cx="2781300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8F1CF-2FEB-42E8-B881-539FEDE3B367}"/>
              </a:ext>
            </a:extLst>
          </p:cNvPr>
          <p:cNvSpPr/>
          <p:nvPr/>
        </p:nvSpPr>
        <p:spPr>
          <a:xfrm>
            <a:off x="3895726" y="1812004"/>
            <a:ext cx="1361681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76C1E32-4BD6-4648-B2FC-BB38C5FE4EA4}"/>
              </a:ext>
            </a:extLst>
          </p:cNvPr>
          <p:cNvSpPr/>
          <p:nvPr/>
        </p:nvSpPr>
        <p:spPr>
          <a:xfrm>
            <a:off x="8625739" y="398126"/>
            <a:ext cx="1662095" cy="905453"/>
          </a:xfrm>
          <a:prstGeom prst="wedgeRoundRectCallout">
            <a:avLst>
              <a:gd name="adj1" fmla="val -32229"/>
              <a:gd name="adj2" fmla="val 11062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From the Tail items of the list.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2BFEBD3-651A-45F6-978B-96351B78B555}"/>
              </a:ext>
            </a:extLst>
          </p:cNvPr>
          <p:cNvSpPr/>
          <p:nvPr/>
        </p:nvSpPr>
        <p:spPr>
          <a:xfrm>
            <a:off x="9324975" y="49566"/>
            <a:ext cx="2842646" cy="1104044"/>
          </a:xfrm>
          <a:prstGeom prst="wedgeRoundRectCallout">
            <a:avLst>
              <a:gd name="adj1" fmla="val -43894"/>
              <a:gd name="adj2" fmla="val 109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what the list will look like with Item_ removed from the Tail_.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4F96-5A42-4588-B845-C79B6DD4481F}"/>
              </a:ext>
            </a:extLst>
          </p:cNvPr>
          <p:cNvSpPr/>
          <p:nvPr/>
        </p:nvSpPr>
        <p:spPr>
          <a:xfrm>
            <a:off x="5330185" y="1819430"/>
            <a:ext cx="1699268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C912CB-361A-4007-8784-9E494155BCA9}"/>
              </a:ext>
            </a:extLst>
          </p:cNvPr>
          <p:cNvSpPr txBox="1"/>
          <p:nvPr/>
        </p:nvSpPr>
        <p:spPr>
          <a:xfrm>
            <a:off x="686084" y="5406146"/>
            <a:ext cx="1073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Remember, the third argument represents our final list with the item deleted.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C51BAE-0DE4-4BDF-B740-FBF4B76B0643}"/>
              </a:ext>
            </a:extLst>
          </p:cNvPr>
          <p:cNvSpPr txBox="1"/>
          <p:nvPr/>
        </p:nvSpPr>
        <p:spPr>
          <a:xfrm>
            <a:off x="2109788" y="5864443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this case, we construct our output list by concatenating the Head item from our original list with the tail of the list with the Item removed from it.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3FD2ACD-36F1-4178-BF37-CE6D2C5BDC8E}"/>
              </a:ext>
            </a:extLst>
          </p:cNvPr>
          <p:cNvSpPr/>
          <p:nvPr/>
        </p:nvSpPr>
        <p:spPr>
          <a:xfrm>
            <a:off x="2355904" y="15907"/>
            <a:ext cx="3369601" cy="926799"/>
          </a:xfrm>
          <a:prstGeom prst="wedgeRoundRectCallout">
            <a:avLst>
              <a:gd name="adj1" fmla="val 43608"/>
              <a:gd name="adj2" fmla="val 1505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Our output list has the Head item from the original list...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69037345-E524-4D5F-9E37-DFC2258D176A}"/>
              </a:ext>
            </a:extLst>
          </p:cNvPr>
          <p:cNvSpPr/>
          <p:nvPr/>
        </p:nvSpPr>
        <p:spPr>
          <a:xfrm>
            <a:off x="6452501" y="241696"/>
            <a:ext cx="1745589" cy="926799"/>
          </a:xfrm>
          <a:prstGeom prst="wedgeRoundRectCallout">
            <a:avLst>
              <a:gd name="adj1" fmla="val -67980"/>
              <a:gd name="adj2" fmla="val 1233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ignore this for now...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A8DEC11-BA37-4C22-BAB2-F1CE33A8289D}"/>
              </a:ext>
            </a:extLst>
          </p:cNvPr>
          <p:cNvSpPr/>
          <p:nvPr/>
        </p:nvSpPr>
        <p:spPr>
          <a:xfrm>
            <a:off x="3948113" y="183137"/>
            <a:ext cx="3438526" cy="1032494"/>
          </a:xfrm>
          <a:prstGeom prst="wedgeRoundRectCallout">
            <a:avLst>
              <a:gd name="adj1" fmla="val -36124"/>
              <a:gd name="adj2" fmla="val 1090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breaks up the list into the head item and all tail items using pattern matching.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7DFB2DC-534E-4FC9-B6E3-3C86B2508A4B}"/>
              </a:ext>
            </a:extLst>
          </p:cNvPr>
          <p:cNvSpPr/>
          <p:nvPr/>
        </p:nvSpPr>
        <p:spPr>
          <a:xfrm>
            <a:off x="6153154" y="30567"/>
            <a:ext cx="1745589" cy="926799"/>
          </a:xfrm>
          <a:prstGeom prst="wedgeRoundRectCallout">
            <a:avLst>
              <a:gd name="adj1" fmla="val 43608"/>
              <a:gd name="adj2" fmla="val 1505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attempt to delete the Item...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F33FE050-A939-4BE1-A320-C3BFA1308502}"/>
              </a:ext>
            </a:extLst>
          </p:cNvPr>
          <p:cNvSpPr/>
          <p:nvPr/>
        </p:nvSpPr>
        <p:spPr>
          <a:xfrm>
            <a:off x="6096000" y="78950"/>
            <a:ext cx="2659987" cy="926799"/>
          </a:xfrm>
          <a:prstGeom prst="wedgeRoundRectCallout">
            <a:avLst>
              <a:gd name="adj1" fmla="val -34149"/>
              <a:gd name="adj2" fmla="val 14597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concatenated to the tail of the list with the item deleted from it.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F205F8E-C7BB-4AEE-B7FD-118175F2188D}"/>
              </a:ext>
            </a:extLst>
          </p:cNvPr>
          <p:cNvSpPr/>
          <p:nvPr/>
        </p:nvSpPr>
        <p:spPr>
          <a:xfrm>
            <a:off x="7750668" y="2970792"/>
            <a:ext cx="4285387" cy="1104044"/>
          </a:xfrm>
          <a:prstGeom prst="wedgeRoundRectCallout">
            <a:avLst>
              <a:gd name="adj1" fmla="val -3998"/>
              <a:gd name="adj2" fmla="val -13347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we have faith that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will be mapped to the tail of the list (minus the deleted element).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660D0D29-1E35-49E1-A6D4-43D6E2773F81}"/>
              </a:ext>
            </a:extLst>
          </p:cNvPr>
          <p:cNvSpPr/>
          <p:nvPr/>
        </p:nvSpPr>
        <p:spPr>
          <a:xfrm>
            <a:off x="2538384" y="3054347"/>
            <a:ext cx="4786912" cy="1104044"/>
          </a:xfrm>
          <a:prstGeom prst="wedgeRoundRectCallout">
            <a:avLst>
              <a:gd name="adj1" fmla="val 21309"/>
              <a:gd name="adj2" fmla="val -13809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Then, by definition, concatenating the head of the original list with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will give us the full list with the item deleted.</a:t>
            </a:r>
          </a:p>
        </p:txBody>
      </p:sp>
    </p:spTree>
    <p:extLst>
      <p:ext uri="{BB962C8B-B14F-4D97-AF65-F5344CB8AC3E}">
        <p14:creationId xmlns:p14="http://schemas.microsoft.com/office/powerpoint/2010/main" val="3604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32617 0.0032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0.09857 -0.0002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43 3.33333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15" grpId="0"/>
      <p:bldP spid="17" grpId="0"/>
      <p:bldP spid="19" grpId="0" animBg="1"/>
      <p:bldP spid="19" grpId="1" animBg="1"/>
      <p:bldP spid="20" grpId="0"/>
      <p:bldP spid="25" grpId="0"/>
      <p:bldP spid="6" grpId="0" animBg="1"/>
      <p:bldP spid="6" grpId="1" animBg="1"/>
      <p:bldP spid="33" grpId="0" animBg="1"/>
      <p:bldP spid="33" grpId="1" animBg="1"/>
      <p:bldP spid="23" grpId="0" uiExpand="1" animBg="1"/>
      <p:bldP spid="23" grpId="1" animBg="1"/>
      <p:bldP spid="23" grpId="2" animBg="1"/>
      <p:bldP spid="24" grpId="0" uiExpand="1" animBg="1"/>
      <p:bldP spid="24" grpId="1" animBg="1"/>
      <p:bldP spid="35" grpId="0" animBg="1"/>
      <p:bldP spid="36" grpId="0"/>
      <p:bldP spid="37" grpId="0"/>
      <p:bldP spid="38" grpId="0" uiExpand="1" animBg="1"/>
      <p:bldP spid="38" grpId="1" animBg="1"/>
      <p:bldP spid="38" grpId="2" animBg="1"/>
      <p:bldP spid="41" grpId="0" uiExpand="1" animBg="1"/>
      <p:bldP spid="41" grpId="1" animBg="1"/>
      <p:bldP spid="16" grpId="0" uiExpand="1" animBg="1"/>
      <p:bldP spid="16" grpId="1" animBg="1"/>
      <p:bldP spid="22" grpId="0" uiExpand="1" animBg="1"/>
      <p:bldP spid="22" grpId="1" animBg="1"/>
      <p:bldP spid="39" grpId="0" uiExpand="1" animBg="1"/>
      <p:bldP spid="39" grpId="1" animBg="1"/>
      <p:bldP spid="39" grpId="2" animBg="1"/>
      <p:bldP spid="26" grpId="0" uiExpand="1" animBg="1"/>
      <p:bldP spid="26" grpId="1" animBg="1"/>
      <p:bldP spid="28" grpId="0" uiExpand="1" animBg="1"/>
      <p:bldP spid="2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AD10947-E725-4DA9-8180-AA620919C5A4}"/>
              </a:ext>
            </a:extLst>
          </p:cNvPr>
          <p:cNvGrpSpPr/>
          <p:nvPr/>
        </p:nvGrpSpPr>
        <p:grpSpPr>
          <a:xfrm>
            <a:off x="2503703" y="1499237"/>
            <a:ext cx="9231097" cy="658176"/>
            <a:chOff x="2585519" y="1632587"/>
            <a:chExt cx="7516410" cy="6581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018E11-1AA9-4E8A-9146-5501037E9D5F}"/>
                </a:ext>
              </a:extLst>
            </p:cNvPr>
            <p:cNvSpPr/>
            <p:nvPr/>
          </p:nvSpPr>
          <p:spPr>
            <a:xfrm>
              <a:off x="2617213" y="1642690"/>
              <a:ext cx="7236533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5A0541-E8C3-4915-9DA6-D5CBF51065E9}"/>
                </a:ext>
              </a:extLst>
            </p:cNvPr>
            <p:cNvSpPr txBox="1"/>
            <p:nvPr/>
          </p:nvSpPr>
          <p:spPr>
            <a:xfrm>
              <a:off x="2585519" y="1632587"/>
              <a:ext cx="75164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28831" y="2582288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carey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548711" y="2086870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carey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203420" y="1300859"/>
            <a:ext cx="701282" cy="470791"/>
            <a:chOff x="1013052" y="-463470"/>
            <a:chExt cx="70128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1013052" y="-463470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1282" cy="480894"/>
            <a:chOff x="1010662" y="-473573"/>
            <a:chExt cx="70128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80068" cy="139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55EE2C9-0246-42F9-A2C5-8BE31EA8E76B}"/>
              </a:ext>
            </a:extLst>
          </p:cNvPr>
          <p:cNvSpPr/>
          <p:nvPr/>
        </p:nvSpPr>
        <p:spPr>
          <a:xfrm>
            <a:off x="67684" y="70395"/>
            <a:ext cx="3645971" cy="1052687"/>
          </a:xfrm>
          <a:prstGeom prst="wedgeRoundRectCallout">
            <a:avLst>
              <a:gd name="adj1" fmla="val 55856"/>
              <a:gd name="adj2" fmla="val 960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carey, we can pattern match against the list and extract the Tail!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84352" cy="1367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BEE85C-52A2-4BB1-9E15-37169F144CE9}"/>
              </a:ext>
            </a:extLst>
          </p:cNvPr>
          <p:cNvGrpSpPr/>
          <p:nvPr/>
        </p:nvGrpSpPr>
        <p:grpSpPr>
          <a:xfrm>
            <a:off x="4676775" y="1809750"/>
            <a:ext cx="2652714" cy="1339879"/>
            <a:chOff x="4459840" y="2934003"/>
            <a:chExt cx="2652714" cy="133987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3FB329-29C1-401C-A395-EE1C5363FA1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459840" y="2934003"/>
              <a:ext cx="2118152" cy="112742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25E272C9-99BD-4562-82E2-01837A80652A}"/>
                </a:ext>
              </a:extLst>
            </p:cNvPr>
            <p:cNvSpPr/>
            <p:nvPr/>
          </p:nvSpPr>
          <p:spPr>
            <a:xfrm rot="5400000">
              <a:off x="6471763" y="3633091"/>
              <a:ext cx="212458" cy="106912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471B89-3C79-4DA4-B5AA-6586CC99DCD1}"/>
              </a:ext>
            </a:extLst>
          </p:cNvPr>
          <p:cNvGrpSpPr/>
          <p:nvPr/>
        </p:nvGrpSpPr>
        <p:grpSpPr>
          <a:xfrm>
            <a:off x="4329949" y="1304983"/>
            <a:ext cx="1361591" cy="457142"/>
            <a:chOff x="1010662" y="-468810"/>
            <a:chExt cx="1361591" cy="45714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2B5477-F48C-4B3F-BAF7-063BCF858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D63372-61E5-4F62-87C1-C489B93FC47D}"/>
                </a:ext>
              </a:extLst>
            </p:cNvPr>
            <p:cNvSpPr txBox="1"/>
            <p:nvPr/>
          </p:nvSpPr>
          <p:spPr>
            <a:xfrm>
              <a:off x="1010662" y="-468810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3E32D27-5C9C-4362-B74A-3F4B71D4712F}"/>
              </a:ext>
            </a:extLst>
          </p:cNvPr>
          <p:cNvSpPr/>
          <p:nvPr/>
        </p:nvSpPr>
        <p:spPr>
          <a:xfrm>
            <a:off x="6528831" y="2579844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5EDA94AB-B94D-4BB2-9CF4-30814815A220}"/>
              </a:ext>
            </a:extLst>
          </p:cNvPr>
          <p:cNvSpPr/>
          <p:nvPr/>
        </p:nvSpPr>
        <p:spPr>
          <a:xfrm>
            <a:off x="6039859" y="80515"/>
            <a:ext cx="3645971" cy="1052687"/>
          </a:xfrm>
          <a:prstGeom prst="wedgeRoundRectCallout">
            <a:avLst>
              <a:gd name="adj1" fmla="val -52823"/>
              <a:gd name="adj2" fmla="val 91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now that we have a mapping for Tail, we can apply it to our third argument as well...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84BC71-BF13-4F47-8C9F-E72EEF76376F}"/>
              </a:ext>
            </a:extLst>
          </p:cNvPr>
          <p:cNvGrpSpPr/>
          <p:nvPr/>
        </p:nvGrpSpPr>
        <p:grpSpPr>
          <a:xfrm>
            <a:off x="5677230" y="1306666"/>
            <a:ext cx="1361591" cy="457142"/>
            <a:chOff x="1010662" y="-468810"/>
            <a:chExt cx="1361591" cy="457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A5F310-E01A-47FD-AA68-55A51B096C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D0761F-2573-4FB8-B616-6FE8914ACCB5}"/>
                </a:ext>
              </a:extLst>
            </p:cNvPr>
            <p:cNvSpPr txBox="1"/>
            <p:nvPr/>
          </p:nvSpPr>
          <p:spPr>
            <a:xfrm>
              <a:off x="1010662" y="-468810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EA2C1AF0-3BA5-458D-A29A-86F133FF039B}"/>
              </a:ext>
            </a:extLst>
          </p:cNvPr>
          <p:cNvSpPr/>
          <p:nvPr/>
        </p:nvSpPr>
        <p:spPr>
          <a:xfrm>
            <a:off x="8133761" y="3514000"/>
            <a:ext cx="3296240" cy="779758"/>
          </a:xfrm>
          <a:prstGeom prst="wedgeRoundRectCallout">
            <a:avLst>
              <a:gd name="adj1" fmla="val -67583"/>
              <a:gd name="adj2" fmla="val -672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this unifies with our queried X variable.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A0E351-F4FE-4C57-9E80-D61F34970DE4}"/>
              </a:ext>
            </a:extLst>
          </p:cNvPr>
          <p:cNvSpPr/>
          <p:nvPr/>
        </p:nvSpPr>
        <p:spPr>
          <a:xfrm>
            <a:off x="6534062" y="2582163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D7C002-8D02-4937-A328-2795C3215F78}"/>
              </a:ext>
            </a:extLst>
          </p:cNvPr>
          <p:cNvCxnSpPr>
            <a:cxnSpLocks/>
          </p:cNvCxnSpPr>
          <p:nvPr/>
        </p:nvCxnSpPr>
        <p:spPr>
          <a:xfrm flipH="1" flipV="1">
            <a:off x="5966933" y="1782527"/>
            <a:ext cx="1567402" cy="136710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D2D53F-0251-4EC8-84C2-B8DD8263D307}"/>
              </a:ext>
            </a:extLst>
          </p:cNvPr>
          <p:cNvSpPr txBox="1"/>
          <p:nvPr/>
        </p:nvSpPr>
        <p:spPr>
          <a:xfrm>
            <a:off x="1465187" y="3574198"/>
            <a:ext cx="9062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result: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 = [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</a:t>
            </a:r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9E0A34FE-8050-487D-A155-416E069C78B1}"/>
              </a:ext>
            </a:extLst>
          </p:cNvPr>
          <p:cNvSpPr/>
          <p:nvPr/>
        </p:nvSpPr>
        <p:spPr>
          <a:xfrm>
            <a:off x="562542" y="3777968"/>
            <a:ext cx="3553211" cy="779758"/>
          </a:xfrm>
          <a:prstGeom prst="wedgeRoundRectCallout">
            <a:avLst>
              <a:gd name="adj1" fmla="val 69820"/>
              <a:gd name="adj2" fmla="val -10024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our first example, let's delete the first item in the list.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5A8424A8-8615-4100-B767-65B2DAEFA949}"/>
              </a:ext>
            </a:extLst>
          </p:cNvPr>
          <p:cNvSpPr/>
          <p:nvPr/>
        </p:nvSpPr>
        <p:spPr>
          <a:xfrm>
            <a:off x="6075382" y="1073768"/>
            <a:ext cx="3057719" cy="1057267"/>
          </a:xfrm>
          <a:prstGeom prst="wedgeRoundRectCallout">
            <a:avLst>
              <a:gd name="adj1" fmla="val -109141"/>
              <a:gd name="adj2" fmla="val 1056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Item must have the same mapping across the entire fact!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D2038A0D-BF8C-4EB2-8F78-460CF1CF2D93}"/>
              </a:ext>
            </a:extLst>
          </p:cNvPr>
          <p:cNvSpPr/>
          <p:nvPr/>
        </p:nvSpPr>
        <p:spPr>
          <a:xfrm>
            <a:off x="7971238" y="1009323"/>
            <a:ext cx="2802913" cy="1030190"/>
          </a:xfrm>
          <a:prstGeom prst="wedgeRoundRectCallout">
            <a:avLst>
              <a:gd name="adj1" fmla="val -107379"/>
              <a:gd name="adj2" fmla="val 1560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this fact is a complete match – we can output our result.</a:t>
            </a:r>
          </a:p>
        </p:txBody>
      </p:sp>
    </p:spTree>
    <p:extLst>
      <p:ext uri="{BB962C8B-B14F-4D97-AF65-F5344CB8AC3E}">
        <p14:creationId xmlns:p14="http://schemas.microsoft.com/office/powerpoint/2010/main" val="786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10143 -0.2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7" grpId="0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45" grpId="0" animBg="1"/>
      <p:bldP spid="45" grpId="1" animBg="1"/>
      <p:bldP spid="55" grpId="0" animBg="1"/>
      <p:bldP spid="56" grpId="0" animBg="1"/>
      <p:bldP spid="56" grpId="1" animBg="1"/>
      <p:bldP spid="63" grpId="0" animBg="1"/>
      <p:bldP spid="63" grpId="1" animBg="1"/>
      <p:bldP spid="67" grpId="0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Prolog: A Logic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30CF-E61A-4B9F-9D81-33D1F2F14824}"/>
              </a:ext>
            </a:extLst>
          </p:cNvPr>
          <p:cNvSpPr txBox="1"/>
          <p:nvPr/>
        </p:nvSpPr>
        <p:spPr>
          <a:xfrm>
            <a:off x="1273342" y="1170783"/>
            <a:ext cx="10118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When given a query, Prolog tries to find a chain of connections between the </a:t>
            </a:r>
            <a:r>
              <a:rPr lang="en-US" sz="2400" dirty="0">
                <a:solidFill>
                  <a:srgbClr val="0070C0"/>
                </a:solidFill>
              </a:rPr>
              <a:t>query</a:t>
            </a:r>
            <a:r>
              <a:rPr lang="en-US" sz="2400" dirty="0"/>
              <a:t> and the specified </a:t>
            </a:r>
            <a:r>
              <a:rPr lang="en-US" sz="2400" dirty="0">
                <a:solidFill>
                  <a:srgbClr val="FF0000"/>
                </a:solidFill>
              </a:rPr>
              <a:t>facts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863D"/>
                </a:solidFill>
              </a:rPr>
              <a:t>rules</a:t>
            </a:r>
            <a:r>
              <a:rPr lang="en-US" sz="2400" dirty="0"/>
              <a:t> that lead to an answer.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55158-DCAB-4981-9141-B3D8A09FB770}"/>
              </a:ext>
            </a:extLst>
          </p:cNvPr>
          <p:cNvSpPr txBox="1"/>
          <p:nvPr/>
        </p:nvSpPr>
        <p:spPr>
          <a:xfrm>
            <a:off x="3161799" y="339029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Who is the grandparent of Carey?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E3A1F-3DAF-4DD1-B989-9188C952262E}"/>
              </a:ext>
            </a:extLst>
          </p:cNvPr>
          <p:cNvSpPr txBox="1"/>
          <p:nvPr/>
        </p:nvSpPr>
        <p:spPr>
          <a:xfrm>
            <a:off x="1839828" y="4030365"/>
            <a:ext cx="8740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9644"/>
                </a:solidFill>
              </a:rPr>
              <a:t>If X is the parent of Q, and Q is the parent of Y, then X is the grandparent of 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21458-1860-43A7-9F8E-97A969625B2D}"/>
              </a:ext>
            </a:extLst>
          </p:cNvPr>
          <p:cNvSpPr txBox="1"/>
          <p:nvPr/>
        </p:nvSpPr>
        <p:spPr>
          <a:xfrm>
            <a:off x="2260934" y="4647718"/>
            <a:ext cx="237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Martha is Andrea's parent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1FF6E6B7-7E68-4B10-AFDE-F99EBBB12FDD}"/>
              </a:ext>
            </a:extLst>
          </p:cNvPr>
          <p:cNvSpPr/>
          <p:nvPr/>
        </p:nvSpPr>
        <p:spPr>
          <a:xfrm rot="19041355" flipH="1">
            <a:off x="3862206" y="4429414"/>
            <a:ext cx="498234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BD9D9-E853-4007-BCD3-5826535DEE41}"/>
              </a:ext>
            </a:extLst>
          </p:cNvPr>
          <p:cNvSpPr txBox="1"/>
          <p:nvPr/>
        </p:nvSpPr>
        <p:spPr>
          <a:xfrm>
            <a:off x="4773092" y="4647718"/>
            <a:ext cx="237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Andrea is Carey's parent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252126F-CD1B-40C2-BEB8-D4BCD2CCE50C}"/>
              </a:ext>
            </a:extLst>
          </p:cNvPr>
          <p:cNvSpPr/>
          <p:nvPr/>
        </p:nvSpPr>
        <p:spPr>
          <a:xfrm rot="2558645">
            <a:off x="5006735" y="4437395"/>
            <a:ext cx="498234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843C773-AAE4-4E82-91F8-DD8E9380B739}"/>
              </a:ext>
            </a:extLst>
          </p:cNvPr>
          <p:cNvSpPr/>
          <p:nvPr/>
        </p:nvSpPr>
        <p:spPr>
          <a:xfrm rot="19041355" flipH="1">
            <a:off x="6438969" y="4437396"/>
            <a:ext cx="498234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0896A9-3670-4FAB-8A6C-9CB8DDB6F5C8}"/>
              </a:ext>
            </a:extLst>
          </p:cNvPr>
          <p:cNvGrpSpPr/>
          <p:nvPr/>
        </p:nvGrpSpPr>
        <p:grpSpPr>
          <a:xfrm>
            <a:off x="2006264" y="4030365"/>
            <a:ext cx="1359067" cy="1017732"/>
            <a:chOff x="1895475" y="5363470"/>
            <a:chExt cx="1359067" cy="1017732"/>
          </a:xfrm>
        </p:grpSpPr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8FFBC510-587E-49ED-902D-4DCA8B499E5E}"/>
                </a:ext>
              </a:extLst>
            </p:cNvPr>
            <p:cNvSpPr/>
            <p:nvPr/>
          </p:nvSpPr>
          <p:spPr>
            <a:xfrm rot="2558645">
              <a:off x="2315672" y="5759360"/>
              <a:ext cx="498234" cy="22279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F65422-2AFA-41F1-A63E-E9651EE2FBA5}"/>
                </a:ext>
              </a:extLst>
            </p:cNvPr>
            <p:cNvSpPr txBox="1"/>
            <p:nvPr/>
          </p:nvSpPr>
          <p:spPr>
            <a:xfrm>
              <a:off x="2248401" y="5981092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Martha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7229DA-4D52-4E7E-8FE4-6A6891AA6C76}"/>
                </a:ext>
              </a:extLst>
            </p:cNvPr>
            <p:cNvSpPr txBox="1"/>
            <p:nvPr/>
          </p:nvSpPr>
          <p:spPr>
            <a:xfrm>
              <a:off x="1895475" y="5363470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9644"/>
                  </a:solidFill>
                </a:rPr>
                <a:t>X</a:t>
              </a:r>
            </a:p>
          </p:txBody>
        </p:sp>
      </p:grp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D2A3C46A-3199-4AD0-A576-B2402D85F1E9}"/>
              </a:ext>
            </a:extLst>
          </p:cNvPr>
          <p:cNvSpPr/>
          <p:nvPr/>
        </p:nvSpPr>
        <p:spPr>
          <a:xfrm rot="2558645">
            <a:off x="2430382" y="4421079"/>
            <a:ext cx="498234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5F9279-BC8A-42EA-BE30-6A0BF3438B7F}"/>
              </a:ext>
            </a:extLst>
          </p:cNvPr>
          <p:cNvGrpSpPr/>
          <p:nvPr/>
        </p:nvGrpSpPr>
        <p:grpSpPr>
          <a:xfrm>
            <a:off x="9083457" y="4026618"/>
            <a:ext cx="1511307" cy="1011716"/>
            <a:chOff x="1815262" y="5363470"/>
            <a:chExt cx="1511307" cy="1011716"/>
          </a:xfrm>
        </p:grpSpPr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1EB744E3-1A7C-4588-B8E5-3CCDFB7CC7F2}"/>
                </a:ext>
              </a:extLst>
            </p:cNvPr>
            <p:cNvSpPr/>
            <p:nvPr/>
          </p:nvSpPr>
          <p:spPr>
            <a:xfrm rot="19041355" flipH="1">
              <a:off x="2369816" y="5765376"/>
              <a:ext cx="498234" cy="22279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B45C8-7759-4FA4-9FC0-3250F40254AF}"/>
                </a:ext>
              </a:extLst>
            </p:cNvPr>
            <p:cNvSpPr txBox="1"/>
            <p:nvPr/>
          </p:nvSpPr>
          <p:spPr>
            <a:xfrm>
              <a:off x="1815262" y="5975076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Carey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F1FBEA-6D5D-42FA-A21C-EBC1EE9577DA}"/>
                </a:ext>
              </a:extLst>
            </p:cNvPr>
            <p:cNvSpPr txBox="1"/>
            <p:nvPr/>
          </p:nvSpPr>
          <p:spPr>
            <a:xfrm>
              <a:off x="2320428" y="5363470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Y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FE956BCF-591D-4A22-9390-29B75DBB79A2}"/>
              </a:ext>
            </a:extLst>
          </p:cNvPr>
          <p:cNvSpPr/>
          <p:nvPr/>
        </p:nvSpPr>
        <p:spPr>
          <a:xfrm>
            <a:off x="4854929" y="5506555"/>
            <a:ext cx="2237688" cy="397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B838731-32C1-4B6B-A3C6-8700F262CC3B}"/>
              </a:ext>
            </a:extLst>
          </p:cNvPr>
          <p:cNvSpPr/>
          <p:nvPr/>
        </p:nvSpPr>
        <p:spPr>
          <a:xfrm rot="854462">
            <a:off x="7845805" y="3742555"/>
            <a:ext cx="2234779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B20508-9ABB-4F67-B5F4-138EF0E04AA5}"/>
              </a:ext>
            </a:extLst>
          </p:cNvPr>
          <p:cNvGrpSpPr/>
          <p:nvPr/>
        </p:nvGrpSpPr>
        <p:grpSpPr>
          <a:xfrm>
            <a:off x="9083457" y="4026618"/>
            <a:ext cx="1511307" cy="1011716"/>
            <a:chOff x="1815262" y="5363470"/>
            <a:chExt cx="1511307" cy="1011716"/>
          </a:xfrm>
        </p:grpSpPr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26D328EB-DB7B-4CEB-B708-EEECB4D82577}"/>
                </a:ext>
              </a:extLst>
            </p:cNvPr>
            <p:cNvSpPr/>
            <p:nvPr/>
          </p:nvSpPr>
          <p:spPr>
            <a:xfrm rot="19041355" flipH="1">
              <a:off x="2369816" y="5765376"/>
              <a:ext cx="498234" cy="22279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6978B6-18B5-45C6-BC52-166D0A2BA22F}"/>
                </a:ext>
              </a:extLst>
            </p:cNvPr>
            <p:cNvSpPr txBox="1"/>
            <p:nvPr/>
          </p:nvSpPr>
          <p:spPr>
            <a:xfrm>
              <a:off x="1815262" y="5975076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Carey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15EE2B-0E42-4D04-8412-BF761FDACA5D}"/>
                </a:ext>
              </a:extLst>
            </p:cNvPr>
            <p:cNvSpPr txBox="1"/>
            <p:nvPr/>
          </p:nvSpPr>
          <p:spPr>
            <a:xfrm>
              <a:off x="2320428" y="5363470"/>
              <a:ext cx="100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9644"/>
                  </a:solidFill>
                </a:rPr>
                <a:t>Y</a:t>
              </a:r>
            </a:p>
          </p:txBody>
        </p:sp>
      </p:grp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61197540-FC7F-4D49-A5F4-68F3D969CBB6}"/>
              </a:ext>
            </a:extLst>
          </p:cNvPr>
          <p:cNvSpPr/>
          <p:nvPr/>
        </p:nvSpPr>
        <p:spPr>
          <a:xfrm rot="19041355" flipH="1">
            <a:off x="9645008" y="4429351"/>
            <a:ext cx="498234" cy="222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37FC8-4AC4-4CC2-A5CF-77B8274550BD}"/>
              </a:ext>
            </a:extLst>
          </p:cNvPr>
          <p:cNvSpPr txBox="1"/>
          <p:nvPr/>
        </p:nvSpPr>
        <p:spPr>
          <a:xfrm>
            <a:off x="9174138" y="4641971"/>
            <a:ext cx="824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Carey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D77D3-4ACF-415A-92EC-2B9837DE7E0F}"/>
              </a:ext>
            </a:extLst>
          </p:cNvPr>
          <p:cNvSpPr txBox="1"/>
          <p:nvPr/>
        </p:nvSpPr>
        <p:spPr>
          <a:xfrm>
            <a:off x="4890957" y="4647718"/>
            <a:ext cx="1135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B7FD7-16B0-4974-B66A-D711A434412C}"/>
              </a:ext>
            </a:extLst>
          </p:cNvPr>
          <p:cNvSpPr txBox="1"/>
          <p:nvPr/>
        </p:nvSpPr>
        <p:spPr>
          <a:xfrm>
            <a:off x="2986455" y="6111437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Martha is </a:t>
            </a:r>
            <a:r>
              <a:rPr lang="en-US" sz="2000">
                <a:solidFill>
                  <a:srgbClr val="0070C0"/>
                </a:solidFill>
              </a:rPr>
              <a:t>the grandparent of Carey.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A803B1-BDD9-4E4D-92B8-0A0ECC496D28}"/>
              </a:ext>
            </a:extLst>
          </p:cNvPr>
          <p:cNvSpPr txBox="1"/>
          <p:nvPr/>
        </p:nvSpPr>
        <p:spPr>
          <a:xfrm>
            <a:off x="5472949" y="3387821"/>
            <a:ext cx="161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grandparent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5D5EA-923D-4A4B-9D48-777590BC4D1F}"/>
              </a:ext>
            </a:extLst>
          </p:cNvPr>
          <p:cNvSpPr txBox="1"/>
          <p:nvPr/>
        </p:nvSpPr>
        <p:spPr>
          <a:xfrm>
            <a:off x="5378252" y="4032299"/>
            <a:ext cx="161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9644"/>
                </a:solidFill>
              </a:rPr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B6DBDD-72BC-4439-9B96-F6D87358B607}"/>
              </a:ext>
            </a:extLst>
          </p:cNvPr>
          <p:cNvSpPr txBox="1"/>
          <p:nvPr/>
        </p:nvSpPr>
        <p:spPr>
          <a:xfrm>
            <a:off x="2787452" y="4034304"/>
            <a:ext cx="161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9644"/>
                </a:solidFill>
              </a:rPr>
              <a:t>parent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A6F3C-324E-4565-A71D-868FB520C544}"/>
              </a:ext>
            </a:extLst>
          </p:cNvPr>
          <p:cNvSpPr txBox="1"/>
          <p:nvPr/>
        </p:nvSpPr>
        <p:spPr>
          <a:xfrm>
            <a:off x="2168692" y="2161073"/>
            <a:ext cx="8327858" cy="1025064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Martha is Andrea's parent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Andrea is Carey's parent</a:t>
            </a:r>
          </a:p>
          <a:p>
            <a:r>
              <a:rPr lang="en-US" sz="2000" dirty="0">
                <a:solidFill>
                  <a:srgbClr val="00863D"/>
                </a:solidFill>
              </a:rPr>
              <a:t>If X is the parent of Q, and Q is the parent of Y, then X is the grandparent of Y </a:t>
            </a:r>
          </a:p>
        </p:txBody>
      </p:sp>
    </p:spTree>
    <p:extLst>
      <p:ext uri="{BB962C8B-B14F-4D97-AF65-F5344CB8AC3E}">
        <p14:creationId xmlns:p14="http://schemas.microsoft.com/office/powerpoint/2010/main" val="23572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0.2293 0.095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0.26185 0.001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01901 0.1328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2839 -4.44444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1276 0.1342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42409 0.0004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6" grpId="0"/>
      <p:bldP spid="18" grpId="0" animBg="1"/>
      <p:bldP spid="19" grpId="0"/>
      <p:bldP spid="20" grpId="0" animBg="1"/>
      <p:bldP spid="21" grpId="0" animBg="1"/>
      <p:bldP spid="22" grpId="0" animBg="1"/>
      <p:bldP spid="3" grpId="0" animBg="1"/>
      <p:bldP spid="30" grpId="0" animBg="1"/>
      <p:bldP spid="35" grpId="0" animBg="1"/>
      <p:bldP spid="36" grpId="0"/>
      <p:bldP spid="37" grpId="0"/>
      <p:bldP spid="37" grpId="1"/>
      <p:bldP spid="38" grpId="0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BC18325-E2E2-403D-AC79-54AAAF6EC654}"/>
              </a:ext>
            </a:extLst>
          </p:cNvPr>
          <p:cNvGrpSpPr/>
          <p:nvPr/>
        </p:nvGrpSpPr>
        <p:grpSpPr>
          <a:xfrm>
            <a:off x="2503703" y="1499237"/>
            <a:ext cx="9021547" cy="658176"/>
            <a:chOff x="2585519" y="1632587"/>
            <a:chExt cx="7345784" cy="65817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D059B2-C1D3-4B6A-8615-6269764E9893}"/>
                </a:ext>
              </a:extLst>
            </p:cNvPr>
            <p:cNvSpPr/>
            <p:nvPr/>
          </p:nvSpPr>
          <p:spPr>
            <a:xfrm>
              <a:off x="2617214" y="1642690"/>
              <a:ext cx="718612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D6EEB6-36E0-47C8-A518-85F4EBD7A553}"/>
                </a:ext>
              </a:extLst>
            </p:cNvPr>
            <p:cNvSpPr txBox="1"/>
            <p:nvPr/>
          </p:nvSpPr>
          <p:spPr>
            <a:xfrm>
              <a:off x="2585519" y="1632587"/>
              <a:ext cx="73457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28831" y="2582288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583113" y="2098447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203420" y="1300859"/>
            <a:ext cx="705642" cy="470791"/>
            <a:chOff x="1013052" y="-463470"/>
            <a:chExt cx="70564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1013052" y="-463470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5642" cy="480894"/>
            <a:chOff x="1010662" y="-473573"/>
            <a:chExt cx="70564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80068" cy="139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84352" cy="13675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9E0A34FE-8050-487D-A155-416E069C78B1}"/>
              </a:ext>
            </a:extLst>
          </p:cNvPr>
          <p:cNvSpPr/>
          <p:nvPr/>
        </p:nvSpPr>
        <p:spPr>
          <a:xfrm>
            <a:off x="961662" y="3843690"/>
            <a:ext cx="3096578" cy="998820"/>
          </a:xfrm>
          <a:prstGeom prst="wedgeRoundRectCallout">
            <a:avLst>
              <a:gd name="adj1" fmla="val 69820"/>
              <a:gd name="adj2" fmla="val -10024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our second example, let's delete the second item in the list.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CCC434FE-6ECC-40A9-9ECA-E4CA600CF699}"/>
              </a:ext>
            </a:extLst>
          </p:cNvPr>
          <p:cNvSpPr/>
          <p:nvPr/>
        </p:nvSpPr>
        <p:spPr>
          <a:xfrm>
            <a:off x="4997631" y="69968"/>
            <a:ext cx="3594592" cy="1287602"/>
          </a:xfrm>
          <a:prstGeom prst="wedgeRoundRectCallout">
            <a:avLst>
              <a:gd name="adj1" fmla="val -71733"/>
              <a:gd name="adj2" fmla="val 7275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we can try to pattern match against the list and extract the Tail!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86E8758D-818E-45E9-93CD-DECB4D710561}"/>
              </a:ext>
            </a:extLst>
          </p:cNvPr>
          <p:cNvSpPr/>
          <p:nvPr/>
        </p:nvSpPr>
        <p:spPr>
          <a:xfrm>
            <a:off x="7048499" y="3699531"/>
            <a:ext cx="3228975" cy="1287602"/>
          </a:xfrm>
          <a:prstGeom prst="wedgeRoundRectCallout">
            <a:avLst>
              <a:gd name="adj1" fmla="val -83458"/>
              <a:gd name="adj2" fmla="val -7519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But wait!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doesn't unify with carey!  FAIL!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E0472AB8-E447-4A60-A45D-E6F3290401F2}"/>
              </a:ext>
            </a:extLst>
          </p:cNvPr>
          <p:cNvSpPr/>
          <p:nvPr/>
        </p:nvSpPr>
        <p:spPr>
          <a:xfrm>
            <a:off x="251703" y="104865"/>
            <a:ext cx="3096578" cy="998820"/>
          </a:xfrm>
          <a:prstGeom prst="wedgeRoundRectCallout">
            <a:avLst>
              <a:gd name="adj1" fmla="val 43059"/>
              <a:gd name="adj2" fmla="val 1004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Prolog fails to unify with the first fact.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BB5E062E-D952-4A00-8D9F-E571CF142127}"/>
              </a:ext>
            </a:extLst>
          </p:cNvPr>
          <p:cNvSpPr/>
          <p:nvPr/>
        </p:nvSpPr>
        <p:spPr>
          <a:xfrm>
            <a:off x="89953" y="2318432"/>
            <a:ext cx="3096578" cy="998820"/>
          </a:xfrm>
          <a:prstGeom prst="wedgeRoundRectCallout">
            <a:avLst>
              <a:gd name="adj1" fmla="val 47673"/>
              <a:gd name="adj2" fmla="val -7449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next Prolog tries to unify with the rule!</a:t>
            </a:r>
          </a:p>
        </p:txBody>
      </p:sp>
    </p:spTree>
    <p:extLst>
      <p:ext uri="{BB962C8B-B14F-4D97-AF65-F5344CB8AC3E}">
        <p14:creationId xmlns:p14="http://schemas.microsoft.com/office/powerpoint/2010/main" val="16776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0.10143 -0.2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7" grpId="0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70" grpId="0" animBg="1"/>
      <p:bldP spid="70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043613" y="2582288"/>
            <a:ext cx="5976938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Item_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9062169" cy="658176"/>
            <a:chOff x="2585519" y="1632587"/>
            <a:chExt cx="7378860" cy="658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8612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3788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40101" y="2028021"/>
            <a:ext cx="1670074" cy="1143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90DF188-9D04-477E-B3DF-A5F631F356D3}"/>
              </a:ext>
            </a:extLst>
          </p:cNvPr>
          <p:cNvSpPr/>
          <p:nvPr/>
        </p:nvSpPr>
        <p:spPr>
          <a:xfrm>
            <a:off x="2566986" y="1541286"/>
            <a:ext cx="7089203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461506" y="64435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41373D-A4D4-4307-B4E6-F480096E42B7}"/>
              </a:ext>
            </a:extLst>
          </p:cNvPr>
          <p:cNvSpPr/>
          <p:nvPr/>
        </p:nvSpPr>
        <p:spPr>
          <a:xfrm>
            <a:off x="5843776" y="2579872"/>
            <a:ext cx="6176775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Item_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Head_  carey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Tail_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83CCE915-450D-4E9B-A0DA-7726FE474ED8}"/>
              </a:ext>
            </a:extLst>
          </p:cNvPr>
          <p:cNvSpPr/>
          <p:nvPr/>
        </p:nvSpPr>
        <p:spPr>
          <a:xfrm>
            <a:off x="5158334" y="264421"/>
            <a:ext cx="3883153" cy="824857"/>
          </a:xfrm>
          <a:prstGeom prst="wedgeRoundRectCallout">
            <a:avLst>
              <a:gd name="adj1" fmla="val -57209"/>
              <a:gd name="adj2" fmla="val 14174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Next, Prolog pattern matches and unifies with the second parameter.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92B751-AF6D-4ACF-A327-0C53B4507130}"/>
              </a:ext>
            </a:extLst>
          </p:cNvPr>
          <p:cNvGrpSpPr/>
          <p:nvPr/>
        </p:nvGrpSpPr>
        <p:grpSpPr>
          <a:xfrm>
            <a:off x="4691063" y="2107366"/>
            <a:ext cx="2645538" cy="1067484"/>
            <a:chOff x="4467016" y="3206398"/>
            <a:chExt cx="2645538" cy="10674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EDE24D-2A58-4EC8-B210-D5D2087DB0E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467016" y="3206398"/>
              <a:ext cx="2110976" cy="855026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72D6DEC7-556A-4899-BB28-63FAF7704994}"/>
                </a:ext>
              </a:extLst>
            </p:cNvPr>
            <p:cNvSpPr/>
            <p:nvPr/>
          </p:nvSpPr>
          <p:spPr>
            <a:xfrm rot="5400000">
              <a:off x="6471763" y="3633091"/>
              <a:ext cx="212458" cy="106912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E18EEB-B300-40C0-9580-917C031F413E}"/>
              </a:ext>
            </a:extLst>
          </p:cNvPr>
          <p:cNvCxnSpPr>
            <a:cxnSpLocks/>
          </p:cNvCxnSpPr>
          <p:nvPr/>
        </p:nvCxnSpPr>
        <p:spPr>
          <a:xfrm>
            <a:off x="4173702" y="2036639"/>
            <a:ext cx="1670074" cy="1143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4F6691-ED9D-4B40-95B0-15851F1A2025}"/>
              </a:ext>
            </a:extLst>
          </p:cNvPr>
          <p:cNvGrpSpPr/>
          <p:nvPr/>
        </p:nvGrpSpPr>
        <p:grpSpPr>
          <a:xfrm>
            <a:off x="3939503" y="1572969"/>
            <a:ext cx="701282" cy="463670"/>
            <a:chOff x="1010662" y="-502151"/>
            <a:chExt cx="701282" cy="46367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EDC4C6-3FB3-4347-832F-FBF4A2EE97B7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1DAEE6-36E1-4EC0-9F33-93BB5A739A17}"/>
                </a:ext>
              </a:extLst>
            </p:cNvPr>
            <p:cNvSpPr txBox="1"/>
            <p:nvPr/>
          </p:nvSpPr>
          <p:spPr>
            <a:xfrm>
              <a:off x="1010662" y="-502151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E3A991-C41E-4B42-9B2C-457183AF939A}"/>
              </a:ext>
            </a:extLst>
          </p:cNvPr>
          <p:cNvGrpSpPr/>
          <p:nvPr/>
        </p:nvGrpSpPr>
        <p:grpSpPr>
          <a:xfrm>
            <a:off x="4662976" y="1589794"/>
            <a:ext cx="1361591" cy="466103"/>
            <a:chOff x="1010662" y="-473573"/>
            <a:chExt cx="1361591" cy="46610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05E1E6-8FD5-45CB-840F-053005270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16363" cy="141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82D01B-9935-40F6-8719-A97F8F102E01}"/>
                </a:ext>
              </a:extLst>
            </p:cNvPr>
            <p:cNvSpPr txBox="1"/>
            <p:nvPr/>
          </p:nvSpPr>
          <p:spPr>
            <a:xfrm>
              <a:off x="1010662" y="-473573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A90E3D-A860-4EB5-A701-19C053F95EEF}"/>
              </a:ext>
            </a:extLst>
          </p:cNvPr>
          <p:cNvGrpSpPr/>
          <p:nvPr/>
        </p:nvGrpSpPr>
        <p:grpSpPr>
          <a:xfrm>
            <a:off x="3199907" y="1564500"/>
            <a:ext cx="705642" cy="463670"/>
            <a:chOff x="1010662" y="-502151"/>
            <a:chExt cx="705642" cy="46367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D47829-E141-433A-A120-99F3B510EFB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D4FF54-D92B-49E2-A95B-8CD205486888}"/>
                </a:ext>
              </a:extLst>
            </p:cNvPr>
            <p:cNvSpPr txBox="1"/>
            <p:nvPr/>
          </p:nvSpPr>
          <p:spPr>
            <a:xfrm>
              <a:off x="1010662" y="-50215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D5EC28-F2D4-4670-A56F-4D9AFC58DC25}"/>
              </a:ext>
            </a:extLst>
          </p:cNvPr>
          <p:cNvGrpSpPr/>
          <p:nvPr/>
        </p:nvGrpSpPr>
        <p:grpSpPr>
          <a:xfrm>
            <a:off x="5964199" y="1572959"/>
            <a:ext cx="701282" cy="463670"/>
            <a:chOff x="1010662" y="-502151"/>
            <a:chExt cx="701282" cy="46367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9628C4-664B-4100-93D5-D7B8CAB5C7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3D9D09-5D3C-4E29-A774-FF5294893798}"/>
                </a:ext>
              </a:extLst>
            </p:cNvPr>
            <p:cNvSpPr txBox="1"/>
            <p:nvPr/>
          </p:nvSpPr>
          <p:spPr>
            <a:xfrm>
              <a:off x="1010662" y="-502151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070DFF5-113E-4B1A-AAB7-FF2522D9DB77}"/>
              </a:ext>
            </a:extLst>
          </p:cNvPr>
          <p:cNvSpPr/>
          <p:nvPr/>
        </p:nvSpPr>
        <p:spPr>
          <a:xfrm>
            <a:off x="5163613" y="3556180"/>
            <a:ext cx="1023027" cy="3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6997A5-E3BE-47B1-AEE4-83B83FCB83F9}"/>
              </a:ext>
            </a:extLst>
          </p:cNvPr>
          <p:cNvGrpSpPr/>
          <p:nvPr/>
        </p:nvGrpSpPr>
        <p:grpSpPr>
          <a:xfrm>
            <a:off x="8519146" y="1551293"/>
            <a:ext cx="705642" cy="474218"/>
            <a:chOff x="898405" y="-512699"/>
            <a:chExt cx="705642" cy="47421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E0077F-BA8F-4204-AAFF-BCB82DFD7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BF6C72-81BB-4B1B-A5EA-C5C5911F72F2}"/>
                </a:ext>
              </a:extLst>
            </p:cNvPr>
            <p:cNvSpPr txBox="1"/>
            <p:nvPr/>
          </p:nvSpPr>
          <p:spPr>
            <a:xfrm>
              <a:off x="898405" y="-5126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D4D65FE-6D32-4763-AA50-1E7DFE31B4AD}"/>
              </a:ext>
            </a:extLst>
          </p:cNvPr>
          <p:cNvGrpSpPr/>
          <p:nvPr/>
        </p:nvGrpSpPr>
        <p:grpSpPr>
          <a:xfrm>
            <a:off x="9212893" y="1578152"/>
            <a:ext cx="1361591" cy="467815"/>
            <a:chOff x="830631" y="-475285"/>
            <a:chExt cx="1361591" cy="46781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97B6BFD-6D25-4178-AA71-93B66DD37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16363" cy="141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38EA44-A46C-40C1-BBFA-6456C6CF76D1}"/>
                </a:ext>
              </a:extLst>
            </p:cNvPr>
            <p:cNvSpPr txBox="1"/>
            <p:nvPr/>
          </p:nvSpPr>
          <p:spPr>
            <a:xfrm>
              <a:off x="830631" y="-475285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DA36E3-D066-442F-9F2C-999D64BE36D7}"/>
              </a:ext>
            </a:extLst>
          </p:cNvPr>
          <p:cNvSpPr/>
          <p:nvPr/>
        </p:nvSpPr>
        <p:spPr>
          <a:xfrm>
            <a:off x="3114675" y="2588490"/>
            <a:ext cx="8905877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Item_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Head_  carey, Tail_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 [Head_ |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7DC21420-DA4D-47F1-B721-3D3BA6E1EBB2}"/>
              </a:ext>
            </a:extLst>
          </p:cNvPr>
          <p:cNvSpPr/>
          <p:nvPr/>
        </p:nvSpPr>
        <p:spPr>
          <a:xfrm>
            <a:off x="8388352" y="2642122"/>
            <a:ext cx="3734382" cy="1059405"/>
          </a:xfrm>
          <a:prstGeom prst="wedgeRoundRectCallout">
            <a:avLst>
              <a:gd name="adj1" fmla="val -44395"/>
              <a:gd name="adj2" fmla="val -1024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a Variable must have a consistent mapping across the head and body! 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20ACAC55-0670-4751-9DE6-DF6464447B30}"/>
              </a:ext>
            </a:extLst>
          </p:cNvPr>
          <p:cNvSpPr/>
          <p:nvPr/>
        </p:nvSpPr>
        <p:spPr>
          <a:xfrm>
            <a:off x="3335674" y="2685363"/>
            <a:ext cx="3734382" cy="1059405"/>
          </a:xfrm>
          <a:prstGeom prst="wedgeRoundRectCallout">
            <a:avLst>
              <a:gd name="adj1" fmla="val -26286"/>
              <a:gd name="adj2" fmla="val -1056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each Variable must have a consistent mapping across the head and body! 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5D80B36B-7A49-4030-8E87-15ECA9FC5640}"/>
              </a:ext>
            </a:extLst>
          </p:cNvPr>
          <p:cNvSpPr/>
          <p:nvPr/>
        </p:nvSpPr>
        <p:spPr>
          <a:xfrm>
            <a:off x="8388352" y="3073011"/>
            <a:ext cx="2603003" cy="824857"/>
          </a:xfrm>
          <a:prstGeom prst="wedgeRoundRectCallout">
            <a:avLst>
              <a:gd name="adj1" fmla="val -59694"/>
              <a:gd name="adj2" fmla="val -1694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Next Prolog attempts to prove the subgoal.</a:t>
            </a: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7A987DE3-FDB8-4EA5-BDA8-0E0E0B9A3063}"/>
              </a:ext>
            </a:extLst>
          </p:cNvPr>
          <p:cNvSpPr/>
          <p:nvPr/>
        </p:nvSpPr>
        <p:spPr>
          <a:xfrm>
            <a:off x="7306849" y="191731"/>
            <a:ext cx="3520171" cy="824857"/>
          </a:xfrm>
          <a:prstGeom prst="wedgeRoundRectCallout">
            <a:avLst>
              <a:gd name="adj1" fmla="val 42805"/>
              <a:gd name="adj2" fmla="val 1555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(which will help it discover what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990848-8D08-4973-AC19-BE52B04ABCC7}"/>
              </a:ext>
            </a:extLst>
          </p:cNvPr>
          <p:cNvGrpSpPr/>
          <p:nvPr/>
        </p:nvGrpSpPr>
        <p:grpSpPr>
          <a:xfrm flipH="1" flipV="1">
            <a:off x="5967134" y="2017391"/>
            <a:ext cx="1671533" cy="1145214"/>
            <a:chOff x="6043422" y="3145175"/>
            <a:chExt cx="27165516" cy="115394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72F3DC9-FF2A-4DB8-91D7-92F027EFCDE0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7338200" y="3145175"/>
              <a:ext cx="12287968" cy="9414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C7DC9DE8-244C-43B3-98F4-AC9D97FF91EA}"/>
                </a:ext>
              </a:extLst>
            </p:cNvPr>
            <p:cNvSpPr/>
            <p:nvPr/>
          </p:nvSpPr>
          <p:spPr>
            <a:xfrm rot="5400000">
              <a:off x="19519951" y="-9389865"/>
              <a:ext cx="212458" cy="2716551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FAD23E11-E263-4646-B121-506592372033}"/>
              </a:ext>
            </a:extLst>
          </p:cNvPr>
          <p:cNvSpPr/>
          <p:nvPr/>
        </p:nvSpPr>
        <p:spPr>
          <a:xfrm>
            <a:off x="8100068" y="2010831"/>
            <a:ext cx="3734382" cy="824857"/>
          </a:xfrm>
          <a:prstGeom prst="wedgeRoundRectCallout">
            <a:avLst>
              <a:gd name="adj1" fmla="val -62872"/>
              <a:gd name="adj2" fmla="val 9481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Finally, Prolog maps our queried variable X to the third argument.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91E25-9EF3-4DBD-8FA8-994B1B4C16EA}"/>
              </a:ext>
            </a:extLst>
          </p:cNvPr>
          <p:cNvSpPr txBox="1"/>
          <p:nvPr/>
        </p:nvSpPr>
        <p:spPr>
          <a:xfrm>
            <a:off x="7735616" y="1755906"/>
            <a:ext cx="3876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 err="1">
                <a:solidFill>
                  <a:srgbClr val="00B0F0"/>
                </a:solidFill>
              </a:rPr>
              <a:t>FinalTail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6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16849 -0.0023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9 -0.00231 L 0.43672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9206 -0.2037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29857 0.3872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4" grpId="0" animBg="1"/>
      <p:bldP spid="29" grpId="0" uiExpand="1" animBg="1"/>
      <p:bldP spid="29" grpId="1" animBg="1"/>
      <p:bldP spid="53" grpId="0" animBg="1"/>
      <p:bldP spid="26" grpId="0" uiExpand="1" animBg="1"/>
      <p:bldP spid="26" grpId="1" animBg="1"/>
      <p:bldP spid="63" grpId="0" animBg="1"/>
      <p:bldP spid="75" grpId="0" animBg="1"/>
      <p:bldP spid="68" grpId="0" uiExpand="1" animBg="1"/>
      <p:bldP spid="68" grpId="1" animBg="1"/>
      <p:bldP spid="73" grpId="0" uiExpand="1" animBg="1"/>
      <p:bldP spid="73" grpId="1" animBg="1"/>
      <p:bldP spid="73" grpId="2" animBg="1"/>
      <p:bldP spid="73" grpId="3" animBg="1"/>
      <p:bldP spid="62" grpId="0" uiExpand="1" animBg="1"/>
      <p:bldP spid="62" grpId="1" animBg="1"/>
      <p:bldP spid="76" grpId="0" uiExpand="1" animBg="1"/>
      <p:bldP spid="76" grpId="1" animBg="1"/>
      <p:bldP spid="61" grpId="0" uiExpand="1" animBg="1"/>
      <p:bldP spid="61" grpId="1" animBg="1"/>
      <p:bldP spid="61" grpId="2" animBg="1"/>
      <p:bldP spid="83" grpId="0"/>
      <p:bldP spid="8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560A674-808F-4A3F-A155-83EA07F38473}"/>
              </a:ext>
            </a:extLst>
          </p:cNvPr>
          <p:cNvSpPr/>
          <p:nvPr/>
        </p:nvSpPr>
        <p:spPr>
          <a:xfrm>
            <a:off x="3114674" y="2588490"/>
            <a:ext cx="8905877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Item_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Head_  carey, Tail_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 [Head_ |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62527-E04D-4324-B78A-029B83D1CE38}"/>
              </a:ext>
            </a:extLst>
          </p:cNvPr>
          <p:cNvGrpSpPr/>
          <p:nvPr/>
        </p:nvGrpSpPr>
        <p:grpSpPr>
          <a:xfrm>
            <a:off x="1465187" y="3059668"/>
            <a:ext cx="9062169" cy="873560"/>
            <a:chOff x="1465187" y="3059668"/>
            <a:chExt cx="9062169" cy="8735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A4EBFA-5D7A-40D3-8CF4-2A04205BCAB4}"/>
                </a:ext>
              </a:extLst>
            </p:cNvPr>
            <p:cNvSpPr txBox="1"/>
            <p:nvPr/>
          </p:nvSpPr>
          <p:spPr>
            <a:xfrm>
              <a:off x="1465187" y="3059668"/>
              <a:ext cx="90621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C00CC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C00000"/>
                  </a:solidFill>
                </a:rPr>
                <a:t>david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7030A0"/>
                  </a:solidFill>
                </a:rPr>
                <a:t>carey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C00000"/>
                  </a:solidFill>
                </a:rPr>
                <a:t>david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X</a:t>
              </a:r>
              <a:r>
                <a:rPr lang="en-US" dirty="0"/>
                <a:t>)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ECBD4C28-2531-4CB3-94E9-9B146DE35082}"/>
                </a:ext>
              </a:extLst>
            </p:cNvPr>
            <p:cNvSpPr/>
            <p:nvPr/>
          </p:nvSpPr>
          <p:spPr>
            <a:xfrm>
              <a:off x="5163613" y="3556180"/>
              <a:ext cx="1023027" cy="377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D10947-E725-4DA9-8180-AA620919C5A4}"/>
              </a:ext>
            </a:extLst>
          </p:cNvPr>
          <p:cNvGrpSpPr/>
          <p:nvPr/>
        </p:nvGrpSpPr>
        <p:grpSpPr>
          <a:xfrm>
            <a:off x="2503703" y="1499237"/>
            <a:ext cx="8900760" cy="923330"/>
            <a:chOff x="2585519" y="1632587"/>
            <a:chExt cx="7217815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018E11-1AA9-4E8A-9146-5501037E9D5F}"/>
                </a:ext>
              </a:extLst>
            </p:cNvPr>
            <p:cNvSpPr/>
            <p:nvPr/>
          </p:nvSpPr>
          <p:spPr>
            <a:xfrm>
              <a:off x="2617213" y="1642690"/>
              <a:ext cx="712894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5A0541-E8C3-4915-9DA6-D5CBF51065E9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62419" y="4001313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604019" y="3503209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160553" y="1300859"/>
            <a:ext cx="705642" cy="470791"/>
            <a:chOff x="970185" y="-463470"/>
            <a:chExt cx="70564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970185" y="-463470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5642" cy="480894"/>
            <a:chOff x="1010662" y="-473573"/>
            <a:chExt cx="70564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99118" cy="2702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55EE2C9-0246-42F9-A2C5-8BE31EA8E76B}"/>
              </a:ext>
            </a:extLst>
          </p:cNvPr>
          <p:cNvSpPr/>
          <p:nvPr/>
        </p:nvSpPr>
        <p:spPr>
          <a:xfrm>
            <a:off x="0" y="70395"/>
            <a:ext cx="3713655" cy="1052687"/>
          </a:xfrm>
          <a:prstGeom prst="wedgeRoundRectCallout">
            <a:avLst>
              <a:gd name="adj1" fmla="val 55856"/>
              <a:gd name="adj2" fmla="val 960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we can pattern match against the list and extract the Tail!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98923" cy="2684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BEE85C-52A2-4BB1-9E15-37169F144CE9}"/>
              </a:ext>
            </a:extLst>
          </p:cNvPr>
          <p:cNvGrpSpPr/>
          <p:nvPr/>
        </p:nvGrpSpPr>
        <p:grpSpPr>
          <a:xfrm>
            <a:off x="4560907" y="1780725"/>
            <a:ext cx="2146723" cy="2722320"/>
            <a:chOff x="4359595" y="1949511"/>
            <a:chExt cx="2116085" cy="232437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3FB329-29C1-401C-A395-EE1C5363FA1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359595" y="1949511"/>
              <a:ext cx="1899960" cy="2111913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25E272C9-99BD-4562-82E2-01837A80652A}"/>
                </a:ext>
              </a:extLst>
            </p:cNvPr>
            <p:cNvSpPr/>
            <p:nvPr/>
          </p:nvSpPr>
          <p:spPr>
            <a:xfrm rot="5400000">
              <a:off x="6153326" y="3951528"/>
              <a:ext cx="212458" cy="43225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471B89-3C79-4DA4-B5AA-6586CC99DCD1}"/>
              </a:ext>
            </a:extLst>
          </p:cNvPr>
          <p:cNvGrpSpPr/>
          <p:nvPr/>
        </p:nvGrpSpPr>
        <p:grpSpPr>
          <a:xfrm>
            <a:off x="4379311" y="1290694"/>
            <a:ext cx="745494" cy="471431"/>
            <a:chOff x="1060024" y="-483099"/>
            <a:chExt cx="745494" cy="47143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2B5477-F48C-4B3F-BAF7-063BCF858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D63372-61E5-4F62-87C1-C489B93FC47D}"/>
                </a:ext>
              </a:extLst>
            </p:cNvPr>
            <p:cNvSpPr txBox="1"/>
            <p:nvPr/>
          </p:nvSpPr>
          <p:spPr>
            <a:xfrm>
              <a:off x="1067816" y="-483099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3E32D27-5C9C-4362-B74A-3F4B71D4712F}"/>
              </a:ext>
            </a:extLst>
          </p:cNvPr>
          <p:cNvSpPr/>
          <p:nvPr/>
        </p:nvSpPr>
        <p:spPr>
          <a:xfrm>
            <a:off x="6562419" y="3998869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5EDA94AB-B94D-4BB2-9CF4-30814815A220}"/>
              </a:ext>
            </a:extLst>
          </p:cNvPr>
          <p:cNvSpPr/>
          <p:nvPr/>
        </p:nvSpPr>
        <p:spPr>
          <a:xfrm>
            <a:off x="6039859" y="80515"/>
            <a:ext cx="3645971" cy="1052687"/>
          </a:xfrm>
          <a:prstGeom prst="wedgeRoundRectCallout">
            <a:avLst>
              <a:gd name="adj1" fmla="val -52823"/>
              <a:gd name="adj2" fmla="val 91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now that we have a mapping for Tail, we can apply it to our third argument as well...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84BC71-BF13-4F47-8C9F-E72EEF76376F}"/>
              </a:ext>
            </a:extLst>
          </p:cNvPr>
          <p:cNvGrpSpPr/>
          <p:nvPr/>
        </p:nvGrpSpPr>
        <p:grpSpPr>
          <a:xfrm>
            <a:off x="5677230" y="1306666"/>
            <a:ext cx="737702" cy="457142"/>
            <a:chOff x="1010662" y="-468810"/>
            <a:chExt cx="737702" cy="457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A5F310-E01A-47FD-AA68-55A51B096C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D0761F-2573-4FB8-B616-6FE8914ACCB5}"/>
                </a:ext>
              </a:extLst>
            </p:cNvPr>
            <p:cNvSpPr txBox="1"/>
            <p:nvPr/>
          </p:nvSpPr>
          <p:spPr>
            <a:xfrm>
              <a:off x="1010662" y="-468810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EA2C1AF0-3BA5-458D-A29A-86F133FF039B}"/>
              </a:ext>
            </a:extLst>
          </p:cNvPr>
          <p:cNvSpPr/>
          <p:nvPr/>
        </p:nvSpPr>
        <p:spPr>
          <a:xfrm>
            <a:off x="8037710" y="4844104"/>
            <a:ext cx="3296240" cy="779758"/>
          </a:xfrm>
          <a:prstGeom prst="wedgeRoundRectCallout">
            <a:avLst>
              <a:gd name="adj1" fmla="val -67583"/>
              <a:gd name="adj2" fmla="val -672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this unifies with our queried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variable!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A0E351-F4FE-4C57-9E80-D61F34970DE4}"/>
              </a:ext>
            </a:extLst>
          </p:cNvPr>
          <p:cNvSpPr/>
          <p:nvPr/>
        </p:nvSpPr>
        <p:spPr>
          <a:xfrm>
            <a:off x="6562419" y="4002457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&lt;-&gt;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D7C002-8D02-4937-A328-2795C3215F78}"/>
              </a:ext>
            </a:extLst>
          </p:cNvPr>
          <p:cNvCxnSpPr>
            <a:cxnSpLocks/>
          </p:cNvCxnSpPr>
          <p:nvPr/>
        </p:nvCxnSpPr>
        <p:spPr>
          <a:xfrm flipH="1" flipV="1">
            <a:off x="5966933" y="1782528"/>
            <a:ext cx="1237162" cy="271376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5A8424A8-8615-4100-B767-65B2DAEFA949}"/>
              </a:ext>
            </a:extLst>
          </p:cNvPr>
          <p:cNvSpPr/>
          <p:nvPr/>
        </p:nvSpPr>
        <p:spPr>
          <a:xfrm>
            <a:off x="6075382" y="1073768"/>
            <a:ext cx="3057719" cy="1057267"/>
          </a:xfrm>
          <a:prstGeom prst="wedgeRoundRectCallout">
            <a:avLst>
              <a:gd name="adj1" fmla="val -109141"/>
              <a:gd name="adj2" fmla="val 1056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Item must have the same mapping across the entire fact!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D2038A0D-BF8C-4EB2-8F78-460CF1CF2D93}"/>
              </a:ext>
            </a:extLst>
          </p:cNvPr>
          <p:cNvSpPr/>
          <p:nvPr/>
        </p:nvSpPr>
        <p:spPr>
          <a:xfrm>
            <a:off x="7971238" y="1009323"/>
            <a:ext cx="2802913" cy="1030190"/>
          </a:xfrm>
          <a:prstGeom prst="wedgeRoundRectCallout">
            <a:avLst>
              <a:gd name="adj1" fmla="val -107379"/>
              <a:gd name="adj2" fmla="val 1560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this fact is a complete match!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78E4E3-6BB3-4693-83AF-94E7331F4154}"/>
              </a:ext>
            </a:extLst>
          </p:cNvPr>
          <p:cNvSpPr txBox="1"/>
          <p:nvPr/>
        </p:nvSpPr>
        <p:spPr>
          <a:xfrm>
            <a:off x="1507762" y="4414151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 err="1">
                <a:solidFill>
                  <a:srgbClr val="00B0F0"/>
                </a:solidFill>
              </a:rPr>
              <a:t>FinalTail</a:t>
            </a:r>
            <a:r>
              <a:rPr lang="en-US" dirty="0"/>
              <a:t>)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F2A30846-6510-4AE5-B021-90D159586BBD}"/>
              </a:ext>
            </a:extLst>
          </p:cNvPr>
          <p:cNvSpPr/>
          <p:nvPr/>
        </p:nvSpPr>
        <p:spPr>
          <a:xfrm>
            <a:off x="455370" y="4978487"/>
            <a:ext cx="2802913" cy="1030190"/>
          </a:xfrm>
          <a:prstGeom prst="wedgeRoundRectCallout">
            <a:avLst>
              <a:gd name="adj1" fmla="val 94021"/>
              <a:gd name="adj2" fmla="val 1965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we have every mapping we need to resolve our query!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383FF83C-913C-4BA6-BBDF-E0655041829F}"/>
              </a:ext>
            </a:extLst>
          </p:cNvPr>
          <p:cNvSpPr/>
          <p:nvPr/>
        </p:nvSpPr>
        <p:spPr>
          <a:xfrm>
            <a:off x="8673280" y="2992953"/>
            <a:ext cx="2802913" cy="472423"/>
          </a:xfrm>
          <a:prstGeom prst="wedgeRoundRectCallout">
            <a:avLst>
              <a:gd name="adj1" fmla="val -87567"/>
              <a:gd name="adj2" fmla="val 993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user queried for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786F3F-5DF0-4F41-A45C-87E5F0EAEFA3}"/>
              </a:ext>
            </a:extLst>
          </p:cNvPr>
          <p:cNvSpPr txBox="1"/>
          <p:nvPr/>
        </p:nvSpPr>
        <p:spPr>
          <a:xfrm>
            <a:off x="7379055" y="3043161"/>
            <a:ext cx="419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F0"/>
                </a:solidFill>
              </a:rPr>
              <a:t>X</a:t>
            </a:r>
            <a:endParaRPr lang="en-US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3B8582-F3BE-461F-B600-3ACA4804EEAB}"/>
              </a:ext>
            </a:extLst>
          </p:cNvPr>
          <p:cNvSpPr/>
          <p:nvPr/>
        </p:nvSpPr>
        <p:spPr>
          <a:xfrm>
            <a:off x="7614838" y="5462817"/>
            <a:ext cx="367880" cy="4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4A4834C8-6212-468E-965A-B3B9344D1BD2}"/>
              </a:ext>
            </a:extLst>
          </p:cNvPr>
          <p:cNvSpPr/>
          <p:nvPr/>
        </p:nvSpPr>
        <p:spPr>
          <a:xfrm>
            <a:off x="9280749" y="726511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X maps to: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[Head_ |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8A3D9E-0DD0-4EF5-9365-8E34EF084ED3}"/>
              </a:ext>
            </a:extLst>
          </p:cNvPr>
          <p:cNvSpPr txBox="1"/>
          <p:nvPr/>
        </p:nvSpPr>
        <p:spPr>
          <a:xfrm>
            <a:off x="9607376" y="2558234"/>
            <a:ext cx="2460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Head_</a:t>
            </a:r>
            <a:r>
              <a:rPr lang="en-US" sz="2000" dirty="0"/>
              <a:t> | </a:t>
            </a:r>
            <a:r>
              <a:rPr lang="en-US" sz="2000" dirty="0" err="1">
                <a:solidFill>
                  <a:srgbClr val="00B0F0"/>
                </a:solidFill>
              </a:rPr>
              <a:t>FinalTail</a:t>
            </a:r>
            <a:r>
              <a:rPr lang="en-US" sz="2000" dirty="0"/>
              <a:t>]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E1F22D5-5DC5-4008-8E80-0F3921FAC1C7}"/>
              </a:ext>
            </a:extLst>
          </p:cNvPr>
          <p:cNvSpPr/>
          <p:nvPr/>
        </p:nvSpPr>
        <p:spPr>
          <a:xfrm>
            <a:off x="5027751" y="5462817"/>
            <a:ext cx="367880" cy="4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33C80A73-18CE-4147-B77A-55A4627FD379}"/>
              </a:ext>
            </a:extLst>
          </p:cNvPr>
          <p:cNvSpPr/>
          <p:nvPr/>
        </p:nvSpPr>
        <p:spPr>
          <a:xfrm>
            <a:off x="5032859" y="794440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Head_ maps to carey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388F61-5B92-44E1-9374-8EFE02B1D5DB}"/>
              </a:ext>
            </a:extLst>
          </p:cNvPr>
          <p:cNvSpPr txBox="1"/>
          <p:nvPr/>
        </p:nvSpPr>
        <p:spPr>
          <a:xfrm>
            <a:off x="6111600" y="2560919"/>
            <a:ext cx="86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carey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2E2A3DD3-07BB-4A05-81A7-59FB2415CA7E}"/>
              </a:ext>
            </a:extLst>
          </p:cNvPr>
          <p:cNvSpPr/>
          <p:nvPr/>
        </p:nvSpPr>
        <p:spPr>
          <a:xfrm>
            <a:off x="8113813" y="2121867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maps to [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paul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5CB667-E4CB-4869-9B8E-83BFE6DA2BA5}"/>
              </a:ext>
            </a:extLst>
          </p:cNvPr>
          <p:cNvSpPr txBox="1"/>
          <p:nvPr/>
        </p:nvSpPr>
        <p:spPr>
          <a:xfrm>
            <a:off x="10668085" y="3972369"/>
            <a:ext cx="86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 err="1">
                <a:solidFill>
                  <a:srgbClr val="7030A0"/>
                </a:solidFill>
              </a:rPr>
              <a:t>paul</a:t>
            </a:r>
            <a:r>
              <a:rPr lang="en-US" sz="2000" dirty="0"/>
              <a:t>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31B6E6-D224-4206-8E5B-AA530BC363E1}"/>
              </a:ext>
            </a:extLst>
          </p:cNvPr>
          <p:cNvSpPr txBox="1"/>
          <p:nvPr/>
        </p:nvSpPr>
        <p:spPr>
          <a:xfrm>
            <a:off x="8097954" y="5462817"/>
            <a:ext cx="1628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paul</a:t>
            </a:r>
            <a:r>
              <a:rPr lang="en-US" sz="2000" dirty="0"/>
              <a:t>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204FC-1BE7-4249-BFC7-7C711BE8B184}"/>
              </a:ext>
            </a:extLst>
          </p:cNvPr>
          <p:cNvCxnSpPr>
            <a:cxnSpLocks/>
          </p:cNvCxnSpPr>
          <p:nvPr/>
        </p:nvCxnSpPr>
        <p:spPr>
          <a:xfrm>
            <a:off x="5675126" y="5658984"/>
            <a:ext cx="613325" cy="1427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8E836A-EBC5-4D59-8EED-B7191CF5C2CF}"/>
              </a:ext>
            </a:extLst>
          </p:cNvPr>
          <p:cNvCxnSpPr>
            <a:cxnSpLocks/>
          </p:cNvCxnSpPr>
          <p:nvPr/>
        </p:nvCxnSpPr>
        <p:spPr>
          <a:xfrm>
            <a:off x="6437401" y="5623862"/>
            <a:ext cx="941654" cy="1778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11537 -0.43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2362 0.358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185 L -0.33698 0.42848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88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0431 0.39745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34818 0.19236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9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45" grpId="0" animBg="1"/>
      <p:bldP spid="45" grpId="1" animBg="1"/>
      <p:bldP spid="55" grpId="0" animBg="1"/>
      <p:bldP spid="56" grpId="0" animBg="1"/>
      <p:bldP spid="56" grpId="1" animBg="1"/>
      <p:bldP spid="63" grpId="0" animBg="1"/>
      <p:bldP spid="63" grpId="1" animBg="1"/>
      <p:bldP spid="67" grpId="0" animBg="1"/>
      <p:bldP spid="71" grpId="0" animBg="1"/>
      <p:bldP spid="71" grpId="1" animBg="1"/>
      <p:bldP spid="72" grpId="0" animBg="1"/>
      <p:bldP spid="72" grpId="1" animBg="1"/>
      <p:bldP spid="59" grpId="0" animBg="1"/>
      <p:bldP spid="59" grpId="1" animBg="1"/>
      <p:bldP spid="65" grpId="0" animBg="1"/>
      <p:bldP spid="65" grpId="1" animBg="1"/>
      <p:bldP spid="66" grpId="0"/>
      <p:bldP spid="66" grpId="1"/>
      <p:bldP spid="12" grpId="0" animBg="1"/>
      <p:bldP spid="68" grpId="0" animBg="1"/>
      <p:bldP spid="68" grpId="1" animBg="1"/>
      <p:bldP spid="76" grpId="0"/>
      <p:bldP spid="76" grpId="1"/>
      <p:bldP spid="77" grpId="0" animBg="1"/>
      <p:bldP spid="78" grpId="0" animBg="1"/>
      <p:bldP spid="78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 Processing: Built-in Facts and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346861" y="850416"/>
            <a:ext cx="11305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 are a few of the many built-in list-processing rules Prolog offers: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C0844-05A5-4255-BBAF-2DDDEF36337E}"/>
              </a:ext>
            </a:extLst>
          </p:cNvPr>
          <p:cNvGrpSpPr/>
          <p:nvPr/>
        </p:nvGrpSpPr>
        <p:grpSpPr>
          <a:xfrm>
            <a:off x="685800" y="1366999"/>
            <a:ext cx="4866774" cy="1512332"/>
            <a:chOff x="-156410" y="2913927"/>
            <a:chExt cx="4866774" cy="1512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DD0853-2969-4A56-9A52-9DBCB41CCAD6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9644"/>
                  </a:solidFill>
                  <a:latin typeface="Consolas" panose="020B0609020204030204" pitchFamily="49" charset="0"/>
                </a:rPr>
                <a:t>append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2C21C1-B2F1-4FFB-A4D0-465ACEFCE8C0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list X concatenated with list Y is equal to list Z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append</a:t>
              </a:r>
              <a:r>
                <a:rPr lang="en-US" dirty="0"/>
                <a:t>([1,2],[3,4],[1,2,3,4])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append</a:t>
              </a:r>
              <a:r>
                <a:rPr lang="en-US" dirty="0">
                  <a:sym typeface="Wingdings" panose="05000000000000000000" pitchFamily="2" charset="2"/>
                </a:rPr>
                <a:t>([1,2],X,[1,2,3,4]) yields X  [3,4]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7AF70A-2AC4-4CE1-825D-288798B1021A}"/>
              </a:ext>
            </a:extLst>
          </p:cNvPr>
          <p:cNvGrpSpPr/>
          <p:nvPr/>
        </p:nvGrpSpPr>
        <p:grpSpPr>
          <a:xfrm>
            <a:off x="5999747" y="1366999"/>
            <a:ext cx="4866774" cy="1512332"/>
            <a:chOff x="-156410" y="2913927"/>
            <a:chExt cx="4866774" cy="1512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448F6-8230-40FA-9989-197622440A2D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9644"/>
                  </a:solidFill>
                  <a:latin typeface="Consolas" panose="020B0609020204030204" pitchFamily="49" charset="0"/>
                </a:rPr>
                <a:t>reverse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CE460-DC74-4B42-A7AB-C3B2889560D2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list X is the reverse of list Y</a:t>
              </a:r>
            </a:p>
            <a:p>
              <a:pPr algn="ctr"/>
              <a:endParaRPr lang="en-US" dirty="0">
                <a:solidFill>
                  <a:srgbClr val="00FFFF"/>
                </a:solidFill>
              </a:endParaRP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reverse</a:t>
              </a:r>
              <a:r>
                <a:rPr lang="en-US" dirty="0"/>
                <a:t>([1,2,3],[3,2,1])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reverse</a:t>
              </a:r>
              <a:r>
                <a:rPr lang="en-US" dirty="0">
                  <a:sym typeface="Wingdings" panose="05000000000000000000" pitchFamily="2" charset="2"/>
                </a:rPr>
                <a:t>([1,2,3],X) yields X  [3,2,1]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B63328-DE8A-4316-9EFD-B55310AAD72C}"/>
              </a:ext>
            </a:extLst>
          </p:cNvPr>
          <p:cNvGrpSpPr/>
          <p:nvPr/>
        </p:nvGrpSpPr>
        <p:grpSpPr>
          <a:xfrm>
            <a:off x="685800" y="2993109"/>
            <a:ext cx="4866774" cy="1512332"/>
            <a:chOff x="-156410" y="2913927"/>
            <a:chExt cx="4866774" cy="1512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10EA2A-F677-4AE6-8B57-6511D6C69497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9644"/>
                  </a:solidFill>
                  <a:latin typeface="Consolas" panose="020B0609020204030204" pitchFamily="49" charset="0"/>
                </a:rPr>
                <a:t>sort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CDB039-6BF0-410D-8D66-1EE4B1CFFB13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the elements in Y are the same elements of X, but in sorted order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sort</a:t>
              </a:r>
              <a:r>
                <a:rPr lang="en-US" dirty="0"/>
                <a:t>([4,3,1], [1,3,4])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sort</a:t>
              </a:r>
              <a:r>
                <a:rPr lang="en-US" dirty="0">
                  <a:sym typeface="Wingdings" panose="05000000000000000000" pitchFamily="2" charset="2"/>
                </a:rPr>
                <a:t>([4,3,1],X) yields X [1,3,4]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9A695F-CBA6-4272-B285-49CCB867861B}"/>
              </a:ext>
            </a:extLst>
          </p:cNvPr>
          <p:cNvGrpSpPr/>
          <p:nvPr/>
        </p:nvGrpSpPr>
        <p:grpSpPr>
          <a:xfrm>
            <a:off x="5999747" y="2993109"/>
            <a:ext cx="4866774" cy="1512332"/>
            <a:chOff x="-156410" y="2913927"/>
            <a:chExt cx="4866774" cy="1512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2550E6-21D6-4DF8-BA02-B3A2D381B814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9644"/>
                  </a:solidFill>
                  <a:latin typeface="Consolas" panose="020B0609020204030204" pitchFamily="49" charset="0"/>
                </a:rPr>
                <a:t>member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65CAE4-578B-40EC-877B-FAC6B5242CA7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X is a member of the list Y</a:t>
              </a:r>
            </a:p>
            <a:p>
              <a:pPr algn="ctr"/>
              <a:endParaRPr lang="en-US" dirty="0">
                <a:solidFill>
                  <a:srgbClr val="00FFFF"/>
                </a:solidFill>
              </a:endParaRP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member</a:t>
              </a:r>
              <a:r>
                <a:rPr lang="en-US" dirty="0"/>
                <a:t>(6, [1,6,4])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member</a:t>
              </a:r>
              <a:r>
                <a:rPr lang="en-US" dirty="0">
                  <a:sym typeface="Wingdings" panose="05000000000000000000" pitchFamily="2" charset="2"/>
                </a:rPr>
                <a:t>(X,[1,6,4]) yields X 1, X  6, and X  4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63E2E5-B09C-4DDA-B873-8519C056A8A0}"/>
              </a:ext>
            </a:extLst>
          </p:cNvPr>
          <p:cNvGrpSpPr/>
          <p:nvPr/>
        </p:nvGrpSpPr>
        <p:grpSpPr>
          <a:xfrm>
            <a:off x="685800" y="4619219"/>
            <a:ext cx="4866774" cy="1512332"/>
            <a:chOff x="-156410" y="2913927"/>
            <a:chExt cx="4866774" cy="1512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54605-365A-43F7-B6C4-D02CA3E26016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9644"/>
                  </a:solidFill>
                  <a:latin typeface="Consolas" panose="020B0609020204030204" pitchFamily="49" charset="0"/>
                </a:rPr>
                <a:t>permutation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9C955A-DB15-40ED-B510-B6886A611342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the elements in Y are the same elements of X, but in a different ordering</a:t>
              </a:r>
            </a:p>
            <a:p>
              <a:pPr algn="ctr"/>
              <a:endParaRPr lang="en-US" dirty="0">
                <a:solidFill>
                  <a:srgbClr val="00FFFF"/>
                </a:solidFill>
              </a:endParaRPr>
            </a:p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permutation</a:t>
              </a:r>
              <a:r>
                <a:rPr lang="en-US" dirty="0"/>
                <a:t>([4,3,1], [3,1,4])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6617D1-4646-4B5C-9641-4962BE43B9FD}"/>
              </a:ext>
            </a:extLst>
          </p:cNvPr>
          <p:cNvGrpSpPr/>
          <p:nvPr/>
        </p:nvGrpSpPr>
        <p:grpSpPr>
          <a:xfrm>
            <a:off x="5999747" y="4619219"/>
            <a:ext cx="4866774" cy="1512332"/>
            <a:chOff x="-156410" y="2913927"/>
            <a:chExt cx="4866774" cy="1512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D0E97-32B1-42DF-A513-F7E8E612F795}"/>
                </a:ext>
              </a:extLst>
            </p:cNvPr>
            <p:cNvSpPr txBox="1"/>
            <p:nvPr/>
          </p:nvSpPr>
          <p:spPr>
            <a:xfrm>
              <a:off x="1111737" y="2913927"/>
              <a:ext cx="2330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009644"/>
                  </a:solidFill>
                  <a:latin typeface="Consolas" panose="020B0609020204030204" pitchFamily="49" charset="0"/>
                </a:rPr>
                <a:t>sum_list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BA022D-54AD-404A-A7BB-0292476C0BBB}"/>
                </a:ext>
              </a:extLst>
            </p:cNvPr>
            <p:cNvSpPr/>
            <p:nvPr/>
          </p:nvSpPr>
          <p:spPr>
            <a:xfrm>
              <a:off x="-156410" y="3283259"/>
              <a:ext cx="4866774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Determines if the sum of all elements in X </a:t>
              </a:r>
              <a:br>
                <a:rPr lang="en-US" dirty="0">
                  <a:solidFill>
                    <a:srgbClr val="00FFFF"/>
                  </a:solidFill>
                </a:rPr>
              </a:br>
              <a:r>
                <a:rPr lang="en-US" dirty="0">
                  <a:solidFill>
                    <a:srgbClr val="00FFFF"/>
                  </a:solidFill>
                </a:rPr>
                <a:t>add up to Y</a:t>
              </a:r>
            </a:p>
            <a:p>
              <a:pPr algn="ctr"/>
              <a:r>
                <a:rPr lang="en-US" dirty="0" err="1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sum_list</a:t>
              </a:r>
              <a:r>
                <a:rPr lang="en-US" dirty="0"/>
                <a:t>([4,3,1], 8) </a:t>
              </a:r>
              <a:r>
                <a:rPr lang="en-US" dirty="0">
                  <a:sym typeface="Wingdings" panose="05000000000000000000" pitchFamily="2" charset="2"/>
                </a:rPr>
                <a:t>yields True</a:t>
              </a:r>
            </a:p>
            <a:p>
              <a:pPr algn="ctr"/>
              <a:r>
                <a:rPr lang="en-US" dirty="0" err="1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sum_list</a:t>
              </a:r>
              <a:r>
                <a:rPr lang="en-US" dirty="0"/>
                <a:t>([4,3,1], Q) </a:t>
              </a:r>
              <a:r>
                <a:rPr lang="en-US" dirty="0">
                  <a:sym typeface="Wingdings" panose="05000000000000000000" pitchFamily="2" charset="2"/>
                </a:rPr>
                <a:t>yields Q 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16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-76200"/>
            <a:ext cx="11106150" cy="1143000"/>
          </a:xfrm>
        </p:spPr>
        <p:txBody>
          <a:bodyPr/>
          <a:lstStyle/>
          <a:p>
            <a:r>
              <a:rPr lang="en-US" dirty="0"/>
              <a:t>Prolog List Syntax is Syntactic Sugar For Functors and Atoms!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2352033" y="931723"/>
            <a:ext cx="7487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what if I told you that the  </a:t>
            </a:r>
            <a:r>
              <a:rPr lang="en-US" sz="2000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operator (as in [</a:t>
            </a:r>
            <a:r>
              <a:rPr lang="en-US" sz="2000" dirty="0">
                <a:solidFill>
                  <a:srgbClr val="00B0F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| </a:t>
            </a:r>
            <a:r>
              <a:rPr lang="en-US" sz="2000" dirty="0">
                <a:solidFill>
                  <a:srgbClr val="00B0F0"/>
                </a:solidFill>
              </a:rPr>
              <a:t>Tail</a:t>
            </a:r>
            <a:r>
              <a:rPr lang="en-US" sz="2000" dirty="0"/>
              <a:t>]) can be replaced with a </a:t>
            </a:r>
            <a:r>
              <a:rPr lang="en-US" sz="2000" dirty="0">
                <a:solidFill>
                  <a:srgbClr val="FF0000"/>
                </a:solidFill>
              </a:rPr>
              <a:t>fact</a:t>
            </a:r>
            <a:r>
              <a:rPr lang="en-US" sz="2000" dirty="0"/>
              <a:t> named "</a:t>
            </a:r>
            <a:r>
              <a:rPr lang="en-US" sz="2000" dirty="0">
                <a:solidFill>
                  <a:srgbClr val="FF0000"/>
                </a:solidFill>
              </a:rPr>
              <a:t>cons</a:t>
            </a:r>
            <a:r>
              <a:rPr lang="en-US" sz="2000" dirty="0"/>
              <a:t>" that takes two arguments.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88E6E-BC62-4B99-98C1-4BC922F93974}"/>
              </a:ext>
            </a:extLst>
          </p:cNvPr>
          <p:cNvGrpSpPr/>
          <p:nvPr/>
        </p:nvGrpSpPr>
        <p:grpSpPr>
          <a:xfrm>
            <a:off x="3234805" y="1725827"/>
            <a:ext cx="6112917" cy="775152"/>
            <a:chOff x="3654971" y="2376836"/>
            <a:chExt cx="4983703" cy="7751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6602EC-D4E5-41DB-AE9A-CE6026FE5489}"/>
                </a:ext>
              </a:extLst>
            </p:cNvPr>
            <p:cNvSpPr/>
            <p:nvPr/>
          </p:nvSpPr>
          <p:spPr>
            <a:xfrm>
              <a:off x="3690355" y="2433265"/>
              <a:ext cx="4694829" cy="652172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670C81-8712-431B-96BC-8257F02E4271}"/>
                </a:ext>
              </a:extLst>
            </p:cNvPr>
            <p:cNvSpPr txBox="1"/>
            <p:nvPr/>
          </p:nvSpPr>
          <p:spPr>
            <a:xfrm>
              <a:off x="3654971" y="2376836"/>
              <a:ext cx="26766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X</a:t>
              </a:r>
              <a:r>
                <a:rPr lang="en-US" sz="2000" dirty="0"/>
                <a:t>, [</a:t>
              </a:r>
              <a:r>
                <a:rPr lang="en-US" sz="2000" dirty="0">
                  <a:solidFill>
                    <a:srgbClr val="00B0F0"/>
                  </a:solidFill>
                </a:rPr>
                <a:t>X </a:t>
              </a:r>
              <a:r>
                <a:rPr lang="en-US" sz="2000" dirty="0"/>
                <a:t>|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]).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1211AE-1B1E-476B-B572-1DA36A218AD7}"/>
                </a:ext>
              </a:extLst>
            </p:cNvPr>
            <p:cNvSpPr txBox="1"/>
            <p:nvPr/>
          </p:nvSpPr>
          <p:spPr>
            <a:xfrm>
              <a:off x="3654971" y="2751878"/>
              <a:ext cx="49837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009644"/>
                  </a:solidFill>
                </a:rPr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Y</a:t>
              </a:r>
              <a:r>
                <a:rPr lang="en-US" sz="2000" dirty="0"/>
                <a:t>, [</a:t>
              </a:r>
              <a:r>
                <a:rPr lang="en-US" sz="2000" dirty="0">
                  <a:solidFill>
                    <a:srgbClr val="00B0F0"/>
                  </a:solidFill>
                </a:rPr>
                <a:t>Head</a:t>
              </a:r>
              <a:r>
                <a:rPr lang="en-US" sz="2000" dirty="0"/>
                <a:t> |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]) :- </a:t>
              </a:r>
              <a:r>
                <a:rPr lang="en-US" sz="2000" dirty="0" err="1"/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Y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).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D42D3A4-F8D3-4D67-9489-DBDB0E307A36}"/>
              </a:ext>
            </a:extLst>
          </p:cNvPr>
          <p:cNvSpPr txBox="1"/>
          <p:nvPr/>
        </p:nvSpPr>
        <p:spPr>
          <a:xfrm>
            <a:off x="744358" y="3407156"/>
            <a:ext cx="10722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we do so, our original facts/rules can be rewritten like this: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16A7AB-4C62-4771-B875-D26A01A97D20}"/>
              </a:ext>
            </a:extLst>
          </p:cNvPr>
          <p:cNvGrpSpPr/>
          <p:nvPr/>
        </p:nvGrpSpPr>
        <p:grpSpPr>
          <a:xfrm>
            <a:off x="3049067" y="3893484"/>
            <a:ext cx="6112917" cy="775152"/>
            <a:chOff x="3654971" y="2376836"/>
            <a:chExt cx="4983703" cy="7751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8DD11D-9AB0-4EBC-9210-3C6141C25A0A}"/>
                </a:ext>
              </a:extLst>
            </p:cNvPr>
            <p:cNvSpPr/>
            <p:nvPr/>
          </p:nvSpPr>
          <p:spPr>
            <a:xfrm>
              <a:off x="3690355" y="2433265"/>
              <a:ext cx="4694829" cy="652172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E581FB-128C-40D6-B1CD-7205C1B5A5BD}"/>
                </a:ext>
              </a:extLst>
            </p:cNvPr>
            <p:cNvSpPr txBox="1"/>
            <p:nvPr/>
          </p:nvSpPr>
          <p:spPr>
            <a:xfrm>
              <a:off x="3654971" y="2376836"/>
              <a:ext cx="47302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X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FF0000"/>
                  </a:solidFill>
                </a:rPr>
                <a:t>cons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X</a:t>
              </a:r>
              <a:r>
                <a:rPr lang="en-US" sz="2000" dirty="0"/>
                <a:t>, 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)).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B1F66-44EC-46DC-91FA-55C8CC27C5B5}"/>
                </a:ext>
              </a:extLst>
            </p:cNvPr>
            <p:cNvSpPr txBox="1"/>
            <p:nvPr/>
          </p:nvSpPr>
          <p:spPr>
            <a:xfrm>
              <a:off x="3654971" y="2751878"/>
              <a:ext cx="49837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009644"/>
                  </a:solidFill>
                </a:rPr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Y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FF0000"/>
                  </a:solidFill>
                </a:rPr>
                <a:t>cons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Head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)) :- </a:t>
              </a:r>
              <a:r>
                <a:rPr lang="en-US" sz="2000" dirty="0" err="1"/>
                <a:t>is_member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0B0F0"/>
                  </a:solidFill>
                </a:rPr>
                <a:t>Y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00B0F0"/>
                  </a:solidFill>
                </a:rPr>
                <a:t>Tail</a:t>
              </a:r>
              <a:r>
                <a:rPr lang="en-US" sz="2000" dirty="0"/>
                <a:t>).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EBCC5FA-2A76-4218-B09B-89D1C2FFED40}"/>
              </a:ext>
            </a:extLst>
          </p:cNvPr>
          <p:cNvSpPr txBox="1"/>
          <p:nvPr/>
        </p:nvSpPr>
        <p:spPr>
          <a:xfrm>
            <a:off x="2366549" y="4843623"/>
            <a:ext cx="7458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Notice that when you remove the syntactic sugar, list processing is implemented just like any other Prolog fact or rule!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9516DB-8386-46F9-B8F3-70FFC86249FD}"/>
              </a:ext>
            </a:extLst>
          </p:cNvPr>
          <p:cNvSpPr txBox="1"/>
          <p:nvPr/>
        </p:nvSpPr>
        <p:spPr>
          <a:xfrm>
            <a:off x="2897929" y="27491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| </a:t>
            </a:r>
            <a:r>
              <a:rPr lang="en-US" sz="2000" dirty="0">
                <a:solidFill>
                  <a:srgbClr val="00B0F0"/>
                </a:solidFill>
              </a:rPr>
              <a:t>Tail</a:t>
            </a:r>
            <a:r>
              <a:rPr lang="en-US" sz="2000" dirty="0"/>
              <a:t>] 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cons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F0"/>
                </a:solidFill>
              </a:rPr>
              <a:t>Tail</a:t>
            </a:r>
            <a:r>
              <a:rPr lang="en-US" sz="20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F0F6E2-B163-4D78-9201-2C12C47DD7ED}"/>
              </a:ext>
            </a:extLst>
          </p:cNvPr>
          <p:cNvSpPr txBox="1"/>
          <p:nvPr/>
        </p:nvSpPr>
        <p:spPr>
          <a:xfrm>
            <a:off x="4724400" y="1731690"/>
            <a:ext cx="1052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| </a:t>
            </a:r>
            <a:r>
              <a:rPr lang="en-US" sz="2000" dirty="0">
                <a:solidFill>
                  <a:srgbClr val="00B0F0"/>
                </a:solidFill>
              </a:rPr>
              <a:t>Tail</a:t>
            </a:r>
            <a:r>
              <a:rPr lang="en-US" sz="2000" dirty="0"/>
              <a:t>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7B90E7-D459-44EF-9332-219FCB918871}"/>
              </a:ext>
            </a:extLst>
          </p:cNvPr>
          <p:cNvSpPr txBox="1"/>
          <p:nvPr/>
        </p:nvSpPr>
        <p:spPr>
          <a:xfrm>
            <a:off x="2338386" y="5793679"/>
            <a:ext cx="7458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while we didn't see an example in the slides, the empty list </a:t>
            </a:r>
            <a:r>
              <a:rPr lang="en-US" sz="2000" dirty="0">
                <a:solidFill>
                  <a:srgbClr val="7030A0"/>
                </a:solidFill>
              </a:rPr>
              <a:t>[ ]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can similarly be written as the atom </a:t>
            </a:r>
            <a:r>
              <a:rPr lang="en-US" sz="2000" dirty="0">
                <a:solidFill>
                  <a:srgbClr val="7030A0"/>
                </a:solidFill>
              </a:rPr>
              <a:t>nil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0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01289 0.1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/>
      <p:bldP spid="55" grpId="0"/>
      <p:bldP spid="56" grpId="0"/>
      <p:bldP spid="57" grpId="0"/>
      <p:bldP spid="57" grpId="1" build="allAtOnce"/>
      <p:bldP spid="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33AB2-9342-83E0-A8B1-D612CD773C0E}"/>
              </a:ext>
            </a:extLst>
          </p:cNvPr>
          <p:cNvSpPr txBox="1"/>
          <p:nvPr/>
        </p:nvSpPr>
        <p:spPr>
          <a:xfrm>
            <a:off x="1306286" y="261257"/>
            <a:ext cx="894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Slides: Not for Human Consumption</a:t>
            </a:r>
          </a:p>
        </p:txBody>
      </p:sp>
    </p:spTree>
    <p:extLst>
      <p:ext uri="{BB962C8B-B14F-4D97-AF65-F5344CB8AC3E}">
        <p14:creationId xmlns:p14="http://schemas.microsoft.com/office/powerpoint/2010/main" val="1086744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6AC74-281A-4133-926E-37DAF090703F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suzy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21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gpa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3.85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BB57AFF4-2879-436A-A9EB-25DBA3E8FAF8}"/>
              </a:ext>
            </a:extLst>
          </p:cNvPr>
          <p:cNvSpPr/>
          <p:nvPr/>
        </p:nvSpPr>
        <p:spPr>
          <a:xfrm>
            <a:off x="436134" y="905377"/>
            <a:ext cx="1508984" cy="700327"/>
          </a:xfrm>
          <a:prstGeom prst="wedgeRoundRectCallout">
            <a:avLst>
              <a:gd name="adj1" fmla="val -34858"/>
              <a:gd name="adj2" fmla="val 14200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"Alice is outgoing."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9428B3C3-726E-48BB-86EB-16762E9C82A9}"/>
              </a:ext>
            </a:extLst>
          </p:cNvPr>
          <p:cNvSpPr/>
          <p:nvPr/>
        </p:nvSpPr>
        <p:spPr>
          <a:xfrm>
            <a:off x="1138888" y="1575806"/>
            <a:ext cx="1929878" cy="700327"/>
          </a:xfrm>
          <a:prstGeom prst="wedgeRoundRectCallout">
            <a:avLst>
              <a:gd name="adj1" fmla="val -59847"/>
              <a:gd name="adj2" fmla="val 1321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"Alice is Bob's parent."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4CAD5-D16D-4A93-9117-82DFA1BF8AAC}"/>
              </a:ext>
            </a:extLst>
          </p:cNvPr>
          <p:cNvSpPr txBox="1"/>
          <p:nvPr/>
        </p:nvSpPr>
        <p:spPr>
          <a:xfrm>
            <a:off x="5514050" y="1906659"/>
            <a:ext cx="6322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"fact" is a predicate expression that declares either...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DB802-0778-4A0C-8EA5-A3E2F4E0218B}"/>
              </a:ext>
            </a:extLst>
          </p:cNvPr>
          <p:cNvSpPr txBox="1"/>
          <p:nvPr/>
        </p:nvSpPr>
        <p:spPr>
          <a:xfrm>
            <a:off x="5601956" y="2558612"/>
            <a:ext cx="62348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attribute</a:t>
            </a:r>
            <a:r>
              <a:rPr lang="en-US" sz="2000" dirty="0"/>
              <a:t> about some </a:t>
            </a:r>
            <a:r>
              <a:rPr lang="en-US" sz="2000" dirty="0">
                <a:solidFill>
                  <a:srgbClr val="7030A0"/>
                </a:solidFill>
              </a:rPr>
              <a:t>thing</a:t>
            </a:r>
            <a:r>
              <a:rPr lang="en-US" sz="2000" dirty="0"/>
              <a:t> (aka </a:t>
            </a:r>
            <a:r>
              <a:rPr lang="en-US" sz="2000" dirty="0">
                <a:solidFill>
                  <a:srgbClr val="7030A0"/>
                </a:solidFill>
              </a:rPr>
              <a:t>atom</a:t>
            </a:r>
            <a:r>
              <a:rPr lang="en-US" sz="2000" dirty="0"/>
              <a:t>):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BA750-B9C8-4F6E-96C4-C65E4653E478}"/>
              </a:ext>
            </a:extLst>
          </p:cNvPr>
          <p:cNvSpPr txBox="1"/>
          <p:nvPr/>
        </p:nvSpPr>
        <p:spPr>
          <a:xfrm>
            <a:off x="5601956" y="3377246"/>
            <a:ext cx="62348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relationship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between two or more </a:t>
            </a:r>
            <a:r>
              <a:rPr lang="en-US" sz="2000" dirty="0">
                <a:solidFill>
                  <a:srgbClr val="7030A0"/>
                </a:solidFill>
              </a:rPr>
              <a:t>atoms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numbers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suzy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21</a:t>
            </a:r>
            <a:r>
              <a:rPr lang="en-US" sz="2000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A2DE5-F434-4876-9C93-E677276E0C11}"/>
              </a:ext>
            </a:extLst>
          </p:cNvPr>
          <p:cNvSpPr txBox="1"/>
          <p:nvPr/>
        </p:nvSpPr>
        <p:spPr>
          <a:xfrm>
            <a:off x="4378041" y="5168678"/>
            <a:ext cx="849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 Prolog, the </a:t>
            </a:r>
            <a:r>
              <a:rPr lang="en-US" sz="2000" dirty="0">
                <a:solidFill>
                  <a:srgbClr val="FF0000"/>
                </a:solidFill>
              </a:rPr>
              <a:t>functor</a:t>
            </a:r>
            <a:r>
              <a:rPr lang="en-US" sz="2000" dirty="0"/>
              <a:t> and all </a:t>
            </a:r>
            <a:r>
              <a:rPr lang="en-US" sz="2000" dirty="0">
                <a:solidFill>
                  <a:srgbClr val="7030A0"/>
                </a:solidFill>
              </a:rPr>
              <a:t>atoms</a:t>
            </a:r>
            <a:r>
              <a:rPr lang="en-US" sz="2000" dirty="0"/>
              <a:t> must be lower case.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9B3703-173C-47B5-9B5C-EE0A7BDA5F63}"/>
              </a:ext>
            </a:extLst>
          </p:cNvPr>
          <p:cNvSpPr/>
          <p:nvPr/>
        </p:nvSpPr>
        <p:spPr>
          <a:xfrm>
            <a:off x="407386" y="868319"/>
            <a:ext cx="1781994" cy="700327"/>
          </a:xfrm>
          <a:prstGeom prst="wedgeRoundRectCallout">
            <a:avLst>
              <a:gd name="adj1" fmla="val -34858"/>
              <a:gd name="adj2" fmla="val 14200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BE2D1"/>
                </a:solidFill>
                <a:latin typeface="Corbel" panose="020B0503020204020204" pitchFamily="34" charset="0"/>
              </a:rPr>
              <a:t>This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called a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functor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A54611-1418-4A36-8609-FE1CFA187275}"/>
              </a:ext>
            </a:extLst>
          </p:cNvPr>
          <p:cNvSpPr txBox="1"/>
          <p:nvPr/>
        </p:nvSpPr>
        <p:spPr>
          <a:xfrm>
            <a:off x="292315" y="3839042"/>
            <a:ext cx="4855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own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car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63D"/>
                </a:solidFill>
              </a:rPr>
              <a:t>2021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blue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subaru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forrester</a:t>
            </a:r>
            <a:r>
              <a:rPr lang="en-US" sz="2000" dirty="0"/>
              <a:t>))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teaches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course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cs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131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B8ED1ED4-ADD3-46F0-A3EA-4222E94DAF32}"/>
              </a:ext>
            </a:extLst>
          </p:cNvPr>
          <p:cNvSpPr/>
          <p:nvPr/>
        </p:nvSpPr>
        <p:spPr>
          <a:xfrm>
            <a:off x="2601433" y="2062953"/>
            <a:ext cx="2786874" cy="991317"/>
          </a:xfrm>
          <a:prstGeom prst="wedgeRoundRectCallout">
            <a:avLst>
              <a:gd name="adj1" fmla="val -59847"/>
              <a:gd name="adj2" fmla="val 1321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Facts can also be nested arbitrarily deep!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E6B23683-7045-4808-A908-EB2288F0C462}"/>
              </a:ext>
            </a:extLst>
          </p:cNvPr>
          <p:cNvSpPr/>
          <p:nvPr/>
        </p:nvSpPr>
        <p:spPr>
          <a:xfrm>
            <a:off x="2358897" y="630703"/>
            <a:ext cx="4133150" cy="1329759"/>
          </a:xfrm>
          <a:prstGeom prst="wedgeRoundRectCallout">
            <a:avLst>
              <a:gd name="adj1" fmla="val -60099"/>
              <a:gd name="adj2" fmla="val 1184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These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arguments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are called atoms; they often represent entities (but could be anything).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94489-BE84-46F2-9266-65C37D60F544}"/>
              </a:ext>
            </a:extLst>
          </p:cNvPr>
          <p:cNvSpPr txBox="1"/>
          <p:nvPr/>
        </p:nvSpPr>
        <p:spPr>
          <a:xfrm>
            <a:off x="4425472" y="5572473"/>
            <a:ext cx="849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a fact is not explicitly stated, then it is assumed to be false.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FB8372-5F7E-4389-8C97-66A5709F9672}"/>
              </a:ext>
            </a:extLst>
          </p:cNvPr>
          <p:cNvSpPr txBox="1"/>
          <p:nvPr/>
        </p:nvSpPr>
        <p:spPr>
          <a:xfrm>
            <a:off x="6138252" y="5976268"/>
            <a:ext cx="50743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based on the above facts, </a:t>
            </a:r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false, as is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7030A0"/>
                </a:solidFill>
              </a:rPr>
              <a:t>gertrude</a:t>
            </a:r>
            <a:r>
              <a:rPr lang="en-US" sz="2000" dirty="0"/>
              <a:t>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183D9-5266-483C-A20C-4020DEDD8AEC}"/>
              </a:ext>
            </a:extLst>
          </p:cNvPr>
          <p:cNvSpPr txBox="1"/>
          <p:nvPr/>
        </p:nvSpPr>
        <p:spPr>
          <a:xfrm>
            <a:off x="5435718" y="4457107"/>
            <a:ext cx="6463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Facts look like function calls, but they're really just static assertions of different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0162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50" grpId="0"/>
      <p:bldP spid="66" grpId="0" animBg="1"/>
      <p:bldP spid="66" grpId="1" animBg="1"/>
      <p:bldP spid="67" grpId="0" animBg="1"/>
      <p:bldP spid="67" grpId="1" animBg="1"/>
      <p:bldP spid="17" grpId="0"/>
      <p:bldP spid="18" grpId="0" animBg="1"/>
      <p:bldP spid="19" grpId="0" animBg="1"/>
      <p:bldP spid="20" grpId="0"/>
      <p:bldP spid="24" grpId="0" animBg="1"/>
      <p:bldP spid="24" grpId="1" animBg="1"/>
      <p:bldP spid="26" grpId="0" uiExpand="1" build="p"/>
      <p:bldP spid="27" grpId="0" uiExpand="1" animBg="1"/>
      <p:bldP spid="27" grpId="1" animBg="1"/>
      <p:bldP spid="25" grpId="0" animBg="1"/>
      <p:bldP spid="25" grpId="1" animBg="1"/>
      <p:bldP spid="28" grpId="0"/>
      <p:bldP spid="35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50C557EA-1DE0-49DD-9608-7EF925BAE081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suzy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63D"/>
                </a:solidFill>
              </a:rPr>
              <a:t>21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gpa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863D"/>
                </a:solidFill>
              </a:rPr>
              <a:t>3.85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F486E-2E0A-4D45-A530-8BE5F58C04D2}"/>
              </a:ext>
            </a:extLst>
          </p:cNvPr>
          <p:cNvSpPr txBox="1"/>
          <p:nvPr/>
        </p:nvSpPr>
        <p:spPr>
          <a:xfrm>
            <a:off x="292315" y="3928408"/>
            <a:ext cx="50131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63D"/>
                </a:solidFill>
              </a:rPr>
              <a:t>% Rules:</a:t>
            </a:r>
          </a:p>
          <a:p>
            <a:r>
              <a:rPr lang="en-US" sz="2000" dirty="0">
                <a:solidFill>
                  <a:srgbClr val="00863D"/>
                </a:solidFill>
              </a:rPr>
              <a:t>comedian(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00863D"/>
                </a:solidFill>
              </a:rPr>
              <a:t>) </a:t>
            </a:r>
            <a:r>
              <a:rPr lang="en-US" sz="2000" dirty="0"/>
              <a:t>:- </a:t>
            </a:r>
            <a:r>
              <a:rPr lang="en-US" sz="2000" dirty="0">
                <a:solidFill>
                  <a:srgbClr val="FF0000"/>
                </a:solidFill>
              </a:rPr>
              <a:t>silly(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outgoing(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863D"/>
                </a:solidFill>
              </a:rPr>
              <a:t>grandparent(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rgbClr val="FF0000"/>
                </a:solidFill>
              </a:rPr>
              <a:t>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), parent(</a:t>
            </a:r>
            <a:r>
              <a:rPr lang="en-US" sz="2000" dirty="0">
                <a:solidFill>
                  <a:srgbClr val="00B0F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00863D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863D"/>
                </a:solidFill>
              </a:rPr>
              <a:t>old_comedian</a:t>
            </a:r>
            <a:r>
              <a:rPr lang="en-US" sz="2000" dirty="0">
                <a:solidFill>
                  <a:srgbClr val="00863D"/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) :- comedian(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), </a:t>
            </a:r>
            <a:br>
              <a:rPr lang="en-US" sz="2000" dirty="0">
                <a:solidFill>
                  <a:srgbClr val="00863D"/>
                </a:solidFill>
              </a:rPr>
            </a:br>
            <a:r>
              <a:rPr lang="en-US" sz="2000" dirty="0">
                <a:solidFill>
                  <a:srgbClr val="00863D"/>
                </a:solidFill>
              </a:rPr>
              <a:t>                                        </a:t>
            </a:r>
            <a:r>
              <a:rPr lang="en-US" sz="2000" dirty="0">
                <a:solidFill>
                  <a:srgbClr val="FF0000"/>
                </a:solidFill>
              </a:rPr>
              <a:t>age(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srgbClr val="00863D"/>
                </a:solidFill>
              </a:rPr>
              <a:t>, A &gt;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60</a:t>
            </a:r>
            <a:r>
              <a:rPr lang="en-US" sz="2000" dirty="0">
                <a:solidFill>
                  <a:srgbClr val="00863D"/>
                </a:solidFill>
              </a:rPr>
              <a:t>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6C84D-CCE3-47D9-B703-46CD0A62D368}"/>
              </a:ext>
            </a:extLst>
          </p:cNvPr>
          <p:cNvSpPr txBox="1"/>
          <p:nvPr/>
        </p:nvSpPr>
        <p:spPr>
          <a:xfrm>
            <a:off x="6145731" y="2515123"/>
            <a:ext cx="5122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Each rule has two parts...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C27AD-1ABE-422C-891E-043EF67E2049}"/>
              </a:ext>
            </a:extLst>
          </p:cNvPr>
          <p:cNvSpPr txBox="1"/>
          <p:nvPr/>
        </p:nvSpPr>
        <p:spPr>
          <a:xfrm>
            <a:off x="5913971" y="3092164"/>
            <a:ext cx="556926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00863D"/>
                </a:solidFill>
              </a:rPr>
              <a:t>"head" </a:t>
            </a:r>
            <a:r>
              <a:rPr lang="en-US" sz="2000" dirty="0"/>
              <a:t>which defines what the rule is trying to determine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38408-48DD-47BC-8227-7FA043CB6844}"/>
              </a:ext>
            </a:extLst>
          </p:cNvPr>
          <p:cNvSpPr txBox="1"/>
          <p:nvPr/>
        </p:nvSpPr>
        <p:spPr>
          <a:xfrm>
            <a:off x="6330414" y="1755421"/>
            <a:ext cx="4368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00863D"/>
                </a:solidFill>
              </a:rPr>
              <a:t>rule</a:t>
            </a:r>
            <a:r>
              <a:rPr lang="en-US" sz="2000" dirty="0"/>
              <a:t> lets us define a new fact in terms of one or more existing </a:t>
            </a:r>
            <a:r>
              <a:rPr lang="en-US" sz="2000" dirty="0">
                <a:solidFill>
                  <a:srgbClr val="FF0000"/>
                </a:solidFill>
              </a:rPr>
              <a:t>facts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1977B0-9478-4065-8C7B-901217DF7D29}"/>
              </a:ext>
            </a:extLst>
          </p:cNvPr>
          <p:cNvSpPr txBox="1"/>
          <p:nvPr/>
        </p:nvSpPr>
        <p:spPr>
          <a:xfrm>
            <a:off x="5913972" y="3947729"/>
            <a:ext cx="556927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"body" </a:t>
            </a:r>
            <a:r>
              <a:rPr lang="en-US" sz="2000" dirty="0"/>
              <a:t>which specifies the conditions (aka subgoals) that allow us to conclude the head is true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11C017-4C3B-45F3-BD1E-BFC5C8EB281D}"/>
              </a:ext>
            </a:extLst>
          </p:cNvPr>
          <p:cNvSpPr/>
          <p:nvPr/>
        </p:nvSpPr>
        <p:spPr>
          <a:xfrm>
            <a:off x="3117534" y="4971509"/>
            <a:ext cx="2968940" cy="915460"/>
          </a:xfrm>
          <a:prstGeom prst="wedgeRoundRectCallout">
            <a:avLst>
              <a:gd name="adj1" fmla="val -63062"/>
              <a:gd name="adj2" fmla="val -9440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 comma separating the parts of a rule's body means "AND" in Prolog.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851C300-BA69-4A1B-A054-A9EC116B7CCC}"/>
              </a:ext>
            </a:extLst>
          </p:cNvPr>
          <p:cNvSpPr/>
          <p:nvPr/>
        </p:nvSpPr>
        <p:spPr>
          <a:xfrm>
            <a:off x="331373" y="2589371"/>
            <a:ext cx="3362086" cy="1015083"/>
          </a:xfrm>
          <a:prstGeom prst="wedgeRoundRectCallout">
            <a:avLst>
              <a:gd name="adj1" fmla="val -42373"/>
              <a:gd name="adj2" fmla="val 1223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the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of the rule. It's trying to determine if some conclusion is true.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E9CD1E-A5FF-4DE7-8040-7083F14126EA}"/>
              </a:ext>
            </a:extLst>
          </p:cNvPr>
          <p:cNvSpPr/>
          <p:nvPr/>
        </p:nvSpPr>
        <p:spPr>
          <a:xfrm flipH="1">
            <a:off x="1321007" y="4015534"/>
            <a:ext cx="1419658" cy="638782"/>
          </a:xfrm>
          <a:prstGeom prst="arc">
            <a:avLst>
              <a:gd name="adj1" fmla="val 1103097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C0E1F9ED-9B5D-42FB-B48E-130BF04C531A}"/>
              </a:ext>
            </a:extLst>
          </p:cNvPr>
          <p:cNvSpPr/>
          <p:nvPr/>
        </p:nvSpPr>
        <p:spPr>
          <a:xfrm>
            <a:off x="77955" y="2395863"/>
            <a:ext cx="2550317" cy="1015083"/>
          </a:xfrm>
          <a:prstGeom prst="wedgeRoundRectCallout">
            <a:avLst>
              <a:gd name="adj1" fmla="val -18783"/>
              <a:gd name="adj2" fmla="val 16541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X is the grandparent of person Y...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030CB3-00EA-4004-9928-495B03DB2446}"/>
              </a:ext>
            </a:extLst>
          </p:cNvPr>
          <p:cNvSpPr/>
          <p:nvPr/>
        </p:nvSpPr>
        <p:spPr>
          <a:xfrm>
            <a:off x="2740666" y="2418091"/>
            <a:ext cx="2366963" cy="1015083"/>
          </a:xfrm>
          <a:prstGeom prst="wedgeRoundRectCallout">
            <a:avLst>
              <a:gd name="adj1" fmla="val -26900"/>
              <a:gd name="adj2" fmla="val 16641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X is the parent of some person Q...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E23E870-3D0E-4937-B1DE-92B397D4AB57}"/>
              </a:ext>
            </a:extLst>
          </p:cNvPr>
          <p:cNvSpPr/>
          <p:nvPr/>
        </p:nvSpPr>
        <p:spPr>
          <a:xfrm>
            <a:off x="5290236" y="2535761"/>
            <a:ext cx="3224211" cy="1015083"/>
          </a:xfrm>
          <a:prstGeom prst="wedgeRoundRectCallout">
            <a:avLst>
              <a:gd name="adj1" fmla="val -65305"/>
              <a:gd name="adj2" fmla="val 15046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that same person Q is the parent of person Y.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4D44DD2-8009-47F9-B98A-8C8342D4D46E}"/>
              </a:ext>
            </a:extLst>
          </p:cNvPr>
          <p:cNvSpPr/>
          <p:nvPr/>
        </p:nvSpPr>
        <p:spPr>
          <a:xfrm>
            <a:off x="169631" y="5732565"/>
            <a:ext cx="2366963" cy="1015083"/>
          </a:xfrm>
          <a:prstGeom prst="wedgeRoundRectCallout">
            <a:avLst>
              <a:gd name="adj1" fmla="val 47257"/>
              <a:gd name="adj2" fmla="val -10960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C is a comedian...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84ECE38F-263B-4E2A-8737-4081EFBBF1F9}"/>
              </a:ext>
            </a:extLst>
          </p:cNvPr>
          <p:cNvSpPr/>
          <p:nvPr/>
        </p:nvSpPr>
        <p:spPr>
          <a:xfrm>
            <a:off x="3391265" y="5845723"/>
            <a:ext cx="1830110" cy="764519"/>
          </a:xfrm>
          <a:prstGeom prst="wedgeRoundRectCallout">
            <a:avLst>
              <a:gd name="adj1" fmla="val -69754"/>
              <a:gd name="adj2" fmla="val -9637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C has an age of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DE3A9B-57C3-48B3-B24F-C3004D02CA79}"/>
              </a:ext>
            </a:extLst>
          </p:cNvPr>
          <p:cNvSpPr txBox="1"/>
          <p:nvPr/>
        </p:nvSpPr>
        <p:spPr>
          <a:xfrm>
            <a:off x="6096000" y="4920549"/>
            <a:ext cx="4969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Rules are defined in terms of </a:t>
            </a:r>
            <a:r>
              <a:rPr lang="en-US" sz="2000" dirty="0">
                <a:solidFill>
                  <a:srgbClr val="00B0F0"/>
                </a:solidFill>
              </a:rPr>
              <a:t>Variables</a:t>
            </a:r>
            <a:r>
              <a:rPr lang="en-US" sz="2000" dirty="0"/>
              <a:t> as well as </a:t>
            </a:r>
            <a:r>
              <a:rPr lang="en-US" sz="2000" dirty="0">
                <a:solidFill>
                  <a:srgbClr val="7030A0"/>
                </a:solidFill>
              </a:rPr>
              <a:t>atoms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numbers</a:t>
            </a:r>
            <a:r>
              <a:rPr lang="en-US" sz="20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401A7-1720-42C4-977F-3F2D8D9B95FA}"/>
              </a:ext>
            </a:extLst>
          </p:cNvPr>
          <p:cNvSpPr txBox="1"/>
          <p:nvPr/>
        </p:nvSpPr>
        <p:spPr>
          <a:xfrm>
            <a:off x="5864536" y="5701235"/>
            <a:ext cx="5684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Variables like 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Y </a:t>
            </a:r>
            <a:r>
              <a:rPr lang="en-US" sz="2000" dirty="0"/>
              <a:t>are placeholders, which Prolog will try to fill in as it tries to answer user queries.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18CCA7-E254-49EA-A3F6-3D5C025791AB}"/>
              </a:ext>
            </a:extLst>
          </p:cNvPr>
          <p:cNvSpPr/>
          <p:nvPr/>
        </p:nvSpPr>
        <p:spPr>
          <a:xfrm>
            <a:off x="353069" y="4300527"/>
            <a:ext cx="1383995" cy="292788"/>
          </a:xfrm>
          <a:prstGeom prst="rect">
            <a:avLst/>
          </a:prstGeom>
          <a:noFill/>
          <a:ln>
            <a:solidFill>
              <a:srgbClr val="009644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FEDE07-5222-4E73-838D-B0A64439EB20}"/>
              </a:ext>
            </a:extLst>
          </p:cNvPr>
          <p:cNvSpPr/>
          <p:nvPr/>
        </p:nvSpPr>
        <p:spPr>
          <a:xfrm>
            <a:off x="1946567" y="4300407"/>
            <a:ext cx="2190088" cy="29278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2286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82EDC0D9-D5A5-4539-8560-BFD4FD3D447E}"/>
              </a:ext>
            </a:extLst>
          </p:cNvPr>
          <p:cNvSpPr/>
          <p:nvPr/>
        </p:nvSpPr>
        <p:spPr>
          <a:xfrm>
            <a:off x="4328405" y="3997063"/>
            <a:ext cx="2677513" cy="1008506"/>
          </a:xfrm>
          <a:prstGeom prst="wedgeRoundRectCallout">
            <a:avLst>
              <a:gd name="adj1" fmla="val -71561"/>
              <a:gd name="adj2" fmla="val 7274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A is greater than 60 years old.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E4487938-BD3C-40E0-9C81-C1E35C093153}"/>
              </a:ext>
            </a:extLst>
          </p:cNvPr>
          <p:cNvSpPr/>
          <p:nvPr/>
        </p:nvSpPr>
        <p:spPr>
          <a:xfrm>
            <a:off x="2419727" y="2443418"/>
            <a:ext cx="4105399" cy="1075764"/>
          </a:xfrm>
          <a:prstGeom prst="wedgeRoundRectCallout">
            <a:avLst>
              <a:gd name="adj1" fmla="val -42373"/>
              <a:gd name="adj2" fmla="val 1223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body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of the rule. It specifies all the conditions that must be true for the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to be true.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5436466-A8F2-4AE5-9892-75CA13F608B5}"/>
              </a:ext>
            </a:extLst>
          </p:cNvPr>
          <p:cNvSpPr/>
          <p:nvPr/>
        </p:nvSpPr>
        <p:spPr>
          <a:xfrm>
            <a:off x="2238768" y="2882413"/>
            <a:ext cx="2550317" cy="1015083"/>
          </a:xfrm>
          <a:prstGeom prst="wedgeRoundRectCallout">
            <a:avLst>
              <a:gd name="adj1" fmla="val -88811"/>
              <a:gd name="adj2" fmla="val 15274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C is an old comedian...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A340F38-8DCE-4D35-8E81-A5E03A42BE41}"/>
              </a:ext>
            </a:extLst>
          </p:cNvPr>
          <p:cNvSpPr/>
          <p:nvPr/>
        </p:nvSpPr>
        <p:spPr>
          <a:xfrm>
            <a:off x="1335064" y="1935681"/>
            <a:ext cx="1486470" cy="1015083"/>
          </a:xfrm>
          <a:prstGeom prst="wedgeRoundRectCallout">
            <a:avLst>
              <a:gd name="adj1" fmla="val -17162"/>
              <a:gd name="adj2" fmla="val 18676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:- means "if"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77CBB7DB-FFF4-477E-B399-6DEDDBA64047}"/>
              </a:ext>
            </a:extLst>
          </p:cNvPr>
          <p:cNvSpPr/>
          <p:nvPr/>
        </p:nvSpPr>
        <p:spPr>
          <a:xfrm>
            <a:off x="3287276" y="2666132"/>
            <a:ext cx="3362086" cy="1137173"/>
          </a:xfrm>
          <a:prstGeom prst="wedgeRoundRectCallout">
            <a:avLst>
              <a:gd name="adj1" fmla="val -70232"/>
              <a:gd name="adj2" fmla="val 9672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P is silly </a:t>
            </a:r>
            <a:r>
              <a:rPr lang="en-US" sz="2000" i="1" dirty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person P is also outgoing...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36E1F9A-AA9C-4D1F-BC76-5D8956FB578F}"/>
              </a:ext>
            </a:extLst>
          </p:cNvPr>
          <p:cNvSpPr/>
          <p:nvPr/>
        </p:nvSpPr>
        <p:spPr>
          <a:xfrm>
            <a:off x="137526" y="1910354"/>
            <a:ext cx="1951733" cy="1015083"/>
          </a:xfrm>
          <a:prstGeom prst="wedgeRoundRectCallout">
            <a:avLst>
              <a:gd name="adj1" fmla="val -17162"/>
              <a:gd name="adj2" fmla="val 18676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P is a comedian...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2A5D541E-AC71-427D-BF5F-72DEE8FB122B}"/>
              </a:ext>
            </a:extLst>
          </p:cNvPr>
          <p:cNvSpPr/>
          <p:nvPr/>
        </p:nvSpPr>
        <p:spPr>
          <a:xfrm>
            <a:off x="2417303" y="1891076"/>
            <a:ext cx="758082" cy="1023551"/>
          </a:xfrm>
          <a:prstGeom prst="wedgeRoundRectCallout">
            <a:avLst>
              <a:gd name="adj1" fmla="val -127770"/>
              <a:gd name="adj2" fmla="val 1886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if...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7533B776-7F4B-4DC0-B1B3-73420F148C4B}"/>
              </a:ext>
            </a:extLst>
          </p:cNvPr>
          <p:cNvSpPr/>
          <p:nvPr/>
        </p:nvSpPr>
        <p:spPr>
          <a:xfrm>
            <a:off x="791221" y="2119231"/>
            <a:ext cx="2533362" cy="1015083"/>
          </a:xfrm>
          <a:prstGeom prst="wedgeRoundRectCallout">
            <a:avLst>
              <a:gd name="adj1" fmla="val -18783"/>
              <a:gd name="adj2" fmla="val 16541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Variables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must always be Capitalized.</a:t>
            </a:r>
          </a:p>
        </p:txBody>
      </p:sp>
    </p:spTree>
    <p:extLst>
      <p:ext uri="{BB962C8B-B14F-4D97-AF65-F5344CB8AC3E}">
        <p14:creationId xmlns:p14="http://schemas.microsoft.com/office/powerpoint/2010/main" val="20993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17" grpId="0"/>
      <p:bldP spid="18" grpId="0" animBg="1"/>
      <p:bldP spid="19" grpId="0"/>
      <p:bldP spid="20" grpId="0" animBg="1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31" grpId="0" animBg="1"/>
      <p:bldP spid="31" grpId="1" animBg="1"/>
      <p:bldP spid="30" grpId="0" animBg="1"/>
      <p:bldP spid="30" grpId="1" animBg="1"/>
      <p:bldP spid="40" grpId="0" animBg="1"/>
      <p:bldP spid="40" grpId="1" animBg="1"/>
      <p:bldP spid="32" grpId="0" animBg="1"/>
      <p:bldP spid="32" grpId="1" animBg="1"/>
      <p:bldP spid="26" grpId="0" animBg="1"/>
      <p:bldP spid="26" grpId="1" animBg="1"/>
      <p:bldP spid="27" grpId="0" animBg="1"/>
      <p:bldP spid="27" grpId="1" animBg="1"/>
      <p:bldP spid="33" grpId="0" animBg="1"/>
      <p:bldP spid="33" grpId="1" animBg="1"/>
      <p:bldP spid="91" grpId="0" animBg="1"/>
      <p:bldP spid="9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84DF673-2E4C-42AC-ABAC-5566FBCB3C2C}"/>
              </a:ext>
            </a:extLst>
          </p:cNvPr>
          <p:cNvGrpSpPr/>
          <p:nvPr/>
        </p:nvGrpSpPr>
        <p:grpSpPr>
          <a:xfrm>
            <a:off x="9008026" y="96219"/>
            <a:ext cx="3542993" cy="1588960"/>
            <a:chOff x="-2507006" y="3833645"/>
            <a:chExt cx="3542993" cy="15889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7ACD88-CC07-421A-B87D-DDB318E4F44D}"/>
                </a:ext>
              </a:extLst>
            </p:cNvPr>
            <p:cNvSpPr/>
            <p:nvPr/>
          </p:nvSpPr>
          <p:spPr>
            <a:xfrm>
              <a:off x="-2480930" y="3837373"/>
              <a:ext cx="3069292" cy="15852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B28CC5-2F2C-4CE8-997D-570EEBF27562}"/>
                </a:ext>
              </a:extLst>
            </p:cNvPr>
            <p:cNvSpPr txBox="1"/>
            <p:nvPr/>
          </p:nvSpPr>
          <p:spPr>
            <a:xfrm>
              <a:off x="-2507006" y="3833645"/>
              <a:ext cx="12665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Legend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36B64C-C9BC-4081-8A28-5C184D77EA5A}"/>
                </a:ext>
              </a:extLst>
            </p:cNvPr>
            <p:cNvGrpSpPr/>
            <p:nvPr/>
          </p:nvGrpSpPr>
          <p:grpSpPr>
            <a:xfrm>
              <a:off x="-2365623" y="4188019"/>
              <a:ext cx="3399959" cy="400110"/>
              <a:chOff x="-2365623" y="4188019"/>
              <a:chExt cx="3399959" cy="4001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EEA0858-77D2-4B47-965C-E70903F949FE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F6E5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3B2348-03E0-4243-9197-56C1F9C776FD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Database of facts/rules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5DA322-47D4-46FC-9173-768638EC8FCE}"/>
                </a:ext>
              </a:extLst>
            </p:cNvPr>
            <p:cNvGrpSpPr/>
            <p:nvPr/>
          </p:nvGrpSpPr>
          <p:grpSpPr>
            <a:xfrm>
              <a:off x="-2363972" y="4568760"/>
              <a:ext cx="3399959" cy="400110"/>
              <a:chOff x="-2365623" y="4188019"/>
              <a:chExt cx="3399959" cy="4001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4ECD1E4-A918-4B63-A3B0-85C4109D3372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E62D3-BAD2-4FD4-99B1-7403BA45D560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list of goals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54B2DBC-39DD-4CE9-A60A-9C2738497984}"/>
                </a:ext>
              </a:extLst>
            </p:cNvPr>
            <p:cNvGrpSpPr/>
            <p:nvPr/>
          </p:nvGrpSpPr>
          <p:grpSpPr>
            <a:xfrm>
              <a:off x="-2365623" y="4968870"/>
              <a:ext cx="3399959" cy="400110"/>
              <a:chOff x="-2365623" y="4188019"/>
              <a:chExt cx="3399959" cy="4001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5B75C2-939E-476B-8640-6B855AA3B325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CED9E9-6C96-4580-8FFD-6C73B42258B9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mappings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CABE6-60F0-4BE1-BA13-80D26A2630E4}"/>
              </a:ext>
            </a:extLst>
          </p:cNvPr>
          <p:cNvSpPr/>
          <p:nvPr/>
        </p:nvSpPr>
        <p:spPr>
          <a:xfrm>
            <a:off x="588362" y="4857735"/>
            <a:ext cx="11080314" cy="1830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61DEA5-5ECE-46E8-9546-5F1430BEEB21}"/>
              </a:ext>
            </a:extLst>
          </p:cNvPr>
          <p:cNvSpPr txBox="1"/>
          <p:nvPr/>
        </p:nvSpPr>
        <p:spPr>
          <a:xfrm>
            <a:off x="4848619" y="682409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gparent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ann</a:t>
            </a:r>
            <a:r>
              <a:rPr lang="en-US" sz="1800" dirty="0"/>
              <a:t>, </a:t>
            </a:r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sz="1800" dirty="0"/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14A9BA-4FF7-418A-85CA-B27B11D74212}"/>
              </a:ext>
            </a:extLst>
          </p:cNvPr>
          <p:cNvGrpSpPr/>
          <p:nvPr/>
        </p:nvGrpSpPr>
        <p:grpSpPr>
          <a:xfrm>
            <a:off x="4380433" y="695131"/>
            <a:ext cx="3431134" cy="658370"/>
            <a:chOff x="4380433" y="411611"/>
            <a:chExt cx="3431134" cy="658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BAE207-3B2F-4E38-B983-83B85F40D41E}"/>
                </a:ext>
              </a:extLst>
            </p:cNvPr>
            <p:cNvSpPr/>
            <p:nvPr/>
          </p:nvSpPr>
          <p:spPr>
            <a:xfrm>
              <a:off x="4380433" y="411611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6C9694-3B56-4A23-95A8-DDE755F79460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978190"/>
            <a:ext cx="3741194" cy="1754326"/>
            <a:chOff x="357840" y="1194646"/>
            <a:chExt cx="3741194" cy="23478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2277574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2347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E38E49-CE90-4902-A987-9CD014FF3098}"/>
              </a:ext>
            </a:extLst>
          </p:cNvPr>
          <p:cNvGrpSpPr/>
          <p:nvPr/>
        </p:nvGrpSpPr>
        <p:grpSpPr>
          <a:xfrm>
            <a:off x="357840" y="399389"/>
            <a:ext cx="2443918" cy="909859"/>
            <a:chOff x="364240" y="549577"/>
            <a:chExt cx="2443918" cy="9098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5C10A-B7FD-4364-8597-40ABD8F862F6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EAFBC6-9BED-459D-B1A3-3215024D73B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76594-9DFC-4EA4-8877-1328D4554DC1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 err="1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W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3FC5B5-13AD-48E2-A948-BCB73226D7F1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C9995-4CAA-4471-915A-532C56257000}"/>
              </a:ext>
            </a:extLst>
          </p:cNvPr>
          <p:cNvSpPr/>
          <p:nvPr/>
        </p:nvSpPr>
        <p:spPr>
          <a:xfrm>
            <a:off x="4380433" y="1347694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D25EE-609E-40FF-A54F-007465A2EA55}"/>
              </a:ext>
            </a:extLst>
          </p:cNvPr>
          <p:cNvSpPr/>
          <p:nvPr/>
        </p:nvSpPr>
        <p:spPr>
          <a:xfrm>
            <a:off x="4380433" y="218178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2A54430-B26B-465E-BE79-F78C7F764B8B}"/>
              </a:ext>
            </a:extLst>
          </p:cNvPr>
          <p:cNvSpPr/>
          <p:nvPr/>
        </p:nvSpPr>
        <p:spPr>
          <a:xfrm>
            <a:off x="2907547" y="3137246"/>
            <a:ext cx="2162260" cy="693266"/>
          </a:xfrm>
          <a:prstGeom prst="wedgeRoundRectCallout">
            <a:avLst>
              <a:gd name="adj1" fmla="val -72138"/>
              <a:gd name="adj2" fmla="val -1724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C1512F3-854B-4A8D-80B0-E0D9B010E27E}"/>
              </a:ext>
            </a:extLst>
          </p:cNvPr>
          <p:cNvSpPr/>
          <p:nvPr/>
        </p:nvSpPr>
        <p:spPr>
          <a:xfrm>
            <a:off x="2310211" y="3026871"/>
            <a:ext cx="2845366" cy="980297"/>
          </a:xfrm>
          <a:prstGeom prst="wedgeRoundRectCallout">
            <a:avLst>
              <a:gd name="adj1" fmla="val -70872"/>
              <a:gd name="adj2" fmla="val -13934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identify all the mappings between the goal and the rule.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35956-6784-4C50-AACC-18B9F6E1AB4C}"/>
              </a:ext>
            </a:extLst>
          </p:cNvPr>
          <p:cNvCxnSpPr>
            <a:cxnSpLocks/>
          </p:cNvCxnSpPr>
          <p:nvPr/>
        </p:nvCxnSpPr>
        <p:spPr>
          <a:xfrm flipV="1">
            <a:off x="1644118" y="2049258"/>
            <a:ext cx="0" cy="132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FBD852-075A-42CC-98A0-352B476308A9}"/>
              </a:ext>
            </a:extLst>
          </p:cNvPr>
          <p:cNvCxnSpPr>
            <a:cxnSpLocks/>
          </p:cNvCxnSpPr>
          <p:nvPr/>
        </p:nvCxnSpPr>
        <p:spPr>
          <a:xfrm flipV="1">
            <a:off x="2269867" y="2042639"/>
            <a:ext cx="0" cy="1813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342CA-4BAD-4FCB-8D98-437A1C7EB76F}"/>
              </a:ext>
            </a:extLst>
          </p:cNvPr>
          <p:cNvSpPr/>
          <p:nvPr/>
        </p:nvSpPr>
        <p:spPr>
          <a:xfrm>
            <a:off x="4380433" y="184811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CC6BD6-6DC5-4554-880E-346032AB8DCC}"/>
              </a:ext>
            </a:extLst>
          </p:cNvPr>
          <p:cNvSpPr txBox="1"/>
          <p:nvPr/>
        </p:nvSpPr>
        <p:spPr>
          <a:xfrm>
            <a:off x="4579695" y="1843887"/>
            <a:ext cx="303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</a:t>
            </a:r>
          </a:p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7072646" y="2706064"/>
            <a:ext cx="3715472" cy="1201931"/>
          </a:xfrm>
          <a:prstGeom prst="wedgeRoundRectCallout">
            <a:avLst>
              <a:gd name="adj1" fmla="val -54775"/>
              <a:gd name="adj2" fmla="val -19149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Compare the first/only goal in our list against our database looking for a possible match.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2B4318DA-5FE5-408B-A45E-FF3380C78EF2}"/>
              </a:ext>
            </a:extLst>
          </p:cNvPr>
          <p:cNvSpPr/>
          <p:nvPr/>
        </p:nvSpPr>
        <p:spPr>
          <a:xfrm>
            <a:off x="8227967" y="497304"/>
            <a:ext cx="3213251" cy="1201931"/>
          </a:xfrm>
          <a:prstGeom prst="wedgeRoundRectCallout">
            <a:avLst>
              <a:gd name="adj1" fmla="val -92211"/>
              <a:gd name="adj2" fmla="val 7721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Now we recursively repeat the matching process on these subgoal(s).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CF870-450A-42D6-BE47-7CBFFC75D153}"/>
              </a:ext>
            </a:extLst>
          </p:cNvPr>
          <p:cNvSpPr txBox="1"/>
          <p:nvPr/>
        </p:nvSpPr>
        <p:spPr>
          <a:xfrm>
            <a:off x="786837" y="4857736"/>
            <a:ext cx="8360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Add our query to a goal list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DDD3E-97F7-48EB-A9B6-11C588EC1A92}"/>
              </a:ext>
            </a:extLst>
          </p:cNvPr>
          <p:cNvSpPr txBox="1"/>
          <p:nvPr/>
        </p:nvSpPr>
        <p:spPr>
          <a:xfrm>
            <a:off x="786837" y="5208799"/>
            <a:ext cx="1117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Try to match the first goal in our goal list with each item in our database, </a:t>
            </a:r>
            <a:r>
              <a:rPr lang="en-US" sz="2000" i="1" dirty="0"/>
              <a:t>from top to bottom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30EB34-2CEB-4710-B923-3E6C94591B8C}"/>
              </a:ext>
            </a:extLst>
          </p:cNvPr>
          <p:cNvSpPr txBox="1"/>
          <p:nvPr/>
        </p:nvSpPr>
        <p:spPr>
          <a:xfrm>
            <a:off x="4848619" y="693710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B5948CD-E485-4B9A-858E-C29CA16010A1}"/>
              </a:ext>
            </a:extLst>
          </p:cNvPr>
          <p:cNvSpPr/>
          <p:nvPr/>
        </p:nvSpPr>
        <p:spPr>
          <a:xfrm>
            <a:off x="8315507" y="993690"/>
            <a:ext cx="3213251" cy="719777"/>
          </a:xfrm>
          <a:prstGeom prst="wedgeRoundRectCallout">
            <a:avLst>
              <a:gd name="adj1" fmla="val -100373"/>
              <a:gd name="adj2" fmla="val -5135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We're trying to discover a valid mapping for W.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AAC7BE-C1A9-42E0-A4D8-C3135E27B061}"/>
              </a:ext>
            </a:extLst>
          </p:cNvPr>
          <p:cNvSpPr txBox="1"/>
          <p:nvPr/>
        </p:nvSpPr>
        <p:spPr>
          <a:xfrm>
            <a:off x="786836" y="5559862"/>
            <a:ext cx="11029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 If we find a match, extract the variable mappings, and create a new map with the </a:t>
            </a:r>
            <a:r>
              <a:rPr lang="en-US" sz="2000" dirty="0" err="1"/>
              <a:t>old+new</a:t>
            </a:r>
            <a:r>
              <a:rPr lang="en-US" sz="2000" dirty="0"/>
              <a:t> mappings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38258-27AB-4240-9EC7-FE7556058500}"/>
              </a:ext>
            </a:extLst>
          </p:cNvPr>
          <p:cNvSpPr txBox="1"/>
          <p:nvPr/>
        </p:nvSpPr>
        <p:spPr>
          <a:xfrm>
            <a:off x="786837" y="5910925"/>
            <a:ext cx="849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 Create a new goal list, including old unprocessed goals and new subgoals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3283-AEFF-4E8A-A772-00270501C836}"/>
              </a:ext>
            </a:extLst>
          </p:cNvPr>
          <p:cNvSpPr txBox="1"/>
          <p:nvPr/>
        </p:nvSpPr>
        <p:spPr>
          <a:xfrm>
            <a:off x="800794" y="6261989"/>
            <a:ext cx="842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5. Recursively repeat the process on the new goal list and the new mappings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CDB982F1-E20B-415F-BD75-3FED3E01DF05}"/>
              </a:ext>
            </a:extLst>
          </p:cNvPr>
          <p:cNvSpPr/>
          <p:nvPr/>
        </p:nvSpPr>
        <p:spPr>
          <a:xfrm>
            <a:off x="5667143" y="2698834"/>
            <a:ext cx="3213251" cy="1171475"/>
          </a:xfrm>
          <a:prstGeom prst="wedgeRoundRectCallout">
            <a:avLst>
              <a:gd name="adj1" fmla="val -35738"/>
              <a:gd name="adj2" fmla="val -14257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Right now we've discovered no mappings, so we have an empty set of mappings.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002B346F-25E8-454E-AAE9-667334D10421}"/>
              </a:ext>
            </a:extLst>
          </p:cNvPr>
          <p:cNvSpPr/>
          <p:nvPr/>
        </p:nvSpPr>
        <p:spPr>
          <a:xfrm>
            <a:off x="8000074" y="897791"/>
            <a:ext cx="2200093" cy="719777"/>
          </a:xfrm>
          <a:prstGeom prst="wedgeRoundRectCallout">
            <a:avLst>
              <a:gd name="adj1" fmla="val -100373"/>
              <a:gd name="adj2" fmla="val -5135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add our goal to a goal list.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EC5E6-04BF-48A2-988D-276668F65A8C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B57D22F0-6581-4D4A-925F-95FEC5DF51EA}"/>
              </a:ext>
            </a:extLst>
          </p:cNvPr>
          <p:cNvSpPr/>
          <p:nvPr/>
        </p:nvSpPr>
        <p:spPr>
          <a:xfrm>
            <a:off x="8412670" y="1731576"/>
            <a:ext cx="3637563" cy="104892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old unprocessed goals, since we just started.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14CCC98-4091-48F1-82B0-20C128DC3FAF}"/>
              </a:ext>
            </a:extLst>
          </p:cNvPr>
          <p:cNvSpPr/>
          <p:nvPr/>
        </p:nvSpPr>
        <p:spPr>
          <a:xfrm>
            <a:off x="8227967" y="1626502"/>
            <a:ext cx="3637563" cy="86371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there were one or </a:t>
            </a: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</a:rPr>
              <a:t>more additional goals here...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9B28303-FDE4-4B43-95C0-0D420B204925}"/>
              </a:ext>
            </a:extLst>
          </p:cNvPr>
          <p:cNvSpPr/>
          <p:nvPr/>
        </p:nvSpPr>
        <p:spPr>
          <a:xfrm>
            <a:off x="7612305" y="2863480"/>
            <a:ext cx="2892975" cy="863716"/>
          </a:xfrm>
          <a:prstGeom prst="wedgeRoundRectCallout">
            <a:avLst>
              <a:gd name="adj1" fmla="val -82481"/>
              <a:gd name="adj2" fmla="val -14561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We'd add them to our new goal list here.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5316DC8D-F64B-4685-B41D-C696164E4185}"/>
              </a:ext>
            </a:extLst>
          </p:cNvPr>
          <p:cNvSpPr/>
          <p:nvPr/>
        </p:nvSpPr>
        <p:spPr>
          <a:xfrm>
            <a:off x="3021592" y="3236408"/>
            <a:ext cx="3213251" cy="1201931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we take all the subgoals and add them to the updated goal list.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073AC943-551F-47DE-92BE-F33CC59D52BE}"/>
              </a:ext>
            </a:extLst>
          </p:cNvPr>
          <p:cNvSpPr/>
          <p:nvPr/>
        </p:nvSpPr>
        <p:spPr>
          <a:xfrm>
            <a:off x="8142861" y="1015089"/>
            <a:ext cx="3431134" cy="863716"/>
          </a:xfrm>
          <a:prstGeom prst="wedgeRoundRectCallout">
            <a:avLst>
              <a:gd name="adj1" fmla="val -104793"/>
              <a:gd name="adj2" fmla="val 78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original mappings since we just started.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14D7124-E5AC-4815-BA00-F4E26B655A98}"/>
              </a:ext>
            </a:extLst>
          </p:cNvPr>
          <p:cNvSpPr/>
          <p:nvPr/>
        </p:nvSpPr>
        <p:spPr>
          <a:xfrm>
            <a:off x="8194787" y="3386630"/>
            <a:ext cx="3431134" cy="863716"/>
          </a:xfrm>
          <a:prstGeom prst="wedgeRoundRectCallout">
            <a:avLst>
              <a:gd name="adj1" fmla="val -100455"/>
              <a:gd name="adj2" fmla="val -11525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mappings just contain the new mappings.</a:t>
            </a:r>
          </a:p>
        </p:txBody>
      </p:sp>
    </p:spTree>
    <p:extLst>
      <p:ext uri="{BB962C8B-B14F-4D97-AF65-F5344CB8AC3E}">
        <p14:creationId xmlns:p14="http://schemas.microsoft.com/office/powerpoint/2010/main" val="32877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0.16481 " pathEditMode="relative" rAng="0" ptsTypes="AA">
                                      <p:cBhvr>
                                        <p:cTn id="77" dur="1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2682 -0.09305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41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1" grpId="0" animBg="1"/>
      <p:bldP spid="33" grpId="0" animBg="1"/>
      <p:bldP spid="30" grpId="0" animBg="1"/>
      <p:bldP spid="30" grpId="1" animBg="1"/>
      <p:bldP spid="23" grpId="0" animBg="1"/>
      <p:bldP spid="23" grpId="1" animBg="1"/>
      <p:bldP spid="38" grpId="0" animBg="1"/>
      <p:bldP spid="35" grpId="0"/>
      <p:bldP spid="29" grpId="0" animBg="1"/>
      <p:bldP spid="29" grpId="1" animBg="1"/>
      <p:bldP spid="34" grpId="0" animBg="1"/>
      <p:bldP spid="34" grpId="1" animBg="1"/>
      <p:bldP spid="41" grpId="0"/>
      <p:bldP spid="42" grpId="0"/>
      <p:bldP spid="43" grpId="0"/>
      <p:bldP spid="45" grpId="0" animBg="1"/>
      <p:bldP spid="45" grpId="1" animBg="1"/>
      <p:bldP spid="46" grpId="0"/>
      <p:bldP spid="47" grpId="0"/>
      <p:bldP spid="48" grpId="0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2" grpId="0" animBg="1"/>
      <p:bldP spid="32" grpId="1" animBg="1"/>
      <p:bldP spid="32" grpId="2" animBg="1"/>
      <p:bldP spid="57" grpId="0" animBg="1"/>
      <p:bldP spid="57" grpId="1" animBg="1"/>
      <p:bldP spid="58" grpId="0" animBg="1"/>
      <p:bldP spid="5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61E3-774F-41EB-9E93-A7EE1276B71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65F95B-BD5C-4C00-8487-2C8AF3D5F81E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825A3C-1D6F-42B5-B324-0F0CCFE6506E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5F66746-1CF9-408F-8B60-43FEC621ED4B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C3E2F6B-C0E2-483D-BBB8-F1712F753B1B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9527184" y="245507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9419079" y="212298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ann</a:t>
            </a:r>
            <a:endParaRPr lang="en-US" dirty="0">
              <a:solidFill>
                <a:srgbClr val="F6E5FB"/>
              </a:solidFill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2322763" y="3349350"/>
            <a:ext cx="3381373" cy="1201931"/>
          </a:xfrm>
          <a:prstGeom prst="wedgeRoundRectCallout">
            <a:avLst>
              <a:gd name="adj1" fmla="val 50730"/>
              <a:gd name="adj2" fmla="val -9630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now have some mappings of variables to atoms, so let's take them into account.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8057874" y="4434816"/>
            <a:ext cx="3650320" cy="1201931"/>
          </a:xfrm>
          <a:prstGeom prst="wedgeRoundRectCallout">
            <a:avLst>
              <a:gd name="adj1" fmla="val 10225"/>
              <a:gd name="adj2" fmla="val -15439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05E544-82DB-4E9F-AF9B-9E399AE929D8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bob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63276-1337-486B-A09B-812D5FB35D04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AAD121D-5F42-46F9-8FDD-FFF76F323966}"/>
              </a:ext>
            </a:extLst>
          </p:cNvPr>
          <p:cNvSpPr/>
          <p:nvPr/>
        </p:nvSpPr>
        <p:spPr>
          <a:xfrm>
            <a:off x="9580929" y="802690"/>
            <a:ext cx="2558825" cy="1162867"/>
          </a:xfrm>
          <a:prstGeom prst="wedgeRoundRectCallout">
            <a:avLst>
              <a:gd name="adj1" fmla="val -8243"/>
              <a:gd name="adj2" fmla="val 14963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 to a goal list.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CFD2DC-DC35-48BD-AA42-A3FA8042AEA1}"/>
              </a:ext>
            </a:extLst>
          </p:cNvPr>
          <p:cNvGrpSpPr/>
          <p:nvPr/>
        </p:nvGrpSpPr>
        <p:grpSpPr>
          <a:xfrm>
            <a:off x="357840" y="988992"/>
            <a:ext cx="3741194" cy="1754326"/>
            <a:chOff x="357840" y="1194647"/>
            <a:chExt cx="3741194" cy="17543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9ACB9EC-914A-49AF-BBFC-1154D3753434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AE49B9-AEEC-4751-A7AB-75DF8D565426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3E9FC2-5367-4B96-963E-D1A3C69AB8EE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ABA6054-2D01-4895-BABC-0068CAE4D855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2482681-AC24-40F2-A446-5E0A5A64E4EE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57D72C-F828-46FD-B94C-E264EF6749FE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95454A-0F6A-4D09-A703-3E20311540AC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W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12EA8D-7CC2-4D93-98A0-D952D11ABA61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2AC8AA-2FAB-4572-A15F-99580692055C}"/>
              </a:ext>
            </a:extLst>
          </p:cNvPr>
          <p:cNvCxnSpPr>
            <a:cxnSpLocks/>
          </p:cNvCxnSpPr>
          <p:nvPr/>
        </p:nvCxnSpPr>
        <p:spPr>
          <a:xfrm>
            <a:off x="10315153" y="2914109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16B111-2955-44E1-8B97-1D3C5381F9FA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EDF2A1-15E3-4908-86E5-57C4529F7B69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766AD-38A2-4F46-9B07-85E8983BEA71}"/>
              </a:ext>
            </a:extLst>
          </p:cNvPr>
          <p:cNvSpPr txBox="1"/>
          <p:nvPr/>
        </p:nvSpPr>
        <p:spPr>
          <a:xfrm>
            <a:off x="5262114" y="2113973"/>
            <a:ext cx="17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1AF03-7355-4892-8393-48474B93770F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3E1D81-8D3B-4C1E-AB94-AEC781E77D3C}"/>
              </a:ext>
            </a:extLst>
          </p:cNvPr>
          <p:cNvSpPr/>
          <p:nvPr/>
        </p:nvSpPr>
        <p:spPr>
          <a:xfrm>
            <a:off x="4213914" y="695132"/>
            <a:ext cx="3788340" cy="10851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563326" y="323357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first goal in the list against the database looking for a possible match.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F7331B53-D809-4EE3-8E24-8D64896006FF}"/>
              </a:ext>
            </a:extLst>
          </p:cNvPr>
          <p:cNvSpPr/>
          <p:nvPr/>
        </p:nvSpPr>
        <p:spPr>
          <a:xfrm>
            <a:off x="2126088" y="784041"/>
            <a:ext cx="2738785" cy="826212"/>
          </a:xfrm>
          <a:prstGeom prst="wedgeRoundRectCallout">
            <a:avLst>
              <a:gd name="adj1" fmla="val 64858"/>
              <a:gd name="adj2" fmla="val 10494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Since we've matched the first goal...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BED7F6DF-B85B-4F49-B73A-D46ED635D754}"/>
              </a:ext>
            </a:extLst>
          </p:cNvPr>
          <p:cNvSpPr/>
          <p:nvPr/>
        </p:nvSpPr>
        <p:spPr>
          <a:xfrm>
            <a:off x="1580707" y="2373135"/>
            <a:ext cx="2600464" cy="745380"/>
          </a:xfrm>
          <a:prstGeom prst="wedgeRoundRectCallout">
            <a:avLst>
              <a:gd name="adj1" fmla="val 100172"/>
              <a:gd name="adj2" fmla="val -573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need to process our second goal. 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515B3B1C-AB08-467C-9C4F-CE771501250D}"/>
              </a:ext>
            </a:extLst>
          </p:cNvPr>
          <p:cNvSpPr/>
          <p:nvPr/>
        </p:nvSpPr>
        <p:spPr>
          <a:xfrm>
            <a:off x="946653" y="3773655"/>
            <a:ext cx="3431135" cy="745380"/>
          </a:xfrm>
          <a:prstGeom prst="wedgeRoundRectCallout">
            <a:avLst>
              <a:gd name="adj1" fmla="val 55927"/>
              <a:gd name="adj2" fmla="val -10677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add it to our list of pending goals to achieve.</a:t>
            </a:r>
          </a:p>
        </p:txBody>
      </p:sp>
    </p:spTree>
    <p:extLst>
      <p:ext uri="{BB962C8B-B14F-4D97-AF65-F5344CB8AC3E}">
        <p14:creationId xmlns:p14="http://schemas.microsoft.com/office/powerpoint/2010/main" val="28716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1484 -0.02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41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182 0.1312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7" grpId="0" animBg="1"/>
      <p:bldP spid="37" grpId="1" animBg="1"/>
      <p:bldP spid="37" grpId="2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66" grpId="0" animBg="1"/>
      <p:bldP spid="58" grpId="0"/>
      <p:bldP spid="58" grpId="1"/>
      <p:bldP spid="29" grpId="0" animBg="1"/>
      <p:bldP spid="29" grpId="1" animBg="1"/>
      <p:bldP spid="57" grpId="0" animBg="1"/>
      <p:bldP spid="57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Implementations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923E-D175-4763-B9E4-EC26B3C91EA9}"/>
              </a:ext>
            </a:extLst>
          </p:cNvPr>
          <p:cNvSpPr txBox="1"/>
          <p:nvPr/>
        </p:nvSpPr>
        <p:spPr>
          <a:xfrm>
            <a:off x="1298408" y="999329"/>
            <a:ext cx="10118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two major implementations of Prolog: gnu and SWI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E850A-F99E-4B2B-BBD6-44B5D50C64C5}"/>
              </a:ext>
            </a:extLst>
          </p:cNvPr>
          <p:cNvSpPr txBox="1"/>
          <p:nvPr/>
        </p:nvSpPr>
        <p:spPr>
          <a:xfrm>
            <a:off x="1236496" y="3751676"/>
            <a:ext cx="10118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They're very similar, but for our purposes we'll use SWI Prolog.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812A9-DE31-418C-8A84-D8220695AED0}"/>
              </a:ext>
            </a:extLst>
          </p:cNvPr>
          <p:cNvSpPr txBox="1"/>
          <p:nvPr/>
        </p:nvSpPr>
        <p:spPr>
          <a:xfrm>
            <a:off x="993609" y="5097700"/>
            <a:ext cx="5888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You can find an online compiler and query tool at </a:t>
            </a:r>
            <a:r>
              <a:rPr lang="en-US" sz="2400" dirty="0">
                <a:solidFill>
                  <a:srgbClr val="536DB9"/>
                </a:solidFill>
              </a:rPr>
              <a:t>https://swish.swi-prolog.org/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FF939-4B54-4982-959C-43CF39D35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77" b="34082"/>
          <a:stretch/>
        </p:blipFill>
        <p:spPr>
          <a:xfrm>
            <a:off x="6681786" y="1781357"/>
            <a:ext cx="2588036" cy="137617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B193ED-6715-40EB-B515-1F5F7622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317" y="1648492"/>
            <a:ext cx="1227852" cy="1736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A4323-9CFB-4793-A30E-D3E8F1F8B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932" y="4512764"/>
            <a:ext cx="3014356" cy="22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0250268-09E0-4E62-AE52-DDD77AD8F57D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</a:rPr>
              <a:t>parent(</a:t>
            </a:r>
            <a:r>
              <a:rPr lang="en-US" dirty="0">
                <a:solidFill>
                  <a:srgbClr val="00FFFF"/>
                </a:solidFill>
              </a:rPr>
              <a:t>Q</a:t>
            </a:r>
            <a:r>
              <a:rPr lang="en-US" dirty="0">
                <a:solidFill>
                  <a:srgbClr val="FBE2D1"/>
                </a:solidFill>
              </a:rPr>
              <a:t>,</a:t>
            </a:r>
            <a:r>
              <a:rPr lang="en-US" dirty="0">
                <a:solidFill>
                  <a:srgbClr val="00FFFF"/>
                </a:solidFill>
              </a:rPr>
              <a:t>Y</a:t>
            </a:r>
            <a:r>
              <a:rPr lang="en-US" dirty="0">
                <a:solidFill>
                  <a:srgbClr val="FBE2D1"/>
                </a:solidFill>
              </a:rPr>
              <a:t>)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8574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108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589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E5FB"/>
                </a:solidFill>
              </a:rPr>
              <a:t>bob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E5FB"/>
                  </a:solidFill>
                </a:rPr>
                <a:t>bob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18864" y="5928029"/>
            <a:ext cx="2414377" cy="701611"/>
          </a:xfrm>
          <a:prstGeom prst="wedgeRoundRectCallout">
            <a:avLst>
              <a:gd name="adj1" fmla="val -109965"/>
              <a:gd name="adj2" fmla="val -523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matches!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2862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bob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96ECD-8FB2-45E5-84C9-5403E2C24F93}"/>
              </a:ext>
            </a:extLst>
          </p:cNvPr>
          <p:cNvGrpSpPr/>
          <p:nvPr/>
        </p:nvGrpSpPr>
        <p:grpSpPr>
          <a:xfrm>
            <a:off x="8398561" y="2370639"/>
            <a:ext cx="3741194" cy="2033426"/>
            <a:chOff x="8398561" y="2087119"/>
            <a:chExt cx="3741194" cy="20334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3BCCA0-3BD1-439F-BF1B-300B863BEDFC}"/>
                </a:ext>
              </a:extLst>
            </p:cNvPr>
            <p:cNvGrpSpPr/>
            <p:nvPr/>
          </p:nvGrpSpPr>
          <p:grpSpPr>
            <a:xfrm>
              <a:off x="8398561" y="2366219"/>
              <a:ext cx="3741194" cy="1754326"/>
              <a:chOff x="357840" y="1194646"/>
              <a:chExt cx="3741194" cy="175432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A6153-CE7B-4B3B-B84E-B807055DFF87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1723575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508276-C2EA-4B22-A680-7E71D47F0FA8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(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 ted).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44FCA8-C88B-4842-B90E-0E63F485E1BB}"/>
                </a:ext>
              </a:extLst>
            </p:cNvPr>
            <p:cNvGrpSpPr/>
            <p:nvPr/>
          </p:nvGrpSpPr>
          <p:grpSpPr>
            <a:xfrm>
              <a:off x="8422078" y="2087119"/>
              <a:ext cx="2443918" cy="909859"/>
              <a:chOff x="533757" y="761644"/>
              <a:chExt cx="2443918" cy="90985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D531C87-9E2A-49FA-8073-E0CF4CCC95E4}"/>
                  </a:ext>
                </a:extLst>
              </p:cNvPr>
              <p:cNvGrpSpPr/>
              <p:nvPr/>
            </p:nvGrpSpPr>
            <p:grpSpPr>
              <a:xfrm>
                <a:off x="533757" y="761644"/>
                <a:ext cx="2443918" cy="909859"/>
                <a:chOff x="364240" y="549577"/>
                <a:chExt cx="2443918" cy="90985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5F51411-53AD-424A-91E0-8EC7136CCD22}"/>
                    </a:ext>
                  </a:extLst>
                </p:cNvPr>
                <p:cNvGrpSpPr/>
                <p:nvPr/>
              </p:nvGrpSpPr>
              <p:grpSpPr>
                <a:xfrm>
                  <a:off x="364240" y="549577"/>
                  <a:ext cx="2443918" cy="646331"/>
                  <a:chOff x="2779305" y="4579280"/>
                  <a:chExt cx="2206527" cy="646331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9A4F9A1-B348-456A-A6D2-6A0AABC7CAD0}"/>
                      </a:ext>
                    </a:extLst>
                  </p:cNvPr>
                  <p:cNvSpPr/>
                  <p:nvPr/>
                </p:nvSpPr>
                <p:spPr>
                  <a:xfrm>
                    <a:off x="2802677" y="4639100"/>
                    <a:ext cx="2085518" cy="5572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514EF87-B2FF-4C48-B48D-1FD46BE74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9305" y="4579280"/>
                    <a:ext cx="220652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endPara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endParaRPr>
                  </a:p>
                  <a:p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parent (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X</a:t>
                    </a:r>
                    <a:r>
                      <a:rPr 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, 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Q</a:t>
                    </a:r>
                    <a:r>
                      <a:rPr lang="en-US" dirty="0">
                        <a:solidFill>
                          <a:srgbClr val="F6E5FB"/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)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847D088-D619-49CB-877D-C9EF2910FCCE}"/>
                    </a:ext>
                  </a:extLst>
                </p:cNvPr>
                <p:cNvSpPr/>
                <p:nvPr/>
              </p:nvSpPr>
              <p:spPr>
                <a:xfrm>
                  <a:off x="390126" y="1166648"/>
                  <a:ext cx="2309890" cy="29278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C466A8A-76A1-4066-8A8C-9F777FE7BF89}"/>
                  </a:ext>
                </a:extLst>
              </p:cNvPr>
              <p:cNvCxnSpPr/>
              <p:nvPr/>
            </p:nvCxnSpPr>
            <p:spPr>
              <a:xfrm flipV="1">
                <a:off x="1638863" y="1152385"/>
                <a:ext cx="355850" cy="135133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B3EF88-CB10-4C56-979D-63C4AFFD4FAE}"/>
                  </a:ext>
                </a:extLst>
              </p:cNvPr>
              <p:cNvSpPr txBox="1"/>
              <p:nvPr/>
            </p:nvSpPr>
            <p:spPr>
              <a:xfrm>
                <a:off x="1530758" y="82028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6E5FB"/>
                    </a:solidFill>
                  </a:rPr>
                  <a:t>ann</a:t>
                </a:r>
                <a:endParaRPr lang="en-US" dirty="0">
                  <a:solidFill>
                    <a:srgbClr val="F6E5FB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F248623-0D67-4C9E-ACA3-F7A2B5C9E026}"/>
              </a:ext>
            </a:extLst>
          </p:cNvPr>
          <p:cNvSpPr/>
          <p:nvPr/>
        </p:nvSpPr>
        <p:spPr>
          <a:xfrm>
            <a:off x="6604378" y="4654224"/>
            <a:ext cx="3278656" cy="1168420"/>
          </a:xfrm>
          <a:prstGeom prst="wedgeRoundRectCallout">
            <a:avLst>
              <a:gd name="adj1" fmla="val -72626"/>
              <a:gd name="adj2" fmla="val -10856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means the set of mappings we discovered were not valid.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FF22153D-C857-438E-BD92-19229868F54C}"/>
              </a:ext>
            </a:extLst>
          </p:cNvPr>
          <p:cNvSpPr/>
          <p:nvPr/>
        </p:nvSpPr>
        <p:spPr>
          <a:xfrm>
            <a:off x="4283088" y="4276849"/>
            <a:ext cx="3278656" cy="1168420"/>
          </a:xfrm>
          <a:prstGeom prst="wedgeRoundRectCallout">
            <a:avLst>
              <a:gd name="adj1" fmla="val 78637"/>
              <a:gd name="adj2" fmla="val -12745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we'll back-track one level up and continue searching for </a:t>
            </a: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</a:rPr>
              <a:t>alternative mappings.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6EFA5-CA3B-4B59-9D15-880C2D192630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7A1B53-9064-4EFC-9125-4D7DCC8A8C3B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B1D84E-0D84-4157-88B5-59D949349CF3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B30EF3-46D5-415C-B0AF-986FF25AEE59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385D02-8D7A-456B-A139-7798FC28E614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7CB44F-6664-4BAA-A466-73069C3DC4D5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DEEF615-6F3C-47F0-B6D5-8A9C8BB9B74E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D7D03F-3950-41A6-B7F7-9CA9E7D76B9E}"/>
              </a:ext>
            </a:extLst>
          </p:cNvPr>
          <p:cNvSpPr/>
          <p:nvPr/>
        </p:nvSpPr>
        <p:spPr>
          <a:xfrm>
            <a:off x="4213914" y="695132"/>
            <a:ext cx="3788340" cy="10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701FFE-4502-48D4-97CB-CC73B57A7EF5}"/>
              </a:ext>
            </a:extLst>
          </p:cNvPr>
          <p:cNvSpPr/>
          <p:nvPr/>
        </p:nvSpPr>
        <p:spPr>
          <a:xfrm>
            <a:off x="8334841" y="2342904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0713"/>
            <a:ext cx="309272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need to take our variable mappings into account.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74BC32-2C04-4829-95E2-D11340D738BE}"/>
              </a:ext>
            </a:extLst>
          </p:cNvPr>
          <p:cNvSpPr/>
          <p:nvPr/>
        </p:nvSpPr>
        <p:spPr>
          <a:xfrm>
            <a:off x="4334483" y="1818493"/>
            <a:ext cx="3788340" cy="10780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262664" y="1393434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first goal against the database looking for a possible match.</a:t>
            </a:r>
          </a:p>
        </p:txBody>
      </p:sp>
    </p:spTree>
    <p:extLst>
      <p:ext uri="{BB962C8B-B14F-4D97-AF65-F5344CB8AC3E}">
        <p14:creationId xmlns:p14="http://schemas.microsoft.com/office/powerpoint/2010/main" val="42127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38477 0.036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0.2574 " pathEditMode="relative" rAng="0" ptsTypes="AA">
                                      <p:cBhvr>
                                        <p:cTn id="5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/>
      <p:bldP spid="5" grpId="1"/>
      <p:bldP spid="5" grpId="2"/>
      <p:bldP spid="46" grpId="0" animBg="1"/>
      <p:bldP spid="46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37" grpId="0" animBg="1"/>
      <p:bldP spid="37" grpId="1" animBg="1"/>
      <p:bldP spid="37" grpId="2" animBg="1"/>
      <p:bldP spid="92" grpId="0" animBg="1"/>
      <p:bldP spid="29" grpId="0" animBg="1"/>
      <p:bldP spid="2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rgbClr val="FBE2D1"/>
                  </a:solidFill>
                </a:rPr>
                <a:t>gparent</a:t>
              </a:r>
              <a:r>
                <a:rPr lang="en-US" sz="1800" dirty="0">
                  <a:solidFill>
                    <a:srgbClr val="FBE2D1"/>
                  </a:solidFill>
                </a:rPr>
                <a:t>(</a:t>
              </a:r>
              <a:r>
                <a:rPr lang="en-US" sz="1800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ann</a:t>
              </a:r>
              <a:r>
                <a:rPr lang="en-US" sz="1800" dirty="0">
                  <a:solidFill>
                    <a:srgbClr val="FBE2D1"/>
                  </a:solidFill>
                </a:rPr>
                <a:t>, </a:t>
              </a:r>
              <a:r>
                <a:rPr lang="en-US" dirty="0">
                  <a:solidFill>
                    <a:srgbClr val="F6E5FB"/>
                  </a:solidFill>
                </a:rPr>
                <a:t>W</a:t>
              </a:r>
              <a:r>
                <a:rPr lang="en-US" sz="1800" dirty="0">
                  <a:solidFill>
                    <a:srgbClr val="FBE2D1"/>
                  </a:solidFill>
                </a:rPr>
                <a:t>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W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??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1782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370639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35EA82F-7A7D-4393-BEFD-9171E629A8BD}"/>
              </a:ext>
            </a:extLst>
          </p:cNvPr>
          <p:cNvSpPr/>
          <p:nvPr/>
        </p:nvSpPr>
        <p:spPr>
          <a:xfrm>
            <a:off x="7039147" y="4561561"/>
            <a:ext cx="3650320" cy="1201931"/>
          </a:xfrm>
          <a:prstGeom prst="wedgeRoundRectCallout">
            <a:avLst>
              <a:gd name="adj1" fmla="val 32190"/>
              <a:gd name="adj2" fmla="val -1416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another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267D9F-6BA5-479F-A0E5-2D9B9FD5D253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5BE0-FD9A-4549-9E52-64D21FC1A639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48013D6D-E241-4AE6-83B5-B10BF8722AE4}"/>
              </a:ext>
            </a:extLst>
          </p:cNvPr>
          <p:cNvSpPr/>
          <p:nvPr/>
        </p:nvSpPr>
        <p:spPr>
          <a:xfrm>
            <a:off x="9527046" y="796746"/>
            <a:ext cx="2443919" cy="1201931"/>
          </a:xfrm>
          <a:prstGeom prst="wedgeRoundRectCallout">
            <a:avLst>
              <a:gd name="adj1" fmla="val -5118"/>
              <a:gd name="adj2" fmla="val 16378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add...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7244A4BC-30F7-4951-933E-010F68EE204F}"/>
              </a:ext>
            </a:extLst>
          </p:cNvPr>
          <p:cNvSpPr/>
          <p:nvPr/>
        </p:nvSpPr>
        <p:spPr>
          <a:xfrm>
            <a:off x="4442868" y="4242160"/>
            <a:ext cx="3662196" cy="1201931"/>
          </a:xfrm>
          <a:prstGeom prst="wedgeRoundRectCallout">
            <a:avLst>
              <a:gd name="adj1" fmla="val 59323"/>
              <a:gd name="adj2" fmla="val -14240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continue searching where we left off here for another potential match.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AE703B-374B-4C32-81C5-52E2F11B9F2C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563684-DABD-4176-A212-E5BA438DC886}"/>
              </a:ext>
            </a:extLst>
          </p:cNvPr>
          <p:cNvCxnSpPr>
            <a:cxnSpLocks/>
          </p:cNvCxnSpPr>
          <p:nvPr/>
        </p:nvCxnSpPr>
        <p:spPr>
          <a:xfrm>
            <a:off x="10315153" y="3193381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5EC8D4-95A4-437F-BD30-876B5977771F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3646E5-C5F5-4A9D-80CC-4C1FFA16CEF1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EC1BBB7-DC37-408B-A47B-263067174D3B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59F39CF-CDA5-49F5-A549-68FB8EC6CE18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D1B660-4510-4D1A-A251-5575365A610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56C134-D225-4E68-A155-17F6903983AC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B04D6B-8948-4345-B785-622E30E9C13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1145A8-56D1-4A16-A2D5-BA742AFC043E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6503F2-5061-4E54-A543-9798D81B410A}"/>
              </a:ext>
            </a:extLst>
          </p:cNvPr>
          <p:cNvSpPr/>
          <p:nvPr/>
        </p:nvSpPr>
        <p:spPr>
          <a:xfrm>
            <a:off x="4380433" y="3023153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AE6657-DC15-4F3F-A056-412DAD9FA32B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9EBC2B-8015-4C65-AC49-019831DD0378}"/>
              </a:ext>
            </a:extLst>
          </p:cNvPr>
          <p:cNvSpPr/>
          <p:nvPr/>
        </p:nvSpPr>
        <p:spPr>
          <a:xfrm>
            <a:off x="4213914" y="695132"/>
            <a:ext cx="3788340" cy="10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50F717-F579-428F-A3FD-981983F2CF58}"/>
              </a:ext>
            </a:extLst>
          </p:cNvPr>
          <p:cNvSpPr txBox="1"/>
          <p:nvPr/>
        </p:nvSpPr>
        <p:spPr>
          <a:xfrm>
            <a:off x="5323154" y="2122173"/>
            <a:ext cx="158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65E36D74-4C43-463A-8FF5-1EBC9CA43B27}"/>
              </a:ext>
            </a:extLst>
          </p:cNvPr>
          <p:cNvSpPr/>
          <p:nvPr/>
        </p:nvSpPr>
        <p:spPr>
          <a:xfrm>
            <a:off x="482009" y="4242159"/>
            <a:ext cx="2736255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let's process our new goals and mappings recursively.</a:t>
            </a:r>
          </a:p>
        </p:txBody>
      </p: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6EBAC184-6542-4276-8589-FB63BFD1D120}"/>
              </a:ext>
            </a:extLst>
          </p:cNvPr>
          <p:cNvSpPr/>
          <p:nvPr/>
        </p:nvSpPr>
        <p:spPr>
          <a:xfrm>
            <a:off x="1006477" y="3380956"/>
            <a:ext cx="2443919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we'll just add the second goal to our new goal list.</a:t>
            </a:r>
          </a:p>
        </p:txBody>
      </p:sp>
    </p:spTree>
    <p:extLst>
      <p:ext uri="{BB962C8B-B14F-4D97-AF65-F5344CB8AC3E}">
        <p14:creationId xmlns:p14="http://schemas.microsoft.com/office/powerpoint/2010/main" val="9928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4.375E-6 0.036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221 0.1298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71" grpId="0" animBg="1"/>
      <p:bldP spid="72" grpId="0" animBg="1"/>
      <p:bldP spid="73" grpId="0" animBg="1"/>
      <p:bldP spid="73" grpId="1" animBg="1"/>
      <p:bldP spid="75" grpId="0" animBg="1"/>
      <p:bldP spid="75" grpId="1" animBg="1"/>
      <p:bldP spid="86" grpId="0" animBg="1"/>
      <p:bldP spid="97" grpId="0"/>
      <p:bldP spid="97" grpId="1"/>
      <p:bldP spid="99" grpId="0" animBg="1"/>
      <p:bldP spid="99" grpId="1" animBg="1"/>
      <p:bldP spid="98" grpId="0" animBg="1"/>
      <p:bldP spid="9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92837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23104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8870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8176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660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bri</a:t>
            </a:r>
            <a:endParaRPr lang="en-US" dirty="0">
              <a:solidFill>
                <a:srgbClr val="F6E5F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bri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85517" y="5435130"/>
            <a:ext cx="2508970" cy="548461"/>
          </a:xfrm>
          <a:prstGeom prst="wedgeRoundRectCallout">
            <a:avLst>
              <a:gd name="adj1" fmla="val -81599"/>
              <a:gd name="adj2" fmla="val -7586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match!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9950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bri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56827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629975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10180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F706ED1-28A4-40EC-A69D-A3BE43A783E0}"/>
              </a:ext>
            </a:extLst>
          </p:cNvPr>
          <p:cNvSpPr/>
          <p:nvPr/>
        </p:nvSpPr>
        <p:spPr>
          <a:xfrm>
            <a:off x="4241675" y="4821047"/>
            <a:ext cx="370865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-&gt;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cas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Q 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F358729-5E97-4E99-8165-9E6E59E5BBD4}"/>
              </a:ext>
            </a:extLst>
          </p:cNvPr>
          <p:cNvSpPr/>
          <p:nvPr/>
        </p:nvSpPr>
        <p:spPr>
          <a:xfrm>
            <a:off x="2995958" y="5834896"/>
            <a:ext cx="2845366" cy="980297"/>
          </a:xfrm>
          <a:prstGeom prst="wedgeRoundRectCallout">
            <a:avLst>
              <a:gd name="adj1" fmla="val -72865"/>
              <a:gd name="adj2" fmla="val -11837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20EED-247B-42ED-97B5-88B9D5674F4D}"/>
              </a:ext>
            </a:extLst>
          </p:cNvPr>
          <p:cNvSpPr/>
          <p:nvPr/>
        </p:nvSpPr>
        <p:spPr>
          <a:xfrm>
            <a:off x="4241674" y="4486852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73B40292-21B3-4922-BE52-130583AB5304}"/>
              </a:ext>
            </a:extLst>
          </p:cNvPr>
          <p:cNvSpPr/>
          <p:nvPr/>
        </p:nvSpPr>
        <p:spPr>
          <a:xfrm>
            <a:off x="8538324" y="4807537"/>
            <a:ext cx="3381373" cy="1201931"/>
          </a:xfrm>
          <a:prstGeom prst="wedgeRoundRectCallout">
            <a:avLst>
              <a:gd name="adj1" fmla="val -101532"/>
              <a:gd name="adj2" fmla="val -6295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When we have no more goals, we're done!</a:t>
            </a:r>
          </a:p>
          <a:p>
            <a:pPr algn="ctr"/>
            <a:endParaRPr lang="en-US" sz="105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output our mappings!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7E97E-5BBC-4F8C-B8E7-857381D26917}"/>
              </a:ext>
            </a:extLst>
          </p:cNvPr>
          <p:cNvSpPr txBox="1"/>
          <p:nvPr/>
        </p:nvSpPr>
        <p:spPr>
          <a:xfrm>
            <a:off x="8096597" y="5686229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 = </a:t>
            </a:r>
            <a:r>
              <a:rPr lang="en-US" sz="2400" dirty="0" err="1">
                <a:solidFill>
                  <a:srgbClr val="7030A0"/>
                </a:solidFill>
              </a:rPr>
              <a:t>cas</a:t>
            </a:r>
            <a:endParaRPr lang="en-US" sz="2400" dirty="0">
              <a:solidFill>
                <a:srgbClr val="7030A0"/>
              </a:solidFill>
            </a:endParaRPr>
          </a:p>
          <a:p>
            <a:pPr algn="ctr"/>
            <a:endParaRPr lang="en-US" sz="500" dirty="0">
              <a:solidFill>
                <a:srgbClr val="7030A0"/>
              </a:solidFill>
            </a:endParaRPr>
          </a:p>
          <a:p>
            <a:pPr algn="ctr"/>
            <a:r>
              <a:rPr lang="en-US" sz="2400" dirty="0"/>
              <a:t>i.e., </a:t>
            </a:r>
            <a:r>
              <a:rPr lang="en-US" sz="2400" dirty="0" err="1">
                <a:solidFill>
                  <a:srgbClr val="7030A0"/>
                </a:solidFill>
              </a:rPr>
              <a:t>ann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cas's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grandparent!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239F0B-5079-4AF9-B012-A062E0479E47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7CD3A4-028F-467D-A7A1-F53ADE4053AA}"/>
              </a:ext>
            </a:extLst>
          </p:cNvPr>
          <p:cNvCxnSpPr>
            <a:cxnSpLocks/>
          </p:cNvCxnSpPr>
          <p:nvPr/>
        </p:nvCxnSpPr>
        <p:spPr>
          <a:xfrm>
            <a:off x="2279242" y="5099964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D5A6BC5-322E-45FB-B6EF-67C2D10A2A33}"/>
              </a:ext>
            </a:extLst>
          </p:cNvPr>
          <p:cNvSpPr/>
          <p:nvPr/>
        </p:nvSpPr>
        <p:spPr>
          <a:xfrm>
            <a:off x="4380433" y="3369950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4100A7-7D07-47D3-902B-4778C0BF66F8}"/>
              </a:ext>
            </a:extLst>
          </p:cNvPr>
          <p:cNvSpPr/>
          <p:nvPr/>
        </p:nvSpPr>
        <p:spPr>
          <a:xfrm>
            <a:off x="4380433" y="702219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D5172E-FDA4-4B8D-B33F-CFBB69B6337A}"/>
              </a:ext>
            </a:extLst>
          </p:cNvPr>
          <p:cNvGrpSpPr/>
          <p:nvPr/>
        </p:nvGrpSpPr>
        <p:grpSpPr>
          <a:xfrm>
            <a:off x="4380433" y="1850975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F3F394-2010-457F-9763-A7AC9C67BECB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27E8CB-06EE-4637-88F7-1D1FB070850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1D0A71-447F-472D-8CC3-ADD449D2AA57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DEE6955-F440-45DB-A985-9789CC4E9EAD}"/>
              </a:ext>
            </a:extLst>
          </p:cNvPr>
          <p:cNvSpPr/>
          <p:nvPr/>
        </p:nvSpPr>
        <p:spPr>
          <a:xfrm>
            <a:off x="4380433" y="303024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9EF478-3203-4264-9370-B2FB85C18CC6}"/>
              </a:ext>
            </a:extLst>
          </p:cNvPr>
          <p:cNvSpPr/>
          <p:nvPr/>
        </p:nvSpPr>
        <p:spPr>
          <a:xfrm>
            <a:off x="4241674" y="4153110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79A1FB-5E04-4654-90C0-072B0C2B92CD}"/>
              </a:ext>
            </a:extLst>
          </p:cNvPr>
          <p:cNvSpPr/>
          <p:nvPr/>
        </p:nvSpPr>
        <p:spPr>
          <a:xfrm>
            <a:off x="191387" y="866179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863C57-B4B9-4F22-A679-C8F3906725FE}"/>
              </a:ext>
            </a:extLst>
          </p:cNvPr>
          <p:cNvSpPr/>
          <p:nvPr/>
        </p:nvSpPr>
        <p:spPr>
          <a:xfrm>
            <a:off x="4213914" y="702220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AB8377-1826-4C43-987F-CF096F9C28BE}"/>
              </a:ext>
            </a:extLst>
          </p:cNvPr>
          <p:cNvSpPr/>
          <p:nvPr/>
        </p:nvSpPr>
        <p:spPr>
          <a:xfrm>
            <a:off x="8351415" y="2365923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478747" y="1526961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first goal against the database looking for a possible match.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16A4FE-8D18-4918-B0E5-673325B18AF7}"/>
              </a:ext>
            </a:extLst>
          </p:cNvPr>
          <p:cNvSpPr txBox="1"/>
          <p:nvPr/>
        </p:nvSpPr>
        <p:spPr>
          <a:xfrm>
            <a:off x="4848617" y="688915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gparent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ann</a:t>
            </a:r>
            <a:r>
              <a:rPr lang="en-US" sz="1800" dirty="0"/>
              <a:t>, </a:t>
            </a:r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sz="1800" dirty="0"/>
              <a:t>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EC8675FE-44D1-4BB9-90C2-E7F256070F5B}"/>
              </a:ext>
            </a:extLst>
          </p:cNvPr>
          <p:cNvSpPr/>
          <p:nvPr/>
        </p:nvSpPr>
        <p:spPr>
          <a:xfrm>
            <a:off x="1077778" y="2951714"/>
            <a:ext cx="3531447" cy="1036749"/>
          </a:xfrm>
          <a:prstGeom prst="wedgeRoundRectCallout">
            <a:avLst>
              <a:gd name="adj1" fmla="val -7957"/>
              <a:gd name="adj2" fmla="val 16678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 to our goal list.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7801"/>
            <a:ext cx="338137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As before, we must take our mappings into account.</a:t>
            </a:r>
          </a:p>
        </p:txBody>
      </p: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563DD3B9-3A1B-46E0-BB85-1AB99FF14764}"/>
              </a:ext>
            </a:extLst>
          </p:cNvPr>
          <p:cNvSpPr/>
          <p:nvPr/>
        </p:nvSpPr>
        <p:spPr>
          <a:xfrm>
            <a:off x="8144154" y="2975789"/>
            <a:ext cx="3741194" cy="811531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we have no pending goals from our earlier goal list...</a:t>
            </a:r>
          </a:p>
        </p:txBody>
      </p:sp>
      <p:sp>
        <p:nvSpPr>
          <p:cNvPr id="96" name="Speech Bubble: Rectangle with Corners Rounded 95">
            <a:extLst>
              <a:ext uri="{FF2B5EF4-FFF2-40B4-BE49-F238E27FC236}">
                <a16:creationId xmlns:a16="http://schemas.microsoft.com/office/drawing/2014/main" id="{1BD4066D-9C6F-4AAC-BCC3-712A2B034BBE}"/>
              </a:ext>
            </a:extLst>
          </p:cNvPr>
          <p:cNvSpPr/>
          <p:nvPr/>
        </p:nvSpPr>
        <p:spPr>
          <a:xfrm>
            <a:off x="8196085" y="3836952"/>
            <a:ext cx="3741194" cy="811531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new goal list is empty!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1145C447-B6BC-41C0-9DB0-0FD7034A2711}"/>
              </a:ext>
            </a:extLst>
          </p:cNvPr>
          <p:cNvSpPr/>
          <p:nvPr/>
        </p:nvSpPr>
        <p:spPr>
          <a:xfrm>
            <a:off x="8238885" y="328681"/>
            <a:ext cx="2944228" cy="1201931"/>
          </a:xfrm>
          <a:prstGeom prst="wedgeRoundRectCallout">
            <a:avLst>
              <a:gd name="adj1" fmla="val -98849"/>
              <a:gd name="adj2" fmla="val -336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only output variables that were explicitly queried, e.g.,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7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38477 0.03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12014 " pathEditMode="relative" rAng="0" ptsTypes="AA">
                                      <p:cBhvr>
                                        <p:cTn id="5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32956 -0.013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4.375E-6 0.6025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6" grpId="0" animBg="1"/>
      <p:bldP spid="46" grpId="1" animBg="1"/>
      <p:bldP spid="59" grpId="0" animBg="1"/>
      <p:bldP spid="60" grpId="0" animBg="1"/>
      <p:bldP spid="60" grpId="1" animBg="1"/>
      <p:bldP spid="60" grpId="2" animBg="1"/>
      <p:bldP spid="61" grpId="0" animBg="1"/>
      <p:bldP spid="72" grpId="0" animBg="1"/>
      <p:bldP spid="72" grpId="1" animBg="1"/>
      <p:bldP spid="6" grpId="0"/>
      <p:bldP spid="83" grpId="0" animBg="1"/>
      <p:bldP spid="29" grpId="0" animBg="1"/>
      <p:bldP spid="29" grpId="1" animBg="1"/>
      <p:bldP spid="93" grpId="0"/>
      <p:bldP spid="71" grpId="0" animBg="1"/>
      <p:bldP spid="71" grpId="1" animBg="1"/>
      <p:bldP spid="37" grpId="0" animBg="1"/>
      <p:bldP spid="37" grpId="1" animBg="1"/>
      <p:bldP spid="37" grpId="2" animBg="1"/>
      <p:bldP spid="95" grpId="0" animBg="1"/>
      <p:bldP spid="95" grpId="1" animBg="1"/>
      <p:bldP spid="96" grpId="0" animBg="1"/>
      <p:bldP spid="96" grpId="1" animBg="1"/>
      <p:bldP spid="73" grpId="0" animBg="1"/>
      <p:bldP spid="73" grpId="1" animBg="1"/>
      <p:bldP spid="73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B61DEA5-5ECE-46E8-9546-5F1430BEEB21}"/>
              </a:ext>
            </a:extLst>
          </p:cNvPr>
          <p:cNvSpPr txBox="1"/>
          <p:nvPr/>
        </p:nvSpPr>
        <p:spPr>
          <a:xfrm>
            <a:off x="4867670" y="977698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gparent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ann</a:t>
            </a:r>
            <a:r>
              <a:rPr lang="en-US" sz="1800" dirty="0"/>
              <a:t>, </a:t>
            </a:r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sz="1800" dirty="0"/>
              <a:t>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4DF673-2E4C-42AC-ABAC-5566FBCB3C2C}"/>
              </a:ext>
            </a:extLst>
          </p:cNvPr>
          <p:cNvGrpSpPr/>
          <p:nvPr/>
        </p:nvGrpSpPr>
        <p:grpSpPr>
          <a:xfrm>
            <a:off x="9008026" y="96219"/>
            <a:ext cx="3542993" cy="1588960"/>
            <a:chOff x="-2507006" y="3833645"/>
            <a:chExt cx="3542993" cy="15889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7ACD88-CC07-421A-B87D-DDB318E4F44D}"/>
                </a:ext>
              </a:extLst>
            </p:cNvPr>
            <p:cNvSpPr/>
            <p:nvPr/>
          </p:nvSpPr>
          <p:spPr>
            <a:xfrm>
              <a:off x="-2480930" y="3837373"/>
              <a:ext cx="3069292" cy="15852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B28CC5-2F2C-4CE8-997D-570EEBF27562}"/>
                </a:ext>
              </a:extLst>
            </p:cNvPr>
            <p:cNvSpPr txBox="1"/>
            <p:nvPr/>
          </p:nvSpPr>
          <p:spPr>
            <a:xfrm>
              <a:off x="-2507006" y="3833645"/>
              <a:ext cx="12665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Legend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36B64C-C9BC-4081-8A28-5C184D77EA5A}"/>
                </a:ext>
              </a:extLst>
            </p:cNvPr>
            <p:cNvGrpSpPr/>
            <p:nvPr/>
          </p:nvGrpSpPr>
          <p:grpSpPr>
            <a:xfrm>
              <a:off x="-2365623" y="4188019"/>
              <a:ext cx="3399959" cy="400110"/>
              <a:chOff x="-2365623" y="4188019"/>
              <a:chExt cx="3399959" cy="4001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EEA0858-77D2-4B47-965C-E70903F949FE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F6E5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3B2348-03E0-4243-9197-56C1F9C776FD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Database of facts/rules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5DA322-47D4-46FC-9173-768638EC8FCE}"/>
                </a:ext>
              </a:extLst>
            </p:cNvPr>
            <p:cNvGrpSpPr/>
            <p:nvPr/>
          </p:nvGrpSpPr>
          <p:grpSpPr>
            <a:xfrm>
              <a:off x="-2363972" y="4568760"/>
              <a:ext cx="3399959" cy="400110"/>
              <a:chOff x="-2365623" y="4188019"/>
              <a:chExt cx="3399959" cy="4001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4ECD1E4-A918-4B63-A3B0-85C4109D3372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E62D3-BAD2-4FD4-99B1-7403BA45D560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stack of goals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54B2DBC-39DD-4CE9-A60A-9C2738497984}"/>
                </a:ext>
              </a:extLst>
            </p:cNvPr>
            <p:cNvGrpSpPr/>
            <p:nvPr/>
          </p:nvGrpSpPr>
          <p:grpSpPr>
            <a:xfrm>
              <a:off x="-2365623" y="4968870"/>
              <a:ext cx="3399959" cy="400110"/>
              <a:chOff x="-2365623" y="4188019"/>
              <a:chExt cx="3399959" cy="4001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5B75C2-939E-476B-8640-6B855AA3B325}"/>
                  </a:ext>
                </a:extLst>
              </p:cNvPr>
              <p:cNvSpPr/>
              <p:nvPr/>
            </p:nvSpPr>
            <p:spPr>
              <a:xfrm>
                <a:off x="-2365623" y="4233755"/>
                <a:ext cx="345437" cy="2878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CED9E9-6C96-4580-8FFD-6C73B42258B9}"/>
                  </a:ext>
                </a:extLst>
              </p:cNvPr>
              <p:cNvSpPr txBox="1"/>
              <p:nvPr/>
            </p:nvSpPr>
            <p:spPr>
              <a:xfrm>
                <a:off x="-2020186" y="4188019"/>
                <a:ext cx="3054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Current mappings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CABE6-60F0-4BE1-BA13-80D26A2630E4}"/>
              </a:ext>
            </a:extLst>
          </p:cNvPr>
          <p:cNvSpPr/>
          <p:nvPr/>
        </p:nvSpPr>
        <p:spPr>
          <a:xfrm>
            <a:off x="588362" y="4857735"/>
            <a:ext cx="11080314" cy="1830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14A9BA-4FF7-418A-85CA-B27B11D74212}"/>
              </a:ext>
            </a:extLst>
          </p:cNvPr>
          <p:cNvGrpSpPr/>
          <p:nvPr/>
        </p:nvGrpSpPr>
        <p:grpSpPr>
          <a:xfrm>
            <a:off x="4380433" y="695131"/>
            <a:ext cx="3431134" cy="658370"/>
            <a:chOff x="4380433" y="411611"/>
            <a:chExt cx="3431134" cy="658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BAE207-3B2F-4E38-B983-83B85F40D41E}"/>
                </a:ext>
              </a:extLst>
            </p:cNvPr>
            <p:cNvSpPr/>
            <p:nvPr/>
          </p:nvSpPr>
          <p:spPr>
            <a:xfrm>
              <a:off x="4380433" y="411611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6C9694-3B56-4A23-95A8-DDE755F79460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978190"/>
            <a:ext cx="3741194" cy="1754326"/>
            <a:chOff x="357840" y="1194646"/>
            <a:chExt cx="3741194" cy="23478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2277574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2347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E38E49-CE90-4902-A987-9CD014FF3098}"/>
              </a:ext>
            </a:extLst>
          </p:cNvPr>
          <p:cNvGrpSpPr/>
          <p:nvPr/>
        </p:nvGrpSpPr>
        <p:grpSpPr>
          <a:xfrm>
            <a:off x="357840" y="399389"/>
            <a:ext cx="2443918" cy="909859"/>
            <a:chOff x="364240" y="549577"/>
            <a:chExt cx="2443918" cy="9098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5C10A-B7FD-4364-8597-40ABD8F862F6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EAFBC6-9BED-459D-B1A3-3215024D73B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76594-9DFC-4EA4-8877-1328D4554DC1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 err="1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W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3FC5B5-13AD-48E2-A948-BCB73226D7F1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C9995-4CAA-4471-915A-532C56257000}"/>
              </a:ext>
            </a:extLst>
          </p:cNvPr>
          <p:cNvSpPr/>
          <p:nvPr/>
        </p:nvSpPr>
        <p:spPr>
          <a:xfrm>
            <a:off x="4380433" y="1347694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D25EE-609E-40FF-A54F-007465A2EA55}"/>
              </a:ext>
            </a:extLst>
          </p:cNvPr>
          <p:cNvSpPr/>
          <p:nvPr/>
        </p:nvSpPr>
        <p:spPr>
          <a:xfrm>
            <a:off x="4380433" y="218178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2A54430-B26B-465E-BE79-F78C7F764B8B}"/>
              </a:ext>
            </a:extLst>
          </p:cNvPr>
          <p:cNvSpPr/>
          <p:nvPr/>
        </p:nvSpPr>
        <p:spPr>
          <a:xfrm>
            <a:off x="2907547" y="3137246"/>
            <a:ext cx="2162260" cy="693266"/>
          </a:xfrm>
          <a:prstGeom prst="wedgeRoundRectCallout">
            <a:avLst>
              <a:gd name="adj1" fmla="val -72138"/>
              <a:gd name="adj2" fmla="val -1724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C1512F3-854B-4A8D-80B0-E0D9B010E27E}"/>
              </a:ext>
            </a:extLst>
          </p:cNvPr>
          <p:cNvSpPr/>
          <p:nvPr/>
        </p:nvSpPr>
        <p:spPr>
          <a:xfrm>
            <a:off x="2310211" y="3026871"/>
            <a:ext cx="2845366" cy="980297"/>
          </a:xfrm>
          <a:prstGeom prst="wedgeRoundRectCallout">
            <a:avLst>
              <a:gd name="adj1" fmla="val -70872"/>
              <a:gd name="adj2" fmla="val -13934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identify all the mappings between the goal and the rule.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35956-6784-4C50-AACC-18B9F6E1AB4C}"/>
              </a:ext>
            </a:extLst>
          </p:cNvPr>
          <p:cNvCxnSpPr>
            <a:cxnSpLocks/>
          </p:cNvCxnSpPr>
          <p:nvPr/>
        </p:nvCxnSpPr>
        <p:spPr>
          <a:xfrm flipV="1">
            <a:off x="1644118" y="2049258"/>
            <a:ext cx="0" cy="132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FBD852-075A-42CC-98A0-352B476308A9}"/>
              </a:ext>
            </a:extLst>
          </p:cNvPr>
          <p:cNvCxnSpPr>
            <a:cxnSpLocks/>
          </p:cNvCxnSpPr>
          <p:nvPr/>
        </p:nvCxnSpPr>
        <p:spPr>
          <a:xfrm flipV="1">
            <a:off x="2269867" y="2042639"/>
            <a:ext cx="0" cy="1813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342CA-4BAD-4FCB-8D98-437A1C7EB76F}"/>
              </a:ext>
            </a:extLst>
          </p:cNvPr>
          <p:cNvSpPr/>
          <p:nvPr/>
        </p:nvSpPr>
        <p:spPr>
          <a:xfrm>
            <a:off x="4380433" y="184811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CC6BD6-6DC5-4554-880E-346032AB8DCC}"/>
              </a:ext>
            </a:extLst>
          </p:cNvPr>
          <p:cNvSpPr txBox="1"/>
          <p:nvPr/>
        </p:nvSpPr>
        <p:spPr>
          <a:xfrm>
            <a:off x="4579695" y="1843887"/>
            <a:ext cx="303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</a:t>
            </a:r>
          </a:p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2B4318DA-5FE5-408B-A45E-FF3380C78EF2}"/>
              </a:ext>
            </a:extLst>
          </p:cNvPr>
          <p:cNvSpPr/>
          <p:nvPr/>
        </p:nvSpPr>
        <p:spPr>
          <a:xfrm>
            <a:off x="8227967" y="497304"/>
            <a:ext cx="3213251" cy="1201931"/>
          </a:xfrm>
          <a:prstGeom prst="wedgeRoundRectCallout">
            <a:avLst>
              <a:gd name="adj1" fmla="val -92211"/>
              <a:gd name="adj2" fmla="val 7721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Now we recursively repeat the matching process on these subgoal(s).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CF870-450A-42D6-BE47-7CBFFC75D153}"/>
              </a:ext>
            </a:extLst>
          </p:cNvPr>
          <p:cNvSpPr txBox="1"/>
          <p:nvPr/>
        </p:nvSpPr>
        <p:spPr>
          <a:xfrm>
            <a:off x="786837" y="4857736"/>
            <a:ext cx="8360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Add our query to a goal stack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DDD3E-97F7-48EB-A9B6-11C588EC1A92}"/>
              </a:ext>
            </a:extLst>
          </p:cNvPr>
          <p:cNvSpPr txBox="1"/>
          <p:nvPr/>
        </p:nvSpPr>
        <p:spPr>
          <a:xfrm>
            <a:off x="786837" y="5208799"/>
            <a:ext cx="1117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Try to match the top goal in our goal stack with each item in our database, </a:t>
            </a:r>
            <a:r>
              <a:rPr lang="en-US" sz="2000" i="1" dirty="0"/>
              <a:t>from top to bottom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30EB34-2CEB-4710-B923-3E6C94591B8C}"/>
              </a:ext>
            </a:extLst>
          </p:cNvPr>
          <p:cNvSpPr txBox="1"/>
          <p:nvPr/>
        </p:nvSpPr>
        <p:spPr>
          <a:xfrm>
            <a:off x="4881138" y="974747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B5948CD-E485-4B9A-858E-C29CA16010A1}"/>
              </a:ext>
            </a:extLst>
          </p:cNvPr>
          <p:cNvSpPr/>
          <p:nvPr/>
        </p:nvSpPr>
        <p:spPr>
          <a:xfrm>
            <a:off x="8369715" y="1283152"/>
            <a:ext cx="3213251" cy="719777"/>
          </a:xfrm>
          <a:prstGeom prst="wedgeRoundRectCallout">
            <a:avLst>
              <a:gd name="adj1" fmla="val -100373"/>
              <a:gd name="adj2" fmla="val -5135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We're trying to discover a valid mapping for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AAC7BE-C1A9-42E0-A4D8-C3135E27B061}"/>
              </a:ext>
            </a:extLst>
          </p:cNvPr>
          <p:cNvSpPr txBox="1"/>
          <p:nvPr/>
        </p:nvSpPr>
        <p:spPr>
          <a:xfrm>
            <a:off x="786836" y="5559862"/>
            <a:ext cx="11029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 If we find a match, extract the variable mappings, and create a new map with the </a:t>
            </a:r>
            <a:r>
              <a:rPr lang="en-US" sz="2000" dirty="0" err="1"/>
              <a:t>old+new</a:t>
            </a:r>
            <a:r>
              <a:rPr lang="en-US" sz="2000" dirty="0"/>
              <a:t> mappings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38258-27AB-4240-9EC7-FE7556058500}"/>
              </a:ext>
            </a:extLst>
          </p:cNvPr>
          <p:cNvSpPr txBox="1"/>
          <p:nvPr/>
        </p:nvSpPr>
        <p:spPr>
          <a:xfrm>
            <a:off x="786837" y="5910925"/>
            <a:ext cx="849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 Create a new goal stack, pushing on unprocessed goals </a:t>
            </a:r>
            <a:r>
              <a:rPr lang="en-US" sz="2000" i="1" dirty="0"/>
              <a:t>and</a:t>
            </a:r>
            <a:r>
              <a:rPr lang="en-US" sz="2000" dirty="0"/>
              <a:t> new subgoals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3283-AEFF-4E8A-A772-00270501C836}"/>
              </a:ext>
            </a:extLst>
          </p:cNvPr>
          <p:cNvSpPr txBox="1"/>
          <p:nvPr/>
        </p:nvSpPr>
        <p:spPr>
          <a:xfrm>
            <a:off x="800794" y="6261989"/>
            <a:ext cx="842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5. Recursively repeat the process on the new goal list and the new mappings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CDB982F1-E20B-415F-BD75-3FED3E01DF05}"/>
              </a:ext>
            </a:extLst>
          </p:cNvPr>
          <p:cNvSpPr/>
          <p:nvPr/>
        </p:nvSpPr>
        <p:spPr>
          <a:xfrm>
            <a:off x="5667143" y="2698834"/>
            <a:ext cx="3213251" cy="1171475"/>
          </a:xfrm>
          <a:prstGeom prst="wedgeRoundRectCallout">
            <a:avLst>
              <a:gd name="adj1" fmla="val -35738"/>
              <a:gd name="adj2" fmla="val -14257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Right now we've discovered no mappings, so we have an empty set of mappings.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002B346F-25E8-454E-AAE9-667334D10421}"/>
              </a:ext>
            </a:extLst>
          </p:cNvPr>
          <p:cNvSpPr/>
          <p:nvPr/>
        </p:nvSpPr>
        <p:spPr>
          <a:xfrm>
            <a:off x="8312272" y="1188152"/>
            <a:ext cx="2548864" cy="719777"/>
          </a:xfrm>
          <a:prstGeom prst="wedgeRoundRectCallout">
            <a:avLst>
              <a:gd name="adj1" fmla="val -100373"/>
              <a:gd name="adj2" fmla="val -5135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push our goal on a goal stack.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EC5E6-04BF-48A2-988D-276668F65A8C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B57D22F0-6581-4D4A-925F-95FEC5DF51EA}"/>
              </a:ext>
            </a:extLst>
          </p:cNvPr>
          <p:cNvSpPr/>
          <p:nvPr/>
        </p:nvSpPr>
        <p:spPr>
          <a:xfrm>
            <a:off x="8272311" y="1603755"/>
            <a:ext cx="3637563" cy="104892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old unprocessed goals, since we just started.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14CCC98-4091-48F1-82B0-20C128DC3FAF}"/>
              </a:ext>
            </a:extLst>
          </p:cNvPr>
          <p:cNvSpPr/>
          <p:nvPr/>
        </p:nvSpPr>
        <p:spPr>
          <a:xfrm>
            <a:off x="8264399" y="1548040"/>
            <a:ext cx="3637563" cy="863716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there were one or more additional goals here...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5316DC8D-F64B-4685-B41D-C696164E4185}"/>
              </a:ext>
            </a:extLst>
          </p:cNvPr>
          <p:cNvSpPr/>
          <p:nvPr/>
        </p:nvSpPr>
        <p:spPr>
          <a:xfrm>
            <a:off x="3021592" y="3236408"/>
            <a:ext cx="3213251" cy="1201931"/>
          </a:xfrm>
          <a:prstGeom prst="wedgeRoundRectCallout">
            <a:avLst>
              <a:gd name="adj1" fmla="val -86183"/>
              <a:gd name="adj2" fmla="val -955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we take all the subgoals and push them on the updated goal stack.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073AC943-551F-47DE-92BE-F33CC59D52BE}"/>
              </a:ext>
            </a:extLst>
          </p:cNvPr>
          <p:cNvSpPr/>
          <p:nvPr/>
        </p:nvSpPr>
        <p:spPr>
          <a:xfrm>
            <a:off x="8142861" y="1015089"/>
            <a:ext cx="3431134" cy="863716"/>
          </a:xfrm>
          <a:prstGeom prst="wedgeRoundRectCallout">
            <a:avLst>
              <a:gd name="adj1" fmla="val -104793"/>
              <a:gd name="adj2" fmla="val 78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original mappings since we just started.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14D7124-E5AC-4815-BA00-F4E26B655A98}"/>
              </a:ext>
            </a:extLst>
          </p:cNvPr>
          <p:cNvSpPr/>
          <p:nvPr/>
        </p:nvSpPr>
        <p:spPr>
          <a:xfrm>
            <a:off x="8194787" y="3386630"/>
            <a:ext cx="3431134" cy="863716"/>
          </a:xfrm>
          <a:prstGeom prst="wedgeRoundRectCallout">
            <a:avLst>
              <a:gd name="adj1" fmla="val -100455"/>
              <a:gd name="adj2" fmla="val -11525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mappings just contain the new mappings.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9B28303-FDE4-4B43-95C0-0D420B204925}"/>
              </a:ext>
            </a:extLst>
          </p:cNvPr>
          <p:cNvSpPr/>
          <p:nvPr/>
        </p:nvSpPr>
        <p:spPr>
          <a:xfrm>
            <a:off x="7775180" y="3163370"/>
            <a:ext cx="2892975" cy="863716"/>
          </a:xfrm>
          <a:prstGeom prst="wedgeRoundRectCallout">
            <a:avLst>
              <a:gd name="adj1" fmla="val -82481"/>
              <a:gd name="adj2" fmla="val -14561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We'd push them first onto our new goal stack.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7150290" y="2962438"/>
            <a:ext cx="3715472" cy="1201931"/>
          </a:xfrm>
          <a:prstGeom prst="wedgeRoundRectCallout">
            <a:avLst>
              <a:gd name="adj1" fmla="val -54775"/>
              <a:gd name="adj2" fmla="val -19149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Compare the top/only goal in our stack against our database looking for a possible match.</a:t>
            </a:r>
          </a:p>
        </p:txBody>
      </p:sp>
    </p:spTree>
    <p:extLst>
      <p:ext uri="{BB962C8B-B14F-4D97-AF65-F5344CB8AC3E}">
        <p14:creationId xmlns:p14="http://schemas.microsoft.com/office/powerpoint/2010/main" val="12152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0.16481 " pathEditMode="relative" rAng="0" ptsTypes="AA">
                                      <p:cBhvr>
                                        <p:cTn id="77" dur="1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1966 -0.04884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1" grpId="0" animBg="1"/>
      <p:bldP spid="33" grpId="0" animBg="1"/>
      <p:bldP spid="30" grpId="0" animBg="1"/>
      <p:bldP spid="30" grpId="1" animBg="1"/>
      <p:bldP spid="23" grpId="0" animBg="1"/>
      <p:bldP spid="23" grpId="1" animBg="1"/>
      <p:bldP spid="38" grpId="0" animBg="1"/>
      <p:bldP spid="35" grpId="0"/>
      <p:bldP spid="34" grpId="0" animBg="1"/>
      <p:bldP spid="34" grpId="1" animBg="1"/>
      <p:bldP spid="41" grpId="0"/>
      <p:bldP spid="42" grpId="0"/>
      <p:bldP spid="43" grpId="0"/>
      <p:bldP spid="45" grpId="0" animBg="1"/>
      <p:bldP spid="45" grpId="1" animBg="1"/>
      <p:bldP spid="46" grpId="0"/>
      <p:bldP spid="47" grpId="0"/>
      <p:bldP spid="48" grpId="0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32" grpId="0" animBg="1"/>
      <p:bldP spid="32" grpId="1" animBg="1"/>
      <p:bldP spid="32" grpId="2" animBg="1"/>
      <p:bldP spid="57" grpId="0" animBg="1"/>
      <p:bldP spid="57" grpId="1" animBg="1"/>
      <p:bldP spid="58" grpId="0" animBg="1"/>
      <p:bldP spid="58" grpId="1" animBg="1"/>
      <p:bldP spid="55" grpId="0" animBg="1"/>
      <p:bldP spid="55" grpId="1" animBg="1"/>
      <p:bldP spid="29" grpId="0" animBg="1"/>
      <p:bldP spid="29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61E3-774F-41EB-9E93-A7EE1276B71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65F95B-BD5C-4C00-8487-2C8AF3D5F81E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825A3C-1D6F-42B5-B324-0F0CCFE6506E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5F66746-1CF9-408F-8B60-43FEC621ED4B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C3E2F6B-C0E2-483D-BBB8-F1712F753B1B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9527184" y="245507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9419079" y="212298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ann</a:t>
            </a:r>
            <a:endParaRPr lang="en-US" dirty="0">
              <a:solidFill>
                <a:srgbClr val="F6E5FB"/>
              </a:solidFill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2322763" y="3349350"/>
            <a:ext cx="3381373" cy="1201931"/>
          </a:xfrm>
          <a:prstGeom prst="wedgeRoundRectCallout">
            <a:avLst>
              <a:gd name="adj1" fmla="val 50730"/>
              <a:gd name="adj2" fmla="val -9630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now have some mappings of variables to atoms, so let's take them into account.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8422078" y="206433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8057874" y="4434816"/>
            <a:ext cx="3650320" cy="1201931"/>
          </a:xfrm>
          <a:prstGeom prst="wedgeRoundRectCallout">
            <a:avLst>
              <a:gd name="adj1" fmla="val 10225"/>
              <a:gd name="adj2" fmla="val -15439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potential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05E544-82DB-4E9F-AF9B-9E399AE929D8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bob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63276-1337-486B-A09B-812D5FB35D04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AAD121D-5F42-46F9-8FDD-FFF76F323966}"/>
              </a:ext>
            </a:extLst>
          </p:cNvPr>
          <p:cNvSpPr/>
          <p:nvPr/>
        </p:nvSpPr>
        <p:spPr>
          <a:xfrm>
            <a:off x="9580929" y="802690"/>
            <a:ext cx="2558825" cy="1162867"/>
          </a:xfrm>
          <a:prstGeom prst="wedgeRoundRectCallout">
            <a:avLst>
              <a:gd name="adj1" fmla="val -8243"/>
              <a:gd name="adj2" fmla="val 14963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 to a goal stack.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CFD2DC-DC35-48BD-AA42-A3FA8042AEA1}"/>
              </a:ext>
            </a:extLst>
          </p:cNvPr>
          <p:cNvGrpSpPr/>
          <p:nvPr/>
        </p:nvGrpSpPr>
        <p:grpSpPr>
          <a:xfrm>
            <a:off x="357840" y="988992"/>
            <a:ext cx="3741194" cy="1754326"/>
            <a:chOff x="357840" y="1194647"/>
            <a:chExt cx="3741194" cy="17543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9ACB9EC-914A-49AF-BBFC-1154D3753434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AE49B9-AEEC-4751-A7AB-75DF8D565426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3E9FC2-5367-4B96-963E-D1A3C69AB8EE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ABA6054-2D01-4895-BABC-0068CAE4D855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2482681-AC24-40F2-A446-5E0A5A64E4EE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57D72C-F828-46FD-B94C-E264EF6749FE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95454A-0F6A-4D09-A703-3E20311540AC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W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12EA8D-7CC2-4D93-98A0-D952D11ABA61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2AC8AA-2FAB-4572-A15F-99580692055C}"/>
              </a:ext>
            </a:extLst>
          </p:cNvPr>
          <p:cNvCxnSpPr>
            <a:cxnSpLocks/>
          </p:cNvCxnSpPr>
          <p:nvPr/>
        </p:nvCxnSpPr>
        <p:spPr>
          <a:xfrm>
            <a:off x="10315153" y="2914109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16B111-2955-44E1-8B97-1D3C5381F9FA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EDF2A1-15E3-4908-86E5-57C4529F7B69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766AD-38A2-4F46-9B07-85E8983BEA71}"/>
              </a:ext>
            </a:extLst>
          </p:cNvPr>
          <p:cNvSpPr txBox="1"/>
          <p:nvPr/>
        </p:nvSpPr>
        <p:spPr>
          <a:xfrm>
            <a:off x="5262114" y="2113973"/>
            <a:ext cx="17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1AF03-7355-4892-8393-48474B93770F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3E1D81-8D3B-4C1E-AB94-AEC781E77D3C}"/>
              </a:ext>
            </a:extLst>
          </p:cNvPr>
          <p:cNvSpPr/>
          <p:nvPr/>
        </p:nvSpPr>
        <p:spPr>
          <a:xfrm>
            <a:off x="4213914" y="695132"/>
            <a:ext cx="3788340" cy="10851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563326" y="323357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first goal in the list against the database looking for a possible match.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F7331B53-D809-4EE3-8E24-8D64896006FF}"/>
              </a:ext>
            </a:extLst>
          </p:cNvPr>
          <p:cNvSpPr/>
          <p:nvPr/>
        </p:nvSpPr>
        <p:spPr>
          <a:xfrm>
            <a:off x="2126088" y="784041"/>
            <a:ext cx="2738785" cy="826212"/>
          </a:xfrm>
          <a:prstGeom prst="wedgeRoundRectCallout">
            <a:avLst>
              <a:gd name="adj1" fmla="val 64858"/>
              <a:gd name="adj2" fmla="val 10494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Since we've matched the first goal...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BED7F6DF-B85B-4F49-B73A-D46ED635D754}"/>
              </a:ext>
            </a:extLst>
          </p:cNvPr>
          <p:cNvSpPr/>
          <p:nvPr/>
        </p:nvSpPr>
        <p:spPr>
          <a:xfrm>
            <a:off x="1580707" y="2373135"/>
            <a:ext cx="2600464" cy="745380"/>
          </a:xfrm>
          <a:prstGeom prst="wedgeRoundRectCallout">
            <a:avLst>
              <a:gd name="adj1" fmla="val 100172"/>
              <a:gd name="adj2" fmla="val -5732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need to process our second goal. 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515B3B1C-AB08-467C-9C4F-CE771501250D}"/>
              </a:ext>
            </a:extLst>
          </p:cNvPr>
          <p:cNvSpPr/>
          <p:nvPr/>
        </p:nvSpPr>
        <p:spPr>
          <a:xfrm>
            <a:off x="949298" y="4013769"/>
            <a:ext cx="3431135" cy="745380"/>
          </a:xfrm>
          <a:prstGeom prst="wedgeRoundRectCallout">
            <a:avLst>
              <a:gd name="adj1" fmla="val 55927"/>
              <a:gd name="adj2" fmla="val -10677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push it to our stack of pending goals to achieve.</a:t>
            </a:r>
          </a:p>
        </p:txBody>
      </p:sp>
    </p:spTree>
    <p:extLst>
      <p:ext uri="{BB962C8B-B14F-4D97-AF65-F5344CB8AC3E}">
        <p14:creationId xmlns:p14="http://schemas.microsoft.com/office/powerpoint/2010/main" val="41484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1484 -0.02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41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247 0.1752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7" grpId="0" animBg="1"/>
      <p:bldP spid="37" grpId="1" animBg="1"/>
      <p:bldP spid="37" grpId="2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66" grpId="0" animBg="1"/>
      <p:bldP spid="58" grpId="0"/>
      <p:bldP spid="58" grpId="1"/>
      <p:bldP spid="29" grpId="0" animBg="1"/>
      <p:bldP spid="29" grpId="1" animBg="1"/>
      <p:bldP spid="57" grpId="0" animBg="1"/>
      <p:bldP spid="57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0250268-09E0-4E62-AE52-DDD77AD8F57D}"/>
              </a:ext>
            </a:extLst>
          </p:cNvPr>
          <p:cNvSpPr/>
          <p:nvPr/>
        </p:nvSpPr>
        <p:spPr>
          <a:xfrm>
            <a:off x="4380433" y="3029194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85749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712C0-26C1-4882-922E-7DC91EA9D1A9}"/>
              </a:ext>
            </a:extLst>
          </p:cNvPr>
          <p:cNvSpPr/>
          <p:nvPr/>
        </p:nvSpPr>
        <p:spPr>
          <a:xfrm>
            <a:off x="4380433" y="2525995"/>
            <a:ext cx="3431134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 }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1088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589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E5FB"/>
                </a:solidFill>
              </a:rPr>
              <a:t>bob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0347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E5FB"/>
                  </a:solidFill>
                </a:rPr>
                <a:t>bob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18864" y="5928029"/>
            <a:ext cx="2414377" cy="701611"/>
          </a:xfrm>
          <a:prstGeom prst="wedgeRoundRectCallout">
            <a:avLst>
              <a:gd name="adj1" fmla="val -109965"/>
              <a:gd name="adj2" fmla="val -523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had no matches!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2862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bob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</a:rPr>
                <a:t>parent(</a:t>
              </a:r>
              <a:r>
                <a:rPr lang="en-US" dirty="0">
                  <a:solidFill>
                    <a:srgbClr val="00FFFF"/>
                  </a:solidFill>
                </a:rPr>
                <a:t>Q</a:t>
              </a:r>
              <a:r>
                <a:rPr lang="en-US" dirty="0">
                  <a:solidFill>
                    <a:srgbClr val="FBE2D1"/>
                  </a:solidFill>
                </a:rPr>
                <a:t>,</a:t>
              </a:r>
              <a:r>
                <a:rPr lang="en-US" dirty="0">
                  <a:solidFill>
                    <a:srgbClr val="00FFFF"/>
                  </a:solidFill>
                </a:rPr>
                <a:t>Y</a:t>
              </a:r>
              <a:r>
                <a:rPr lang="en-US" dirty="0">
                  <a:solidFill>
                    <a:srgbClr val="FBE2D1"/>
                  </a:solidFill>
                </a:rPr>
                <a:t>)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96ECD-8FB2-45E5-84C9-5403E2C24F93}"/>
              </a:ext>
            </a:extLst>
          </p:cNvPr>
          <p:cNvGrpSpPr/>
          <p:nvPr/>
        </p:nvGrpSpPr>
        <p:grpSpPr>
          <a:xfrm>
            <a:off x="8398561" y="2370639"/>
            <a:ext cx="3741194" cy="2033426"/>
            <a:chOff x="8398561" y="2087119"/>
            <a:chExt cx="3741194" cy="20334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3BCCA0-3BD1-439F-BF1B-300B863BEDFC}"/>
                </a:ext>
              </a:extLst>
            </p:cNvPr>
            <p:cNvGrpSpPr/>
            <p:nvPr/>
          </p:nvGrpSpPr>
          <p:grpSpPr>
            <a:xfrm>
              <a:off x="8398561" y="2366219"/>
              <a:ext cx="3741194" cy="1754326"/>
              <a:chOff x="357840" y="1194646"/>
              <a:chExt cx="3741194" cy="175432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A6153-CE7B-4B3B-B84E-B807055DFF87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1723575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508276-C2EA-4B22-A680-7E71D47F0FA8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(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 ted).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44FCA8-C88B-4842-B90E-0E63F485E1BB}"/>
                </a:ext>
              </a:extLst>
            </p:cNvPr>
            <p:cNvGrpSpPr/>
            <p:nvPr/>
          </p:nvGrpSpPr>
          <p:grpSpPr>
            <a:xfrm>
              <a:off x="8422078" y="2087119"/>
              <a:ext cx="2443918" cy="909859"/>
              <a:chOff x="533757" y="761644"/>
              <a:chExt cx="2443918" cy="90985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D531C87-9E2A-49FA-8073-E0CF4CCC95E4}"/>
                  </a:ext>
                </a:extLst>
              </p:cNvPr>
              <p:cNvGrpSpPr/>
              <p:nvPr/>
            </p:nvGrpSpPr>
            <p:grpSpPr>
              <a:xfrm>
                <a:off x="533757" y="761644"/>
                <a:ext cx="2443918" cy="909859"/>
                <a:chOff x="364240" y="549577"/>
                <a:chExt cx="2443918" cy="90985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5F51411-53AD-424A-91E0-8EC7136CCD22}"/>
                    </a:ext>
                  </a:extLst>
                </p:cNvPr>
                <p:cNvGrpSpPr/>
                <p:nvPr/>
              </p:nvGrpSpPr>
              <p:grpSpPr>
                <a:xfrm>
                  <a:off x="364240" y="549577"/>
                  <a:ext cx="2443918" cy="646331"/>
                  <a:chOff x="2779305" y="4579280"/>
                  <a:chExt cx="2206527" cy="646331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9A4F9A1-B348-456A-A6D2-6A0AABC7CAD0}"/>
                      </a:ext>
                    </a:extLst>
                  </p:cNvPr>
                  <p:cNvSpPr/>
                  <p:nvPr/>
                </p:nvSpPr>
                <p:spPr>
                  <a:xfrm>
                    <a:off x="2802677" y="4639100"/>
                    <a:ext cx="2085518" cy="5572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514EF87-B2FF-4C48-B48D-1FD46BE74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9305" y="4579280"/>
                    <a:ext cx="220652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endPara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endParaRPr>
                  </a:p>
                  <a:p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parent (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X</a:t>
                    </a:r>
                    <a:r>
                      <a:rPr 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,  </a:t>
                    </a:r>
                    <a:r>
                      <a:rPr lang="en-US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rPr>
                      <a:t>Q</a:t>
                    </a:r>
                    <a:r>
                      <a:rPr lang="en-US" dirty="0">
                        <a:solidFill>
                          <a:srgbClr val="F6E5FB"/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dirty="0">
                        <a:solidFill>
                          <a:srgbClr val="FBE2D1"/>
                        </a:solidFill>
                        <a:latin typeface="Consolas" panose="020B0609020204030204" pitchFamily="49" charset="0"/>
                      </a:rPr>
                      <a:t>)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847D088-D619-49CB-877D-C9EF2910FCCE}"/>
                    </a:ext>
                  </a:extLst>
                </p:cNvPr>
                <p:cNvSpPr/>
                <p:nvPr/>
              </p:nvSpPr>
              <p:spPr>
                <a:xfrm>
                  <a:off x="390126" y="1166648"/>
                  <a:ext cx="2309890" cy="29278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C466A8A-76A1-4066-8A8C-9F777FE7BF89}"/>
                  </a:ext>
                </a:extLst>
              </p:cNvPr>
              <p:cNvCxnSpPr/>
              <p:nvPr/>
            </p:nvCxnSpPr>
            <p:spPr>
              <a:xfrm flipV="1">
                <a:off x="1638863" y="1152385"/>
                <a:ext cx="355850" cy="135133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B3EF88-CB10-4C56-979D-63C4AFFD4FAE}"/>
                  </a:ext>
                </a:extLst>
              </p:cNvPr>
              <p:cNvSpPr txBox="1"/>
              <p:nvPr/>
            </p:nvSpPr>
            <p:spPr>
              <a:xfrm>
                <a:off x="1530758" y="82028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6E5FB"/>
                    </a:solidFill>
                  </a:rPr>
                  <a:t>ann</a:t>
                </a:r>
                <a:endParaRPr lang="en-US" dirty="0">
                  <a:solidFill>
                    <a:srgbClr val="F6E5FB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F248623-0D67-4C9E-ACA3-F7A2B5C9E026}"/>
              </a:ext>
            </a:extLst>
          </p:cNvPr>
          <p:cNvSpPr/>
          <p:nvPr/>
        </p:nvSpPr>
        <p:spPr>
          <a:xfrm>
            <a:off x="6604378" y="4654224"/>
            <a:ext cx="3278656" cy="1168420"/>
          </a:xfrm>
          <a:prstGeom prst="wedgeRoundRectCallout">
            <a:avLst>
              <a:gd name="adj1" fmla="val -72626"/>
              <a:gd name="adj2" fmla="val -10856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means the set of mappings we discovered were not valid.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FF22153D-C857-438E-BD92-19229868F54C}"/>
              </a:ext>
            </a:extLst>
          </p:cNvPr>
          <p:cNvSpPr/>
          <p:nvPr/>
        </p:nvSpPr>
        <p:spPr>
          <a:xfrm>
            <a:off x="4283088" y="4276849"/>
            <a:ext cx="3278656" cy="1168420"/>
          </a:xfrm>
          <a:prstGeom prst="wedgeRoundRectCallout">
            <a:avLst>
              <a:gd name="adj1" fmla="val 78637"/>
              <a:gd name="adj2" fmla="val -12745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we'll back-track one level up and continue searching for </a:t>
            </a: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</a:rPr>
              <a:t>alternative mappings.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6EFA5-CA3B-4B59-9D15-880C2D192630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7A1B53-9064-4EFC-9125-4D7DCC8A8C3B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B1D84E-0D84-4157-88B5-59D949349CF3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B30EF3-46D5-415C-B0AF-986FF25AEE59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385D02-8D7A-456B-A139-7798FC28E614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7CB44F-6664-4BAA-A466-73069C3DC4D5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DEEF615-6F3C-47F0-B6D5-8A9C8BB9B74E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D7D03F-3950-41A6-B7F7-9CA9E7D76B9E}"/>
              </a:ext>
            </a:extLst>
          </p:cNvPr>
          <p:cNvSpPr/>
          <p:nvPr/>
        </p:nvSpPr>
        <p:spPr>
          <a:xfrm>
            <a:off x="4213914" y="695132"/>
            <a:ext cx="3788340" cy="10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701FFE-4502-48D4-97CB-CC73B57A7EF5}"/>
              </a:ext>
            </a:extLst>
          </p:cNvPr>
          <p:cNvSpPr/>
          <p:nvPr/>
        </p:nvSpPr>
        <p:spPr>
          <a:xfrm>
            <a:off x="8334841" y="2342904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0713"/>
            <a:ext cx="309272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we need to take our variable mappings into account.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74BC32-2C04-4829-95E2-D11340D738BE}"/>
              </a:ext>
            </a:extLst>
          </p:cNvPr>
          <p:cNvSpPr/>
          <p:nvPr/>
        </p:nvSpPr>
        <p:spPr>
          <a:xfrm>
            <a:off x="4334483" y="1818493"/>
            <a:ext cx="3788340" cy="10780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262664" y="1698136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top goal against the database looking for a possible match.</a:t>
            </a:r>
          </a:p>
        </p:txBody>
      </p:sp>
    </p:spTree>
    <p:extLst>
      <p:ext uri="{BB962C8B-B14F-4D97-AF65-F5344CB8AC3E}">
        <p14:creationId xmlns:p14="http://schemas.microsoft.com/office/powerpoint/2010/main" val="29467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38477 0.036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0.2574 " pathEditMode="relative" rAng="0" ptsTypes="AA">
                                      <p:cBhvr>
                                        <p:cTn id="5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/>
      <p:bldP spid="5" grpId="1"/>
      <p:bldP spid="5" grpId="2"/>
      <p:bldP spid="46" grpId="0" animBg="1"/>
      <p:bldP spid="46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37" grpId="0" animBg="1"/>
      <p:bldP spid="37" grpId="1" animBg="1"/>
      <p:bldP spid="37" grpId="2" animBg="1"/>
      <p:bldP spid="92" grpId="0" animBg="1"/>
      <p:bldP spid="29" grpId="0" animBg="1"/>
      <p:bldP spid="2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rgbClr val="FBE2D1"/>
                  </a:solidFill>
                </a:rPr>
                <a:t>gparent</a:t>
              </a:r>
              <a:r>
                <a:rPr lang="en-US" sz="1800" dirty="0">
                  <a:solidFill>
                    <a:srgbClr val="FBE2D1"/>
                  </a:solidFill>
                </a:rPr>
                <a:t>(</a:t>
              </a:r>
              <a:r>
                <a:rPr lang="en-US" sz="1800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ann</a:t>
              </a:r>
              <a:r>
                <a:rPr lang="en-US" sz="1800" dirty="0">
                  <a:solidFill>
                    <a:srgbClr val="FBE2D1"/>
                  </a:solidFill>
                </a:rPr>
                <a:t>, </a:t>
              </a:r>
              <a:r>
                <a:rPr lang="en-US" dirty="0">
                  <a:solidFill>
                    <a:srgbClr val="F6E5FB"/>
                  </a:solidFill>
                </a:rPr>
                <a:t>W</a:t>
              </a:r>
              <a:r>
                <a:rPr lang="en-US" sz="1800" dirty="0">
                  <a:solidFill>
                    <a:srgbClr val="FBE2D1"/>
                  </a:solidFill>
                </a:rPr>
                <a:t>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W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??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1782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49739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370639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03092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35EA82F-7A7D-4393-BEFD-9171E629A8BD}"/>
              </a:ext>
            </a:extLst>
          </p:cNvPr>
          <p:cNvSpPr/>
          <p:nvPr/>
        </p:nvSpPr>
        <p:spPr>
          <a:xfrm>
            <a:off x="7039147" y="4561561"/>
            <a:ext cx="3650320" cy="1201931"/>
          </a:xfrm>
          <a:prstGeom prst="wedgeRoundRectCallout">
            <a:avLst>
              <a:gd name="adj1" fmla="val 32190"/>
              <a:gd name="adj2" fmla="val -1416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another match!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267D9F-6BA5-479F-A0E5-2D9B9FD5D253}"/>
              </a:ext>
            </a:extLst>
          </p:cNvPr>
          <p:cNvSpPr/>
          <p:nvPr/>
        </p:nvSpPr>
        <p:spPr>
          <a:xfrm>
            <a:off x="4380433" y="3707075"/>
            <a:ext cx="3431134" cy="312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W &lt;-&gt; Y,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425BE0-FD9A-4549-9E52-64D21FC1A639}"/>
              </a:ext>
            </a:extLst>
          </p:cNvPr>
          <p:cNvSpPr/>
          <p:nvPr/>
        </p:nvSpPr>
        <p:spPr>
          <a:xfrm>
            <a:off x="4380433" y="3362862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48013D6D-E241-4AE6-83B5-B10BF8722AE4}"/>
              </a:ext>
            </a:extLst>
          </p:cNvPr>
          <p:cNvSpPr/>
          <p:nvPr/>
        </p:nvSpPr>
        <p:spPr>
          <a:xfrm>
            <a:off x="9527046" y="796746"/>
            <a:ext cx="2443919" cy="1201931"/>
          </a:xfrm>
          <a:prstGeom prst="wedgeRoundRectCallout">
            <a:avLst>
              <a:gd name="adj1" fmla="val -5118"/>
              <a:gd name="adj2" fmla="val 16378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add...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7244A4BC-30F7-4951-933E-010F68EE204F}"/>
              </a:ext>
            </a:extLst>
          </p:cNvPr>
          <p:cNvSpPr/>
          <p:nvPr/>
        </p:nvSpPr>
        <p:spPr>
          <a:xfrm>
            <a:off x="4442868" y="4242160"/>
            <a:ext cx="3662196" cy="1201931"/>
          </a:xfrm>
          <a:prstGeom prst="wedgeRoundRectCallout">
            <a:avLst>
              <a:gd name="adj1" fmla="val 59323"/>
              <a:gd name="adj2" fmla="val -14240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continue searching where we left off here for another potential match.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AE703B-374B-4C32-81C5-52E2F11B9F2C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563684-DABD-4176-A212-E5BA438DC886}"/>
              </a:ext>
            </a:extLst>
          </p:cNvPr>
          <p:cNvCxnSpPr>
            <a:cxnSpLocks/>
          </p:cNvCxnSpPr>
          <p:nvPr/>
        </p:nvCxnSpPr>
        <p:spPr>
          <a:xfrm>
            <a:off x="10315153" y="3193381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5EC8D4-95A4-437F-BD30-876B5977771F}"/>
              </a:ext>
            </a:extLst>
          </p:cNvPr>
          <p:cNvGrpSpPr/>
          <p:nvPr/>
        </p:nvGrpSpPr>
        <p:grpSpPr>
          <a:xfrm>
            <a:off x="4380433" y="1016016"/>
            <a:ext cx="3431134" cy="669163"/>
            <a:chOff x="4380433" y="732496"/>
            <a:chExt cx="3431134" cy="66916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3646E5-C5F5-4A9D-80CC-4C1FFA16CEF1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EC1BBB7-DC37-408B-A47B-263067174D3B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59F39CF-CDA5-49F5-A549-68FB8EC6CE18}"/>
              </a:ext>
            </a:extLst>
          </p:cNvPr>
          <p:cNvSpPr/>
          <p:nvPr/>
        </p:nvSpPr>
        <p:spPr>
          <a:xfrm>
            <a:off x="4380433" y="69513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D1B660-4510-4D1A-A251-5575365A6109}"/>
              </a:ext>
            </a:extLst>
          </p:cNvPr>
          <p:cNvGrpSpPr/>
          <p:nvPr/>
        </p:nvGrpSpPr>
        <p:grpSpPr>
          <a:xfrm>
            <a:off x="4380433" y="1843887"/>
            <a:ext cx="3431134" cy="675380"/>
            <a:chOff x="4380433" y="1560367"/>
            <a:chExt cx="3431134" cy="6753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56C134-D225-4E68-A155-17F6903983AC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B04D6B-8948-4345-B785-622E30E9C13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1145A8-56D1-4A16-A2D5-BA742AFC043E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6503F2-5061-4E54-A543-9798D81B410A}"/>
              </a:ext>
            </a:extLst>
          </p:cNvPr>
          <p:cNvSpPr/>
          <p:nvPr/>
        </p:nvSpPr>
        <p:spPr>
          <a:xfrm>
            <a:off x="4380433" y="3023153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AE6657-DC15-4F3F-A056-412DAD9FA32B}"/>
              </a:ext>
            </a:extLst>
          </p:cNvPr>
          <p:cNvSpPr/>
          <p:nvPr/>
        </p:nvSpPr>
        <p:spPr>
          <a:xfrm>
            <a:off x="191387" y="859091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9EBC2B-8015-4C65-AC49-019831DD0378}"/>
              </a:ext>
            </a:extLst>
          </p:cNvPr>
          <p:cNvSpPr/>
          <p:nvPr/>
        </p:nvSpPr>
        <p:spPr>
          <a:xfrm>
            <a:off x="4213914" y="695132"/>
            <a:ext cx="3788340" cy="10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50F717-F579-428F-A3FD-981983F2CF58}"/>
              </a:ext>
            </a:extLst>
          </p:cNvPr>
          <p:cNvSpPr txBox="1"/>
          <p:nvPr/>
        </p:nvSpPr>
        <p:spPr>
          <a:xfrm>
            <a:off x="5323154" y="2122173"/>
            <a:ext cx="158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65E36D74-4C43-463A-8FF5-1EBC9CA43B27}"/>
              </a:ext>
            </a:extLst>
          </p:cNvPr>
          <p:cNvSpPr/>
          <p:nvPr/>
        </p:nvSpPr>
        <p:spPr>
          <a:xfrm>
            <a:off x="482009" y="4242159"/>
            <a:ext cx="2736255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let's process our new goals and mappings recursively.</a:t>
            </a:r>
          </a:p>
        </p:txBody>
      </p: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6EBAC184-6542-4276-8589-FB63BFD1D120}"/>
              </a:ext>
            </a:extLst>
          </p:cNvPr>
          <p:cNvSpPr/>
          <p:nvPr/>
        </p:nvSpPr>
        <p:spPr>
          <a:xfrm>
            <a:off x="795339" y="3380956"/>
            <a:ext cx="2655058" cy="1201931"/>
          </a:xfrm>
          <a:prstGeom prst="wedgeRoundRectCallout">
            <a:avLst>
              <a:gd name="adj1" fmla="val 110898"/>
              <a:gd name="adj2" fmla="val -13522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we'll just push the remaining goal to our new goal stack.</a:t>
            </a:r>
          </a:p>
        </p:txBody>
      </p:sp>
    </p:spTree>
    <p:extLst>
      <p:ext uri="{BB962C8B-B14F-4D97-AF65-F5344CB8AC3E}">
        <p14:creationId xmlns:p14="http://schemas.microsoft.com/office/powerpoint/2010/main" val="27525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4.375E-6 0.036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169 0.178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71" grpId="0" animBg="1"/>
      <p:bldP spid="72" grpId="0" animBg="1"/>
      <p:bldP spid="73" grpId="0" animBg="1"/>
      <p:bldP spid="73" grpId="1" animBg="1"/>
      <p:bldP spid="75" grpId="0" animBg="1"/>
      <p:bldP spid="75" grpId="1" animBg="1"/>
      <p:bldP spid="86" grpId="0" animBg="1"/>
      <p:bldP spid="97" grpId="0"/>
      <p:bldP spid="97" grpId="1"/>
      <p:bldP spid="99" grpId="0" animBg="1"/>
      <p:bldP spid="99" grpId="1" animBg="1"/>
      <p:bldP spid="98" grpId="0" animBg="1"/>
      <p:bldP spid="9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F6B5-5753-4224-B14B-4F07CB88F16C}"/>
              </a:ext>
            </a:extLst>
          </p:cNvPr>
          <p:cNvGrpSpPr/>
          <p:nvPr/>
        </p:nvGrpSpPr>
        <p:grpSpPr>
          <a:xfrm>
            <a:off x="357840" y="4292837"/>
            <a:ext cx="3741194" cy="1754326"/>
            <a:chOff x="357840" y="1194646"/>
            <a:chExt cx="3741194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F811-A13C-4E40-A436-E9DFAC1BDB39}"/>
                </a:ext>
              </a:extLst>
            </p:cNvPr>
            <p:cNvSpPr txBox="1"/>
            <p:nvPr/>
          </p:nvSpPr>
          <p:spPr>
            <a:xfrm>
              <a:off x="363130" y="1225396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99E1FB-6D45-4D17-B12D-B6838E0504C6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ted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A97040-EAEC-4916-A163-F8B73543291B}"/>
              </a:ext>
            </a:extLst>
          </p:cNvPr>
          <p:cNvGrpSpPr/>
          <p:nvPr/>
        </p:nvGrpSpPr>
        <p:grpSpPr>
          <a:xfrm>
            <a:off x="4380433" y="1023104"/>
            <a:ext cx="3431134" cy="669163"/>
            <a:chOff x="4380433" y="732496"/>
            <a:chExt cx="3431134" cy="6691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E809BC-DC97-4D75-91CE-811D19085409}"/>
                </a:ext>
              </a:extLst>
            </p:cNvPr>
            <p:cNvSpPr/>
            <p:nvPr/>
          </p:nvSpPr>
          <p:spPr>
            <a:xfrm>
              <a:off x="4380433" y="732496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BE2D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C9995-4CAA-4471-915A-532C56257000}"/>
                </a:ext>
              </a:extLst>
            </p:cNvPr>
            <p:cNvSpPr/>
            <p:nvPr/>
          </p:nvSpPr>
          <p:spPr>
            <a:xfrm>
              <a:off x="4380433" y="1064174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A3ED2-E082-4D04-B5EF-8C2580DA362D}"/>
              </a:ext>
            </a:extLst>
          </p:cNvPr>
          <p:cNvGrpSpPr/>
          <p:nvPr/>
        </p:nvGrpSpPr>
        <p:grpSpPr>
          <a:xfrm>
            <a:off x="4380433" y="2188870"/>
            <a:ext cx="3431134" cy="681698"/>
            <a:chOff x="4380433" y="1898262"/>
            <a:chExt cx="3431134" cy="6816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712C0-26C1-4882-922E-7DC91EA9D1A9}"/>
                </a:ext>
              </a:extLst>
            </p:cNvPr>
            <p:cNvSpPr/>
            <p:nvPr/>
          </p:nvSpPr>
          <p:spPr>
            <a:xfrm>
              <a:off x="4380433" y="2242475"/>
              <a:ext cx="3431134" cy="337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D25EE-609E-40FF-A54F-007465A2EA55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parent(X,Q), parent(Q,Y)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D1790-45AC-4847-92BE-B5249FF4CA89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364240" y="549577"/>
            <a:chExt cx="2443918" cy="9098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37226-E6C6-45A1-9144-AEC294F699F1}"/>
                </a:ext>
              </a:extLst>
            </p:cNvPr>
            <p:cNvGrpSpPr/>
            <p:nvPr/>
          </p:nvGrpSpPr>
          <p:grpSpPr>
            <a:xfrm>
              <a:off x="364240" y="549577"/>
              <a:ext cx="2443918" cy="646331"/>
              <a:chOff x="2779305" y="4579280"/>
              <a:chExt cx="220652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48BD73-B6A8-40DE-921C-95BB398A607C}"/>
                  </a:ext>
                </a:extLst>
              </p:cNvPr>
              <p:cNvSpPr/>
              <p:nvPr/>
            </p:nvSpPr>
            <p:spPr>
              <a:xfrm>
                <a:off x="2802677" y="4639100"/>
                <a:ext cx="2085518" cy="557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21904C-4A44-489C-BCAD-67850BF92187}"/>
                  </a:ext>
                </a:extLst>
              </p:cNvPr>
              <p:cNvSpPr txBox="1"/>
              <p:nvPr/>
            </p:nvSpPr>
            <p:spPr>
              <a:xfrm>
                <a:off x="2779305" y="4579280"/>
                <a:ext cx="2206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FBE2D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parent (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FFFF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6E5F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FBE2D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639DC0-B35C-40D5-BC62-12A41B14575F}"/>
                </a:ext>
              </a:extLst>
            </p:cNvPr>
            <p:cNvSpPr/>
            <p:nvPr/>
          </p:nvSpPr>
          <p:spPr>
            <a:xfrm>
              <a:off x="390126" y="1166648"/>
              <a:ext cx="2309890" cy="292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518DA-E2CC-4203-A64B-FF6817D3C803}"/>
              </a:ext>
            </a:extLst>
          </p:cNvPr>
          <p:cNvCxnSpPr/>
          <p:nvPr/>
        </p:nvCxnSpPr>
        <p:spPr>
          <a:xfrm flipV="1">
            <a:off x="1486463" y="4098176"/>
            <a:ext cx="355850" cy="135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5D05E-5C6B-4877-8BA2-07C67ABBBEB4}"/>
              </a:ext>
            </a:extLst>
          </p:cNvPr>
          <p:cNvSpPr txBox="1"/>
          <p:nvPr/>
        </p:nvSpPr>
        <p:spPr>
          <a:xfrm>
            <a:off x="1378358" y="37660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6E5FB"/>
                </a:solidFill>
              </a:rPr>
              <a:t>bri</a:t>
            </a:r>
            <a:endParaRPr lang="en-US" dirty="0">
              <a:solidFill>
                <a:srgbClr val="F6E5F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5EADC-F613-4143-AF6C-9FB86202AD00}"/>
              </a:ext>
            </a:extLst>
          </p:cNvPr>
          <p:cNvGrpSpPr/>
          <p:nvPr/>
        </p:nvGrpSpPr>
        <p:grpSpPr>
          <a:xfrm>
            <a:off x="381357" y="3707435"/>
            <a:ext cx="2443918" cy="909859"/>
            <a:chOff x="533757" y="761644"/>
            <a:chExt cx="2443918" cy="9098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0D7BCC-D614-4331-9A56-98BB7C6ADDDC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DD6973-F558-41D8-8167-8D36CC9E9151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5FD6AD2-415A-4967-A741-5772A805D387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3E3A53-5B9A-4C8D-AD7B-A723DCA12BF2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Y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DDA74E-FD48-4BF6-8D78-CFFA4C9B759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2E667B-471E-47D9-9524-6F19764C3BF5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0EC361-DE79-4544-AB3F-C3EB348B2CCF}"/>
                </a:ext>
              </a:extLst>
            </p:cNvPr>
            <p:cNvSpPr txBox="1"/>
            <p:nvPr/>
          </p:nvSpPr>
          <p:spPr>
            <a:xfrm>
              <a:off x="1530758" y="8202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bri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35E8D25-83E2-4635-ABE8-A2139D016EEC}"/>
              </a:ext>
            </a:extLst>
          </p:cNvPr>
          <p:cNvSpPr/>
          <p:nvPr/>
        </p:nvSpPr>
        <p:spPr>
          <a:xfrm>
            <a:off x="3485517" y="5435130"/>
            <a:ext cx="2508970" cy="548461"/>
          </a:xfrm>
          <a:prstGeom prst="wedgeRoundRectCallout">
            <a:avLst>
              <a:gd name="adj1" fmla="val -81599"/>
              <a:gd name="adj2" fmla="val -7586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have a match!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3D503-38B3-4CFC-8B3A-0FFB46BECBA1}"/>
              </a:ext>
            </a:extLst>
          </p:cNvPr>
          <p:cNvGrpSpPr/>
          <p:nvPr/>
        </p:nvGrpSpPr>
        <p:grpSpPr>
          <a:xfrm>
            <a:off x="4380433" y="3369950"/>
            <a:ext cx="3431134" cy="656886"/>
            <a:chOff x="4380433" y="3079342"/>
            <a:chExt cx="3431134" cy="6568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05E544-82DB-4E9F-AF9B-9E399AE929D8}"/>
                </a:ext>
              </a:extLst>
            </p:cNvPr>
            <p:cNvSpPr/>
            <p:nvPr/>
          </p:nvSpPr>
          <p:spPr>
            <a:xfrm>
              <a:off x="4380433" y="3423555"/>
              <a:ext cx="3431134" cy="31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 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ann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, W &lt;-&gt; Y, Q  </a:t>
              </a:r>
              <a:r>
                <a:rPr lang="en-US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bri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 }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63276-1337-486B-A09B-812D5FB35D04}"/>
                </a:ext>
              </a:extLst>
            </p:cNvPr>
            <p:cNvSpPr/>
            <p:nvPr/>
          </p:nvSpPr>
          <p:spPr>
            <a:xfrm>
              <a:off x="4380433" y="307934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parent(Q,Y)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BCCA0-3BD1-439F-BF1B-300B863BEDFC}"/>
              </a:ext>
            </a:extLst>
          </p:cNvPr>
          <p:cNvGrpSpPr/>
          <p:nvPr/>
        </p:nvGrpSpPr>
        <p:grpSpPr>
          <a:xfrm>
            <a:off x="8398561" y="2656827"/>
            <a:ext cx="3741194" cy="1754326"/>
            <a:chOff x="357840" y="1194646"/>
            <a:chExt cx="3741194" cy="17543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2A6153-CE7B-4B3B-B84E-B807055DFF87}"/>
                </a:ext>
              </a:extLst>
            </p:cNvPr>
            <p:cNvSpPr txBox="1"/>
            <p:nvPr/>
          </p:nvSpPr>
          <p:spPr>
            <a:xfrm>
              <a:off x="363130" y="1225397"/>
              <a:ext cx="3650320" cy="1723575"/>
            </a:xfrm>
            <a:prstGeom prst="rect">
              <a:avLst/>
            </a:prstGeom>
            <a:solidFill>
              <a:srgbClr val="FAF1FD"/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08276-C2EA-4B22-A680-7E71D47F0FA8}"/>
                </a:ext>
              </a:extLst>
            </p:cNvPr>
            <p:cNvSpPr txBox="1"/>
            <p:nvPr/>
          </p:nvSpPr>
          <p:spPr>
            <a:xfrm>
              <a:off x="357840" y="1194646"/>
              <a:ext cx="37411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nel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ted).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bob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ann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parent 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bri</a:t>
              </a:r>
              <a:r>
                <a:rPr lang="en-US" dirty="0"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cas</a:t>
              </a:r>
              <a:r>
                <a:rPr lang="en-US" dirty="0">
                  <a:latin typeface="Consolas" panose="020B0609020204030204" pitchFamily="49" charset="0"/>
                </a:rPr>
                <a:t>).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solidFill>
                    <a:srgbClr val="00863D"/>
                  </a:solidFill>
                  <a:latin typeface="Consolas" panose="020B0609020204030204" pitchFamily="49" charset="0"/>
                </a:rPr>
                <a:t>gparent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(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,  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 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  :-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), parent(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Q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rgbClr val="00863D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44FCA8-C88B-4842-B90E-0E63F485E1BB}"/>
              </a:ext>
            </a:extLst>
          </p:cNvPr>
          <p:cNvGrpSpPr/>
          <p:nvPr/>
        </p:nvGrpSpPr>
        <p:grpSpPr>
          <a:xfrm>
            <a:off x="8422078" y="2629975"/>
            <a:ext cx="2443918" cy="909859"/>
            <a:chOff x="533757" y="761644"/>
            <a:chExt cx="2443918" cy="9098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531C87-9E2A-49FA-8073-E0CF4CCC95E4}"/>
                </a:ext>
              </a:extLst>
            </p:cNvPr>
            <p:cNvGrpSpPr/>
            <p:nvPr/>
          </p:nvGrpSpPr>
          <p:grpSpPr>
            <a:xfrm>
              <a:off x="533757" y="761644"/>
              <a:ext cx="2443918" cy="909859"/>
              <a:chOff x="364240" y="549577"/>
              <a:chExt cx="2443918" cy="9098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5F51411-53AD-424A-91E0-8EC7136CCD22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A4F9A1-B348-456A-A6D2-6A0AABC7CAD0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514EF87-B2FF-4C48-B48D-1FD46BE74FF8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parent (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X</a:t>
                  </a:r>
                  <a:r>
                    <a:rPr lang="en-US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Q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47D088-D619-49CB-877D-C9EF2910FCCE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466A8A-76A1-4066-8A8C-9F777FE7BF89}"/>
                </a:ext>
              </a:extLst>
            </p:cNvPr>
            <p:cNvCxnSpPr/>
            <p:nvPr/>
          </p:nvCxnSpPr>
          <p:spPr>
            <a:xfrm flipV="1">
              <a:off x="1638863" y="1152385"/>
              <a:ext cx="355850" cy="13513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B3EF88-CB10-4C56-979D-63C4AFFD4FAE}"/>
                </a:ext>
              </a:extLst>
            </p:cNvPr>
            <p:cNvSpPr txBox="1"/>
            <p:nvPr/>
          </p:nvSpPr>
          <p:spPr>
            <a:xfrm>
              <a:off x="1530758" y="8202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6E5FB"/>
                  </a:solidFill>
                </a:rPr>
                <a:t>ann</a:t>
              </a:r>
              <a:endParaRPr lang="en-US" dirty="0">
                <a:solidFill>
                  <a:srgbClr val="F6E5FB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3D68D1-1D7D-48EF-8357-8E7DBE888D54}"/>
              </a:ext>
            </a:extLst>
          </p:cNvPr>
          <p:cNvGrpSpPr/>
          <p:nvPr/>
        </p:nvGrpSpPr>
        <p:grpSpPr>
          <a:xfrm>
            <a:off x="357840" y="1010180"/>
            <a:ext cx="3741194" cy="1754326"/>
            <a:chOff x="357840" y="1194647"/>
            <a:chExt cx="3741194" cy="17543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99EE6-995B-4BA9-9158-241B877CFF1D}"/>
                </a:ext>
              </a:extLst>
            </p:cNvPr>
            <p:cNvGrpSpPr/>
            <p:nvPr/>
          </p:nvGrpSpPr>
          <p:grpSpPr>
            <a:xfrm>
              <a:off x="357840" y="1194647"/>
              <a:ext cx="3741194" cy="1754326"/>
              <a:chOff x="357840" y="1194646"/>
              <a:chExt cx="3741194" cy="234786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5AD0AC-508F-4A1C-8D4F-9B1ECC4F140B}"/>
                  </a:ext>
                </a:extLst>
              </p:cNvPr>
              <p:cNvSpPr txBox="1"/>
              <p:nvPr/>
            </p:nvSpPr>
            <p:spPr>
              <a:xfrm>
                <a:off x="363130" y="1225397"/>
                <a:ext cx="3650320" cy="2277574"/>
              </a:xfrm>
              <a:prstGeom prst="rect">
                <a:avLst/>
              </a:prstGeom>
              <a:solidFill>
                <a:srgbClr val="FAF1FD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C1437-66B5-4256-843B-6F27618FDFFD}"/>
                  </a:ext>
                </a:extLst>
              </p:cNvPr>
              <p:cNvSpPr txBox="1"/>
              <p:nvPr/>
            </p:nvSpPr>
            <p:spPr>
              <a:xfrm>
                <a:off x="357840" y="1194646"/>
                <a:ext cx="3741194" cy="234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nel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ted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bob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ann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parent 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bri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cas</a:t>
                </a:r>
                <a:r>
                  <a:rPr lang="en-US" dirty="0">
                    <a:latin typeface="Consolas" panose="020B0609020204030204" pitchFamily="49" charset="0"/>
                  </a:rPr>
                  <a:t>).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 err="1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gparent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, 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 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  :- 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), parent(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>
                    <a:solidFill>
                      <a:srgbClr val="00863D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3A9DEB-083A-4CB8-A210-48974FDE1518}"/>
                </a:ext>
              </a:extLst>
            </p:cNvPr>
            <p:cNvGrpSpPr/>
            <p:nvPr/>
          </p:nvGrpSpPr>
          <p:grpSpPr>
            <a:xfrm>
              <a:off x="357840" y="1743652"/>
              <a:ext cx="2443918" cy="909859"/>
              <a:chOff x="364240" y="549577"/>
              <a:chExt cx="2443918" cy="90985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B6D6D20-91EA-4D17-8412-788504CA469A}"/>
                  </a:ext>
                </a:extLst>
              </p:cNvPr>
              <p:cNvGrpSpPr/>
              <p:nvPr/>
            </p:nvGrpSpPr>
            <p:grpSpPr>
              <a:xfrm>
                <a:off x="364240" y="549577"/>
                <a:ext cx="2443918" cy="646331"/>
                <a:chOff x="2779305" y="4579280"/>
                <a:chExt cx="2206527" cy="6463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EB7EEF-BE81-4594-9485-3C41E7B38119}"/>
                    </a:ext>
                  </a:extLst>
                </p:cNvPr>
                <p:cNvSpPr/>
                <p:nvPr/>
              </p:nvSpPr>
              <p:spPr>
                <a:xfrm>
                  <a:off x="2802677" y="4639100"/>
                  <a:ext cx="2085518" cy="5572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6531FF4-1C81-49F9-9421-79D026FA7AA9}"/>
                    </a:ext>
                  </a:extLst>
                </p:cNvPr>
                <p:cNvSpPr txBox="1"/>
                <p:nvPr/>
              </p:nvSpPr>
              <p:spPr>
                <a:xfrm>
                  <a:off x="2779305" y="4579280"/>
                  <a:ext cx="22065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dirty="0">
                    <a:solidFill>
                      <a:srgbClr val="FBE2D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dirty="0" err="1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gparent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dirty="0" err="1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ann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,  </a:t>
                  </a:r>
                  <a:r>
                    <a:rPr lang="en-US" dirty="0">
                      <a:solidFill>
                        <a:srgbClr val="00FFFF"/>
                      </a:solidFill>
                      <a:latin typeface="Consolas" panose="020B0609020204030204" pitchFamily="49" charset="0"/>
                    </a:rPr>
                    <a:t>W</a:t>
                  </a:r>
                  <a:r>
                    <a:rPr lang="en-US" dirty="0">
                      <a:solidFill>
                        <a:srgbClr val="F6E5FB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FBE2D1"/>
                      </a:solidFill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0D1A1F-659F-4707-9851-8BAE4B95CAFF}"/>
                  </a:ext>
                </a:extLst>
              </p:cNvPr>
              <p:cNvSpPr/>
              <p:nvPr/>
            </p:nvSpPr>
            <p:spPr>
              <a:xfrm>
                <a:off x="390126" y="1166648"/>
                <a:ext cx="2309890" cy="292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F706ED1-28A4-40EC-A69D-A3BE43A783E0}"/>
              </a:ext>
            </a:extLst>
          </p:cNvPr>
          <p:cNvSpPr/>
          <p:nvPr/>
        </p:nvSpPr>
        <p:spPr>
          <a:xfrm>
            <a:off x="4241675" y="4821047"/>
            <a:ext cx="370865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 X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ann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 &lt;-&gt; Y -&gt;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cas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Q 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F358729-5E97-4E99-8165-9E6E59E5BBD4}"/>
              </a:ext>
            </a:extLst>
          </p:cNvPr>
          <p:cNvSpPr/>
          <p:nvPr/>
        </p:nvSpPr>
        <p:spPr>
          <a:xfrm>
            <a:off x="2995958" y="5834896"/>
            <a:ext cx="2845366" cy="980297"/>
          </a:xfrm>
          <a:prstGeom prst="wedgeRoundRectCallout">
            <a:avLst>
              <a:gd name="adj1" fmla="val -72865"/>
              <a:gd name="adj2" fmla="val -11837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create an updated set of mappings for our variables.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20EED-247B-42ED-97B5-88B9D5674F4D}"/>
              </a:ext>
            </a:extLst>
          </p:cNvPr>
          <p:cNvSpPr/>
          <p:nvPr/>
        </p:nvSpPr>
        <p:spPr>
          <a:xfrm>
            <a:off x="4241674" y="4486852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73B40292-21B3-4922-BE52-130583AB5304}"/>
              </a:ext>
            </a:extLst>
          </p:cNvPr>
          <p:cNvSpPr/>
          <p:nvPr/>
        </p:nvSpPr>
        <p:spPr>
          <a:xfrm>
            <a:off x="8538324" y="4807537"/>
            <a:ext cx="3381373" cy="1201931"/>
          </a:xfrm>
          <a:prstGeom prst="wedgeRoundRectCallout">
            <a:avLst>
              <a:gd name="adj1" fmla="val -101532"/>
              <a:gd name="adj2" fmla="val -6295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When we have no more goals, we're done!</a:t>
            </a:r>
          </a:p>
          <a:p>
            <a:pPr algn="ctr"/>
            <a:endParaRPr lang="en-US" sz="105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output our mappings!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7E97E-5BBC-4F8C-B8E7-857381D26917}"/>
              </a:ext>
            </a:extLst>
          </p:cNvPr>
          <p:cNvSpPr txBox="1"/>
          <p:nvPr/>
        </p:nvSpPr>
        <p:spPr>
          <a:xfrm>
            <a:off x="8096597" y="5686229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 = </a:t>
            </a:r>
            <a:r>
              <a:rPr lang="en-US" sz="2400" dirty="0" err="1">
                <a:solidFill>
                  <a:srgbClr val="7030A0"/>
                </a:solidFill>
              </a:rPr>
              <a:t>cas</a:t>
            </a:r>
            <a:endParaRPr lang="en-US" sz="2400" dirty="0">
              <a:solidFill>
                <a:srgbClr val="7030A0"/>
              </a:solidFill>
            </a:endParaRPr>
          </a:p>
          <a:p>
            <a:pPr algn="ctr"/>
            <a:endParaRPr lang="en-US" sz="500" dirty="0">
              <a:solidFill>
                <a:srgbClr val="7030A0"/>
              </a:solidFill>
            </a:endParaRPr>
          </a:p>
          <a:p>
            <a:pPr algn="ctr"/>
            <a:r>
              <a:rPr lang="en-US" sz="2400" dirty="0"/>
              <a:t>i.e., </a:t>
            </a:r>
            <a:r>
              <a:rPr lang="en-US" sz="2400" dirty="0" err="1">
                <a:solidFill>
                  <a:srgbClr val="7030A0"/>
                </a:solidFill>
              </a:rPr>
              <a:t>ann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cas's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grandparent!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239F0B-5079-4AF9-B012-A062E0479E47}"/>
              </a:ext>
            </a:extLst>
          </p:cNvPr>
          <p:cNvSpPr txBox="1"/>
          <p:nvPr/>
        </p:nvSpPr>
        <p:spPr>
          <a:xfrm>
            <a:off x="2805134" y="-34983"/>
            <a:ext cx="609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Who is </a:t>
            </a:r>
            <a:r>
              <a:rPr lang="en-US" sz="3200" dirty="0" err="1"/>
              <a:t>ann</a:t>
            </a:r>
            <a:r>
              <a:rPr lang="en-US" sz="3200" dirty="0"/>
              <a:t> a grandparent of?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7CD3A4-028F-467D-A7A1-F53ADE4053AA}"/>
              </a:ext>
            </a:extLst>
          </p:cNvPr>
          <p:cNvCxnSpPr>
            <a:cxnSpLocks/>
          </p:cNvCxnSpPr>
          <p:nvPr/>
        </p:nvCxnSpPr>
        <p:spPr>
          <a:xfrm>
            <a:off x="2279242" y="5099964"/>
            <a:ext cx="0" cy="141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D5A6BC5-322E-45FB-B6EF-67C2D10A2A33}"/>
              </a:ext>
            </a:extLst>
          </p:cNvPr>
          <p:cNvSpPr/>
          <p:nvPr/>
        </p:nvSpPr>
        <p:spPr>
          <a:xfrm>
            <a:off x="4380433" y="3369950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E2D1"/>
                </a:solidFill>
                <a:latin typeface="+mj-lt"/>
              </a:rPr>
              <a:t>parent(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Q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,</a:t>
            </a:r>
            <a:r>
              <a:rPr lang="en-US" dirty="0">
                <a:solidFill>
                  <a:srgbClr val="00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BE2D1"/>
                </a:solidFill>
                <a:latin typeface="+mj-lt"/>
              </a:rPr>
              <a:t>)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4100A7-7D07-47D3-902B-4778C0BF66F8}"/>
              </a:ext>
            </a:extLst>
          </p:cNvPr>
          <p:cNvSpPr/>
          <p:nvPr/>
        </p:nvSpPr>
        <p:spPr>
          <a:xfrm>
            <a:off x="4380433" y="702219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FBE2D1"/>
                </a:solidFill>
              </a:rPr>
              <a:t>gparent</a:t>
            </a:r>
            <a:r>
              <a:rPr lang="en-US" sz="1800" dirty="0">
                <a:solidFill>
                  <a:srgbClr val="FBE2D1"/>
                </a:solidFill>
              </a:rPr>
              <a:t>(</a:t>
            </a:r>
            <a:r>
              <a:rPr lang="en-US" sz="1800" dirty="0" err="1">
                <a:solidFill>
                  <a:srgbClr val="F6E5FB"/>
                </a:solidFill>
              </a:rPr>
              <a:t>ann</a:t>
            </a:r>
            <a:r>
              <a:rPr lang="en-US" sz="1800" dirty="0">
                <a:solidFill>
                  <a:srgbClr val="FBE2D1"/>
                </a:solidFill>
              </a:rPr>
              <a:t>, </a:t>
            </a:r>
            <a:r>
              <a:rPr lang="en-US" dirty="0">
                <a:solidFill>
                  <a:srgbClr val="00FFFF"/>
                </a:solidFill>
              </a:rPr>
              <a:t>W</a:t>
            </a:r>
            <a:r>
              <a:rPr lang="en-US" sz="1800" dirty="0">
                <a:solidFill>
                  <a:srgbClr val="FBE2D1"/>
                </a:solidFill>
              </a:rPr>
              <a:t>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D5172E-FDA4-4B8D-B33F-CFBB69B6337A}"/>
              </a:ext>
            </a:extLst>
          </p:cNvPr>
          <p:cNvGrpSpPr/>
          <p:nvPr/>
        </p:nvGrpSpPr>
        <p:grpSpPr>
          <a:xfrm>
            <a:off x="4380433" y="1850975"/>
            <a:ext cx="3431134" cy="675380"/>
            <a:chOff x="4380433" y="1560367"/>
            <a:chExt cx="3431134" cy="67538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F3F394-2010-457F-9763-A7AC9C67BECB}"/>
                </a:ext>
              </a:extLst>
            </p:cNvPr>
            <p:cNvSpPr/>
            <p:nvPr/>
          </p:nvSpPr>
          <p:spPr>
            <a:xfrm>
              <a:off x="4380433" y="1898262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27E8CB-06EE-4637-88F7-1D1FB0708507}"/>
                </a:ext>
              </a:extLst>
            </p:cNvPr>
            <p:cNvSpPr/>
            <p:nvPr/>
          </p:nvSpPr>
          <p:spPr>
            <a:xfrm>
              <a:off x="4380433" y="1564594"/>
              <a:ext cx="3431134" cy="337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BE2D1"/>
                </a:solidFill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1D0A71-447F-472D-8CC3-ADD449D2AA57}"/>
                </a:ext>
              </a:extLst>
            </p:cNvPr>
            <p:cNvSpPr txBox="1"/>
            <p:nvPr/>
          </p:nvSpPr>
          <p:spPr>
            <a:xfrm>
              <a:off x="4579695" y="1560367"/>
              <a:ext cx="30326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X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FBE2D1"/>
                  </a:solidFill>
                  <a:latin typeface="+mj-lt"/>
                </a:rPr>
                <a:t> parent(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Q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,</a:t>
              </a:r>
              <a:r>
                <a:rPr lang="en-US" dirty="0">
                  <a:solidFill>
                    <a:srgbClr val="00FFFF"/>
                  </a:solidFill>
                  <a:latin typeface="+mj-lt"/>
                </a:rPr>
                <a:t>Y</a:t>
              </a:r>
              <a:r>
                <a:rPr lang="en-US" dirty="0">
                  <a:solidFill>
                    <a:srgbClr val="FBE2D1"/>
                  </a:solidFill>
                  <a:latin typeface="+mj-lt"/>
                </a:rPr>
                <a:t>) 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DEE6955-F440-45DB-A985-9789CC4E9EAD}"/>
              </a:ext>
            </a:extLst>
          </p:cNvPr>
          <p:cNvSpPr/>
          <p:nvPr/>
        </p:nvSpPr>
        <p:spPr>
          <a:xfrm>
            <a:off x="4380433" y="3030241"/>
            <a:ext cx="3431134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9EF478-3203-4264-9370-B2FB85C18CC6}"/>
              </a:ext>
            </a:extLst>
          </p:cNvPr>
          <p:cNvSpPr/>
          <p:nvPr/>
        </p:nvSpPr>
        <p:spPr>
          <a:xfrm>
            <a:off x="4241674" y="4153110"/>
            <a:ext cx="3708649" cy="33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E2D1"/>
              </a:solidFill>
              <a:latin typeface="+mj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79A1FB-5E04-4654-90C0-072B0C2B92CD}"/>
              </a:ext>
            </a:extLst>
          </p:cNvPr>
          <p:cNvSpPr/>
          <p:nvPr/>
        </p:nvSpPr>
        <p:spPr>
          <a:xfrm>
            <a:off x="191387" y="866179"/>
            <a:ext cx="3856074" cy="20043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863C57-B4B9-4F22-A679-C8F3906725FE}"/>
              </a:ext>
            </a:extLst>
          </p:cNvPr>
          <p:cNvSpPr/>
          <p:nvPr/>
        </p:nvSpPr>
        <p:spPr>
          <a:xfrm>
            <a:off x="4213914" y="702220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AB8377-1826-4C43-987F-CF096F9C28BE}"/>
              </a:ext>
            </a:extLst>
          </p:cNvPr>
          <p:cNvSpPr/>
          <p:nvPr/>
        </p:nvSpPr>
        <p:spPr>
          <a:xfrm>
            <a:off x="8351415" y="2365923"/>
            <a:ext cx="3788340" cy="22294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58F4E2D-23C7-45C6-A54B-D4755F1B7C40}"/>
              </a:ext>
            </a:extLst>
          </p:cNvPr>
          <p:cNvSpPr/>
          <p:nvPr/>
        </p:nvSpPr>
        <p:spPr>
          <a:xfrm>
            <a:off x="6426447" y="1718939"/>
            <a:ext cx="3381373" cy="1201931"/>
          </a:xfrm>
          <a:prstGeom prst="wedgeRoundRectCallout">
            <a:avLst>
              <a:gd name="adj1" fmla="val -41853"/>
              <a:gd name="adj2" fmla="val 89955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Again, we compare the top goal against the database looking for a possible match.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16A4FE-8D18-4918-B0E5-673325B18AF7}"/>
              </a:ext>
            </a:extLst>
          </p:cNvPr>
          <p:cNvSpPr txBox="1"/>
          <p:nvPr/>
        </p:nvSpPr>
        <p:spPr>
          <a:xfrm>
            <a:off x="4848617" y="688915"/>
            <a:ext cx="24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FF0000"/>
                </a:solidFill>
              </a:rPr>
              <a:t>gparent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ann</a:t>
            </a:r>
            <a:r>
              <a:rPr lang="en-US" sz="1800" dirty="0"/>
              <a:t>, </a:t>
            </a:r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sz="1800" dirty="0"/>
              <a:t>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EC8675FE-44D1-4BB9-90C2-E7F256070F5B}"/>
              </a:ext>
            </a:extLst>
          </p:cNvPr>
          <p:cNvSpPr/>
          <p:nvPr/>
        </p:nvSpPr>
        <p:spPr>
          <a:xfrm>
            <a:off x="1077778" y="2951714"/>
            <a:ext cx="3531447" cy="1036749"/>
          </a:xfrm>
          <a:prstGeom prst="wedgeRoundRectCallout">
            <a:avLst>
              <a:gd name="adj1" fmla="val -7957"/>
              <a:gd name="adj2" fmla="val 16678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There are no new subgoals to add to our goal stack.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1A6BD2B-BEF9-4586-A1D6-5A36E46420CE}"/>
              </a:ext>
            </a:extLst>
          </p:cNvPr>
          <p:cNvSpPr/>
          <p:nvPr/>
        </p:nvSpPr>
        <p:spPr>
          <a:xfrm>
            <a:off x="6974365" y="4627801"/>
            <a:ext cx="3381373" cy="1201931"/>
          </a:xfrm>
          <a:prstGeom prst="wedgeRoundRectCallout">
            <a:avLst>
              <a:gd name="adj1" fmla="val -54642"/>
              <a:gd name="adj2" fmla="val -99302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As before, we must take our mappings into account.</a:t>
            </a:r>
          </a:p>
        </p:txBody>
      </p: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563DD3B9-3A1B-46E0-BB85-1AB99FF14764}"/>
              </a:ext>
            </a:extLst>
          </p:cNvPr>
          <p:cNvSpPr/>
          <p:nvPr/>
        </p:nvSpPr>
        <p:spPr>
          <a:xfrm>
            <a:off x="8144154" y="2975789"/>
            <a:ext cx="3741194" cy="811531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we have no pending goals from our earlier </a:t>
            </a:r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</a:rPr>
              <a:t>goal stack...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6" name="Speech Bubble: Rectangle with Corners Rounded 95">
            <a:extLst>
              <a:ext uri="{FF2B5EF4-FFF2-40B4-BE49-F238E27FC236}">
                <a16:creationId xmlns:a16="http://schemas.microsoft.com/office/drawing/2014/main" id="{1BD4066D-9C6F-4AAC-BCC3-712A2B034BBE}"/>
              </a:ext>
            </a:extLst>
          </p:cNvPr>
          <p:cNvSpPr/>
          <p:nvPr/>
        </p:nvSpPr>
        <p:spPr>
          <a:xfrm>
            <a:off x="8191710" y="4134501"/>
            <a:ext cx="3741194" cy="811531"/>
          </a:xfrm>
          <a:prstGeom prst="wedgeRoundRectCallout">
            <a:avLst>
              <a:gd name="adj1" fmla="val -76103"/>
              <a:gd name="adj2" fmla="val 1247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our new goal stack is empty!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1145C447-B6BC-41C0-9DB0-0FD7034A2711}"/>
              </a:ext>
            </a:extLst>
          </p:cNvPr>
          <p:cNvSpPr/>
          <p:nvPr/>
        </p:nvSpPr>
        <p:spPr>
          <a:xfrm>
            <a:off x="8238885" y="328681"/>
            <a:ext cx="2944228" cy="1201931"/>
          </a:xfrm>
          <a:prstGeom prst="wedgeRoundRectCallout">
            <a:avLst>
              <a:gd name="adj1" fmla="val -98849"/>
              <a:gd name="adj2" fmla="val -336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only output variables that were explicitly queried, e.g.,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8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38477 0.03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12014 " pathEditMode="relative" rAng="0" ptsTypes="AA">
                                      <p:cBhvr>
                                        <p:cTn id="5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32956 -0.013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4.375E-6 0.6025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6" grpId="0" animBg="1"/>
      <p:bldP spid="46" grpId="1" animBg="1"/>
      <p:bldP spid="59" grpId="0" animBg="1"/>
      <p:bldP spid="60" grpId="0" animBg="1"/>
      <p:bldP spid="60" grpId="1" animBg="1"/>
      <p:bldP spid="60" grpId="2" animBg="1"/>
      <p:bldP spid="61" grpId="0" animBg="1"/>
      <p:bldP spid="72" grpId="0" animBg="1"/>
      <p:bldP spid="72" grpId="1" animBg="1"/>
      <p:bldP spid="6" grpId="0"/>
      <p:bldP spid="83" grpId="0" animBg="1"/>
      <p:bldP spid="29" grpId="0" animBg="1"/>
      <p:bldP spid="29" grpId="1" animBg="1"/>
      <p:bldP spid="93" grpId="0"/>
      <p:bldP spid="71" grpId="0" animBg="1"/>
      <p:bldP spid="71" grpId="1" animBg="1"/>
      <p:bldP spid="37" grpId="0" animBg="1"/>
      <p:bldP spid="37" grpId="1" animBg="1"/>
      <p:bldP spid="37" grpId="2" animBg="1"/>
      <p:bldP spid="95" grpId="0" animBg="1"/>
      <p:bldP spid="95" grpId="1" animBg="1"/>
      <p:bldP spid="96" grpId="0" animBg="1"/>
      <p:bldP spid="96" grpId="1" animBg="1"/>
      <p:bldP spid="73" grpId="0" animBg="1"/>
      <p:bldP spid="73" grpId="1" animBg="1"/>
      <p:bldP spid="73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A74AF6-CDFA-4F76-8445-D226EE90D2DA}"/>
              </a:ext>
            </a:extLst>
          </p:cNvPr>
          <p:cNvGrpSpPr/>
          <p:nvPr/>
        </p:nvGrpSpPr>
        <p:grpSpPr>
          <a:xfrm>
            <a:off x="1465187" y="943870"/>
            <a:ext cx="9902901" cy="1478697"/>
            <a:chOff x="1465187" y="943870"/>
            <a:chExt cx="9902901" cy="147869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9A9CD5-62CF-4753-B6B2-AE87F1F0F099}"/>
                </a:ext>
              </a:extLst>
            </p:cNvPr>
            <p:cNvGrpSpPr/>
            <p:nvPr/>
          </p:nvGrpSpPr>
          <p:grpSpPr>
            <a:xfrm>
              <a:off x="2503703" y="1499237"/>
              <a:ext cx="8864385" cy="923330"/>
              <a:chOff x="2585519" y="1632587"/>
              <a:chExt cx="7217815" cy="92333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8B1339-E405-4B36-AC45-A0D3BCD74C6C}"/>
                  </a:ext>
                </a:extLst>
              </p:cNvPr>
              <p:cNvSpPr/>
              <p:nvPr/>
            </p:nvSpPr>
            <p:spPr>
              <a:xfrm>
                <a:off x="2617214" y="1642690"/>
                <a:ext cx="7110900" cy="648073"/>
              </a:xfrm>
              <a:prstGeom prst="rect">
                <a:avLst/>
              </a:prstGeom>
              <a:solidFill>
                <a:srgbClr val="F2E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6C95C9-7EBA-41F2-83BB-579F11D190B0}"/>
                  </a:ext>
                </a:extLst>
              </p:cNvPr>
              <p:cNvSpPr txBox="1"/>
              <p:nvPr/>
            </p:nvSpPr>
            <p:spPr>
              <a:xfrm>
                <a:off x="2585519" y="1632587"/>
                <a:ext cx="721781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delete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B0F0"/>
                    </a:solidFill>
                  </a:rPr>
                  <a:t>Item</a:t>
                </a:r>
                <a:r>
                  <a:rPr lang="en-US" dirty="0"/>
                  <a:t>, [</a:t>
                </a:r>
                <a:r>
                  <a:rPr lang="en-US" dirty="0">
                    <a:solidFill>
                      <a:srgbClr val="00B0F0"/>
                    </a:solidFill>
                  </a:rPr>
                  <a:t>Item</a:t>
                </a:r>
                <a:r>
                  <a:rPr lang="en-US" dirty="0"/>
                  <a:t>| </a:t>
                </a:r>
                <a:r>
                  <a:rPr lang="en-US" dirty="0">
                    <a:solidFill>
                      <a:srgbClr val="00B0F0"/>
                    </a:solidFill>
                  </a:rPr>
                  <a:t>Tail</a:t>
                </a:r>
                <a:r>
                  <a:rPr lang="en-US" dirty="0"/>
                  <a:t>], 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Tail</a:t>
                </a:r>
                <a:r>
                  <a:rPr lang="en-US" dirty="0"/>
                  <a:t>). 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delete(Item_, [Head_ | Tail_],              [Head_ | </a:t>
                </a:r>
                <a:r>
                  <a:rPr lang="en-US" dirty="0" err="1">
                    <a:solidFill>
                      <a:srgbClr val="00B050"/>
                    </a:solidFill>
                  </a:rPr>
                  <a:t>FinalTail</a:t>
                </a:r>
                <a:r>
                  <a:rPr lang="en-US" dirty="0">
                    <a:solidFill>
                      <a:srgbClr val="00B050"/>
                    </a:solidFill>
                  </a:rPr>
                  <a:t>])  :-  delete(Item_,   Tail_,          </a:t>
                </a:r>
                <a:r>
                  <a:rPr lang="en-US" dirty="0" err="1">
                    <a:solidFill>
                      <a:srgbClr val="00B050"/>
                    </a:solidFill>
                  </a:rPr>
                  <a:t>FinalTail</a:t>
                </a:r>
                <a:r>
                  <a:rPr lang="en-US" dirty="0">
                    <a:solidFill>
                      <a:srgbClr val="00B050"/>
                    </a:solidFill>
                  </a:rPr>
                  <a:t>).</a:t>
                </a:r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D63957-86C9-4421-9C6E-0B7227A93D96}"/>
                </a:ext>
              </a:extLst>
            </p:cNvPr>
            <p:cNvSpPr txBox="1"/>
            <p:nvPr/>
          </p:nvSpPr>
          <p:spPr>
            <a:xfrm>
              <a:off x="1465187" y="943870"/>
              <a:ext cx="90621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Ok, let's trace through it!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E74F8E9-BDA0-41EA-BD2F-F8463F0E20E3}"/>
                </a:ext>
              </a:extLst>
            </p:cNvPr>
            <p:cNvGrpSpPr/>
            <p:nvPr/>
          </p:nvGrpSpPr>
          <p:grpSpPr>
            <a:xfrm>
              <a:off x="3160553" y="1300859"/>
              <a:ext cx="705642" cy="470791"/>
              <a:chOff x="970185" y="-463470"/>
              <a:chExt cx="705642" cy="47079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CE1248D-4120-4391-8EBB-823A443E6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464358" cy="1564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DA57CF-9976-4DEA-AFEB-9BF0D922D875}"/>
                  </a:ext>
                </a:extLst>
              </p:cNvPr>
              <p:cNvSpPr txBox="1"/>
              <p:nvPr/>
            </p:nvSpPr>
            <p:spPr>
              <a:xfrm>
                <a:off x="970185" y="-463470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D268FFA-E3CF-426F-9EB9-58A00729C05F}"/>
                </a:ext>
              </a:extLst>
            </p:cNvPr>
            <p:cNvGrpSpPr/>
            <p:nvPr/>
          </p:nvGrpSpPr>
          <p:grpSpPr>
            <a:xfrm>
              <a:off x="3786818" y="1301632"/>
              <a:ext cx="705642" cy="480894"/>
              <a:chOff x="1010662" y="-473573"/>
              <a:chExt cx="705642" cy="48089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D12B0FC-F5C2-4C29-A29B-819D2B0BD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464358" cy="1564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CFBE42-6119-4D0D-8F11-914C14408009}"/>
                  </a:ext>
                </a:extLst>
              </p:cNvPr>
              <p:cNvSpPr txBox="1"/>
              <p:nvPr/>
            </p:nvSpPr>
            <p:spPr>
              <a:xfrm>
                <a:off x="1010662" y="-473573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3029D5-9594-490F-A855-0FFB1EF0A569}"/>
                </a:ext>
              </a:extLst>
            </p:cNvPr>
            <p:cNvGrpSpPr/>
            <p:nvPr/>
          </p:nvGrpSpPr>
          <p:grpSpPr>
            <a:xfrm>
              <a:off x="4379311" y="1290694"/>
              <a:ext cx="745494" cy="471431"/>
              <a:chOff x="1060024" y="-483099"/>
              <a:chExt cx="745494" cy="47143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3348553-ADF1-4A51-AA5D-995756425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383189" cy="1374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F600833-52B8-4DF8-AAC5-62CC0CAFF2C1}"/>
                  </a:ext>
                </a:extLst>
              </p:cNvPr>
              <p:cNvSpPr txBox="1"/>
              <p:nvPr/>
            </p:nvSpPr>
            <p:spPr>
              <a:xfrm>
                <a:off x="1067816" y="-483099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>
                    <a:solidFill>
                      <a:srgbClr val="7030A0"/>
                    </a:solidFill>
                  </a:rPr>
                  <a:t>paul</a:t>
                </a:r>
                <a:r>
                  <a:rPr lang="en-US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B5A57E3-334A-43B3-A11D-7467BD1A0DF9}"/>
                </a:ext>
              </a:extLst>
            </p:cNvPr>
            <p:cNvGrpSpPr/>
            <p:nvPr/>
          </p:nvGrpSpPr>
          <p:grpSpPr>
            <a:xfrm>
              <a:off x="5677230" y="1306666"/>
              <a:ext cx="737702" cy="457142"/>
              <a:chOff x="1010662" y="-468810"/>
              <a:chExt cx="737702" cy="45714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4D8EB22-200A-4560-A01A-7B7C34E61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383189" cy="1374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776BAB-0905-47F2-91F5-FC07957CB40E}"/>
                  </a:ext>
                </a:extLst>
              </p:cNvPr>
              <p:cNvSpPr txBox="1"/>
              <p:nvPr/>
            </p:nvSpPr>
            <p:spPr>
              <a:xfrm>
                <a:off x="1010662" y="-468810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>
                    <a:solidFill>
                      <a:srgbClr val="7030A0"/>
                    </a:solidFill>
                  </a:rPr>
                  <a:t>paul</a:t>
                </a:r>
                <a:r>
                  <a:rPr lang="en-US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043613" y="2582288"/>
            <a:ext cx="5976938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070DFF5-113E-4B1A-AAB7-FF2522D9DB77}"/>
              </a:ext>
            </a:extLst>
          </p:cNvPr>
          <p:cNvSpPr/>
          <p:nvPr/>
        </p:nvSpPr>
        <p:spPr>
          <a:xfrm>
            <a:off x="5163613" y="3594284"/>
            <a:ext cx="1023027" cy="3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88201B-9592-492D-95D1-B5FAD14F0AB3}"/>
              </a:ext>
            </a:extLst>
          </p:cNvPr>
          <p:cNvSpPr txBox="1"/>
          <p:nvPr/>
        </p:nvSpPr>
        <p:spPr>
          <a:xfrm>
            <a:off x="1507762" y="4051106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 err="1">
                <a:solidFill>
                  <a:srgbClr val="00B0F0"/>
                </a:solidFill>
              </a:rPr>
              <a:t>FinalTail</a:t>
            </a:r>
            <a:r>
              <a:rPr lang="en-US" dirty="0"/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EA6C77-D475-4A0A-9931-FBFCC33DF434}"/>
              </a:ext>
            </a:extLst>
          </p:cNvPr>
          <p:cNvSpPr/>
          <p:nvPr/>
        </p:nvSpPr>
        <p:spPr>
          <a:xfrm>
            <a:off x="6562419" y="3588085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&lt;-&gt;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D462C5-016B-44A4-BE9A-44C5456A7C70}"/>
              </a:ext>
            </a:extLst>
          </p:cNvPr>
          <p:cNvSpPr/>
          <p:nvPr/>
        </p:nvSpPr>
        <p:spPr>
          <a:xfrm>
            <a:off x="3655758" y="2584315"/>
            <a:ext cx="836479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  carey, 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 [Head |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DA9318E4-B676-4B71-B4D5-E632C41CE790}"/>
              </a:ext>
            </a:extLst>
          </p:cNvPr>
          <p:cNvSpPr/>
          <p:nvPr/>
        </p:nvSpPr>
        <p:spPr>
          <a:xfrm>
            <a:off x="7654433" y="4593882"/>
            <a:ext cx="3713655" cy="1052687"/>
          </a:xfrm>
          <a:prstGeom prst="wedgeRoundRectCallout">
            <a:avLst>
              <a:gd name="adj1" fmla="val 42732"/>
              <a:gd name="adj2" fmla="val -11764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Ah! But we've discovered a valid mapping for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!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E8E38F-2914-4E14-B282-E52AA415F81B}"/>
              </a:ext>
            </a:extLst>
          </p:cNvPr>
          <p:cNvSpPr/>
          <p:nvPr/>
        </p:nvSpPr>
        <p:spPr>
          <a:xfrm>
            <a:off x="3655758" y="2579185"/>
            <a:ext cx="836479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  carey, 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67199-78DF-42EC-8106-3BA1B6E9BED2}"/>
              </a:ext>
            </a:extLst>
          </p:cNvPr>
          <p:cNvGrpSpPr/>
          <p:nvPr/>
        </p:nvGrpSpPr>
        <p:grpSpPr>
          <a:xfrm>
            <a:off x="2503702" y="1495489"/>
            <a:ext cx="8864385" cy="923330"/>
            <a:chOff x="1771006" y="7306210"/>
            <a:chExt cx="8864385" cy="9233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586773-A532-48B9-BD17-57BD0D85316F}"/>
                </a:ext>
              </a:extLst>
            </p:cNvPr>
            <p:cNvGrpSpPr/>
            <p:nvPr/>
          </p:nvGrpSpPr>
          <p:grpSpPr>
            <a:xfrm>
              <a:off x="1771006" y="7306210"/>
              <a:ext cx="8864385" cy="923330"/>
              <a:chOff x="2585519" y="1632587"/>
              <a:chExt cx="7217815" cy="92333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20B409-E0AE-4E37-B258-82AEFFA4F6D7}"/>
                  </a:ext>
                </a:extLst>
              </p:cNvPr>
              <p:cNvSpPr/>
              <p:nvPr/>
            </p:nvSpPr>
            <p:spPr>
              <a:xfrm>
                <a:off x="2617213" y="1642690"/>
                <a:ext cx="7110900" cy="648073"/>
              </a:xfrm>
              <a:prstGeom prst="rect">
                <a:avLst/>
              </a:prstGeom>
              <a:solidFill>
                <a:srgbClr val="F2E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70388-60D7-475B-933D-EFB1B59BE755}"/>
                  </a:ext>
                </a:extLst>
              </p:cNvPr>
              <p:cNvSpPr txBox="1"/>
              <p:nvPr/>
            </p:nvSpPr>
            <p:spPr>
              <a:xfrm>
                <a:off x="2585519" y="1632587"/>
                <a:ext cx="721781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delete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B0F0"/>
                    </a:solidFill>
                  </a:rPr>
                  <a:t>Item</a:t>
                </a:r>
                <a:r>
                  <a:rPr lang="en-US" dirty="0"/>
                  <a:t>, [</a:t>
                </a:r>
                <a:r>
                  <a:rPr lang="en-US" dirty="0">
                    <a:solidFill>
                      <a:srgbClr val="00B0F0"/>
                    </a:solidFill>
                  </a:rPr>
                  <a:t>Item</a:t>
                </a:r>
                <a:r>
                  <a:rPr lang="en-US" dirty="0"/>
                  <a:t>| </a:t>
                </a:r>
                <a:r>
                  <a:rPr lang="en-US" dirty="0">
                    <a:solidFill>
                      <a:srgbClr val="00B0F0"/>
                    </a:solidFill>
                  </a:rPr>
                  <a:t>Tail</a:t>
                </a:r>
                <a:r>
                  <a:rPr lang="en-US" dirty="0"/>
                  <a:t>], 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Tail</a:t>
                </a:r>
                <a:r>
                  <a:rPr lang="en-US" dirty="0"/>
                  <a:t>). 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delete(Item_, [Head_ | Tail_],              [Head_ | </a:t>
                </a:r>
                <a:r>
                  <a:rPr lang="en-US" dirty="0" err="1">
                    <a:solidFill>
                      <a:srgbClr val="00B050"/>
                    </a:solidFill>
                  </a:rPr>
                  <a:t>FinalTail</a:t>
                </a:r>
                <a:r>
                  <a:rPr lang="en-US" dirty="0">
                    <a:solidFill>
                      <a:srgbClr val="00B050"/>
                    </a:solidFill>
                  </a:rPr>
                  <a:t>])  :-  delete(Item_,   Tail_,          </a:t>
                </a:r>
                <a:r>
                  <a:rPr lang="en-US" dirty="0" err="1">
                    <a:solidFill>
                      <a:srgbClr val="00B050"/>
                    </a:solidFill>
                  </a:rPr>
                  <a:t>FinalTail</a:t>
                </a:r>
                <a:r>
                  <a:rPr lang="en-US" dirty="0">
                    <a:solidFill>
                      <a:srgbClr val="00B050"/>
                    </a:solidFill>
                  </a:rPr>
                  <a:t>).</a:t>
                </a:r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0DF188-9D04-477E-B3DF-A5F631F356D3}"/>
                </a:ext>
              </a:extLst>
            </p:cNvPr>
            <p:cNvSpPr/>
            <p:nvPr/>
          </p:nvSpPr>
          <p:spPr>
            <a:xfrm>
              <a:off x="1834289" y="7348259"/>
              <a:ext cx="7089203" cy="264572"/>
            </a:xfrm>
            <a:prstGeom prst="rect">
              <a:avLst/>
            </a:prstGeom>
            <a:solidFill>
              <a:srgbClr val="F2E5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4F6691-ED9D-4B40-95B0-15851F1A2025}"/>
                </a:ext>
              </a:extLst>
            </p:cNvPr>
            <p:cNvGrpSpPr/>
            <p:nvPr/>
          </p:nvGrpSpPr>
          <p:grpSpPr>
            <a:xfrm>
              <a:off x="3088184" y="7371324"/>
              <a:ext cx="701282" cy="463670"/>
              <a:chOff x="1010662" y="-502151"/>
              <a:chExt cx="701282" cy="46367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1EDC4C6-3FB3-4347-832F-FBF4A2EE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504895" cy="1106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1DAEE6-36E1-4EC0-9F33-93BB5A739A17}"/>
                  </a:ext>
                </a:extLst>
              </p:cNvPr>
              <p:cNvSpPr txBox="1"/>
              <p:nvPr/>
            </p:nvSpPr>
            <p:spPr>
              <a:xfrm>
                <a:off x="1010662" y="-502151"/>
                <a:ext cx="701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carey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DE3A991-C41E-4B42-9B2C-457183AF939A}"/>
                </a:ext>
              </a:extLst>
            </p:cNvPr>
            <p:cNvGrpSpPr/>
            <p:nvPr/>
          </p:nvGrpSpPr>
          <p:grpSpPr>
            <a:xfrm>
              <a:off x="3673616" y="7377509"/>
              <a:ext cx="1361591" cy="466103"/>
              <a:chOff x="1010662" y="-473573"/>
              <a:chExt cx="1361591" cy="46610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505E1E6-8FD5-45CB-840F-053005270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416363" cy="1416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82D01B-9935-40F6-8719-A97F8F102E01}"/>
                  </a:ext>
                </a:extLst>
              </p:cNvPr>
              <p:cNvSpPr txBox="1"/>
              <p:nvPr/>
            </p:nvSpPr>
            <p:spPr>
              <a:xfrm>
                <a:off x="1010662" y="-473573"/>
                <a:ext cx="13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paul</a:t>
                </a:r>
                <a:r>
                  <a:rPr lang="en-US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5A90E3D-A860-4EB5-A701-19C053F95EEF}"/>
                </a:ext>
              </a:extLst>
            </p:cNvPr>
            <p:cNvGrpSpPr/>
            <p:nvPr/>
          </p:nvGrpSpPr>
          <p:grpSpPr>
            <a:xfrm>
              <a:off x="2422749" y="7380996"/>
              <a:ext cx="705642" cy="463670"/>
              <a:chOff x="1010662" y="-502151"/>
              <a:chExt cx="705642" cy="46367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FD47829-E141-433A-A120-99F3B510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504895" cy="1106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0D4FF54-D92B-49E2-A95B-8CD205486888}"/>
                  </a:ext>
                </a:extLst>
              </p:cNvPr>
              <p:cNvSpPr txBox="1"/>
              <p:nvPr/>
            </p:nvSpPr>
            <p:spPr>
              <a:xfrm>
                <a:off x="1010662" y="-502151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CD5EC28-F2D4-4670-A56F-4D9AFC58DC25}"/>
                </a:ext>
              </a:extLst>
            </p:cNvPr>
            <p:cNvGrpSpPr/>
            <p:nvPr/>
          </p:nvGrpSpPr>
          <p:grpSpPr>
            <a:xfrm>
              <a:off x="5022703" y="7384111"/>
              <a:ext cx="701282" cy="463670"/>
              <a:chOff x="1010662" y="-502151"/>
              <a:chExt cx="701282" cy="46367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39628C4-664B-4100-93D5-D7B8CAB5C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504895" cy="1106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3D9D09-5D3C-4E29-A774-FF5294893798}"/>
                  </a:ext>
                </a:extLst>
              </p:cNvPr>
              <p:cNvSpPr txBox="1"/>
              <p:nvPr/>
            </p:nvSpPr>
            <p:spPr>
              <a:xfrm>
                <a:off x="1010662" y="-502151"/>
                <a:ext cx="701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carey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6997A5-E3BE-47B1-AEE4-83B83FCB83F9}"/>
                </a:ext>
              </a:extLst>
            </p:cNvPr>
            <p:cNvGrpSpPr/>
            <p:nvPr/>
          </p:nvGrpSpPr>
          <p:grpSpPr>
            <a:xfrm>
              <a:off x="7543398" y="7386992"/>
              <a:ext cx="705642" cy="474218"/>
              <a:chOff x="898405" y="-512699"/>
              <a:chExt cx="705642" cy="474218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3E0077F-BA8F-4204-AAFF-BCB82DFD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504895" cy="1106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FBF6C72-81BB-4B1B-A5EA-C5C5911F72F2}"/>
                  </a:ext>
                </a:extLst>
              </p:cNvPr>
              <p:cNvSpPr txBox="1"/>
              <p:nvPr/>
            </p:nvSpPr>
            <p:spPr>
              <a:xfrm>
                <a:off x="898405" y="-512699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4D65FE-6D32-4763-AA50-1E7DFE31B4AD}"/>
                </a:ext>
              </a:extLst>
            </p:cNvPr>
            <p:cNvGrpSpPr/>
            <p:nvPr/>
          </p:nvGrpSpPr>
          <p:grpSpPr>
            <a:xfrm>
              <a:off x="8112027" y="7375797"/>
              <a:ext cx="1361591" cy="467815"/>
              <a:chOff x="830631" y="-475285"/>
              <a:chExt cx="1361591" cy="467815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97B6BFD-6D25-4178-AA71-93B66DD3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024" y="-149157"/>
                <a:ext cx="416363" cy="1416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738EA44-A46C-40C1-BBFA-6456C6CF76D1}"/>
                  </a:ext>
                </a:extLst>
              </p:cNvPr>
              <p:cNvSpPr txBox="1"/>
              <p:nvPr/>
            </p:nvSpPr>
            <p:spPr>
              <a:xfrm>
                <a:off x="830631" y="-475285"/>
                <a:ext cx="13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>
                    <a:solidFill>
                      <a:srgbClr val="7030A0"/>
                    </a:solidFill>
                  </a:rPr>
                  <a:t>david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paul</a:t>
                </a:r>
                <a:r>
                  <a:rPr lang="en-US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C34D31-38ED-47E1-A4E2-1A6D334093B4}"/>
              </a:ext>
            </a:extLst>
          </p:cNvPr>
          <p:cNvCxnSpPr>
            <a:cxnSpLocks/>
          </p:cNvCxnSpPr>
          <p:nvPr/>
        </p:nvCxnSpPr>
        <p:spPr>
          <a:xfrm flipH="1" flipV="1">
            <a:off x="10615613" y="2054238"/>
            <a:ext cx="471054" cy="1603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974730-CB85-4888-9293-477929E0A2CC}"/>
              </a:ext>
            </a:extLst>
          </p:cNvPr>
          <p:cNvGrpSpPr/>
          <p:nvPr/>
        </p:nvGrpSpPr>
        <p:grpSpPr>
          <a:xfrm>
            <a:off x="10143932" y="1574539"/>
            <a:ext cx="942735" cy="472534"/>
            <a:chOff x="1060024" y="-437174"/>
            <a:chExt cx="942735" cy="47253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DD221C-6629-4CF6-BDBA-1EC12970570C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30105"/>
              <a:ext cx="942735" cy="165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A3E2D2-E6E9-4968-AB90-3DB05D6F88A4}"/>
                </a:ext>
              </a:extLst>
            </p:cNvPr>
            <p:cNvSpPr txBox="1"/>
            <p:nvPr/>
          </p:nvSpPr>
          <p:spPr>
            <a:xfrm>
              <a:off x="1139256" y="-43717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29212FFF-5728-43D8-984B-F21D271647F6}"/>
              </a:ext>
            </a:extLst>
          </p:cNvPr>
          <p:cNvSpPr/>
          <p:nvPr/>
        </p:nvSpPr>
        <p:spPr>
          <a:xfrm>
            <a:off x="2714077" y="152585"/>
            <a:ext cx="3713655" cy="1052687"/>
          </a:xfrm>
          <a:prstGeom prst="wedgeRoundRectCallout">
            <a:avLst>
              <a:gd name="adj1" fmla="val 51496"/>
              <a:gd name="adj2" fmla="val 11642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we have to maintain the same mapping across our head and body...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099092-3BF7-4DD7-B525-F4960BB967B2}"/>
              </a:ext>
            </a:extLst>
          </p:cNvPr>
          <p:cNvGrpSpPr/>
          <p:nvPr/>
        </p:nvGrpSpPr>
        <p:grpSpPr>
          <a:xfrm>
            <a:off x="6458325" y="1582280"/>
            <a:ext cx="942735" cy="518459"/>
            <a:chOff x="6458325" y="1582280"/>
            <a:chExt cx="942735" cy="51845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854072C-9A7E-4645-B8BF-3B71E1A90FA2}"/>
                </a:ext>
              </a:extLst>
            </p:cNvPr>
            <p:cNvSpPr txBox="1"/>
            <p:nvPr/>
          </p:nvSpPr>
          <p:spPr>
            <a:xfrm>
              <a:off x="6537557" y="1582280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C5F397-093E-439A-BBB6-42DFFAEC1095}"/>
                </a:ext>
              </a:extLst>
            </p:cNvPr>
            <p:cNvCxnSpPr>
              <a:cxnSpLocks/>
            </p:cNvCxnSpPr>
            <p:nvPr/>
          </p:nvCxnSpPr>
          <p:spPr>
            <a:xfrm>
              <a:off x="6458325" y="1935274"/>
              <a:ext cx="942735" cy="165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Speech Bubble: Rectangle with Corners Rounded 104">
            <a:extLst>
              <a:ext uri="{FF2B5EF4-FFF2-40B4-BE49-F238E27FC236}">
                <a16:creationId xmlns:a16="http://schemas.microsoft.com/office/drawing/2014/main" id="{87C0FA41-9A1B-4ECA-9269-3B1203C1155C}"/>
              </a:ext>
            </a:extLst>
          </p:cNvPr>
          <p:cNvSpPr/>
          <p:nvPr/>
        </p:nvSpPr>
        <p:spPr>
          <a:xfrm>
            <a:off x="7104281" y="403112"/>
            <a:ext cx="3049267" cy="987303"/>
          </a:xfrm>
          <a:prstGeom prst="wedgeRoundRectCallout">
            <a:avLst>
              <a:gd name="adj1" fmla="val -71499"/>
              <a:gd name="adj2" fmla="val 7512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Ah! But now we've filled in both missing parts of our third argument!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41038D-7012-4E2A-ABDE-0C28A3A023A1}"/>
              </a:ext>
            </a:extLst>
          </p:cNvPr>
          <p:cNvSpPr txBox="1"/>
          <p:nvPr/>
        </p:nvSpPr>
        <p:spPr>
          <a:xfrm>
            <a:off x="1507761" y="3463905"/>
            <a:ext cx="9062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result: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 =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</a:t>
            </a:r>
          </a:p>
        </p:txBody>
      </p: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1C35F3CE-B2F0-4847-941F-1CD67713B014}"/>
              </a:ext>
            </a:extLst>
          </p:cNvPr>
          <p:cNvSpPr/>
          <p:nvPr/>
        </p:nvSpPr>
        <p:spPr>
          <a:xfrm>
            <a:off x="8149536" y="3771965"/>
            <a:ext cx="2681886" cy="987303"/>
          </a:xfrm>
          <a:prstGeom prst="wedgeRoundRectCallout">
            <a:avLst>
              <a:gd name="adj1" fmla="val -72707"/>
              <a:gd name="adj2" fmla="val -8643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now we can unify X with [carey,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paul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 and output our result!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704C1E-E9E5-484C-92F9-DFFB082B6C44}"/>
              </a:ext>
            </a:extLst>
          </p:cNvPr>
          <p:cNvSpPr txBox="1"/>
          <p:nvPr/>
        </p:nvSpPr>
        <p:spPr>
          <a:xfrm>
            <a:off x="1614232" y="4821796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that's confusing to you, you're not alone! </a:t>
            </a:r>
          </a:p>
        </p:txBody>
      </p:sp>
    </p:spTree>
    <p:extLst>
      <p:ext uri="{BB962C8B-B14F-4D97-AF65-F5344CB8AC3E}">
        <p14:creationId xmlns:p14="http://schemas.microsoft.com/office/powerpoint/2010/main" val="15870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4" grpId="0"/>
      <p:bldP spid="43" grpId="0" animBg="1"/>
      <p:bldP spid="46" grpId="0" animBg="1"/>
      <p:bldP spid="46" grpId="1" animBg="1"/>
      <p:bldP spid="102" grpId="0" animBg="1"/>
      <p:bldP spid="98" grpId="0" animBg="1"/>
      <p:bldP spid="98" grpId="1" animBg="1"/>
      <p:bldP spid="105" grpId="0" animBg="1"/>
      <p:bldP spid="105" grpId="1" animBg="1"/>
      <p:bldP spid="108" grpId="0"/>
      <p:bldP spid="107" grpId="0" animBg="1"/>
      <p:bldP spid="107" grpId="1" animBg="1"/>
      <p:bldP spid="10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Here's the code to delete a single item from a list: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7311811" cy="923330"/>
            <a:chOff x="2585519" y="1632587"/>
            <a:chExt cx="7217815" cy="923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 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Tail_,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241362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first line is like we saw earlier – it handles the base case.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DA34B-A148-499B-BFEA-4D8381E93B47}"/>
              </a:ext>
            </a:extLst>
          </p:cNvPr>
          <p:cNvSpPr txBox="1"/>
          <p:nvPr/>
        </p:nvSpPr>
        <p:spPr>
          <a:xfrm>
            <a:off x="1000691" y="2910272"/>
            <a:ext cx="999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base case handles the situation where the first item in the list is the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we want to delete, e.g.: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7EA1-F29A-470A-90D1-9DA451EF39F3}"/>
              </a:ext>
            </a:extLst>
          </p:cNvPr>
          <p:cNvSpPr/>
          <p:nvPr/>
        </p:nvSpPr>
        <p:spPr>
          <a:xfrm>
            <a:off x="2602484" y="1828800"/>
            <a:ext cx="7089203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61F35-A89C-45DB-8FFE-ED0E8D680BE9}"/>
              </a:ext>
            </a:extLst>
          </p:cNvPr>
          <p:cNvSpPr txBox="1"/>
          <p:nvPr/>
        </p:nvSpPr>
        <p:spPr>
          <a:xfrm>
            <a:off x="1000691" y="3742638"/>
            <a:ext cx="999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now let's dive into the second rule. It's more confusing!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BDC3CA-D9F5-4AAD-B7A5-6768EBC19B14}"/>
              </a:ext>
            </a:extLst>
          </p:cNvPr>
          <p:cNvSpPr/>
          <p:nvPr/>
        </p:nvSpPr>
        <p:spPr>
          <a:xfrm>
            <a:off x="2571750" y="1534856"/>
            <a:ext cx="2847975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DE75F543-940D-48CB-AF2D-BA0C84EF75DC}"/>
              </a:ext>
            </a:extLst>
          </p:cNvPr>
          <p:cNvSpPr/>
          <p:nvPr/>
        </p:nvSpPr>
        <p:spPr>
          <a:xfrm>
            <a:off x="1393181" y="124775"/>
            <a:ext cx="2526357" cy="905453"/>
          </a:xfrm>
          <a:prstGeom prst="wedgeRoundRectCallout">
            <a:avLst>
              <a:gd name="adj1" fmla="val 33103"/>
              <a:gd name="adj2" fmla="val 11219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We're trying to delete an item with this value.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210BAB3E-46EA-4CBF-AE70-2953BD8E0479}"/>
              </a:ext>
            </a:extLst>
          </p:cNvPr>
          <p:cNvSpPr/>
          <p:nvPr/>
        </p:nvSpPr>
        <p:spPr>
          <a:xfrm>
            <a:off x="4036369" y="118272"/>
            <a:ext cx="3464570" cy="905453"/>
          </a:xfrm>
          <a:prstGeom prst="wedgeRoundRectCallout">
            <a:avLst>
              <a:gd name="adj1" fmla="val -36124"/>
              <a:gd name="adj2" fmla="val 1090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we break up the list into the head item and all Tail items using pattern matching.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5B55CA8-7A50-4797-B5B7-C21A315D6151}"/>
              </a:ext>
            </a:extLst>
          </p:cNvPr>
          <p:cNvSpPr/>
          <p:nvPr/>
        </p:nvSpPr>
        <p:spPr>
          <a:xfrm>
            <a:off x="7580784" y="571183"/>
            <a:ext cx="3616970" cy="905453"/>
          </a:xfrm>
          <a:prstGeom prst="wedgeRoundRectCallout">
            <a:avLst>
              <a:gd name="adj1" fmla="val -117973"/>
              <a:gd name="adj2" fmla="val 6275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so, we return the Tail of the list – it contains all items except the deleted one!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8A7C7116-5770-4995-BEDF-0271863FDF6B}"/>
              </a:ext>
            </a:extLst>
          </p:cNvPr>
          <p:cNvSpPr/>
          <p:nvPr/>
        </p:nvSpPr>
        <p:spPr>
          <a:xfrm>
            <a:off x="5612861" y="2126076"/>
            <a:ext cx="3527749" cy="905453"/>
          </a:xfrm>
          <a:prstGeom prst="wedgeRoundRectCallout">
            <a:avLst>
              <a:gd name="adj1" fmla="val -92170"/>
              <a:gd name="adj2" fmla="val -8346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verify that the head item in the list is the same as the item we want to delete. </a:t>
            </a:r>
          </a:p>
        </p:txBody>
      </p:sp>
    </p:spTree>
    <p:extLst>
      <p:ext uri="{BB962C8B-B14F-4D97-AF65-F5344CB8AC3E}">
        <p14:creationId xmlns:p14="http://schemas.microsoft.com/office/powerpoint/2010/main" val="39555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5352 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9" grpId="0"/>
      <p:bldP spid="5" grpId="0" animBg="1"/>
      <p:bldP spid="5" grpId="1" animBg="1"/>
      <p:bldP spid="34" grpId="0"/>
      <p:bldP spid="35" grpId="0" animBg="1"/>
      <p:bldP spid="28" grpId="0" uiExpand="1" animBg="1"/>
      <p:bldP spid="28" grpId="1" animBg="1"/>
      <p:bldP spid="30" grpId="0" uiExpand="1" animBg="1"/>
      <p:bldP spid="30" grpId="1" animBg="1"/>
      <p:bldP spid="32" grpId="0" uiExpand="1" animBg="1"/>
      <p:bldP spid="32" grpId="1" animBg="1"/>
      <p:bldP spid="31" grpId="0" uiExpand="1" animBg="1"/>
      <p:bldP spid="31" grpId="1" animBg="1"/>
      <p:bldP spid="3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6AC74-281A-4133-926E-37DAF090703F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80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carol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BB57AFF4-2879-436A-A9EB-25DBA3E8FAF8}"/>
              </a:ext>
            </a:extLst>
          </p:cNvPr>
          <p:cNvSpPr/>
          <p:nvPr/>
        </p:nvSpPr>
        <p:spPr>
          <a:xfrm>
            <a:off x="436134" y="905377"/>
            <a:ext cx="1508984" cy="700327"/>
          </a:xfrm>
          <a:prstGeom prst="wedgeRoundRectCallout">
            <a:avLst>
              <a:gd name="adj1" fmla="val -34858"/>
              <a:gd name="adj2" fmla="val 14200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"Ren is outgoing."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9428B3C3-726E-48BB-86EB-16762E9C82A9}"/>
              </a:ext>
            </a:extLst>
          </p:cNvPr>
          <p:cNvSpPr/>
          <p:nvPr/>
        </p:nvSpPr>
        <p:spPr>
          <a:xfrm>
            <a:off x="1138888" y="1575806"/>
            <a:ext cx="1929878" cy="700327"/>
          </a:xfrm>
          <a:prstGeom prst="wedgeRoundRectCallout">
            <a:avLst>
              <a:gd name="adj1" fmla="val -59847"/>
              <a:gd name="adj2" fmla="val 1321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"Alice is Bob's parent."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4CAD5-D16D-4A93-9117-82DFA1BF8AAC}"/>
              </a:ext>
            </a:extLst>
          </p:cNvPr>
          <p:cNvSpPr txBox="1"/>
          <p:nvPr/>
        </p:nvSpPr>
        <p:spPr>
          <a:xfrm>
            <a:off x="5514050" y="1906659"/>
            <a:ext cx="6322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"fact" is a predicate expression that declares either...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DB802-0778-4A0C-8EA5-A3E2F4E0218B}"/>
              </a:ext>
            </a:extLst>
          </p:cNvPr>
          <p:cNvSpPr txBox="1"/>
          <p:nvPr/>
        </p:nvSpPr>
        <p:spPr>
          <a:xfrm>
            <a:off x="5601956" y="2558612"/>
            <a:ext cx="62348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attribute</a:t>
            </a:r>
            <a:r>
              <a:rPr lang="en-US" sz="2000" dirty="0"/>
              <a:t> about some </a:t>
            </a:r>
            <a:r>
              <a:rPr lang="en-US" sz="2000" dirty="0">
                <a:solidFill>
                  <a:srgbClr val="7030A0"/>
                </a:solidFill>
              </a:rPr>
              <a:t>thing</a:t>
            </a:r>
            <a:r>
              <a:rPr lang="en-US" sz="2000" dirty="0"/>
              <a:t> (aka </a:t>
            </a:r>
            <a:r>
              <a:rPr lang="en-US" sz="2000" dirty="0">
                <a:solidFill>
                  <a:srgbClr val="7030A0"/>
                </a:solidFill>
              </a:rPr>
              <a:t>atom</a:t>
            </a:r>
            <a:r>
              <a:rPr lang="en-US" sz="2000" dirty="0"/>
              <a:t>):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BA750-B9C8-4F6E-96C4-C65E4653E478}"/>
              </a:ext>
            </a:extLst>
          </p:cNvPr>
          <p:cNvSpPr txBox="1"/>
          <p:nvPr/>
        </p:nvSpPr>
        <p:spPr>
          <a:xfrm>
            <a:off x="5601956" y="3377246"/>
            <a:ext cx="62348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relationship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between two or more </a:t>
            </a:r>
            <a:r>
              <a:rPr lang="en-US" sz="2000" dirty="0">
                <a:solidFill>
                  <a:srgbClr val="7030A0"/>
                </a:solidFill>
              </a:rPr>
              <a:t>atoms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numbers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80</a:t>
            </a:r>
            <a:r>
              <a:rPr lang="en-US" sz="2000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A2DE5-F434-4876-9C93-E677276E0C11}"/>
              </a:ext>
            </a:extLst>
          </p:cNvPr>
          <p:cNvSpPr txBox="1"/>
          <p:nvPr/>
        </p:nvSpPr>
        <p:spPr>
          <a:xfrm>
            <a:off x="4378041" y="5168678"/>
            <a:ext cx="849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 Prolog, the </a:t>
            </a:r>
            <a:r>
              <a:rPr lang="en-US" sz="2000" dirty="0">
                <a:solidFill>
                  <a:srgbClr val="FF0000"/>
                </a:solidFill>
              </a:rPr>
              <a:t>functor</a:t>
            </a:r>
            <a:r>
              <a:rPr lang="en-US" sz="2000" dirty="0"/>
              <a:t> and all </a:t>
            </a:r>
            <a:r>
              <a:rPr lang="en-US" sz="2000" dirty="0">
                <a:solidFill>
                  <a:srgbClr val="7030A0"/>
                </a:solidFill>
              </a:rPr>
              <a:t>atoms</a:t>
            </a:r>
            <a:r>
              <a:rPr lang="en-US" sz="2000" dirty="0"/>
              <a:t> must be lower case.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9B3703-173C-47B5-9B5C-EE0A7BDA5F63}"/>
              </a:ext>
            </a:extLst>
          </p:cNvPr>
          <p:cNvSpPr/>
          <p:nvPr/>
        </p:nvSpPr>
        <p:spPr>
          <a:xfrm>
            <a:off x="407386" y="868319"/>
            <a:ext cx="1781994" cy="700327"/>
          </a:xfrm>
          <a:prstGeom prst="wedgeRoundRectCallout">
            <a:avLst>
              <a:gd name="adj1" fmla="val -34858"/>
              <a:gd name="adj2" fmla="val 14200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BE2D1"/>
                </a:solidFill>
                <a:latin typeface="Corbel" panose="020B0503020204020204" pitchFamily="34" charset="0"/>
              </a:rPr>
              <a:t>This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called a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functor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A54611-1418-4A36-8609-FE1CFA187275}"/>
              </a:ext>
            </a:extLst>
          </p:cNvPr>
          <p:cNvSpPr txBox="1"/>
          <p:nvPr/>
        </p:nvSpPr>
        <p:spPr>
          <a:xfrm>
            <a:off x="292315" y="3839042"/>
            <a:ext cx="4855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own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car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63D"/>
                </a:solidFill>
              </a:rPr>
              <a:t>2021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blue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subaru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forrester</a:t>
            </a:r>
            <a:r>
              <a:rPr lang="en-US" sz="2000" dirty="0"/>
              <a:t>))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teaches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course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cs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131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B8ED1ED4-ADD3-46F0-A3EA-4222E94DAF32}"/>
              </a:ext>
            </a:extLst>
          </p:cNvPr>
          <p:cNvSpPr/>
          <p:nvPr/>
        </p:nvSpPr>
        <p:spPr>
          <a:xfrm>
            <a:off x="2601433" y="2062953"/>
            <a:ext cx="2786874" cy="991317"/>
          </a:xfrm>
          <a:prstGeom prst="wedgeRoundRectCallout">
            <a:avLst>
              <a:gd name="adj1" fmla="val -59847"/>
              <a:gd name="adj2" fmla="val 1321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Facts can also be nested arbitrarily deep!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E6B23683-7045-4808-A908-EB2288F0C462}"/>
              </a:ext>
            </a:extLst>
          </p:cNvPr>
          <p:cNvSpPr/>
          <p:nvPr/>
        </p:nvSpPr>
        <p:spPr>
          <a:xfrm>
            <a:off x="2358897" y="630703"/>
            <a:ext cx="4133150" cy="1329759"/>
          </a:xfrm>
          <a:prstGeom prst="wedgeRoundRectCallout">
            <a:avLst>
              <a:gd name="adj1" fmla="val -60099"/>
              <a:gd name="adj2" fmla="val 1184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These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arguments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are called atoms; they often represent entities (but could be anything).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94489-BE84-46F2-9266-65C37D60F544}"/>
              </a:ext>
            </a:extLst>
          </p:cNvPr>
          <p:cNvSpPr txBox="1"/>
          <p:nvPr/>
        </p:nvSpPr>
        <p:spPr>
          <a:xfrm>
            <a:off x="4425472" y="5572473"/>
            <a:ext cx="849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a fact is not explicitly stated, then it is assumed to be false.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FB8372-5F7E-4389-8C97-66A5709F9672}"/>
              </a:ext>
            </a:extLst>
          </p:cNvPr>
          <p:cNvSpPr txBox="1"/>
          <p:nvPr/>
        </p:nvSpPr>
        <p:spPr>
          <a:xfrm>
            <a:off x="6138252" y="5976268"/>
            <a:ext cx="50743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based on the above facts, </a:t>
            </a:r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brenda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false, as is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7030A0"/>
                </a:solidFill>
              </a:rPr>
              <a:t>gertrude</a:t>
            </a:r>
            <a:r>
              <a:rPr lang="en-US" sz="2000" dirty="0"/>
              <a:t>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183D9-5266-483C-A20C-4020DEDD8AEC}"/>
              </a:ext>
            </a:extLst>
          </p:cNvPr>
          <p:cNvSpPr txBox="1"/>
          <p:nvPr/>
        </p:nvSpPr>
        <p:spPr>
          <a:xfrm>
            <a:off x="5435718" y="4457107"/>
            <a:ext cx="6463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Facts look like function calls, but they're really just static assertions of different relationships.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1B68FE5-9143-4A9E-95A0-57F1B995E406}"/>
              </a:ext>
            </a:extLst>
          </p:cNvPr>
          <p:cNvSpPr/>
          <p:nvPr/>
        </p:nvSpPr>
        <p:spPr>
          <a:xfrm>
            <a:off x="1009484" y="1059337"/>
            <a:ext cx="2786874" cy="991317"/>
          </a:xfrm>
          <a:prstGeom prst="wedgeRoundRectCallout">
            <a:avLst>
              <a:gd name="adj1" fmla="val -59847"/>
              <a:gd name="adj2" fmla="val 1321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functor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atoms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are all lower case.</a:t>
            </a:r>
          </a:p>
        </p:txBody>
      </p:sp>
    </p:spTree>
    <p:extLst>
      <p:ext uri="{BB962C8B-B14F-4D97-AF65-F5344CB8AC3E}">
        <p14:creationId xmlns:p14="http://schemas.microsoft.com/office/powerpoint/2010/main" val="1243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0104 0.0046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50" grpId="0"/>
      <p:bldP spid="66" grpId="0" animBg="1"/>
      <p:bldP spid="66" grpId="1" animBg="1"/>
      <p:bldP spid="67" grpId="0" animBg="1"/>
      <p:bldP spid="67" grpId="1" animBg="1"/>
      <p:bldP spid="17" grpId="0"/>
      <p:bldP spid="18" grpId="0" animBg="1"/>
      <p:bldP spid="19" grpId="0" animBg="1"/>
      <p:bldP spid="20" grpId="0"/>
      <p:bldP spid="24" grpId="0" animBg="1"/>
      <p:bldP spid="24" grpId="1" animBg="1"/>
      <p:bldP spid="26" grpId="0" uiExpand="1" build="p"/>
      <p:bldP spid="27" grpId="0" uiExpand="1" animBg="1"/>
      <p:bldP spid="27" grpId="1" animBg="1"/>
      <p:bldP spid="25" grpId="0" animBg="1"/>
      <p:bldP spid="25" grpId="1" animBg="1"/>
      <p:bldP spid="28" grpId="0"/>
      <p:bldP spid="35" grpId="0"/>
      <p:bldP spid="38" grpId="0"/>
      <p:bldP spid="21" grpId="0" animBg="1"/>
      <p:bldP spid="21" grpId="1" animBg="1"/>
      <p:bldP spid="21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Here's the code to delete a single item from a list: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7311811" cy="923330"/>
            <a:chOff x="2585519" y="1632587"/>
            <a:chExt cx="7217815" cy="923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 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Tail_,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2413620"/>
            <a:ext cx="906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second line handles the case where the </a:t>
            </a:r>
            <a:r>
              <a:rPr lang="en-US" dirty="0">
                <a:solidFill>
                  <a:srgbClr val="C00000"/>
                </a:solidFill>
              </a:rPr>
              <a:t>item we want to delete </a:t>
            </a:r>
            <a:r>
              <a:rPr lang="en-US" dirty="0"/>
              <a:t>ISN'T the first item, e.g.:</a:t>
            </a:r>
          </a:p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7EA1-F29A-470A-90D1-9DA451EF39F3}"/>
              </a:ext>
            </a:extLst>
          </p:cNvPr>
          <p:cNvSpPr/>
          <p:nvPr/>
        </p:nvSpPr>
        <p:spPr>
          <a:xfrm>
            <a:off x="2592961" y="1583335"/>
            <a:ext cx="7089203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86161-6C59-4477-A986-2FB415419209}"/>
              </a:ext>
            </a:extLst>
          </p:cNvPr>
          <p:cNvSpPr txBox="1"/>
          <p:nvPr/>
        </p:nvSpPr>
        <p:spPr>
          <a:xfrm>
            <a:off x="1422321" y="3178538"/>
            <a:ext cx="950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our rule uses pattern matching to break up the input list into the Head item and all Tail items.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9EF8F-5B0C-493B-8BCC-C6C5A474D90B}"/>
              </a:ext>
            </a:extLst>
          </p:cNvPr>
          <p:cNvSpPr txBox="1"/>
          <p:nvPr/>
        </p:nvSpPr>
        <p:spPr>
          <a:xfrm>
            <a:off x="1422321" y="3678947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let's direct our attention to the subgoal.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56E3D-6FB7-4CEC-A95A-4A300530DCDA}"/>
              </a:ext>
            </a:extLst>
          </p:cNvPr>
          <p:cNvSpPr/>
          <p:nvPr/>
        </p:nvSpPr>
        <p:spPr>
          <a:xfrm>
            <a:off x="4953000" y="1859753"/>
            <a:ext cx="1779016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0AEA4-86B7-438B-B4E3-65F8D2F6D22E}"/>
              </a:ext>
            </a:extLst>
          </p:cNvPr>
          <p:cNvSpPr txBox="1"/>
          <p:nvPr/>
        </p:nvSpPr>
        <p:spPr>
          <a:xfrm>
            <a:off x="728946" y="4173839"/>
            <a:ext cx="10734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 basically says this: </a:t>
            </a:r>
          </a:p>
          <a:p>
            <a:pPr algn="ctr"/>
            <a:r>
              <a:rPr lang="en-US" dirty="0"/>
              <a:t>"Use delete to remove the Item from amongst the Tail items; </a:t>
            </a:r>
            <a:r>
              <a:rPr lang="en-US" dirty="0" err="1"/>
              <a:t>FinalTail</a:t>
            </a:r>
            <a:r>
              <a:rPr lang="en-US" dirty="0"/>
              <a:t> will map to the resulting list"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64A93-A82B-44AB-9595-82FC68F277B5}"/>
              </a:ext>
            </a:extLst>
          </p:cNvPr>
          <p:cNvSpPr txBox="1"/>
          <p:nvPr/>
        </p:nvSpPr>
        <p:spPr>
          <a:xfrm>
            <a:off x="686084" y="4927964"/>
            <a:ext cx="1073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Finally, let's look at the third parameter of our rule's head.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3E658-AD91-42C6-96A0-21273A732032}"/>
              </a:ext>
            </a:extLst>
          </p:cNvPr>
          <p:cNvSpPr/>
          <p:nvPr/>
        </p:nvSpPr>
        <p:spPr>
          <a:xfrm>
            <a:off x="7019925" y="1806318"/>
            <a:ext cx="2694347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8F1CF-2FEB-42E8-B881-539FEDE3B367}"/>
              </a:ext>
            </a:extLst>
          </p:cNvPr>
          <p:cNvSpPr/>
          <p:nvPr/>
        </p:nvSpPr>
        <p:spPr>
          <a:xfrm>
            <a:off x="3781425" y="1820606"/>
            <a:ext cx="1171575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76C1E32-4BD6-4648-B2FC-BB38C5FE4EA4}"/>
              </a:ext>
            </a:extLst>
          </p:cNvPr>
          <p:cNvSpPr/>
          <p:nvPr/>
        </p:nvSpPr>
        <p:spPr>
          <a:xfrm>
            <a:off x="8153419" y="347226"/>
            <a:ext cx="1662095" cy="905453"/>
          </a:xfrm>
          <a:prstGeom prst="wedgeRoundRectCallout">
            <a:avLst>
              <a:gd name="adj1" fmla="val -32229"/>
              <a:gd name="adj2" fmla="val 11062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From the Tail items of the list.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2BFEBD3-651A-45F6-978B-96351B78B555}"/>
              </a:ext>
            </a:extLst>
          </p:cNvPr>
          <p:cNvSpPr/>
          <p:nvPr/>
        </p:nvSpPr>
        <p:spPr>
          <a:xfrm>
            <a:off x="8924926" y="49566"/>
            <a:ext cx="3242695" cy="1104044"/>
          </a:xfrm>
          <a:prstGeom prst="wedgeRoundRectCallout">
            <a:avLst>
              <a:gd name="adj1" fmla="val -43894"/>
              <a:gd name="adj2" fmla="val 109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will map to the result of deleting the Item from the Tail of the list.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4F96-5A42-4588-B845-C79B6DD4481F}"/>
              </a:ext>
            </a:extLst>
          </p:cNvPr>
          <p:cNvSpPr/>
          <p:nvPr/>
        </p:nvSpPr>
        <p:spPr>
          <a:xfrm>
            <a:off x="5001571" y="1819430"/>
            <a:ext cx="1699268" cy="2977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C912CB-361A-4007-8784-9E494155BCA9}"/>
              </a:ext>
            </a:extLst>
          </p:cNvPr>
          <p:cNvSpPr txBox="1"/>
          <p:nvPr/>
        </p:nvSpPr>
        <p:spPr>
          <a:xfrm>
            <a:off x="686084" y="5406146"/>
            <a:ext cx="1073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Remember, the third argument represents our final list with the item deleted.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C51BAE-0DE4-4BDF-B740-FBF4B76B0643}"/>
              </a:ext>
            </a:extLst>
          </p:cNvPr>
          <p:cNvSpPr txBox="1"/>
          <p:nvPr/>
        </p:nvSpPr>
        <p:spPr>
          <a:xfrm>
            <a:off x="2109788" y="5864443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this case, we construct our output list by concatenating the Head item from our original list with the tail of the list with the Item removed from it.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3FD2ACD-36F1-4178-BF37-CE6D2C5BDC8E}"/>
              </a:ext>
            </a:extLst>
          </p:cNvPr>
          <p:cNvSpPr/>
          <p:nvPr/>
        </p:nvSpPr>
        <p:spPr>
          <a:xfrm>
            <a:off x="2109788" y="33396"/>
            <a:ext cx="3369601" cy="926799"/>
          </a:xfrm>
          <a:prstGeom prst="wedgeRoundRectCallout">
            <a:avLst>
              <a:gd name="adj1" fmla="val 43608"/>
              <a:gd name="adj2" fmla="val 1505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Our output list has the Head item from the original list...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69037345-E524-4D5F-9E37-DFC2258D176A}"/>
              </a:ext>
            </a:extLst>
          </p:cNvPr>
          <p:cNvSpPr/>
          <p:nvPr/>
        </p:nvSpPr>
        <p:spPr>
          <a:xfrm>
            <a:off x="5862638" y="217313"/>
            <a:ext cx="1745589" cy="926799"/>
          </a:xfrm>
          <a:prstGeom prst="wedgeRoundRectCallout">
            <a:avLst>
              <a:gd name="adj1" fmla="val -67980"/>
              <a:gd name="adj2" fmla="val 1233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ignore this for now...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A8DEC11-BA37-4C22-BAB2-F1CE33A8289D}"/>
              </a:ext>
            </a:extLst>
          </p:cNvPr>
          <p:cNvSpPr/>
          <p:nvPr/>
        </p:nvSpPr>
        <p:spPr>
          <a:xfrm>
            <a:off x="3948113" y="183137"/>
            <a:ext cx="3438526" cy="1032494"/>
          </a:xfrm>
          <a:prstGeom prst="wedgeRoundRectCallout">
            <a:avLst>
              <a:gd name="adj1" fmla="val -36124"/>
              <a:gd name="adj2" fmla="val 1090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It breaks up the list into the head item and all tail items using pattern matching.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7DFB2DC-534E-4FC9-B6E3-3C86B2508A4B}"/>
              </a:ext>
            </a:extLst>
          </p:cNvPr>
          <p:cNvSpPr/>
          <p:nvPr/>
        </p:nvSpPr>
        <p:spPr>
          <a:xfrm>
            <a:off x="6329363" y="49721"/>
            <a:ext cx="1745589" cy="926799"/>
          </a:xfrm>
          <a:prstGeom prst="wedgeRoundRectCallout">
            <a:avLst>
              <a:gd name="adj1" fmla="val 43608"/>
              <a:gd name="adj2" fmla="val 1505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Let's attempt to delete the Item...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F33FE050-A939-4BE1-A320-C3BFA1308502}"/>
              </a:ext>
            </a:extLst>
          </p:cNvPr>
          <p:cNvSpPr/>
          <p:nvPr/>
        </p:nvSpPr>
        <p:spPr>
          <a:xfrm>
            <a:off x="5750860" y="51107"/>
            <a:ext cx="2659987" cy="926799"/>
          </a:xfrm>
          <a:prstGeom prst="wedgeRoundRectCallout">
            <a:avLst>
              <a:gd name="adj1" fmla="val -34149"/>
              <a:gd name="adj2" fmla="val 14597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concatenated to the tail of the list with the item deleted from it.</a:t>
            </a:r>
          </a:p>
        </p:txBody>
      </p:sp>
    </p:spTree>
    <p:extLst>
      <p:ext uri="{BB962C8B-B14F-4D97-AF65-F5344CB8AC3E}">
        <p14:creationId xmlns:p14="http://schemas.microsoft.com/office/powerpoint/2010/main" val="194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31341 0.0034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9857 -0.0002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8778E-17 L 0.2345 0.0006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15" grpId="0"/>
      <p:bldP spid="17" grpId="0"/>
      <p:bldP spid="19" grpId="0" animBg="1"/>
      <p:bldP spid="19" grpId="1" animBg="1"/>
      <p:bldP spid="20" grpId="0"/>
      <p:bldP spid="25" grpId="0"/>
      <p:bldP spid="6" grpId="0" animBg="1"/>
      <p:bldP spid="6" grpId="1" animBg="1"/>
      <p:bldP spid="33" grpId="0" animBg="1"/>
      <p:bldP spid="33" grpId="1" animBg="1"/>
      <p:bldP spid="23" grpId="0" uiExpand="1" animBg="1"/>
      <p:bldP spid="23" grpId="1" animBg="1"/>
      <p:bldP spid="23" grpId="2" animBg="1"/>
      <p:bldP spid="24" grpId="0" uiExpand="1" animBg="1"/>
      <p:bldP spid="24" grpId="1" animBg="1"/>
      <p:bldP spid="35" grpId="0" animBg="1"/>
      <p:bldP spid="36" grpId="0"/>
      <p:bldP spid="37" grpId="0"/>
      <p:bldP spid="38" grpId="0" uiExpand="1" animBg="1"/>
      <p:bldP spid="38" grpId="1" animBg="1"/>
      <p:bldP spid="38" grpId="2" animBg="1"/>
      <p:bldP spid="41" grpId="0" uiExpand="1" animBg="1"/>
      <p:bldP spid="41" grpId="1" animBg="1"/>
      <p:bldP spid="16" grpId="0" uiExpand="1" animBg="1"/>
      <p:bldP spid="16" grpId="1" animBg="1"/>
      <p:bldP spid="22" grpId="0" uiExpand="1" animBg="1"/>
      <p:bldP spid="22" grpId="1" animBg="1"/>
      <p:bldP spid="39" grpId="0" uiExpand="1" animBg="1"/>
      <p:bldP spid="39" grpId="1" animBg="1"/>
      <p:bldP spid="39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AD10947-E725-4DA9-8180-AA620919C5A4}"/>
              </a:ext>
            </a:extLst>
          </p:cNvPr>
          <p:cNvGrpSpPr/>
          <p:nvPr/>
        </p:nvGrpSpPr>
        <p:grpSpPr>
          <a:xfrm>
            <a:off x="2503703" y="1499237"/>
            <a:ext cx="8864385" cy="923330"/>
            <a:chOff x="2585519" y="1632587"/>
            <a:chExt cx="7217815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018E11-1AA9-4E8A-9146-5501037E9D5F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5A0541-E8C3-4915-9DA6-D5CBF51065E9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28831" y="2582288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carey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[</a:t>
            </a:r>
            <a:r>
              <a:rPr lang="en-US" dirty="0">
                <a:solidFill>
                  <a:srgbClr val="C0000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548711" y="2086870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 </a:t>
            </a:r>
            <a:r>
              <a:rPr lang="en-US" sz="2000" dirty="0">
                <a:solidFill>
                  <a:srgbClr val="E6CDFF"/>
                </a:solidFill>
                <a:latin typeface="Corbel" panose="020B0503020204020204" pitchFamily="34" charset="0"/>
              </a:rPr>
              <a:t>carey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203420" y="1300859"/>
            <a:ext cx="701282" cy="470791"/>
            <a:chOff x="1013052" y="-463470"/>
            <a:chExt cx="70128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1013052" y="-463470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1282" cy="480894"/>
            <a:chOff x="1010662" y="-473573"/>
            <a:chExt cx="70128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80068" cy="139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55EE2C9-0246-42F9-A2C5-8BE31EA8E76B}"/>
              </a:ext>
            </a:extLst>
          </p:cNvPr>
          <p:cNvSpPr/>
          <p:nvPr/>
        </p:nvSpPr>
        <p:spPr>
          <a:xfrm>
            <a:off x="67684" y="70395"/>
            <a:ext cx="3645971" cy="1052687"/>
          </a:xfrm>
          <a:prstGeom prst="wedgeRoundRectCallout">
            <a:avLst>
              <a:gd name="adj1" fmla="val 55856"/>
              <a:gd name="adj2" fmla="val 960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carey, we can pattern match against the list and extract the Tail!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84352" cy="1367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BEE85C-52A2-4BB1-9E15-37169F144CE9}"/>
              </a:ext>
            </a:extLst>
          </p:cNvPr>
          <p:cNvGrpSpPr/>
          <p:nvPr/>
        </p:nvGrpSpPr>
        <p:grpSpPr>
          <a:xfrm>
            <a:off x="4676775" y="1809750"/>
            <a:ext cx="2652714" cy="1339879"/>
            <a:chOff x="4459840" y="2934003"/>
            <a:chExt cx="2652714" cy="133987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3FB329-29C1-401C-A395-EE1C5363FA1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459840" y="2934003"/>
              <a:ext cx="2118152" cy="112742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25E272C9-99BD-4562-82E2-01837A80652A}"/>
                </a:ext>
              </a:extLst>
            </p:cNvPr>
            <p:cNvSpPr/>
            <p:nvPr/>
          </p:nvSpPr>
          <p:spPr>
            <a:xfrm rot="5400000">
              <a:off x="6471763" y="3633091"/>
              <a:ext cx="212458" cy="106912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471B89-3C79-4DA4-B5AA-6586CC99DCD1}"/>
              </a:ext>
            </a:extLst>
          </p:cNvPr>
          <p:cNvGrpSpPr/>
          <p:nvPr/>
        </p:nvGrpSpPr>
        <p:grpSpPr>
          <a:xfrm>
            <a:off x="4329949" y="1304983"/>
            <a:ext cx="1361591" cy="457142"/>
            <a:chOff x="1010662" y="-468810"/>
            <a:chExt cx="1361591" cy="45714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2B5477-F48C-4B3F-BAF7-063BCF858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D63372-61E5-4F62-87C1-C489B93FC47D}"/>
                </a:ext>
              </a:extLst>
            </p:cNvPr>
            <p:cNvSpPr txBox="1"/>
            <p:nvPr/>
          </p:nvSpPr>
          <p:spPr>
            <a:xfrm>
              <a:off x="1010662" y="-468810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3E32D27-5C9C-4362-B74A-3F4B71D4712F}"/>
              </a:ext>
            </a:extLst>
          </p:cNvPr>
          <p:cNvSpPr/>
          <p:nvPr/>
        </p:nvSpPr>
        <p:spPr>
          <a:xfrm>
            <a:off x="6528831" y="2579844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5EDA94AB-B94D-4BB2-9CF4-30814815A220}"/>
              </a:ext>
            </a:extLst>
          </p:cNvPr>
          <p:cNvSpPr/>
          <p:nvPr/>
        </p:nvSpPr>
        <p:spPr>
          <a:xfrm>
            <a:off x="6039859" y="80515"/>
            <a:ext cx="3645971" cy="1052687"/>
          </a:xfrm>
          <a:prstGeom prst="wedgeRoundRectCallout">
            <a:avLst>
              <a:gd name="adj1" fmla="val -52823"/>
              <a:gd name="adj2" fmla="val 91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now that we have a mapping for Tail, we can apply it to our third argument as well...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84BC71-BF13-4F47-8C9F-E72EEF76376F}"/>
              </a:ext>
            </a:extLst>
          </p:cNvPr>
          <p:cNvGrpSpPr/>
          <p:nvPr/>
        </p:nvGrpSpPr>
        <p:grpSpPr>
          <a:xfrm>
            <a:off x="5677230" y="1306666"/>
            <a:ext cx="1361591" cy="457142"/>
            <a:chOff x="1010662" y="-468810"/>
            <a:chExt cx="1361591" cy="457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A5F310-E01A-47FD-AA68-55A51B096C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D0761F-2573-4FB8-B616-6FE8914ACCB5}"/>
                </a:ext>
              </a:extLst>
            </p:cNvPr>
            <p:cNvSpPr txBox="1"/>
            <p:nvPr/>
          </p:nvSpPr>
          <p:spPr>
            <a:xfrm>
              <a:off x="1010662" y="-468810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EA2C1AF0-3BA5-458D-A29A-86F133FF039B}"/>
              </a:ext>
            </a:extLst>
          </p:cNvPr>
          <p:cNvSpPr/>
          <p:nvPr/>
        </p:nvSpPr>
        <p:spPr>
          <a:xfrm>
            <a:off x="8133761" y="3514000"/>
            <a:ext cx="3296240" cy="779758"/>
          </a:xfrm>
          <a:prstGeom prst="wedgeRoundRectCallout">
            <a:avLst>
              <a:gd name="adj1" fmla="val -67583"/>
              <a:gd name="adj2" fmla="val -672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this unifies with our queried X variable.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A0E351-F4FE-4C57-9E80-D61F34970DE4}"/>
              </a:ext>
            </a:extLst>
          </p:cNvPr>
          <p:cNvSpPr/>
          <p:nvPr/>
        </p:nvSpPr>
        <p:spPr>
          <a:xfrm>
            <a:off x="6534062" y="2582163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carey,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D7C002-8D02-4937-A328-2795C3215F78}"/>
              </a:ext>
            </a:extLst>
          </p:cNvPr>
          <p:cNvCxnSpPr>
            <a:cxnSpLocks/>
          </p:cNvCxnSpPr>
          <p:nvPr/>
        </p:nvCxnSpPr>
        <p:spPr>
          <a:xfrm flipH="1" flipV="1">
            <a:off x="5966933" y="1782527"/>
            <a:ext cx="1567402" cy="136710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D2D53F-0251-4EC8-84C2-B8DD8263D307}"/>
              </a:ext>
            </a:extLst>
          </p:cNvPr>
          <p:cNvSpPr txBox="1"/>
          <p:nvPr/>
        </p:nvSpPr>
        <p:spPr>
          <a:xfrm>
            <a:off x="1465187" y="3574198"/>
            <a:ext cx="9062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result: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 = [</a:t>
            </a:r>
            <a:r>
              <a:rPr lang="en-US" dirty="0" err="1">
                <a:solidFill>
                  <a:srgbClr val="7030A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</a:t>
            </a:r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9E0A34FE-8050-487D-A155-416E069C78B1}"/>
              </a:ext>
            </a:extLst>
          </p:cNvPr>
          <p:cNvSpPr/>
          <p:nvPr/>
        </p:nvSpPr>
        <p:spPr>
          <a:xfrm>
            <a:off x="562542" y="3777968"/>
            <a:ext cx="3553211" cy="779758"/>
          </a:xfrm>
          <a:prstGeom prst="wedgeRoundRectCallout">
            <a:avLst>
              <a:gd name="adj1" fmla="val 69820"/>
              <a:gd name="adj2" fmla="val -10024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our first example, let's delete the first item in the list.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5A8424A8-8615-4100-B767-65B2DAEFA949}"/>
              </a:ext>
            </a:extLst>
          </p:cNvPr>
          <p:cNvSpPr/>
          <p:nvPr/>
        </p:nvSpPr>
        <p:spPr>
          <a:xfrm>
            <a:off x="6075382" y="1073768"/>
            <a:ext cx="3057719" cy="1057267"/>
          </a:xfrm>
          <a:prstGeom prst="wedgeRoundRectCallout">
            <a:avLst>
              <a:gd name="adj1" fmla="val -109141"/>
              <a:gd name="adj2" fmla="val 1056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Item must have the same mapping across the entire fact!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D2038A0D-BF8C-4EB2-8F78-460CF1CF2D93}"/>
              </a:ext>
            </a:extLst>
          </p:cNvPr>
          <p:cNvSpPr/>
          <p:nvPr/>
        </p:nvSpPr>
        <p:spPr>
          <a:xfrm>
            <a:off x="7971238" y="1009323"/>
            <a:ext cx="2802913" cy="1030190"/>
          </a:xfrm>
          <a:prstGeom prst="wedgeRoundRectCallout">
            <a:avLst>
              <a:gd name="adj1" fmla="val -107379"/>
              <a:gd name="adj2" fmla="val 1560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this fact is a complete match – we can output our result.</a:t>
            </a:r>
          </a:p>
        </p:txBody>
      </p:sp>
    </p:spTree>
    <p:extLst>
      <p:ext uri="{BB962C8B-B14F-4D97-AF65-F5344CB8AC3E}">
        <p14:creationId xmlns:p14="http://schemas.microsoft.com/office/powerpoint/2010/main" val="20321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10143 -0.2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7" grpId="0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45" grpId="0" animBg="1"/>
      <p:bldP spid="45" grpId="1" animBg="1"/>
      <p:bldP spid="55" grpId="0" animBg="1"/>
      <p:bldP spid="56" grpId="0" animBg="1"/>
      <p:bldP spid="56" grpId="1" animBg="1"/>
      <p:bldP spid="63" grpId="0" animBg="1"/>
      <p:bldP spid="63" grpId="1" animBg="1"/>
      <p:bldP spid="67" grpId="0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BC18325-E2E2-403D-AC79-54AAAF6EC654}"/>
              </a:ext>
            </a:extLst>
          </p:cNvPr>
          <p:cNvGrpSpPr/>
          <p:nvPr/>
        </p:nvGrpSpPr>
        <p:grpSpPr>
          <a:xfrm>
            <a:off x="2503703" y="1499237"/>
            <a:ext cx="8864385" cy="923330"/>
            <a:chOff x="2585519" y="1632587"/>
            <a:chExt cx="7217815" cy="92333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D059B2-C1D3-4B6A-8615-6269764E9893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D6EEB6-36E0-47C8-A518-85F4EBD7A553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28831" y="2582288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583113" y="2098447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203420" y="1300859"/>
            <a:ext cx="705642" cy="470791"/>
            <a:chOff x="1013052" y="-463470"/>
            <a:chExt cx="70564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1013052" y="-463470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5642" cy="480894"/>
            <a:chOff x="1010662" y="-473573"/>
            <a:chExt cx="70564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80068" cy="139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84352" cy="13675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9E0A34FE-8050-487D-A155-416E069C78B1}"/>
              </a:ext>
            </a:extLst>
          </p:cNvPr>
          <p:cNvSpPr/>
          <p:nvPr/>
        </p:nvSpPr>
        <p:spPr>
          <a:xfrm>
            <a:off x="961662" y="3843690"/>
            <a:ext cx="3096578" cy="998820"/>
          </a:xfrm>
          <a:prstGeom prst="wedgeRoundRectCallout">
            <a:avLst>
              <a:gd name="adj1" fmla="val 69820"/>
              <a:gd name="adj2" fmla="val -10024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 our second example, let's delete the second item in the list.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CCC434FE-6ECC-40A9-9ECA-E4CA600CF699}"/>
              </a:ext>
            </a:extLst>
          </p:cNvPr>
          <p:cNvSpPr/>
          <p:nvPr/>
        </p:nvSpPr>
        <p:spPr>
          <a:xfrm>
            <a:off x="4997631" y="69968"/>
            <a:ext cx="3594592" cy="1287602"/>
          </a:xfrm>
          <a:prstGeom prst="wedgeRoundRectCallout">
            <a:avLst>
              <a:gd name="adj1" fmla="val -71733"/>
              <a:gd name="adj2" fmla="val 7275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Then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we can try to pattern match against the list and extract the Tail!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86E8758D-818E-45E9-93CD-DECB4D710561}"/>
              </a:ext>
            </a:extLst>
          </p:cNvPr>
          <p:cNvSpPr/>
          <p:nvPr/>
        </p:nvSpPr>
        <p:spPr>
          <a:xfrm>
            <a:off x="7048499" y="3699531"/>
            <a:ext cx="3228975" cy="1287602"/>
          </a:xfrm>
          <a:prstGeom prst="wedgeRoundRectCallout">
            <a:avLst>
              <a:gd name="adj1" fmla="val -83458"/>
              <a:gd name="adj2" fmla="val -7519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But wait!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doesn't unify with carey!  FAIL!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E0472AB8-E447-4A60-A45D-E6F3290401F2}"/>
              </a:ext>
            </a:extLst>
          </p:cNvPr>
          <p:cNvSpPr/>
          <p:nvPr/>
        </p:nvSpPr>
        <p:spPr>
          <a:xfrm>
            <a:off x="251703" y="104865"/>
            <a:ext cx="3096578" cy="998820"/>
          </a:xfrm>
          <a:prstGeom prst="wedgeRoundRectCallout">
            <a:avLst>
              <a:gd name="adj1" fmla="val 43059"/>
              <a:gd name="adj2" fmla="val 10049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Prolog fails to unify with the first fact.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BB5E062E-D952-4A00-8D9F-E571CF142127}"/>
              </a:ext>
            </a:extLst>
          </p:cNvPr>
          <p:cNvSpPr/>
          <p:nvPr/>
        </p:nvSpPr>
        <p:spPr>
          <a:xfrm>
            <a:off x="89953" y="2318432"/>
            <a:ext cx="3096578" cy="998820"/>
          </a:xfrm>
          <a:prstGeom prst="wedgeRoundRectCallout">
            <a:avLst>
              <a:gd name="adj1" fmla="val 47673"/>
              <a:gd name="adj2" fmla="val -7449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Ok, next Prolog tries to unify with the rule!</a:t>
            </a:r>
          </a:p>
        </p:txBody>
      </p:sp>
    </p:spTree>
    <p:extLst>
      <p:ext uri="{BB962C8B-B14F-4D97-AF65-F5344CB8AC3E}">
        <p14:creationId xmlns:p14="http://schemas.microsoft.com/office/powerpoint/2010/main" val="23922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0.10143 -0.2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7" grpId="0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70" grpId="0" animBg="1"/>
      <p:bldP spid="70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043613" y="2582288"/>
            <a:ext cx="5976938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86773-A532-48B9-BD17-57BD0D85316F}"/>
              </a:ext>
            </a:extLst>
          </p:cNvPr>
          <p:cNvGrpSpPr/>
          <p:nvPr/>
        </p:nvGrpSpPr>
        <p:grpSpPr>
          <a:xfrm>
            <a:off x="2503703" y="1499237"/>
            <a:ext cx="8864385" cy="923330"/>
            <a:chOff x="2585519" y="1632587"/>
            <a:chExt cx="7217815" cy="9233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20B409-E0AE-4E37-B258-82AEFFA4F6D7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E70388-60D7-475B-933D-EFB1B59BE755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A4EBFA-5D7A-40D3-8CF4-2A04205BCAB4}"/>
              </a:ext>
            </a:extLst>
          </p:cNvPr>
          <p:cNvSpPr txBox="1"/>
          <p:nvPr/>
        </p:nvSpPr>
        <p:spPr>
          <a:xfrm>
            <a:off x="1465187" y="3059668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>
                <a:solidFill>
                  <a:srgbClr val="7030A0"/>
                </a:solidFill>
              </a:rPr>
              <a:t>carey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40101" y="2028021"/>
            <a:ext cx="1670074" cy="1143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90DF188-9D04-477E-B3DF-A5F631F356D3}"/>
              </a:ext>
            </a:extLst>
          </p:cNvPr>
          <p:cNvSpPr/>
          <p:nvPr/>
        </p:nvSpPr>
        <p:spPr>
          <a:xfrm>
            <a:off x="2566986" y="1541286"/>
            <a:ext cx="7089203" cy="264572"/>
          </a:xfrm>
          <a:prstGeom prst="rect">
            <a:avLst/>
          </a:prstGeom>
          <a:solidFill>
            <a:srgbClr val="F2E5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461506" y="64435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41373D-A4D4-4307-B4E6-F480096E42B7}"/>
              </a:ext>
            </a:extLst>
          </p:cNvPr>
          <p:cNvSpPr/>
          <p:nvPr/>
        </p:nvSpPr>
        <p:spPr>
          <a:xfrm>
            <a:off x="6043613" y="2579872"/>
            <a:ext cx="5976938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Head  carey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83CCE915-450D-4E9B-A0DA-7726FE474ED8}"/>
              </a:ext>
            </a:extLst>
          </p:cNvPr>
          <p:cNvSpPr/>
          <p:nvPr/>
        </p:nvSpPr>
        <p:spPr>
          <a:xfrm>
            <a:off x="5158334" y="264421"/>
            <a:ext cx="3883153" cy="824857"/>
          </a:xfrm>
          <a:prstGeom prst="wedgeRoundRectCallout">
            <a:avLst>
              <a:gd name="adj1" fmla="val -57209"/>
              <a:gd name="adj2" fmla="val 14174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Next, Prolog pattern matches and unifies with the second parameter.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92B751-AF6D-4ACF-A327-0C53B4507130}"/>
              </a:ext>
            </a:extLst>
          </p:cNvPr>
          <p:cNvGrpSpPr/>
          <p:nvPr/>
        </p:nvGrpSpPr>
        <p:grpSpPr>
          <a:xfrm>
            <a:off x="4691063" y="2107366"/>
            <a:ext cx="2645538" cy="1067484"/>
            <a:chOff x="4467016" y="3206398"/>
            <a:chExt cx="2645538" cy="10674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EDE24D-2A58-4EC8-B210-D5D2087DB0E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467016" y="3206398"/>
              <a:ext cx="2110976" cy="855026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72D6DEC7-556A-4899-BB28-63FAF7704994}"/>
                </a:ext>
              </a:extLst>
            </p:cNvPr>
            <p:cNvSpPr/>
            <p:nvPr/>
          </p:nvSpPr>
          <p:spPr>
            <a:xfrm rot="5400000">
              <a:off x="6471763" y="3633091"/>
              <a:ext cx="212458" cy="106912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E18EEB-B300-40C0-9580-917C031F413E}"/>
              </a:ext>
            </a:extLst>
          </p:cNvPr>
          <p:cNvCxnSpPr>
            <a:cxnSpLocks/>
          </p:cNvCxnSpPr>
          <p:nvPr/>
        </p:nvCxnSpPr>
        <p:spPr>
          <a:xfrm>
            <a:off x="4173702" y="2036639"/>
            <a:ext cx="1670074" cy="1143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4F6691-ED9D-4B40-95B0-15851F1A2025}"/>
              </a:ext>
            </a:extLst>
          </p:cNvPr>
          <p:cNvGrpSpPr/>
          <p:nvPr/>
        </p:nvGrpSpPr>
        <p:grpSpPr>
          <a:xfrm>
            <a:off x="3820881" y="1564351"/>
            <a:ext cx="701282" cy="463670"/>
            <a:chOff x="1010662" y="-502151"/>
            <a:chExt cx="701282" cy="46367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EDC4C6-3FB3-4347-832F-FBF4A2EE97B7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1DAEE6-36E1-4EC0-9F33-93BB5A739A17}"/>
                </a:ext>
              </a:extLst>
            </p:cNvPr>
            <p:cNvSpPr txBox="1"/>
            <p:nvPr/>
          </p:nvSpPr>
          <p:spPr>
            <a:xfrm>
              <a:off x="1010662" y="-502151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E3A991-C41E-4B42-9B2C-457183AF939A}"/>
              </a:ext>
            </a:extLst>
          </p:cNvPr>
          <p:cNvGrpSpPr/>
          <p:nvPr/>
        </p:nvGrpSpPr>
        <p:grpSpPr>
          <a:xfrm>
            <a:off x="4406313" y="1570536"/>
            <a:ext cx="1361591" cy="466103"/>
            <a:chOff x="1010662" y="-473573"/>
            <a:chExt cx="1361591" cy="46610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05E1E6-8FD5-45CB-840F-053005270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16363" cy="141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82D01B-9935-40F6-8719-A97F8F102E01}"/>
                </a:ext>
              </a:extLst>
            </p:cNvPr>
            <p:cNvSpPr txBox="1"/>
            <p:nvPr/>
          </p:nvSpPr>
          <p:spPr>
            <a:xfrm>
              <a:off x="1010662" y="-473573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A90E3D-A860-4EB5-A701-19C053F95EEF}"/>
              </a:ext>
            </a:extLst>
          </p:cNvPr>
          <p:cNvGrpSpPr/>
          <p:nvPr/>
        </p:nvGrpSpPr>
        <p:grpSpPr>
          <a:xfrm>
            <a:off x="3155446" y="1574023"/>
            <a:ext cx="705642" cy="463670"/>
            <a:chOff x="1010662" y="-502151"/>
            <a:chExt cx="705642" cy="46367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D47829-E141-433A-A120-99F3B510EFB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D4FF54-D92B-49E2-A95B-8CD205486888}"/>
                </a:ext>
              </a:extLst>
            </p:cNvPr>
            <p:cNvSpPr txBox="1"/>
            <p:nvPr/>
          </p:nvSpPr>
          <p:spPr>
            <a:xfrm>
              <a:off x="1010662" y="-50215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D5EC28-F2D4-4670-A56F-4D9AFC58DC25}"/>
              </a:ext>
            </a:extLst>
          </p:cNvPr>
          <p:cNvGrpSpPr/>
          <p:nvPr/>
        </p:nvGrpSpPr>
        <p:grpSpPr>
          <a:xfrm>
            <a:off x="5755400" y="1577138"/>
            <a:ext cx="701282" cy="463670"/>
            <a:chOff x="1010662" y="-502151"/>
            <a:chExt cx="701282" cy="46367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9628C4-664B-4100-93D5-D7B8CAB5C7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3D9D09-5D3C-4E29-A774-FF5294893798}"/>
                </a:ext>
              </a:extLst>
            </p:cNvPr>
            <p:cNvSpPr txBox="1"/>
            <p:nvPr/>
          </p:nvSpPr>
          <p:spPr>
            <a:xfrm>
              <a:off x="1010662" y="-502151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carey</a:t>
              </a:r>
            </a:p>
          </p:txBody>
        </p:sp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070DFF5-113E-4B1A-AAB7-FF2522D9DB77}"/>
              </a:ext>
            </a:extLst>
          </p:cNvPr>
          <p:cNvSpPr/>
          <p:nvPr/>
        </p:nvSpPr>
        <p:spPr>
          <a:xfrm>
            <a:off x="5163613" y="3556180"/>
            <a:ext cx="1023027" cy="3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6997A5-E3BE-47B1-AEE4-83B83FCB83F9}"/>
              </a:ext>
            </a:extLst>
          </p:cNvPr>
          <p:cNvGrpSpPr/>
          <p:nvPr/>
        </p:nvGrpSpPr>
        <p:grpSpPr>
          <a:xfrm>
            <a:off x="8276095" y="1580019"/>
            <a:ext cx="705642" cy="474218"/>
            <a:chOff x="898405" y="-512699"/>
            <a:chExt cx="705642" cy="47421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E0077F-BA8F-4204-AAFF-BCB82DFD7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504895" cy="1106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BF6C72-81BB-4B1B-A5EA-C5C5911F72F2}"/>
                </a:ext>
              </a:extLst>
            </p:cNvPr>
            <p:cNvSpPr txBox="1"/>
            <p:nvPr/>
          </p:nvSpPr>
          <p:spPr>
            <a:xfrm>
              <a:off x="898405" y="-5126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D4D65FE-6D32-4763-AA50-1E7DFE31B4AD}"/>
              </a:ext>
            </a:extLst>
          </p:cNvPr>
          <p:cNvGrpSpPr/>
          <p:nvPr/>
        </p:nvGrpSpPr>
        <p:grpSpPr>
          <a:xfrm>
            <a:off x="8844724" y="1568824"/>
            <a:ext cx="1361591" cy="467815"/>
            <a:chOff x="830631" y="-475285"/>
            <a:chExt cx="1361591" cy="46781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97B6BFD-6D25-4178-AA71-93B66DD37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16363" cy="141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38EA44-A46C-40C1-BBFA-6456C6CF76D1}"/>
                </a:ext>
              </a:extLst>
            </p:cNvPr>
            <p:cNvSpPr txBox="1"/>
            <p:nvPr/>
          </p:nvSpPr>
          <p:spPr>
            <a:xfrm>
              <a:off x="830631" y="-475285"/>
              <a:ext cx="136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DA36E3-D066-442F-9F2C-999D64BE36D7}"/>
              </a:ext>
            </a:extLst>
          </p:cNvPr>
          <p:cNvSpPr/>
          <p:nvPr/>
        </p:nvSpPr>
        <p:spPr>
          <a:xfrm>
            <a:off x="3655758" y="2588490"/>
            <a:ext cx="836479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  carey, 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 [Head |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7DC21420-DA4D-47F1-B721-3D3BA6E1EBB2}"/>
              </a:ext>
            </a:extLst>
          </p:cNvPr>
          <p:cNvSpPr/>
          <p:nvPr/>
        </p:nvSpPr>
        <p:spPr>
          <a:xfrm>
            <a:off x="8388352" y="2642122"/>
            <a:ext cx="3734382" cy="1059405"/>
          </a:xfrm>
          <a:prstGeom prst="wedgeRoundRectCallout">
            <a:avLst>
              <a:gd name="adj1" fmla="val -44395"/>
              <a:gd name="adj2" fmla="val -10248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a Variable must have a consistent mapping across the head and body! 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20ACAC55-0670-4751-9DE6-DF6464447B30}"/>
              </a:ext>
            </a:extLst>
          </p:cNvPr>
          <p:cNvSpPr/>
          <p:nvPr/>
        </p:nvSpPr>
        <p:spPr>
          <a:xfrm>
            <a:off x="5223077" y="2659358"/>
            <a:ext cx="3734382" cy="1059405"/>
          </a:xfrm>
          <a:prstGeom prst="wedgeRoundRectCallout">
            <a:avLst>
              <a:gd name="adj1" fmla="val -26286"/>
              <a:gd name="adj2" fmla="val -1056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each Variable must have a consistent mapping across the head and body! 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5D80B36B-7A49-4030-8E87-15ECA9FC5640}"/>
              </a:ext>
            </a:extLst>
          </p:cNvPr>
          <p:cNvSpPr/>
          <p:nvPr/>
        </p:nvSpPr>
        <p:spPr>
          <a:xfrm>
            <a:off x="8388352" y="3073011"/>
            <a:ext cx="2603003" cy="824857"/>
          </a:xfrm>
          <a:prstGeom prst="wedgeRoundRectCallout">
            <a:avLst>
              <a:gd name="adj1" fmla="val -59694"/>
              <a:gd name="adj2" fmla="val -1694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Next Prolog attempts to prove the subgoal.</a:t>
            </a: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7A987DE3-FDB8-4EA5-BDA8-0E0E0B9A3063}"/>
              </a:ext>
            </a:extLst>
          </p:cNvPr>
          <p:cNvSpPr/>
          <p:nvPr/>
        </p:nvSpPr>
        <p:spPr>
          <a:xfrm>
            <a:off x="7306849" y="191731"/>
            <a:ext cx="3520171" cy="824857"/>
          </a:xfrm>
          <a:prstGeom prst="wedgeRoundRectCallout">
            <a:avLst>
              <a:gd name="adj1" fmla="val 42805"/>
              <a:gd name="adj2" fmla="val 1555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(which will help it discover what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mapped to)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990848-8D08-4973-AC19-BE52B04ABCC7}"/>
              </a:ext>
            </a:extLst>
          </p:cNvPr>
          <p:cNvGrpSpPr/>
          <p:nvPr/>
        </p:nvGrpSpPr>
        <p:grpSpPr>
          <a:xfrm flipH="1" flipV="1">
            <a:off x="5767907" y="2079930"/>
            <a:ext cx="1768531" cy="1059405"/>
            <a:chOff x="4467016" y="3231638"/>
            <a:chExt cx="28741922" cy="1067484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72F3DC9-FF2A-4DB8-91D7-92F027EFCDE0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467016" y="3231638"/>
              <a:ext cx="15159152" cy="85502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C7DC9DE8-244C-43B3-98F4-AC9D97FF91EA}"/>
                </a:ext>
              </a:extLst>
            </p:cNvPr>
            <p:cNvSpPr/>
            <p:nvPr/>
          </p:nvSpPr>
          <p:spPr>
            <a:xfrm rot="5400000">
              <a:off x="19519951" y="-9389865"/>
              <a:ext cx="212458" cy="2716551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FAD23E11-E263-4646-B121-506592372033}"/>
              </a:ext>
            </a:extLst>
          </p:cNvPr>
          <p:cNvSpPr/>
          <p:nvPr/>
        </p:nvSpPr>
        <p:spPr>
          <a:xfrm>
            <a:off x="8100068" y="2010831"/>
            <a:ext cx="3734382" cy="824857"/>
          </a:xfrm>
          <a:prstGeom prst="wedgeRoundRectCallout">
            <a:avLst>
              <a:gd name="adj1" fmla="val -62872"/>
              <a:gd name="adj2" fmla="val 9481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Finally, Prolog maps our queried variable X to the third argument.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99DDA5-5B01-4CCF-B5A8-87980B3E8DDB}"/>
              </a:ext>
            </a:extLst>
          </p:cNvPr>
          <p:cNvSpPr txBox="1"/>
          <p:nvPr/>
        </p:nvSpPr>
        <p:spPr>
          <a:xfrm>
            <a:off x="1507762" y="4414151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 err="1">
                <a:solidFill>
                  <a:srgbClr val="00B0F0"/>
                </a:solidFill>
              </a:rPr>
              <a:t>FinalTail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43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26094 -0.0025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9206 -0.203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4" grpId="0" animBg="1"/>
      <p:bldP spid="29" grpId="0" uiExpand="1" animBg="1"/>
      <p:bldP spid="29" grpId="1" animBg="1"/>
      <p:bldP spid="53" grpId="0" animBg="1"/>
      <p:bldP spid="26" grpId="0" uiExpand="1" animBg="1"/>
      <p:bldP spid="26" grpId="1" animBg="1"/>
      <p:bldP spid="63" grpId="0" animBg="1"/>
      <p:bldP spid="75" grpId="0" animBg="1"/>
      <p:bldP spid="68" grpId="0" uiExpand="1" animBg="1"/>
      <p:bldP spid="68" grpId="1" animBg="1"/>
      <p:bldP spid="73" grpId="0" uiExpand="1" animBg="1"/>
      <p:bldP spid="73" grpId="1" animBg="1"/>
      <p:bldP spid="73" grpId="2" animBg="1"/>
      <p:bldP spid="62" grpId="0" uiExpand="1" animBg="1"/>
      <p:bldP spid="62" grpId="1" animBg="1"/>
      <p:bldP spid="76" grpId="0" uiExpand="1" animBg="1"/>
      <p:bldP spid="76" grpId="1" animBg="1"/>
      <p:bldP spid="61" grpId="0" uiExpand="1" animBg="1"/>
      <p:bldP spid="61" grpId="1" animBg="1"/>
      <p:bldP spid="61" grpId="2" animBg="1"/>
      <p:bldP spid="8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560A674-808F-4A3F-A155-83EA07F38473}"/>
              </a:ext>
            </a:extLst>
          </p:cNvPr>
          <p:cNvSpPr/>
          <p:nvPr/>
        </p:nvSpPr>
        <p:spPr>
          <a:xfrm>
            <a:off x="3655758" y="2588490"/>
            <a:ext cx="8364793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Head  carey, 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X &lt;-&gt; [Head |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62527-E04D-4324-B78A-029B83D1CE38}"/>
              </a:ext>
            </a:extLst>
          </p:cNvPr>
          <p:cNvGrpSpPr/>
          <p:nvPr/>
        </p:nvGrpSpPr>
        <p:grpSpPr>
          <a:xfrm>
            <a:off x="1465187" y="3059668"/>
            <a:ext cx="9062169" cy="873560"/>
            <a:chOff x="1465187" y="3059668"/>
            <a:chExt cx="9062169" cy="8735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A4EBFA-5D7A-40D3-8CF4-2A04205BCAB4}"/>
                </a:ext>
              </a:extLst>
            </p:cNvPr>
            <p:cNvSpPr txBox="1"/>
            <p:nvPr/>
          </p:nvSpPr>
          <p:spPr>
            <a:xfrm>
              <a:off x="1465187" y="3059668"/>
              <a:ext cx="90621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C00CC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C00000"/>
                  </a:solidFill>
                </a:rPr>
                <a:t>david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7030A0"/>
                  </a:solidFill>
                </a:rPr>
                <a:t>carey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C00000"/>
                  </a:solidFill>
                </a:rPr>
                <a:t>david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/>
                <a:t>], </a:t>
              </a:r>
              <a:r>
                <a:rPr lang="en-US" dirty="0">
                  <a:solidFill>
                    <a:srgbClr val="00B0F0"/>
                  </a:solidFill>
                </a:rPr>
                <a:t>X</a:t>
              </a:r>
              <a:r>
                <a:rPr lang="en-US" dirty="0"/>
                <a:t>)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ECBD4C28-2531-4CB3-94E9-9B146DE35082}"/>
                </a:ext>
              </a:extLst>
            </p:cNvPr>
            <p:cNvSpPr/>
            <p:nvPr/>
          </p:nvSpPr>
          <p:spPr>
            <a:xfrm>
              <a:off x="5163613" y="3556180"/>
              <a:ext cx="1023027" cy="377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D10947-E725-4DA9-8180-AA620919C5A4}"/>
              </a:ext>
            </a:extLst>
          </p:cNvPr>
          <p:cNvGrpSpPr/>
          <p:nvPr/>
        </p:nvGrpSpPr>
        <p:grpSpPr>
          <a:xfrm>
            <a:off x="2503703" y="1499237"/>
            <a:ext cx="8864385" cy="923330"/>
            <a:chOff x="2585519" y="1632587"/>
            <a:chExt cx="7217815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018E11-1AA9-4E8A-9146-5501037E9D5F}"/>
                </a:ext>
              </a:extLst>
            </p:cNvPr>
            <p:cNvSpPr/>
            <p:nvPr/>
          </p:nvSpPr>
          <p:spPr>
            <a:xfrm>
              <a:off x="2617214" y="1642690"/>
              <a:ext cx="7110900" cy="648073"/>
            </a:xfrm>
            <a:prstGeom prst="rect">
              <a:avLst/>
            </a:prstGeom>
            <a:solidFill>
              <a:srgbClr val="F2E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5A0541-E8C3-4915-9DA6-D5CBF51065E9}"/>
                </a:ext>
              </a:extLst>
            </p:cNvPr>
            <p:cNvSpPr txBox="1"/>
            <p:nvPr/>
          </p:nvSpPr>
          <p:spPr>
            <a:xfrm>
              <a:off x="2585519" y="1632587"/>
              <a:ext cx="72178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, [</a:t>
              </a:r>
              <a:r>
                <a:rPr lang="en-US" dirty="0">
                  <a:solidFill>
                    <a:srgbClr val="00B0F0"/>
                  </a:solidFill>
                </a:rPr>
                <a:t>Item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],                    </a:t>
              </a:r>
              <a:r>
                <a:rPr lang="en-US" dirty="0">
                  <a:solidFill>
                    <a:srgbClr val="00B0F0"/>
                  </a:solidFill>
                </a:rPr>
                <a:t>Tail</a:t>
              </a:r>
              <a:r>
                <a:rPr lang="en-US" dirty="0"/>
                <a:t>). 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delete(Item_, [Head_ | Tail_],              [Head_ |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])  :-  delete(Item_,   Tail_,          </a:t>
              </a:r>
              <a:r>
                <a:rPr lang="en-US" dirty="0" err="1">
                  <a:solidFill>
                    <a:srgbClr val="00B050"/>
                  </a:solidFill>
                </a:rPr>
                <a:t>FinalTail</a:t>
              </a:r>
              <a:r>
                <a:rPr lang="en-US" dirty="0">
                  <a:solidFill>
                    <a:srgbClr val="00B050"/>
                  </a:solidFill>
                </a:rPr>
                <a:t>).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40847-92B1-4E32-894F-A61F7FFB882E}"/>
              </a:ext>
            </a:extLst>
          </p:cNvPr>
          <p:cNvSpPr/>
          <p:nvPr/>
        </p:nvSpPr>
        <p:spPr>
          <a:xfrm>
            <a:off x="6562419" y="4001313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</a:t>
            </a:r>
            <a:r>
              <a:rPr lang="en-US" sz="2000" dirty="0">
                <a:solidFill>
                  <a:srgbClr val="FF0000"/>
                </a:solidFill>
              </a:rPr>
              <a:t>Item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EB7E-3C38-4022-AC5B-298DF1588E8C}"/>
              </a:ext>
            </a:extLst>
          </p:cNvPr>
          <p:cNvSpPr txBox="1"/>
          <p:nvPr/>
        </p:nvSpPr>
        <p:spPr>
          <a:xfrm>
            <a:off x="1465187" y="943870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Ok, let's trace through it!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B4D4F464-EB12-43FE-9D5F-5A40B6842352}"/>
              </a:ext>
            </a:extLst>
          </p:cNvPr>
          <p:cNvSpPr/>
          <p:nvPr/>
        </p:nvSpPr>
        <p:spPr>
          <a:xfrm>
            <a:off x="1604019" y="3503209"/>
            <a:ext cx="2051739" cy="1073378"/>
          </a:xfrm>
          <a:prstGeom prst="wedgeRoundRectCallout">
            <a:avLst>
              <a:gd name="adj1" fmla="val 82065"/>
              <a:gd name="adj2" fmla="val 468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unify against our fact.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A26B4E0-7154-4A4B-ABE6-83113A2515AB}"/>
              </a:ext>
            </a:extLst>
          </p:cNvPr>
          <p:cNvSpPr/>
          <p:nvPr/>
        </p:nvSpPr>
        <p:spPr>
          <a:xfrm>
            <a:off x="1362154" y="385615"/>
            <a:ext cx="2210959" cy="824857"/>
          </a:xfrm>
          <a:prstGeom prst="wedgeRoundRectCallout">
            <a:avLst>
              <a:gd name="adj1" fmla="val 37354"/>
              <a:gd name="adj2" fmla="val 97290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First, 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Item is mapped to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E6CDFF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FE3224-B928-48EC-948F-CA650B27BFD9}"/>
              </a:ext>
            </a:extLst>
          </p:cNvPr>
          <p:cNvGrpSpPr/>
          <p:nvPr/>
        </p:nvGrpSpPr>
        <p:grpSpPr>
          <a:xfrm>
            <a:off x="3160553" y="1300859"/>
            <a:ext cx="705642" cy="470791"/>
            <a:chOff x="970185" y="-463470"/>
            <a:chExt cx="705642" cy="4707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EA3F28-5407-4DF3-AE68-99DEC4E93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7B65F-89BE-4F3F-B0C3-AB8B2CA696D8}"/>
                </a:ext>
              </a:extLst>
            </p:cNvPr>
            <p:cNvSpPr txBox="1"/>
            <p:nvPr/>
          </p:nvSpPr>
          <p:spPr>
            <a:xfrm>
              <a:off x="970185" y="-463470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0568C-C748-4BD9-8B91-6CBC799E6016}"/>
              </a:ext>
            </a:extLst>
          </p:cNvPr>
          <p:cNvGrpSpPr/>
          <p:nvPr/>
        </p:nvGrpSpPr>
        <p:grpSpPr>
          <a:xfrm>
            <a:off x="3786818" y="1301632"/>
            <a:ext cx="705642" cy="480894"/>
            <a:chOff x="1010662" y="-473573"/>
            <a:chExt cx="705642" cy="4808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355233-C118-4D02-BB73-17AAF0AD7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464358" cy="1564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018B8F-30A7-48F0-82B2-A3DFA7EDCA60}"/>
                </a:ext>
              </a:extLst>
            </p:cNvPr>
            <p:cNvSpPr txBox="1"/>
            <p:nvPr/>
          </p:nvSpPr>
          <p:spPr>
            <a:xfrm>
              <a:off x="1010662" y="-47357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david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DF4AD2-3D59-4094-AF9F-354E9A815134}"/>
              </a:ext>
            </a:extLst>
          </p:cNvPr>
          <p:cNvCxnSpPr>
            <a:cxnSpLocks/>
          </p:cNvCxnSpPr>
          <p:nvPr/>
        </p:nvCxnSpPr>
        <p:spPr>
          <a:xfrm>
            <a:off x="3530107" y="1774696"/>
            <a:ext cx="1699118" cy="2702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155EE2C9-0246-42F9-A2C5-8BE31EA8E76B}"/>
              </a:ext>
            </a:extLst>
          </p:cNvPr>
          <p:cNvSpPr/>
          <p:nvPr/>
        </p:nvSpPr>
        <p:spPr>
          <a:xfrm>
            <a:off x="0" y="70395"/>
            <a:ext cx="3713655" cy="1052687"/>
          </a:xfrm>
          <a:prstGeom prst="wedgeRoundRectCallout">
            <a:avLst>
              <a:gd name="adj1" fmla="val 55856"/>
              <a:gd name="adj2" fmla="val 960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with</a:t>
            </a:r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 Item 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mapped to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david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we can pattern match against the list and extract the Tail!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7496B-59AE-4A25-BC57-027F0BB2BC73}"/>
              </a:ext>
            </a:extLst>
          </p:cNvPr>
          <p:cNvCxnSpPr>
            <a:cxnSpLocks/>
          </p:cNvCxnSpPr>
          <p:nvPr/>
        </p:nvCxnSpPr>
        <p:spPr>
          <a:xfrm>
            <a:off x="4192290" y="1792674"/>
            <a:ext cx="1698923" cy="2684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BEE85C-52A2-4BB1-9E15-37169F144CE9}"/>
              </a:ext>
            </a:extLst>
          </p:cNvPr>
          <p:cNvGrpSpPr/>
          <p:nvPr/>
        </p:nvGrpSpPr>
        <p:grpSpPr>
          <a:xfrm>
            <a:off x="4560907" y="1780725"/>
            <a:ext cx="2146723" cy="2722320"/>
            <a:chOff x="4359595" y="1949511"/>
            <a:chExt cx="2116085" cy="232437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3FB329-29C1-401C-A395-EE1C5363FA1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359595" y="1949511"/>
              <a:ext cx="1899960" cy="2111913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25E272C9-99BD-4562-82E2-01837A80652A}"/>
                </a:ext>
              </a:extLst>
            </p:cNvPr>
            <p:cNvSpPr/>
            <p:nvPr/>
          </p:nvSpPr>
          <p:spPr>
            <a:xfrm rot="5400000">
              <a:off x="6153326" y="3951528"/>
              <a:ext cx="212458" cy="43225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471B89-3C79-4DA4-B5AA-6586CC99DCD1}"/>
              </a:ext>
            </a:extLst>
          </p:cNvPr>
          <p:cNvGrpSpPr/>
          <p:nvPr/>
        </p:nvGrpSpPr>
        <p:grpSpPr>
          <a:xfrm>
            <a:off x="4379311" y="1290694"/>
            <a:ext cx="745494" cy="471431"/>
            <a:chOff x="1060024" y="-483099"/>
            <a:chExt cx="745494" cy="47143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2B5477-F48C-4B3F-BAF7-063BCF858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D63372-61E5-4F62-87C1-C489B93FC47D}"/>
                </a:ext>
              </a:extLst>
            </p:cNvPr>
            <p:cNvSpPr txBox="1"/>
            <p:nvPr/>
          </p:nvSpPr>
          <p:spPr>
            <a:xfrm>
              <a:off x="1067816" y="-483099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3E32D27-5C9C-4362-B74A-3F4B71D4712F}"/>
              </a:ext>
            </a:extLst>
          </p:cNvPr>
          <p:cNvSpPr/>
          <p:nvPr/>
        </p:nvSpPr>
        <p:spPr>
          <a:xfrm>
            <a:off x="6562419" y="3998869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5EDA94AB-B94D-4BB2-9CF4-30814815A220}"/>
              </a:ext>
            </a:extLst>
          </p:cNvPr>
          <p:cNvSpPr/>
          <p:nvPr/>
        </p:nvSpPr>
        <p:spPr>
          <a:xfrm>
            <a:off x="6039859" y="80515"/>
            <a:ext cx="3645971" cy="1052687"/>
          </a:xfrm>
          <a:prstGeom prst="wedgeRoundRectCallout">
            <a:avLst>
              <a:gd name="adj1" fmla="val -52823"/>
              <a:gd name="adj2" fmla="val 9198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Of course, now that we have a mapping for Tail, we can apply it to our third argument as well...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84BC71-BF13-4F47-8C9F-E72EEF76376F}"/>
              </a:ext>
            </a:extLst>
          </p:cNvPr>
          <p:cNvGrpSpPr/>
          <p:nvPr/>
        </p:nvGrpSpPr>
        <p:grpSpPr>
          <a:xfrm>
            <a:off x="5677230" y="1306666"/>
            <a:ext cx="737702" cy="457142"/>
            <a:chOff x="1010662" y="-468810"/>
            <a:chExt cx="737702" cy="457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A5F310-E01A-47FD-AA68-55A51B096C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24" y="-149157"/>
              <a:ext cx="383189" cy="137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D0761F-2573-4FB8-B616-6FE8914ACCB5}"/>
                </a:ext>
              </a:extLst>
            </p:cNvPr>
            <p:cNvSpPr txBox="1"/>
            <p:nvPr/>
          </p:nvSpPr>
          <p:spPr>
            <a:xfrm>
              <a:off x="1010662" y="-468810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paul</a:t>
              </a:r>
              <a:r>
                <a:rPr lang="en-US" dirty="0">
                  <a:solidFill>
                    <a:srgbClr val="7030A0"/>
                  </a:solidFill>
                </a:rPr>
                <a:t>]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EA2C1AF0-3BA5-458D-A29A-86F133FF039B}"/>
              </a:ext>
            </a:extLst>
          </p:cNvPr>
          <p:cNvSpPr/>
          <p:nvPr/>
        </p:nvSpPr>
        <p:spPr>
          <a:xfrm>
            <a:off x="8037710" y="4844104"/>
            <a:ext cx="3296240" cy="779758"/>
          </a:xfrm>
          <a:prstGeom prst="wedgeRoundRectCallout">
            <a:avLst>
              <a:gd name="adj1" fmla="val -67583"/>
              <a:gd name="adj2" fmla="val -67261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this unifies with our queried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variable!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A0E351-F4FE-4C57-9E80-D61F34970DE4}"/>
              </a:ext>
            </a:extLst>
          </p:cNvPr>
          <p:cNvSpPr/>
          <p:nvPr/>
        </p:nvSpPr>
        <p:spPr>
          <a:xfrm>
            <a:off x="6562419" y="4002457"/>
            <a:ext cx="5491720" cy="337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Item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david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FinalTail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&lt;-&gt;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Tail  [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paul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] }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D7C002-8D02-4937-A328-2795C3215F78}"/>
              </a:ext>
            </a:extLst>
          </p:cNvPr>
          <p:cNvCxnSpPr>
            <a:cxnSpLocks/>
          </p:cNvCxnSpPr>
          <p:nvPr/>
        </p:nvCxnSpPr>
        <p:spPr>
          <a:xfrm flipH="1" flipV="1">
            <a:off x="5966933" y="1782528"/>
            <a:ext cx="1237162" cy="271376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5A8424A8-8615-4100-B767-65B2DAEFA949}"/>
              </a:ext>
            </a:extLst>
          </p:cNvPr>
          <p:cNvSpPr/>
          <p:nvPr/>
        </p:nvSpPr>
        <p:spPr>
          <a:xfrm>
            <a:off x="6075382" y="1073768"/>
            <a:ext cx="3057719" cy="1057267"/>
          </a:xfrm>
          <a:prstGeom prst="wedgeRoundRectCallout">
            <a:avLst>
              <a:gd name="adj1" fmla="val -109141"/>
              <a:gd name="adj2" fmla="val 10569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of course, Item must have the same mapping across the entire fact!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D2038A0D-BF8C-4EB2-8F78-460CF1CF2D93}"/>
              </a:ext>
            </a:extLst>
          </p:cNvPr>
          <p:cNvSpPr/>
          <p:nvPr/>
        </p:nvSpPr>
        <p:spPr>
          <a:xfrm>
            <a:off x="7971238" y="1009323"/>
            <a:ext cx="2802913" cy="1030190"/>
          </a:xfrm>
          <a:prstGeom prst="wedgeRoundRectCallout">
            <a:avLst>
              <a:gd name="adj1" fmla="val -107379"/>
              <a:gd name="adj2" fmla="val 1560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this fact is a complete match!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78E4E3-6BB3-4693-83AF-94E7331F4154}"/>
              </a:ext>
            </a:extLst>
          </p:cNvPr>
          <p:cNvSpPr txBox="1"/>
          <p:nvPr/>
        </p:nvSpPr>
        <p:spPr>
          <a:xfrm>
            <a:off x="1507762" y="4414151"/>
            <a:ext cx="90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[</a:t>
            </a:r>
            <a:r>
              <a:rPr lang="en-US" dirty="0" err="1">
                <a:solidFill>
                  <a:srgbClr val="C00000"/>
                </a:solidFill>
              </a:rPr>
              <a:t>david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paul</a:t>
            </a:r>
            <a:r>
              <a:rPr lang="en-US" dirty="0"/>
              <a:t>], </a:t>
            </a:r>
            <a:r>
              <a:rPr lang="en-US" dirty="0" err="1">
                <a:solidFill>
                  <a:srgbClr val="00B0F0"/>
                </a:solidFill>
              </a:rPr>
              <a:t>FinalTail</a:t>
            </a:r>
            <a:r>
              <a:rPr lang="en-US" dirty="0"/>
              <a:t>)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F2A30846-6510-4AE5-B021-90D159586BBD}"/>
              </a:ext>
            </a:extLst>
          </p:cNvPr>
          <p:cNvSpPr/>
          <p:nvPr/>
        </p:nvSpPr>
        <p:spPr>
          <a:xfrm>
            <a:off x="455370" y="4978487"/>
            <a:ext cx="2802913" cy="1030190"/>
          </a:xfrm>
          <a:prstGeom prst="wedgeRoundRectCallout">
            <a:avLst>
              <a:gd name="adj1" fmla="val 94021"/>
              <a:gd name="adj2" fmla="val 1965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we have every mapping we need to resolve our query!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383FF83C-913C-4BA6-BBDF-E0655041829F}"/>
              </a:ext>
            </a:extLst>
          </p:cNvPr>
          <p:cNvSpPr/>
          <p:nvPr/>
        </p:nvSpPr>
        <p:spPr>
          <a:xfrm>
            <a:off x="8673280" y="2992953"/>
            <a:ext cx="2802913" cy="472423"/>
          </a:xfrm>
          <a:prstGeom prst="wedgeRoundRectCallout">
            <a:avLst>
              <a:gd name="adj1" fmla="val -87567"/>
              <a:gd name="adj2" fmla="val 993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user queried for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786F3F-5DF0-4F41-A45C-87E5F0EAEFA3}"/>
              </a:ext>
            </a:extLst>
          </p:cNvPr>
          <p:cNvSpPr txBox="1"/>
          <p:nvPr/>
        </p:nvSpPr>
        <p:spPr>
          <a:xfrm>
            <a:off x="7379055" y="3043161"/>
            <a:ext cx="419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X</a:t>
            </a:r>
            <a:endParaRPr lang="en-US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3B8582-F3BE-461F-B600-3ACA4804EEAB}"/>
              </a:ext>
            </a:extLst>
          </p:cNvPr>
          <p:cNvSpPr/>
          <p:nvPr/>
        </p:nvSpPr>
        <p:spPr>
          <a:xfrm>
            <a:off x="7614838" y="5462817"/>
            <a:ext cx="367880" cy="4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4A4834C8-6212-468E-965A-B3B9344D1BD2}"/>
              </a:ext>
            </a:extLst>
          </p:cNvPr>
          <p:cNvSpPr/>
          <p:nvPr/>
        </p:nvSpPr>
        <p:spPr>
          <a:xfrm>
            <a:off x="9280749" y="726511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X maps to:</a:t>
            </a:r>
            <a:b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[Head |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8A3D9E-0DD0-4EF5-9365-8E34EF084ED3}"/>
              </a:ext>
            </a:extLst>
          </p:cNvPr>
          <p:cNvSpPr txBox="1"/>
          <p:nvPr/>
        </p:nvSpPr>
        <p:spPr>
          <a:xfrm>
            <a:off x="9702638" y="2558234"/>
            <a:ext cx="2460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Head</a:t>
            </a:r>
            <a:r>
              <a:rPr lang="en-US" sz="2000" dirty="0"/>
              <a:t> | </a:t>
            </a:r>
            <a:r>
              <a:rPr lang="en-US" sz="2000" dirty="0" err="1">
                <a:solidFill>
                  <a:srgbClr val="00B0F0"/>
                </a:solidFill>
              </a:rPr>
              <a:t>FinalTail</a:t>
            </a:r>
            <a:r>
              <a:rPr lang="en-US" sz="2000" dirty="0"/>
              <a:t>]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E1F22D5-5DC5-4008-8E80-0F3921FAC1C7}"/>
              </a:ext>
            </a:extLst>
          </p:cNvPr>
          <p:cNvSpPr/>
          <p:nvPr/>
        </p:nvSpPr>
        <p:spPr>
          <a:xfrm>
            <a:off x="5123011" y="5462817"/>
            <a:ext cx="367880" cy="4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33C80A73-18CE-4147-B77A-55A4627FD379}"/>
              </a:ext>
            </a:extLst>
          </p:cNvPr>
          <p:cNvSpPr/>
          <p:nvPr/>
        </p:nvSpPr>
        <p:spPr>
          <a:xfrm>
            <a:off x="5032859" y="794440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Head maps to carey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388F61-5B92-44E1-9374-8EFE02B1D5DB}"/>
              </a:ext>
            </a:extLst>
          </p:cNvPr>
          <p:cNvSpPr txBox="1"/>
          <p:nvPr/>
        </p:nvSpPr>
        <p:spPr>
          <a:xfrm>
            <a:off x="6325929" y="2556156"/>
            <a:ext cx="86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carey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2E2A3DD3-07BB-4A05-81A7-59FB2415CA7E}"/>
              </a:ext>
            </a:extLst>
          </p:cNvPr>
          <p:cNvSpPr/>
          <p:nvPr/>
        </p:nvSpPr>
        <p:spPr>
          <a:xfrm>
            <a:off x="8113813" y="2121867"/>
            <a:ext cx="2802913" cy="776596"/>
          </a:xfrm>
          <a:prstGeom prst="wedgeRoundRectCallout">
            <a:avLst>
              <a:gd name="adj1" fmla="val -1316"/>
              <a:gd name="adj2" fmla="val 191943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FinalTail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maps to [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paul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5CB667-E4CB-4869-9B8E-83BFE6DA2BA5}"/>
              </a:ext>
            </a:extLst>
          </p:cNvPr>
          <p:cNvSpPr txBox="1"/>
          <p:nvPr/>
        </p:nvSpPr>
        <p:spPr>
          <a:xfrm>
            <a:off x="10720478" y="3972369"/>
            <a:ext cx="86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 err="1">
                <a:solidFill>
                  <a:srgbClr val="7030A0"/>
                </a:solidFill>
              </a:rPr>
              <a:t>paul</a:t>
            </a:r>
            <a:r>
              <a:rPr lang="en-US" sz="2000" dirty="0"/>
              <a:t>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31B6E6-D224-4206-8E5B-AA530BC363E1}"/>
              </a:ext>
            </a:extLst>
          </p:cNvPr>
          <p:cNvSpPr txBox="1"/>
          <p:nvPr/>
        </p:nvSpPr>
        <p:spPr>
          <a:xfrm>
            <a:off x="8097954" y="5462817"/>
            <a:ext cx="1628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>
                <a:solidFill>
                  <a:srgbClr val="7030A0"/>
                </a:solidFill>
              </a:rPr>
              <a:t>carey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paul</a:t>
            </a:r>
            <a:r>
              <a:rPr lang="en-US" sz="2000" dirty="0"/>
              <a:t>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204FC-1BE7-4249-BFC7-7C711BE8B184}"/>
              </a:ext>
            </a:extLst>
          </p:cNvPr>
          <p:cNvCxnSpPr>
            <a:cxnSpLocks/>
          </p:cNvCxnSpPr>
          <p:nvPr/>
        </p:nvCxnSpPr>
        <p:spPr>
          <a:xfrm>
            <a:off x="5675126" y="5658984"/>
            <a:ext cx="613325" cy="1427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8E836A-EBC5-4D59-8EED-B7191CF5C2CF}"/>
              </a:ext>
            </a:extLst>
          </p:cNvPr>
          <p:cNvCxnSpPr>
            <a:cxnSpLocks/>
          </p:cNvCxnSpPr>
          <p:nvPr/>
        </p:nvCxnSpPr>
        <p:spPr>
          <a:xfrm>
            <a:off x="6437401" y="5623862"/>
            <a:ext cx="941654" cy="1778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11537 -0.43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94 L -0.2362 0.358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185 L -0.34088 0.42848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05912 0.3988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35416 0.19283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uiExpand="1" animBg="1"/>
      <p:bldP spid="28" grpId="1" animBg="1"/>
      <p:bldP spid="28" grpId="2" animBg="1"/>
      <p:bldP spid="29" grpId="0" uiExpand="1" animBg="1"/>
      <p:bldP spid="29" grpId="1" animBg="1"/>
      <p:bldP spid="45" grpId="0" animBg="1"/>
      <p:bldP spid="45" grpId="1" animBg="1"/>
      <p:bldP spid="55" grpId="0" animBg="1"/>
      <p:bldP spid="56" grpId="0" animBg="1"/>
      <p:bldP spid="56" grpId="1" animBg="1"/>
      <p:bldP spid="63" grpId="0" animBg="1"/>
      <p:bldP spid="63" grpId="1" animBg="1"/>
      <p:bldP spid="67" grpId="0" animBg="1"/>
      <p:bldP spid="71" grpId="0" animBg="1"/>
      <p:bldP spid="71" grpId="1" animBg="1"/>
      <p:bldP spid="72" grpId="0" animBg="1"/>
      <p:bldP spid="72" grpId="1" animBg="1"/>
      <p:bldP spid="59" grpId="0" animBg="1"/>
      <p:bldP spid="59" grpId="1" animBg="1"/>
      <p:bldP spid="65" grpId="0" animBg="1"/>
      <p:bldP spid="65" grpId="1" animBg="1"/>
      <p:bldP spid="66" grpId="0"/>
      <p:bldP spid="66" grpId="1"/>
      <p:bldP spid="12" grpId="0" animBg="1"/>
      <p:bldP spid="68" grpId="0" animBg="1"/>
      <p:bldP spid="68" grpId="1" animBg="1"/>
      <p:bldP spid="76" grpId="0"/>
      <p:bldP spid="76" grpId="1"/>
      <p:bldP spid="77" grpId="0" animBg="1"/>
      <p:bldP spid="78" grpId="0" animBg="1"/>
      <p:bldP spid="78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50C557EA-1DE0-49DD-9608-7EF925BAE081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 (new)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63D"/>
                </a:solidFill>
              </a:rPr>
              <a:t>80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carol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F486E-2E0A-4D45-A530-8BE5F58C04D2}"/>
              </a:ext>
            </a:extLst>
          </p:cNvPr>
          <p:cNvSpPr txBox="1"/>
          <p:nvPr/>
        </p:nvSpPr>
        <p:spPr>
          <a:xfrm>
            <a:off x="292315" y="3928408"/>
            <a:ext cx="50131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63D"/>
                </a:solidFill>
              </a:rPr>
              <a:t>% Rules:</a:t>
            </a:r>
          </a:p>
          <a:p>
            <a:r>
              <a:rPr lang="en-US" sz="2000" dirty="0">
                <a:solidFill>
                  <a:srgbClr val="00863D"/>
                </a:solidFill>
              </a:rPr>
              <a:t>comedian(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00863D"/>
                </a:solidFill>
              </a:rPr>
              <a:t>) </a:t>
            </a:r>
            <a:r>
              <a:rPr lang="en-US" sz="2000" dirty="0"/>
              <a:t>:- </a:t>
            </a:r>
            <a:r>
              <a:rPr lang="en-US" sz="2000" dirty="0">
                <a:solidFill>
                  <a:srgbClr val="FF0000"/>
                </a:solidFill>
              </a:rPr>
              <a:t>silly(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outgoing(</a:t>
            </a:r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863D"/>
                </a:solidFill>
              </a:rPr>
              <a:t>grandparent(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rgbClr val="FF0000"/>
                </a:solidFill>
              </a:rPr>
              <a:t>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), parent(</a:t>
            </a:r>
            <a:r>
              <a:rPr lang="en-US" sz="2000" dirty="0">
                <a:solidFill>
                  <a:srgbClr val="00B0F0"/>
                </a:solidFill>
              </a:rPr>
              <a:t>Q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00863D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863D"/>
                </a:solidFill>
              </a:rPr>
              <a:t>old_comedian</a:t>
            </a:r>
            <a:r>
              <a:rPr lang="en-US" sz="2000" dirty="0">
                <a:solidFill>
                  <a:srgbClr val="00863D"/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) :- comedian(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), </a:t>
            </a:r>
            <a:br>
              <a:rPr lang="en-US" sz="2000" dirty="0">
                <a:solidFill>
                  <a:srgbClr val="00863D"/>
                </a:solidFill>
              </a:rPr>
            </a:br>
            <a:r>
              <a:rPr lang="en-US" sz="2000" dirty="0">
                <a:solidFill>
                  <a:srgbClr val="00863D"/>
                </a:solidFill>
              </a:rPr>
              <a:t>                                        </a:t>
            </a:r>
            <a:r>
              <a:rPr lang="en-US" sz="2000" dirty="0">
                <a:solidFill>
                  <a:srgbClr val="FF0000"/>
                </a:solidFill>
              </a:rPr>
              <a:t>age(</a:t>
            </a:r>
            <a:r>
              <a:rPr lang="en-US" sz="2000" dirty="0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srgbClr val="00863D"/>
                </a:solidFill>
              </a:rPr>
              <a:t>, A &gt;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60</a:t>
            </a:r>
            <a:r>
              <a:rPr lang="en-US" sz="2000" dirty="0">
                <a:solidFill>
                  <a:srgbClr val="00863D"/>
                </a:solidFill>
              </a:rPr>
              <a:t>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6C84D-CCE3-47D9-B703-46CD0A62D368}"/>
              </a:ext>
            </a:extLst>
          </p:cNvPr>
          <p:cNvSpPr txBox="1"/>
          <p:nvPr/>
        </p:nvSpPr>
        <p:spPr>
          <a:xfrm>
            <a:off x="6145731" y="2515123"/>
            <a:ext cx="5122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Each rule has two parts...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C27AD-1ABE-422C-891E-043EF67E2049}"/>
              </a:ext>
            </a:extLst>
          </p:cNvPr>
          <p:cNvSpPr txBox="1"/>
          <p:nvPr/>
        </p:nvSpPr>
        <p:spPr>
          <a:xfrm>
            <a:off x="5913971" y="3092164"/>
            <a:ext cx="556926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00863D"/>
                </a:solidFill>
              </a:rPr>
              <a:t>"head" </a:t>
            </a:r>
            <a:r>
              <a:rPr lang="en-US" sz="2000" dirty="0"/>
              <a:t>which defines what the rule is trying to determine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38408-48DD-47BC-8227-7FA043CB6844}"/>
              </a:ext>
            </a:extLst>
          </p:cNvPr>
          <p:cNvSpPr txBox="1"/>
          <p:nvPr/>
        </p:nvSpPr>
        <p:spPr>
          <a:xfrm>
            <a:off x="6330414" y="1755421"/>
            <a:ext cx="4368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00863D"/>
                </a:solidFill>
              </a:rPr>
              <a:t>rule</a:t>
            </a:r>
            <a:r>
              <a:rPr lang="en-US" sz="2000" dirty="0"/>
              <a:t> lets us define a new fact in terms of one or more existing </a:t>
            </a:r>
            <a:r>
              <a:rPr lang="en-US" sz="2000" dirty="0">
                <a:solidFill>
                  <a:srgbClr val="FF0000"/>
                </a:solidFill>
              </a:rPr>
              <a:t>facts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1977B0-9478-4065-8C7B-901217DF7D29}"/>
              </a:ext>
            </a:extLst>
          </p:cNvPr>
          <p:cNvSpPr txBox="1"/>
          <p:nvPr/>
        </p:nvSpPr>
        <p:spPr>
          <a:xfrm>
            <a:off x="5913972" y="3947729"/>
            <a:ext cx="556927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"body" </a:t>
            </a:r>
            <a:r>
              <a:rPr lang="en-US" sz="2000" dirty="0"/>
              <a:t>which specifies the conditions (aka subgoals) that allow us to conclude the head is true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11C017-4C3B-45F3-BD1E-BFC5C8EB281D}"/>
              </a:ext>
            </a:extLst>
          </p:cNvPr>
          <p:cNvSpPr/>
          <p:nvPr/>
        </p:nvSpPr>
        <p:spPr>
          <a:xfrm>
            <a:off x="3117534" y="4971509"/>
            <a:ext cx="2968940" cy="915460"/>
          </a:xfrm>
          <a:prstGeom prst="wedgeRoundRectCallout">
            <a:avLst>
              <a:gd name="adj1" fmla="val -63062"/>
              <a:gd name="adj2" fmla="val -9440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 comma separating the parts of a rule's body means "AND" in Prolog.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851C300-BA69-4A1B-A054-A9EC116B7CCC}"/>
              </a:ext>
            </a:extLst>
          </p:cNvPr>
          <p:cNvSpPr/>
          <p:nvPr/>
        </p:nvSpPr>
        <p:spPr>
          <a:xfrm>
            <a:off x="331373" y="2589371"/>
            <a:ext cx="3362086" cy="1015083"/>
          </a:xfrm>
          <a:prstGeom prst="wedgeRoundRectCallout">
            <a:avLst>
              <a:gd name="adj1" fmla="val -42373"/>
              <a:gd name="adj2" fmla="val 1223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the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of the rule. It's trying to determine if some conclusion is true.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E9CD1E-A5FF-4DE7-8040-7083F14126EA}"/>
              </a:ext>
            </a:extLst>
          </p:cNvPr>
          <p:cNvSpPr/>
          <p:nvPr/>
        </p:nvSpPr>
        <p:spPr>
          <a:xfrm flipH="1">
            <a:off x="1321007" y="4015534"/>
            <a:ext cx="1419658" cy="638782"/>
          </a:xfrm>
          <a:prstGeom prst="arc">
            <a:avLst>
              <a:gd name="adj1" fmla="val 1103097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C0E1F9ED-9B5D-42FB-B48E-130BF04C531A}"/>
              </a:ext>
            </a:extLst>
          </p:cNvPr>
          <p:cNvSpPr/>
          <p:nvPr/>
        </p:nvSpPr>
        <p:spPr>
          <a:xfrm>
            <a:off x="139881" y="5618648"/>
            <a:ext cx="2550317" cy="1015083"/>
          </a:xfrm>
          <a:prstGeom prst="wedgeRoundRectCallout">
            <a:avLst>
              <a:gd name="adj1" fmla="val -21771"/>
              <a:gd name="adj2" fmla="val -12547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X is the grandparent of person Y...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030CB3-00EA-4004-9928-495B03DB2446}"/>
              </a:ext>
            </a:extLst>
          </p:cNvPr>
          <p:cNvSpPr/>
          <p:nvPr/>
        </p:nvSpPr>
        <p:spPr>
          <a:xfrm>
            <a:off x="2810325" y="5691117"/>
            <a:ext cx="2366963" cy="1015083"/>
          </a:xfrm>
          <a:prstGeom prst="wedgeRoundRectCallout">
            <a:avLst>
              <a:gd name="adj1" fmla="val -46417"/>
              <a:gd name="adj2" fmla="val -12916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X is the parent of some person Q...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E23E870-3D0E-4937-B1DE-92B397D4AB57}"/>
              </a:ext>
            </a:extLst>
          </p:cNvPr>
          <p:cNvSpPr/>
          <p:nvPr/>
        </p:nvSpPr>
        <p:spPr>
          <a:xfrm>
            <a:off x="5356347" y="5737865"/>
            <a:ext cx="3224211" cy="1015083"/>
          </a:xfrm>
          <a:prstGeom prst="wedgeRoundRectCallout">
            <a:avLst>
              <a:gd name="adj1" fmla="val -79338"/>
              <a:gd name="adj2" fmla="val -134794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that same person Q is the parent of person Y.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4D44DD2-8009-47F9-B98A-8C8342D4D46E}"/>
              </a:ext>
            </a:extLst>
          </p:cNvPr>
          <p:cNvSpPr/>
          <p:nvPr/>
        </p:nvSpPr>
        <p:spPr>
          <a:xfrm>
            <a:off x="169631" y="5732565"/>
            <a:ext cx="2366963" cy="1015083"/>
          </a:xfrm>
          <a:prstGeom prst="wedgeRoundRectCallout">
            <a:avLst>
              <a:gd name="adj1" fmla="val 47257"/>
              <a:gd name="adj2" fmla="val -109602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C is a comedian...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84ECE38F-263B-4E2A-8737-4081EFBBF1F9}"/>
              </a:ext>
            </a:extLst>
          </p:cNvPr>
          <p:cNvSpPr/>
          <p:nvPr/>
        </p:nvSpPr>
        <p:spPr>
          <a:xfrm>
            <a:off x="3391265" y="5845723"/>
            <a:ext cx="1830110" cy="764519"/>
          </a:xfrm>
          <a:prstGeom prst="wedgeRoundRectCallout">
            <a:avLst>
              <a:gd name="adj1" fmla="val -69754"/>
              <a:gd name="adj2" fmla="val -9637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C has an age of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DE3A9B-57C3-48B3-B24F-C3004D02CA79}"/>
              </a:ext>
            </a:extLst>
          </p:cNvPr>
          <p:cNvSpPr txBox="1"/>
          <p:nvPr/>
        </p:nvSpPr>
        <p:spPr>
          <a:xfrm>
            <a:off x="6096000" y="4920549"/>
            <a:ext cx="4969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Rules are defined in terms of </a:t>
            </a:r>
            <a:r>
              <a:rPr lang="en-US" sz="2000" dirty="0">
                <a:solidFill>
                  <a:srgbClr val="00B0F0"/>
                </a:solidFill>
              </a:rPr>
              <a:t>Variables</a:t>
            </a:r>
            <a:r>
              <a:rPr lang="en-US" sz="2000" dirty="0"/>
              <a:t> as well as </a:t>
            </a:r>
            <a:r>
              <a:rPr lang="en-US" sz="2000" dirty="0">
                <a:solidFill>
                  <a:srgbClr val="7030A0"/>
                </a:solidFill>
              </a:rPr>
              <a:t>atoms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numbers</a:t>
            </a:r>
            <a:r>
              <a:rPr lang="en-US" sz="20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401A7-1720-42C4-977F-3F2D8D9B95FA}"/>
              </a:ext>
            </a:extLst>
          </p:cNvPr>
          <p:cNvSpPr txBox="1"/>
          <p:nvPr/>
        </p:nvSpPr>
        <p:spPr>
          <a:xfrm>
            <a:off x="5864536" y="5701235"/>
            <a:ext cx="5684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Variables like 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Y </a:t>
            </a:r>
            <a:r>
              <a:rPr lang="en-US" sz="2000" dirty="0"/>
              <a:t>are placeholders, which Prolog will try to fill in as it tries to answer user queries.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18CCA7-E254-49EA-A3F6-3D5C025791AB}"/>
              </a:ext>
            </a:extLst>
          </p:cNvPr>
          <p:cNvSpPr/>
          <p:nvPr/>
        </p:nvSpPr>
        <p:spPr>
          <a:xfrm>
            <a:off x="353069" y="4300527"/>
            <a:ext cx="1383995" cy="292788"/>
          </a:xfrm>
          <a:prstGeom prst="rect">
            <a:avLst/>
          </a:prstGeom>
          <a:noFill/>
          <a:ln>
            <a:solidFill>
              <a:srgbClr val="009644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FEDE07-5222-4E73-838D-B0A64439EB20}"/>
              </a:ext>
            </a:extLst>
          </p:cNvPr>
          <p:cNvSpPr/>
          <p:nvPr/>
        </p:nvSpPr>
        <p:spPr>
          <a:xfrm>
            <a:off x="1946567" y="4300407"/>
            <a:ext cx="2190088" cy="29278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2286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82EDC0D9-D5A5-4539-8560-BFD4FD3D447E}"/>
              </a:ext>
            </a:extLst>
          </p:cNvPr>
          <p:cNvSpPr/>
          <p:nvPr/>
        </p:nvSpPr>
        <p:spPr>
          <a:xfrm>
            <a:off x="4328405" y="3997063"/>
            <a:ext cx="2677513" cy="1008506"/>
          </a:xfrm>
          <a:prstGeom prst="wedgeRoundRectCallout">
            <a:avLst>
              <a:gd name="adj1" fmla="val -71561"/>
              <a:gd name="adj2" fmla="val 72746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A is greater than 60 years old.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E4487938-BD3C-40E0-9C81-C1E35C093153}"/>
              </a:ext>
            </a:extLst>
          </p:cNvPr>
          <p:cNvSpPr/>
          <p:nvPr/>
        </p:nvSpPr>
        <p:spPr>
          <a:xfrm>
            <a:off x="2419727" y="2443418"/>
            <a:ext cx="4105399" cy="1075764"/>
          </a:xfrm>
          <a:prstGeom prst="wedgeRoundRectCallout">
            <a:avLst>
              <a:gd name="adj1" fmla="val -42373"/>
              <a:gd name="adj2" fmla="val 12232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the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body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of the rule. It specifies all the conditions that must be true for the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head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to be true.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5436466-A8F2-4AE5-9892-75CA13F608B5}"/>
              </a:ext>
            </a:extLst>
          </p:cNvPr>
          <p:cNvSpPr/>
          <p:nvPr/>
        </p:nvSpPr>
        <p:spPr>
          <a:xfrm>
            <a:off x="2475451" y="2873634"/>
            <a:ext cx="2550317" cy="1015083"/>
          </a:xfrm>
          <a:prstGeom prst="wedgeRoundRectCallout">
            <a:avLst>
              <a:gd name="adj1" fmla="val -88811"/>
              <a:gd name="adj2" fmla="val 15274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C is an old comedian...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A340F38-8DCE-4D35-8E81-A5E03A42BE41}"/>
              </a:ext>
            </a:extLst>
          </p:cNvPr>
          <p:cNvSpPr/>
          <p:nvPr/>
        </p:nvSpPr>
        <p:spPr>
          <a:xfrm>
            <a:off x="1335064" y="1935681"/>
            <a:ext cx="1486470" cy="1015083"/>
          </a:xfrm>
          <a:prstGeom prst="wedgeRoundRectCallout">
            <a:avLst>
              <a:gd name="adj1" fmla="val -17162"/>
              <a:gd name="adj2" fmla="val 18676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:- means "if"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77CBB7DB-FFF4-477E-B399-6DEDDBA64047}"/>
              </a:ext>
            </a:extLst>
          </p:cNvPr>
          <p:cNvSpPr/>
          <p:nvPr/>
        </p:nvSpPr>
        <p:spPr>
          <a:xfrm>
            <a:off x="3041611" y="5446739"/>
            <a:ext cx="3362086" cy="1137173"/>
          </a:xfrm>
          <a:prstGeom prst="wedgeRoundRectCallout">
            <a:avLst>
              <a:gd name="adj1" fmla="val -56917"/>
              <a:gd name="adj2" fmla="val -126915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P is silly </a:t>
            </a:r>
            <a:r>
              <a:rPr lang="en-US" sz="2000" i="1" dirty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person P is also outgoing...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36E1F9A-AA9C-4D1F-BC76-5D8956FB578F}"/>
              </a:ext>
            </a:extLst>
          </p:cNvPr>
          <p:cNvSpPr/>
          <p:nvPr/>
        </p:nvSpPr>
        <p:spPr>
          <a:xfrm>
            <a:off x="292314" y="5274492"/>
            <a:ext cx="1951733" cy="1015083"/>
          </a:xfrm>
          <a:prstGeom prst="wedgeRoundRectCallout">
            <a:avLst>
              <a:gd name="adj1" fmla="val -2277"/>
              <a:gd name="adj2" fmla="val -12288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Person P is a comedian...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2A5D541E-AC71-427D-BF5F-72DEE8FB122B}"/>
              </a:ext>
            </a:extLst>
          </p:cNvPr>
          <p:cNvSpPr/>
          <p:nvPr/>
        </p:nvSpPr>
        <p:spPr>
          <a:xfrm>
            <a:off x="2417303" y="1891076"/>
            <a:ext cx="758082" cy="1023551"/>
          </a:xfrm>
          <a:prstGeom prst="wedgeRoundRectCallout">
            <a:avLst>
              <a:gd name="adj1" fmla="val -127770"/>
              <a:gd name="adj2" fmla="val 188628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if...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7533B776-7F4B-4DC0-B1B3-73420F148C4B}"/>
              </a:ext>
            </a:extLst>
          </p:cNvPr>
          <p:cNvSpPr/>
          <p:nvPr/>
        </p:nvSpPr>
        <p:spPr>
          <a:xfrm>
            <a:off x="791221" y="2119231"/>
            <a:ext cx="2533362" cy="1015083"/>
          </a:xfrm>
          <a:prstGeom prst="wedgeRoundRectCallout">
            <a:avLst>
              <a:gd name="adj1" fmla="val -18783"/>
              <a:gd name="adj2" fmla="val 16541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FFFF"/>
                </a:solidFill>
                <a:latin typeface="Corbel" panose="020B0503020204020204" pitchFamily="34" charset="0"/>
              </a:rPr>
              <a:t>Variables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must always be Capitalized.</a:t>
            </a:r>
          </a:p>
        </p:txBody>
      </p:sp>
    </p:spTree>
    <p:extLst>
      <p:ext uri="{BB962C8B-B14F-4D97-AF65-F5344CB8AC3E}">
        <p14:creationId xmlns:p14="http://schemas.microsoft.com/office/powerpoint/2010/main" val="7426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17" grpId="0"/>
      <p:bldP spid="18" grpId="0" animBg="1"/>
      <p:bldP spid="19" grpId="0"/>
      <p:bldP spid="20" grpId="0" animBg="1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31" grpId="0" animBg="1"/>
      <p:bldP spid="31" grpId="1" animBg="1"/>
      <p:bldP spid="30" grpId="0" animBg="1"/>
      <p:bldP spid="30" grpId="1" animBg="1"/>
      <p:bldP spid="40" grpId="0" animBg="1"/>
      <p:bldP spid="40" grpId="1" animBg="1"/>
      <p:bldP spid="32" grpId="0" animBg="1"/>
      <p:bldP spid="32" grpId="1" animBg="1"/>
      <p:bldP spid="26" grpId="0" animBg="1"/>
      <p:bldP spid="26" grpId="1" animBg="1"/>
      <p:bldP spid="27" grpId="0" animBg="1"/>
      <p:bldP spid="27" grpId="1" animBg="1"/>
      <p:bldP spid="33" grpId="0" animBg="1"/>
      <p:bldP spid="33" grpId="1" animBg="1"/>
      <p:bldP spid="91" grpId="0" animBg="1"/>
      <p:bldP spid="9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BDA3101B-EDF2-4A2D-90E9-C4B16972E9BB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63D"/>
                </a:solidFill>
              </a:rPr>
              <a:t>80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carol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38408-48DD-47BC-8227-7FA043CB6844}"/>
              </a:ext>
            </a:extLst>
          </p:cNvPr>
          <p:cNvSpPr txBox="1"/>
          <p:nvPr/>
        </p:nvSpPr>
        <p:spPr>
          <a:xfrm>
            <a:off x="6674778" y="1755421"/>
            <a:ext cx="4368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Rules can also be recursive and can have multiple parts!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45D27F-2B82-4AA3-8B1A-0CDC8917BF91}"/>
              </a:ext>
            </a:extLst>
          </p:cNvPr>
          <p:cNvSpPr txBox="1"/>
          <p:nvPr/>
        </p:nvSpPr>
        <p:spPr>
          <a:xfrm>
            <a:off x="292314" y="3838679"/>
            <a:ext cx="50131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63D"/>
                </a:solidFill>
              </a:rPr>
              <a:t>% Recursive rules:</a:t>
            </a:r>
          </a:p>
          <a:p>
            <a:r>
              <a:rPr lang="en-US" sz="2000" dirty="0">
                <a:solidFill>
                  <a:srgbClr val="00863D"/>
                </a:solidFill>
              </a:rPr>
              <a:t>ancestor(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Z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rgbClr val="FF0000"/>
                </a:solidFill>
              </a:rPr>
              <a:t>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863D"/>
                </a:solidFill>
              </a:rPr>
              <a:t>ancestor(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</a:rPr>
              <a:t>Z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rgbClr val="FF0000"/>
                </a:solidFill>
              </a:rPr>
              <a:t>parent(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863D"/>
                </a:solidFill>
              </a:rPr>
              <a:t>ancestor(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>
                <a:solidFill>
                  <a:srgbClr val="00863D"/>
                </a:solidFill>
              </a:rPr>
              <a:t>,</a:t>
            </a:r>
            <a:r>
              <a:rPr lang="en-US" sz="2000" dirty="0">
                <a:solidFill>
                  <a:srgbClr val="00B0F0"/>
                </a:solidFill>
              </a:rPr>
              <a:t>Z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.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C1F57C23-0BF5-4D40-B7AB-E0B255B1DC51}"/>
              </a:ext>
            </a:extLst>
          </p:cNvPr>
          <p:cNvSpPr/>
          <p:nvPr/>
        </p:nvSpPr>
        <p:spPr>
          <a:xfrm>
            <a:off x="2702139" y="2801881"/>
            <a:ext cx="1831099" cy="694950"/>
          </a:xfrm>
          <a:prstGeom prst="wedgeRoundRectCallout">
            <a:avLst>
              <a:gd name="adj1" fmla="val -54991"/>
              <a:gd name="adj2" fmla="val 14810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If X is Z's parent...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DA38F45E-B72A-4BA7-9DD1-B4041036BCE4}"/>
              </a:ext>
            </a:extLst>
          </p:cNvPr>
          <p:cNvSpPr/>
          <p:nvPr/>
        </p:nvSpPr>
        <p:spPr>
          <a:xfrm>
            <a:off x="270884" y="5068592"/>
            <a:ext cx="2550317" cy="692014"/>
          </a:xfrm>
          <a:prstGeom prst="wedgeRoundRectCallout">
            <a:avLst>
              <a:gd name="adj1" fmla="val 49923"/>
              <a:gd name="adj2" fmla="val -8308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OR if X is some person Y's parent...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96EDFA48-8099-48C2-B878-3C815FABFAD3}"/>
              </a:ext>
            </a:extLst>
          </p:cNvPr>
          <p:cNvSpPr/>
          <p:nvPr/>
        </p:nvSpPr>
        <p:spPr>
          <a:xfrm>
            <a:off x="4467389" y="5108909"/>
            <a:ext cx="2550317" cy="692014"/>
          </a:xfrm>
          <a:prstGeom prst="wedgeRoundRectCallout">
            <a:avLst>
              <a:gd name="adj1" fmla="val -61879"/>
              <a:gd name="adj2" fmla="val -9024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Y is an ancestor of person Z.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87D75A3-6CDE-4D51-9FE3-04230E4B9022}"/>
              </a:ext>
            </a:extLst>
          </p:cNvPr>
          <p:cNvSpPr/>
          <p:nvPr/>
        </p:nvSpPr>
        <p:spPr>
          <a:xfrm>
            <a:off x="986064" y="2798342"/>
            <a:ext cx="3173964" cy="692014"/>
          </a:xfrm>
          <a:prstGeom prst="wedgeRoundRectCallout">
            <a:avLst>
              <a:gd name="adj1" fmla="val -256"/>
              <a:gd name="adj2" fmla="val 16376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called the "base case" – like with recursion!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4A85901B-FAC5-461B-BF01-EB7E9E6C4E9E}"/>
              </a:ext>
            </a:extLst>
          </p:cNvPr>
          <p:cNvSpPr/>
          <p:nvPr/>
        </p:nvSpPr>
        <p:spPr>
          <a:xfrm>
            <a:off x="3658964" y="5197824"/>
            <a:ext cx="2594598" cy="692014"/>
          </a:xfrm>
          <a:prstGeom prst="wedgeRoundRectCallout">
            <a:avLst>
              <a:gd name="adj1" fmla="val -62836"/>
              <a:gd name="adj2" fmla="val -102690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This is called the "inductive case."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C209FA-ED01-4C64-89CA-9022ABA24E18}"/>
              </a:ext>
            </a:extLst>
          </p:cNvPr>
          <p:cNvSpPr txBox="1"/>
          <p:nvPr/>
        </p:nvSpPr>
        <p:spPr>
          <a:xfrm>
            <a:off x="6330414" y="2600066"/>
            <a:ext cx="50567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Just as with recursion, always put the base-case first, since when answering queries, Prolog processes rules from top-to-bottom. 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C3CEC5CD-6491-4B6C-AC4F-BD6470A7C97F}"/>
              </a:ext>
            </a:extLst>
          </p:cNvPr>
          <p:cNvSpPr/>
          <p:nvPr/>
        </p:nvSpPr>
        <p:spPr>
          <a:xfrm>
            <a:off x="2946256" y="3043729"/>
            <a:ext cx="3173964" cy="692014"/>
          </a:xfrm>
          <a:prstGeom prst="wedgeRoundRectCallout">
            <a:avLst>
              <a:gd name="adj1" fmla="val -61991"/>
              <a:gd name="adj2" fmla="val 11819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Always make sure the base case(s) are before...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D9963542-E3CC-4282-9E47-9B995C9E8EC3}"/>
              </a:ext>
            </a:extLst>
          </p:cNvPr>
          <p:cNvSpPr/>
          <p:nvPr/>
        </p:nvSpPr>
        <p:spPr>
          <a:xfrm>
            <a:off x="3650379" y="5135584"/>
            <a:ext cx="2594598" cy="558030"/>
          </a:xfrm>
          <a:prstGeom prst="wedgeRoundRectCallout">
            <a:avLst>
              <a:gd name="adj1" fmla="val -64905"/>
              <a:gd name="adj2" fmla="val -112263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the inductive case. 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1334D6B8-BE41-4E7A-8AFC-1599F71E5473}"/>
              </a:ext>
            </a:extLst>
          </p:cNvPr>
          <p:cNvSpPr/>
          <p:nvPr/>
        </p:nvSpPr>
        <p:spPr>
          <a:xfrm>
            <a:off x="47307" y="1847444"/>
            <a:ext cx="2039807" cy="1015663"/>
          </a:xfrm>
          <a:prstGeom prst="wedgeRoundRectCallout">
            <a:avLst>
              <a:gd name="adj1" fmla="val 6325"/>
              <a:gd name="adj2" fmla="val 184251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X is the ancestor of Z if...</a:t>
            </a:r>
          </a:p>
        </p:txBody>
      </p:sp>
    </p:spTree>
    <p:extLst>
      <p:ext uri="{BB962C8B-B14F-4D97-AF65-F5344CB8AC3E}">
        <p14:creationId xmlns:p14="http://schemas.microsoft.com/office/powerpoint/2010/main" val="34299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2" grpId="0" build="p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37" grpId="0" animBg="1"/>
      <p:bldP spid="37" grpId="1" animBg="1"/>
      <p:bldP spid="38" grpId="0" animBg="1"/>
      <p:bldP spid="38" grpId="1" animBg="1"/>
      <p:bldP spid="49" grpId="0"/>
      <p:bldP spid="51" grpId="0" animBg="1"/>
      <p:bldP spid="51" grpId="1" animBg="1"/>
      <p:bldP spid="53" grpId="0" animBg="1"/>
      <p:bldP spid="53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BDA3101B-EDF2-4A2D-90E9-C4B16972E9BB}"/>
              </a:ext>
            </a:extLst>
          </p:cNvPr>
          <p:cNvSpPr txBox="1"/>
          <p:nvPr/>
        </p:nvSpPr>
        <p:spPr>
          <a:xfrm>
            <a:off x="292316" y="1810685"/>
            <a:ext cx="4970248" cy="4725248"/>
          </a:xfrm>
          <a:prstGeom prst="rect">
            <a:avLst/>
          </a:prstGeom>
          <a:solidFill>
            <a:srgbClr val="FAF1FD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61056-B6C3-45FF-9AF1-63623408F82A}"/>
              </a:ext>
            </a:extLst>
          </p:cNvPr>
          <p:cNvSpPr txBox="1"/>
          <p:nvPr/>
        </p:nvSpPr>
        <p:spPr>
          <a:xfrm>
            <a:off x="292315" y="1861058"/>
            <a:ext cx="4855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 Facts: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outgoing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silly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ren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63D"/>
                </a:solidFill>
              </a:rPr>
              <a:t>80</a:t>
            </a:r>
            <a:r>
              <a:rPr lang="en-US" sz="2000" dirty="0"/>
              <a:t>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bob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carol</a:t>
            </a:r>
            <a:r>
              <a:rPr lang="en-US" sz="2000" dirty="0"/>
              <a:t>). </a:t>
            </a:r>
            <a:r>
              <a:rPr lang="en-US" sz="2000" dirty="0">
                <a:solidFill>
                  <a:srgbClr val="FF0000"/>
                </a:solidFill>
              </a:rPr>
              <a:t>			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5A84-4AE9-497A-9918-91B711B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45AE-AA94-4816-9A4E-5529463DEC99}"/>
              </a:ext>
            </a:extLst>
          </p:cNvPr>
          <p:cNvSpPr txBox="1"/>
          <p:nvPr/>
        </p:nvSpPr>
        <p:spPr>
          <a:xfrm>
            <a:off x="1033463" y="864789"/>
            <a:ext cx="996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Prolog program is comprised of </a:t>
            </a:r>
            <a:r>
              <a:rPr lang="en-US" sz="2000" dirty="0">
                <a:solidFill>
                  <a:srgbClr val="FF0000"/>
                </a:solidFill>
              </a:rPr>
              <a:t>facts about the world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and a bunch of </a:t>
            </a:r>
            <a:r>
              <a:rPr lang="en-US" sz="2000" dirty="0">
                <a:solidFill>
                  <a:srgbClr val="00863D"/>
                </a:solidFill>
              </a:rPr>
              <a:t>rules</a:t>
            </a:r>
            <a:r>
              <a:rPr lang="en-US" sz="2000" dirty="0"/>
              <a:t> that can be used to discover new facts.</a:t>
            </a:r>
          </a:p>
        </p:txBody>
      </p:sp>
      <p:sp>
        <p:nvSpPr>
          <p:cNvPr id="82" name="Speech Bubble: Rectangle with Corners Rounded 81" hidden="1">
            <a:extLst>
              <a:ext uri="{FF2B5EF4-FFF2-40B4-BE49-F238E27FC236}">
                <a16:creationId xmlns:a16="http://schemas.microsoft.com/office/drawing/2014/main" id="{DA38F45E-B72A-4BA7-9DD1-B4041036BCE4}"/>
              </a:ext>
            </a:extLst>
          </p:cNvPr>
          <p:cNvSpPr/>
          <p:nvPr/>
        </p:nvSpPr>
        <p:spPr>
          <a:xfrm>
            <a:off x="270884" y="5068592"/>
            <a:ext cx="2550317" cy="692014"/>
          </a:xfrm>
          <a:prstGeom prst="wedgeRoundRectCallout">
            <a:avLst>
              <a:gd name="adj1" fmla="val 49923"/>
              <a:gd name="adj2" fmla="val -83087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OR if X is some person Y's parent...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92F31A-7A94-4CEB-A5F9-E7DEDE9414C0}"/>
              </a:ext>
            </a:extLst>
          </p:cNvPr>
          <p:cNvSpPr txBox="1"/>
          <p:nvPr/>
        </p:nvSpPr>
        <p:spPr>
          <a:xfrm>
            <a:off x="6274196" y="1861058"/>
            <a:ext cx="4935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Rules can also use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negation</a:t>
            </a:r>
            <a:r>
              <a:rPr lang="en-US" sz="2000" dirty="0"/>
              <a:t> – but be careful!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9ECE2-8E1F-4C09-A0EC-C5BD1DB3A415}"/>
              </a:ext>
            </a:extLst>
          </p:cNvPr>
          <p:cNvSpPr txBox="1"/>
          <p:nvPr/>
        </p:nvSpPr>
        <p:spPr>
          <a:xfrm>
            <a:off x="270884" y="3928075"/>
            <a:ext cx="5013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63D"/>
                </a:solidFill>
              </a:rPr>
              <a:t>% Rules with negation:</a:t>
            </a:r>
          </a:p>
          <a:p>
            <a:r>
              <a:rPr lang="en-US" sz="2000" dirty="0">
                <a:solidFill>
                  <a:srgbClr val="00863D"/>
                </a:solidFill>
              </a:rPr>
              <a:t>serious(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00863D"/>
                </a:solidFill>
              </a:rPr>
              <a:t>)</a:t>
            </a:r>
            <a:r>
              <a:rPr lang="en-US" sz="2000" dirty="0"/>
              <a:t> :-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silly(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1BC0D0-B88F-47B6-8C78-6F2ECC57B377}"/>
              </a:ext>
            </a:extLst>
          </p:cNvPr>
          <p:cNvSpPr txBox="1"/>
          <p:nvPr/>
        </p:nvSpPr>
        <p:spPr>
          <a:xfrm>
            <a:off x="5994601" y="2314344"/>
            <a:ext cx="5495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 Prolog,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&lt;something&gt;</a:t>
            </a:r>
            <a:r>
              <a:rPr lang="en-US" sz="2000" dirty="0"/>
              <a:t>) works as follows:</a:t>
            </a:r>
          </a:p>
          <a:p>
            <a:pPr algn="ctr"/>
            <a:endParaRPr lang="en-US" sz="2000" dirty="0"/>
          </a:p>
          <a:p>
            <a:r>
              <a:rPr lang="en-US" sz="2000" dirty="0"/>
              <a:t>1. Prolog tries to prove </a:t>
            </a:r>
            <a:r>
              <a:rPr lang="en-US" sz="2000" dirty="0">
                <a:solidFill>
                  <a:srgbClr val="C00000"/>
                </a:solidFill>
              </a:rPr>
              <a:t>&lt;something&gt; </a:t>
            </a:r>
            <a:r>
              <a:rPr lang="en-US" sz="2000" dirty="0"/>
              <a:t>is true using </a:t>
            </a:r>
            <a:br>
              <a:rPr lang="en-US" sz="2000" dirty="0"/>
            </a:br>
            <a:r>
              <a:rPr lang="en-US" sz="2000" dirty="0"/>
              <a:t>     all of the program's facts and rules</a:t>
            </a:r>
          </a:p>
          <a:p>
            <a:r>
              <a:rPr lang="en-US" sz="2000" dirty="0"/>
              <a:t>2. If </a:t>
            </a:r>
            <a:r>
              <a:rPr lang="en-US" sz="2000" dirty="0">
                <a:solidFill>
                  <a:srgbClr val="C00000"/>
                </a:solidFill>
              </a:rPr>
              <a:t>&lt;something&gt; </a:t>
            </a:r>
            <a:r>
              <a:rPr lang="en-US" sz="2000" dirty="0"/>
              <a:t>can't be proven as true, then 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&lt;something&gt;</a:t>
            </a:r>
            <a:r>
              <a:rPr lang="en-US" sz="2000" dirty="0"/>
              <a:t>) is found to be true.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AA04A8-1F7F-45B3-BDB9-2C19D351499D}"/>
              </a:ext>
            </a:extLst>
          </p:cNvPr>
          <p:cNvSpPr txBox="1"/>
          <p:nvPr/>
        </p:nvSpPr>
        <p:spPr>
          <a:xfrm>
            <a:off x="5491282" y="4466700"/>
            <a:ext cx="65017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following </a:t>
            </a:r>
            <a:r>
              <a:rPr lang="en-US" sz="2000" dirty="0">
                <a:solidFill>
                  <a:srgbClr val="CC00CC"/>
                </a:solidFill>
              </a:rPr>
              <a:t>query</a:t>
            </a:r>
            <a:r>
              <a:rPr lang="en-US" sz="2000" dirty="0"/>
              <a:t> would be found to be true: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CC00CC"/>
                </a:solidFill>
              </a:rPr>
              <a:t>serious(</a:t>
            </a:r>
            <a:r>
              <a:rPr lang="en-US" sz="2000" dirty="0" err="1">
                <a:solidFill>
                  <a:srgbClr val="7030A0"/>
                </a:solidFill>
              </a:rPr>
              <a:t>alice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53447E89-5383-4DEE-A9AE-8D314FB0884C}"/>
              </a:ext>
            </a:extLst>
          </p:cNvPr>
          <p:cNvSpPr/>
          <p:nvPr/>
        </p:nvSpPr>
        <p:spPr>
          <a:xfrm>
            <a:off x="1126168" y="5074205"/>
            <a:ext cx="2717274" cy="754200"/>
          </a:xfrm>
          <a:prstGeom prst="wedgeRoundRectCallout">
            <a:avLst>
              <a:gd name="adj1" fmla="val -3075"/>
              <a:gd name="adj2" fmla="val -121256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Prolog first tries to prove that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alice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silly.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FFD33F1-DB44-41CE-AB28-9D909FCA84CF}"/>
              </a:ext>
            </a:extLst>
          </p:cNvPr>
          <p:cNvSpPr/>
          <p:nvPr/>
        </p:nvSpPr>
        <p:spPr>
          <a:xfrm>
            <a:off x="3317719" y="1048165"/>
            <a:ext cx="2878846" cy="1143000"/>
          </a:xfrm>
          <a:prstGeom prst="wedgeRoundRectCallout">
            <a:avLst>
              <a:gd name="adj1" fmla="val -86614"/>
              <a:gd name="adj2" fmla="val 5936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But there's no fact/rule that can be used to prove that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alice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silly.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D9F02D19-C092-40B7-AB71-E4CF05DF0CF1}"/>
              </a:ext>
            </a:extLst>
          </p:cNvPr>
          <p:cNvSpPr/>
          <p:nvPr/>
        </p:nvSpPr>
        <p:spPr>
          <a:xfrm>
            <a:off x="2484805" y="3008535"/>
            <a:ext cx="2949327" cy="914694"/>
          </a:xfrm>
          <a:prstGeom prst="wedgeRoundRectCallout">
            <a:avLst>
              <a:gd name="adj1" fmla="val -72539"/>
              <a:gd name="adj2" fmla="val 94034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So Prolog concludes that the not predicate is true.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23BBD2C-DEF1-42AD-B120-1C8DB3EDF7BC}"/>
              </a:ext>
            </a:extLst>
          </p:cNvPr>
          <p:cNvSpPr/>
          <p:nvPr/>
        </p:nvSpPr>
        <p:spPr>
          <a:xfrm>
            <a:off x="675990" y="5321865"/>
            <a:ext cx="2184326" cy="846114"/>
          </a:xfrm>
          <a:prstGeom prst="wedgeRoundRectCallout">
            <a:avLst>
              <a:gd name="adj1" fmla="val -48255"/>
              <a:gd name="adj2" fmla="val -141358"/>
              <a:gd name="adj3" fmla="val 16667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And thus, that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alice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is serious.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53F2C-AE96-4CF9-992B-351BEF611076}"/>
              </a:ext>
            </a:extLst>
          </p:cNvPr>
          <p:cNvSpPr txBox="1"/>
          <p:nvPr/>
        </p:nvSpPr>
        <p:spPr>
          <a:xfrm>
            <a:off x="5416030" y="5609780"/>
            <a:ext cx="665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407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0221 0.2826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54" grpId="0"/>
      <p:bldP spid="55" grpId="0"/>
      <p:bldP spid="57" grpId="0" build="p"/>
      <p:bldP spid="20" grpId="0" uiExpand="1" build="p"/>
      <p:bldP spid="24" grpId="0" animBg="1"/>
      <p:bldP spid="24" grpId="1" animBg="1"/>
      <p:bldP spid="25" grpId="0" animBg="1"/>
      <p:bldP spid="25" grpId="1" animBg="1"/>
      <p:bldP spid="25" grpId="2" animBg="1"/>
      <p:bldP spid="27" grpId="0" animBg="1"/>
      <p:bldP spid="27" grpId="1" animBg="1"/>
      <p:bldP spid="28" grpId="0" animBg="1"/>
      <p:bldP spid="28" grpId="1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136219</TotalTime>
  <Words>15159</Words>
  <Application>Microsoft Macintosh PowerPoint</Application>
  <PresentationFormat>Widescreen</PresentationFormat>
  <Paragraphs>1861</Paragraphs>
  <Slides>64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Consolas</vt:lpstr>
      <vt:lpstr>Corbel</vt:lpstr>
      <vt:lpstr>Office Theme</vt:lpstr>
      <vt:lpstr>Logic-palooza: Logic Programming</vt:lpstr>
      <vt:lpstr>PowerPoint Presentation</vt:lpstr>
      <vt:lpstr>Prolog: A Logic Programming Language</vt:lpstr>
      <vt:lpstr>Prolog: A Logic Programming Language</vt:lpstr>
      <vt:lpstr>Prolog Implementations</vt:lpstr>
      <vt:lpstr>Prolog Programs</vt:lpstr>
      <vt:lpstr>Prolog Programs (new)</vt:lpstr>
      <vt:lpstr>Prolog Programs</vt:lpstr>
      <vt:lpstr>Prolog Programs</vt:lpstr>
      <vt:lpstr>Prolog Programs</vt:lpstr>
      <vt:lpstr>Prolog Queries</vt:lpstr>
      <vt:lpstr>Let's See How Prolog Answers Queries: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Prolog Resolution as a Tree</vt:lpstr>
      <vt:lpstr>The Resolution Algorithm: Unification</vt:lpstr>
      <vt:lpstr>Unification: Matching a Goal and a Fact/Rule</vt:lpstr>
      <vt:lpstr>Unification: Matching a Goal and a Fact/Rule</vt:lpstr>
      <vt:lpstr>Unification: Do They Match?</vt:lpstr>
      <vt:lpstr>Unification: Do They Match?</vt:lpstr>
      <vt:lpstr>Unification: Do They Match?</vt:lpstr>
      <vt:lpstr>Unification: Do They Match?</vt:lpstr>
      <vt:lpstr>Unification: Extracting Variable Mappings</vt:lpstr>
      <vt:lpstr>Unification: Identify the Extracted Mappings!</vt:lpstr>
      <vt:lpstr>Unification: Identify the Extracted Mappings!</vt:lpstr>
      <vt:lpstr>Unification: Summary</vt:lpstr>
      <vt:lpstr>The Full Resolution Algorithm: Pseudocode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  <vt:lpstr>Prolog List Processing: Built-in Facts and Rules</vt:lpstr>
      <vt:lpstr>Prolog List Syntax is Syntactic Sugar For Functors and Atoms!</vt:lpstr>
      <vt:lpstr>PowerPoint Presentation</vt:lpstr>
      <vt:lpstr>Prolog Programs</vt:lpstr>
      <vt:lpstr>Prolog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Prolog Lists</vt:lpstr>
      <vt:lpstr>Prolog Lists</vt:lpstr>
      <vt:lpstr>Prolog Lists</vt:lpstr>
      <vt:lpstr>Prolog Lists</vt:lpstr>
      <vt:lpstr>Prolog Lists</vt:lpstr>
      <vt:lpstr>Prolog Lists</vt:lpstr>
      <vt:lpstr>Prolog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nachenberg</dc:creator>
  <cp:lastModifiedBy>carey nachenberg</cp:lastModifiedBy>
  <cp:revision>7918</cp:revision>
  <dcterms:created xsi:type="dcterms:W3CDTF">2021-09-28T21:38:18Z</dcterms:created>
  <dcterms:modified xsi:type="dcterms:W3CDTF">2022-12-01T00:07:56Z</dcterms:modified>
</cp:coreProperties>
</file>