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23"/>
  </p:notesMasterIdLst>
  <p:handoutMasterIdLst>
    <p:handoutMasterId r:id="rId24"/>
  </p:handoutMasterIdLst>
  <p:sldIdLst>
    <p:sldId id="266" r:id="rId2"/>
    <p:sldId id="338" r:id="rId3"/>
    <p:sldId id="341" r:id="rId4"/>
    <p:sldId id="348" r:id="rId5"/>
    <p:sldId id="350" r:id="rId6"/>
    <p:sldId id="361" r:id="rId7"/>
    <p:sldId id="352" r:id="rId8"/>
    <p:sldId id="343" r:id="rId9"/>
    <p:sldId id="356" r:id="rId10"/>
    <p:sldId id="357" r:id="rId11"/>
    <p:sldId id="346" r:id="rId12"/>
    <p:sldId id="355" r:id="rId13"/>
    <p:sldId id="344" r:id="rId14"/>
    <p:sldId id="354" r:id="rId15"/>
    <p:sldId id="345" r:id="rId16"/>
    <p:sldId id="358" r:id="rId17"/>
    <p:sldId id="359" r:id="rId18"/>
    <p:sldId id="360" r:id="rId19"/>
    <p:sldId id="347" r:id="rId20"/>
    <p:sldId id="328" r:id="rId21"/>
    <p:sldId id="31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747"/>
    <a:srgbClr val="324D5B"/>
    <a:srgbClr val="D6DBDE"/>
    <a:srgbClr val="26A6D1"/>
    <a:srgbClr val="2296BD"/>
    <a:srgbClr val="262626"/>
    <a:srgbClr val="324A5E"/>
    <a:srgbClr val="E3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78508" autoAdjust="0"/>
  </p:normalViewPr>
  <p:slideViewPr>
    <p:cSldViewPr snapToGrid="0">
      <p:cViewPr varScale="1">
        <p:scale>
          <a:sx n="72" d="100"/>
          <a:sy n="72" d="100"/>
        </p:scale>
        <p:origin x="5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A5166-A394-4A5D-97FB-80BFD7BF32B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3DAA2-F96A-4D64-AC7D-E508F6D060F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2845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ADA43-62E0-4C8E-98F5-55F5DE7FC6C9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71F56-AC98-4B77-9FDE-F0AFE8E5E90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89043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-nunu</a:t>
            </a:r>
            <a:r>
              <a:rPr lang="pt-PT" baseline="0" dirty="0"/>
              <a:t> studio é uma plataforma open source para desenvolvimento facil de aplicações 3D para a web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71F56-AC98-4B77-9FDE-F0AFE8E5E90B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7710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71F56-AC98-4B77-9FDE-F0AFE8E5E90B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1557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735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19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482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57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66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698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293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732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367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465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297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8561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btitle 2"/>
          <p:cNvSpPr txBox="1">
            <a:spLocks/>
          </p:cNvSpPr>
          <p:nvPr/>
        </p:nvSpPr>
        <p:spPr>
          <a:xfrm>
            <a:off x="3354833" y="3239176"/>
            <a:ext cx="5156867" cy="640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PT" sz="4000" b="1" dirty="0">
                <a:solidFill>
                  <a:sysClr val="window" lastClr="FFFFFF"/>
                </a:solidFill>
                <a:latin typeface="Calibri Light" panose="020F0302020204030204"/>
              </a:rPr>
              <a:t>Visão por Computador</a:t>
            </a:r>
            <a:endParaRPr kumimoji="0" lang="pt-PT" sz="4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64" t="21529" r="41541" b="31863"/>
          <a:stretch/>
        </p:blipFill>
        <p:spPr>
          <a:xfrm>
            <a:off x="10653065" y="6096471"/>
            <a:ext cx="1368417" cy="594965"/>
          </a:xfrm>
          <a:prstGeom prst="rect">
            <a:avLst/>
          </a:prstGeom>
        </p:spPr>
      </p:pic>
      <p:sp>
        <p:nvSpPr>
          <p:cNvPr id="29" name="Subtitle 2"/>
          <p:cNvSpPr txBox="1">
            <a:spLocks/>
          </p:cNvSpPr>
          <p:nvPr/>
        </p:nvSpPr>
        <p:spPr>
          <a:xfrm>
            <a:off x="3354833" y="3760464"/>
            <a:ext cx="5684863" cy="51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pt-PT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José </a:t>
            </a:r>
            <a:r>
              <a:rPr lang="pt-PT" sz="2800" b="1" dirty="0">
                <a:solidFill>
                  <a:prstClr val="white"/>
                </a:solidFill>
              </a:rPr>
              <a:t>Ferrão | Ricardo Ribeiro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182398" y="2583303"/>
            <a:ext cx="8532523" cy="779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PT" sz="4800" b="1" dirty="0">
                <a:solidFill>
                  <a:sysClr val="window" lastClr="FFFFFF"/>
                </a:solidFill>
                <a:latin typeface="Calibri Light" panose="020F0302020204030204"/>
              </a:rPr>
              <a:t>Face </a:t>
            </a:r>
            <a:r>
              <a:rPr lang="pt-PT" sz="4800" b="1" dirty="0" err="1">
                <a:solidFill>
                  <a:sysClr val="window" lastClr="FFFFFF"/>
                </a:solidFill>
                <a:latin typeface="Calibri Light" panose="020F0302020204030204"/>
              </a:rPr>
              <a:t>tracking</a:t>
            </a:r>
            <a:r>
              <a:rPr lang="pt-PT" sz="4800" b="1" dirty="0">
                <a:solidFill>
                  <a:sysClr val="window" lastClr="FFFFFF"/>
                </a:solidFill>
                <a:latin typeface="Calibri Light" panose="020F0302020204030204"/>
              </a:rPr>
              <a:t> </a:t>
            </a:r>
            <a:r>
              <a:rPr lang="pt-PT" sz="4800" b="1" dirty="0" err="1">
                <a:solidFill>
                  <a:sysClr val="window" lastClr="FFFFFF"/>
                </a:solidFill>
                <a:latin typeface="Calibri Light" panose="020F0302020204030204"/>
              </a:rPr>
              <a:t>and</a:t>
            </a:r>
            <a:r>
              <a:rPr lang="pt-PT" sz="4800" b="1" dirty="0">
                <a:solidFill>
                  <a:sysClr val="window" lastClr="FFFFFF"/>
                </a:solidFill>
                <a:latin typeface="Calibri Light" panose="020F0302020204030204"/>
              </a:rPr>
              <a:t> </a:t>
            </a:r>
            <a:r>
              <a:rPr lang="pt-PT" sz="4800" b="1" dirty="0" err="1">
                <a:solidFill>
                  <a:sysClr val="window" lastClr="FFFFFF"/>
                </a:solidFill>
                <a:latin typeface="Calibri Light" panose="020F0302020204030204"/>
              </a:rPr>
              <a:t>thermal</a:t>
            </a:r>
            <a:r>
              <a:rPr lang="pt-PT" sz="4800" b="1" dirty="0">
                <a:solidFill>
                  <a:sysClr val="window" lastClr="FFFFFF"/>
                </a:solidFill>
                <a:latin typeface="Calibri Light" panose="020F0302020204030204"/>
              </a:rPr>
              <a:t> </a:t>
            </a:r>
            <a:r>
              <a:rPr lang="pt-PT" sz="4800" b="1" dirty="0" err="1">
                <a:solidFill>
                  <a:sysClr val="window" lastClr="FFFFFF"/>
                </a:solidFill>
                <a:latin typeface="Calibri Light" panose="020F0302020204030204"/>
              </a:rPr>
              <a:t>imaging</a:t>
            </a:r>
            <a:endParaRPr lang="pt-PT" sz="4800" b="1" dirty="0">
              <a:solidFill>
                <a:sysClr val="window" lastClr="FFFFFF"/>
              </a:solidFill>
              <a:latin typeface="Calibri Light" panose="020F03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36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01600" y="6272807"/>
            <a:ext cx="1930400" cy="418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PT" sz="2800" b="1" noProof="0" dirty="0">
                <a:solidFill>
                  <a:sysClr val="window" lastClr="FFFFFF"/>
                </a:solidFill>
                <a:latin typeface="Calibri Light" panose="020F0302020204030204"/>
              </a:rPr>
              <a:t>11</a:t>
            </a:r>
            <a:r>
              <a:rPr kumimoji="0" lang="pt-PT" sz="2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/01/2017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90" y="2019819"/>
            <a:ext cx="2623808" cy="262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4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10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Deteção de Expressões Faciais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2" y="1967864"/>
            <a:ext cx="6200775" cy="444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4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91798" cy="2120733"/>
          </a:xfrm>
        </p:spPr>
        <p:txBody>
          <a:bodyPr>
            <a:normAutofit/>
          </a:bodyPr>
          <a:lstStyle/>
          <a:p>
            <a:r>
              <a:rPr lang="pt-PT" dirty="0"/>
              <a:t>Armazenamento de posicionamento</a:t>
            </a:r>
          </a:p>
          <a:p>
            <a:r>
              <a:rPr lang="pt-PT" dirty="0"/>
              <a:t>Calculo de velocidade de elementos</a:t>
            </a:r>
          </a:p>
          <a:p>
            <a:r>
              <a:rPr lang="pt-PT" dirty="0"/>
              <a:t>Apos algum tempo sem detetar a face para-se de tentar estimar a posição</a:t>
            </a:r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11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Acompanhamento movimento face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794" y="4094454"/>
            <a:ext cx="2859743" cy="285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2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12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Acompanhamento movimento face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600" y="2001320"/>
            <a:ext cx="5742384" cy="420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2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91840"/>
          </a:xfrm>
        </p:spPr>
        <p:txBody>
          <a:bodyPr/>
          <a:lstStyle/>
          <a:p>
            <a:r>
              <a:rPr lang="pt-PT" dirty="0" err="1"/>
              <a:t>Camera</a:t>
            </a:r>
            <a:r>
              <a:rPr lang="pt-PT" dirty="0"/>
              <a:t> FLIR </a:t>
            </a:r>
            <a:r>
              <a:rPr lang="pt-PT" dirty="0" err="1"/>
              <a:t>Lepton</a:t>
            </a:r>
            <a:endParaRPr lang="pt-PT" dirty="0"/>
          </a:p>
          <a:p>
            <a:r>
              <a:rPr lang="pt-PT" dirty="0" err="1"/>
              <a:t>LongWave</a:t>
            </a:r>
            <a:r>
              <a:rPr lang="pt-PT" dirty="0"/>
              <a:t> </a:t>
            </a:r>
            <a:r>
              <a:rPr lang="pt-PT" dirty="0" err="1"/>
              <a:t>Infrared</a:t>
            </a:r>
            <a:r>
              <a:rPr lang="pt-PT" dirty="0"/>
              <a:t> (LWIR)</a:t>
            </a:r>
          </a:p>
          <a:p>
            <a:r>
              <a:rPr lang="pt-PT" dirty="0"/>
              <a:t>Resolução 80x60 </a:t>
            </a:r>
            <a:r>
              <a:rPr lang="pt-PT" dirty="0" err="1"/>
              <a:t>px</a:t>
            </a:r>
            <a:endParaRPr lang="pt-PT" dirty="0"/>
          </a:p>
          <a:p>
            <a:r>
              <a:rPr lang="pt-PT" dirty="0"/>
              <a:t> Comunicação SPI</a:t>
            </a:r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13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Obtenção Imagem Térmica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4697">
            <a:off x="7849359" y="3226818"/>
            <a:ext cx="3723499" cy="3723499"/>
          </a:xfrm>
          <a:prstGeom prst="rect">
            <a:avLst/>
          </a:prstGeom>
        </p:spPr>
      </p:pic>
      <p:pic>
        <p:nvPicPr>
          <p:cNvPr id="1026" name="Picture 2" descr="https://cdn.sparkfun.com/assets/parts/1/0/4/0/9/13233-01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747" y="4049510"/>
            <a:ext cx="2611513" cy="261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27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14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Obtenção Imagem Térmica</a:t>
            </a:r>
          </a:p>
        </p:txBody>
      </p:sp>
      <p:pic>
        <p:nvPicPr>
          <p:cNvPr id="8" name="Imagem 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" t="3591" r="1242" b="1567"/>
          <a:stretch/>
        </p:blipFill>
        <p:spPr bwMode="auto">
          <a:xfrm>
            <a:off x="5885553" y="1949284"/>
            <a:ext cx="5306888" cy="392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65" y="1949284"/>
            <a:ext cx="5306888" cy="394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0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91840"/>
          </a:xfrm>
        </p:spPr>
        <p:txBody>
          <a:bodyPr/>
          <a:lstStyle/>
          <a:p>
            <a:r>
              <a:rPr lang="pt-PT" dirty="0"/>
              <a:t>Obter valores de calibração para correspondência entre as 2 imagem (Cor e térmica)</a:t>
            </a:r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15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 err="1"/>
              <a:t>Image</a:t>
            </a:r>
            <a:r>
              <a:rPr lang="pt-PT" sz="5400" b="1" dirty="0"/>
              <a:t> </a:t>
            </a:r>
            <a:r>
              <a:rPr lang="pt-PT" sz="5400" b="1" dirty="0" err="1"/>
              <a:t>Matching</a:t>
            </a:r>
            <a:endParaRPr lang="pt-PT" sz="5400" b="1" dirty="0"/>
          </a:p>
        </p:txBody>
      </p:sp>
      <p:pic>
        <p:nvPicPr>
          <p:cNvPr id="7" name="Imagem 10" descr="L:\Pen\Chessboard_images\right00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132" y="3226194"/>
            <a:ext cx="3247628" cy="2435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11" descr="L:\Pen\Chessboard_images\left00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760" y="3226194"/>
            <a:ext cx="3247628" cy="2435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89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16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Calibração das </a:t>
            </a:r>
            <a:r>
              <a:rPr lang="pt-PT" sz="5400" b="1" dirty="0" err="1"/>
              <a:t>cameras</a:t>
            </a:r>
            <a:endParaRPr lang="pt-PT" sz="5400" b="1" dirty="0"/>
          </a:p>
        </p:txBody>
      </p:sp>
      <p:pic>
        <p:nvPicPr>
          <p:cNvPr id="8" name="Imagem 11" descr="L:\Pen\Chessboard_images\left0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040" y="2592460"/>
            <a:ext cx="3570918" cy="2817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339" y="2592460"/>
            <a:ext cx="3754701" cy="2817665"/>
          </a:xfrm>
          <a:prstGeom prst="rect">
            <a:avLst/>
          </a:prstGeom>
        </p:spPr>
      </p:pic>
      <p:sp>
        <p:nvSpPr>
          <p:cNvPr id="9" name="Marcador de Posição de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Problemas</a:t>
            </a:r>
            <a:r>
              <a:rPr lang="en-US" dirty="0"/>
              <a:t> com a </a:t>
            </a:r>
            <a:r>
              <a:rPr lang="pt-PT" dirty="0"/>
              <a:t>calibração</a:t>
            </a:r>
            <a:r>
              <a:rPr lang="en-US" dirty="0"/>
              <a:t> da </a:t>
            </a:r>
            <a:r>
              <a:rPr lang="pt-PT" dirty="0"/>
              <a:t>imagem</a:t>
            </a:r>
            <a:r>
              <a:rPr lang="en-US" dirty="0"/>
              <a:t> </a:t>
            </a:r>
            <a:r>
              <a:rPr lang="pt-PT" dirty="0"/>
              <a:t>térmica</a:t>
            </a:r>
          </a:p>
        </p:txBody>
      </p:sp>
    </p:spTree>
    <p:extLst>
      <p:ext uri="{BB962C8B-B14F-4D97-AF65-F5344CB8AC3E}">
        <p14:creationId xmlns:p14="http://schemas.microsoft.com/office/powerpoint/2010/main" val="93743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17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Calibração das </a:t>
            </a:r>
            <a:r>
              <a:rPr lang="pt-PT" sz="5400" b="1" dirty="0" err="1"/>
              <a:t>cameras</a:t>
            </a:r>
            <a:endParaRPr lang="pt-PT" sz="5400" b="1" dirty="0"/>
          </a:p>
        </p:txBody>
      </p:sp>
      <p:sp>
        <p:nvSpPr>
          <p:cNvPr id="9" name="Marcador de Posição de Conteúdo 8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1584"/>
          </a:xfrm>
        </p:spPr>
        <p:txBody>
          <a:bodyPr/>
          <a:lstStyle/>
          <a:p>
            <a:r>
              <a:rPr lang="pt-PT" dirty="0"/>
              <a:t>Aproximação das </a:t>
            </a:r>
            <a:r>
              <a:rPr lang="pt-PT" dirty="0" err="1"/>
              <a:t>cameras</a:t>
            </a:r>
            <a:r>
              <a:rPr lang="pt-PT" dirty="0"/>
              <a:t> ao padrão</a:t>
            </a:r>
          </a:p>
          <a:p>
            <a:r>
              <a:rPr lang="pt-PT" dirty="0"/>
              <a:t>Seleção manual dos pontos de referência para calibração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493" y="3141659"/>
            <a:ext cx="4339732" cy="32548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761" y="3141659"/>
            <a:ext cx="4339732" cy="32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18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 err="1"/>
              <a:t>Image</a:t>
            </a:r>
            <a:r>
              <a:rPr lang="pt-PT" sz="5400" b="1" dirty="0"/>
              <a:t> </a:t>
            </a:r>
            <a:r>
              <a:rPr lang="pt-PT" sz="5400" b="1" dirty="0" err="1"/>
              <a:t>Matching</a:t>
            </a:r>
            <a:endParaRPr lang="pt-PT" sz="54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993" y="2237416"/>
            <a:ext cx="4596405" cy="345562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818" y="2237416"/>
            <a:ext cx="4557175" cy="342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0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91840"/>
          </a:xfrm>
        </p:spPr>
        <p:txBody>
          <a:bodyPr/>
          <a:lstStyle/>
          <a:p>
            <a:r>
              <a:rPr lang="pt-PT" dirty="0"/>
              <a:t>Uso de </a:t>
            </a:r>
            <a:r>
              <a:rPr lang="pt-PT" dirty="0" err="1"/>
              <a:t>optical</a:t>
            </a:r>
            <a:r>
              <a:rPr lang="pt-PT" dirty="0"/>
              <a:t> </a:t>
            </a:r>
            <a:r>
              <a:rPr lang="pt-PT" dirty="0" err="1"/>
              <a:t>flow</a:t>
            </a:r>
            <a:r>
              <a:rPr lang="pt-PT" dirty="0"/>
              <a:t> permitiria melhorar a implementação de face </a:t>
            </a:r>
            <a:r>
              <a:rPr lang="pt-PT" dirty="0" err="1"/>
              <a:t>tracking</a:t>
            </a:r>
            <a:endParaRPr lang="pt-PT" dirty="0"/>
          </a:p>
          <a:p>
            <a:r>
              <a:rPr lang="pt-PT" dirty="0"/>
              <a:t>Uso de outros métodos para melhor calibração</a:t>
            </a:r>
          </a:p>
          <a:p>
            <a:r>
              <a:rPr lang="pt-PT" dirty="0"/>
              <a:t>Geração de imagem térmica de alta resolução a partir de informação de contorno da imagem a cores</a:t>
            </a:r>
          </a:p>
          <a:p>
            <a:r>
              <a:rPr lang="pt-PT" dirty="0"/>
              <a:t>Local </a:t>
            </a:r>
            <a:r>
              <a:rPr lang="pt-PT" dirty="0" err="1"/>
              <a:t>features</a:t>
            </a:r>
            <a:r>
              <a:rPr lang="pt-PT" dirty="0"/>
              <a:t> para expressões faciais</a:t>
            </a:r>
          </a:p>
          <a:p>
            <a:endParaRPr lang="pt-PT" dirty="0"/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19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A melhorar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193" y="3697357"/>
            <a:ext cx="3458460" cy="345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2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Reconhecimento facial</a:t>
            </a:r>
          </a:p>
          <a:p>
            <a:r>
              <a:rPr lang="pt-PT" dirty="0"/>
              <a:t>Acompanhamento do movimento da face</a:t>
            </a:r>
          </a:p>
          <a:p>
            <a:r>
              <a:rPr lang="pt-PT" dirty="0"/>
              <a:t>Obtenção de direção do olhar</a:t>
            </a:r>
          </a:p>
          <a:p>
            <a:r>
              <a:rPr lang="pt-PT" dirty="0"/>
              <a:t>Obtenção de imagem térmica</a:t>
            </a:r>
          </a:p>
          <a:p>
            <a:r>
              <a:rPr lang="pt-PT" dirty="0" err="1"/>
              <a:t>Image</a:t>
            </a:r>
            <a:r>
              <a:rPr lang="pt-PT" dirty="0"/>
              <a:t> </a:t>
            </a:r>
            <a:r>
              <a:rPr lang="pt-PT" dirty="0" err="1"/>
              <a:t>matching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 err="1"/>
              <a:t>OpenCV</a:t>
            </a:r>
            <a:r>
              <a:rPr lang="pt-PT" dirty="0"/>
              <a:t> 3.2 | C++ 11 | GCC 6.2</a:t>
            </a:r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2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Objetivos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310" y="2997513"/>
            <a:ext cx="3141069" cy="314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7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421" y="1946856"/>
            <a:ext cx="11489511" cy="4281223"/>
          </a:xfrm>
        </p:spPr>
        <p:txBody>
          <a:bodyPr>
            <a:normAutofit/>
          </a:bodyPr>
          <a:lstStyle/>
          <a:p>
            <a:r>
              <a:rPr lang="pt-PT" dirty="0"/>
              <a:t>Documentação disciplina</a:t>
            </a:r>
          </a:p>
          <a:p>
            <a:r>
              <a:rPr lang="pt-PT" dirty="0"/>
              <a:t>Documentação </a:t>
            </a:r>
            <a:r>
              <a:rPr lang="pt-PT" dirty="0" err="1"/>
              <a:t>OpenCV</a:t>
            </a:r>
            <a:r>
              <a:rPr lang="pt-PT" dirty="0"/>
              <a:t> 3.2</a:t>
            </a:r>
          </a:p>
          <a:p>
            <a:r>
              <a:rPr lang="pt-PT" dirty="0" err="1"/>
              <a:t>Accurate</a:t>
            </a:r>
            <a:r>
              <a:rPr lang="pt-PT" dirty="0"/>
              <a:t> </a:t>
            </a:r>
            <a:r>
              <a:rPr lang="pt-PT" dirty="0" err="1"/>
              <a:t>Eye</a:t>
            </a:r>
            <a:r>
              <a:rPr lang="pt-PT" dirty="0"/>
              <a:t> centre </a:t>
            </a:r>
            <a:r>
              <a:rPr lang="pt-PT" dirty="0" err="1"/>
              <a:t>localization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means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Gradients</a:t>
            </a:r>
            <a:endParaRPr lang="pt-PT" dirty="0"/>
          </a:p>
          <a:p>
            <a:r>
              <a:rPr lang="pt-PT" dirty="0" err="1"/>
              <a:t>Haar</a:t>
            </a:r>
            <a:r>
              <a:rPr lang="pt-PT" dirty="0"/>
              <a:t> </a:t>
            </a:r>
            <a:r>
              <a:rPr lang="pt-PT" dirty="0" err="1"/>
              <a:t>Cascades</a:t>
            </a:r>
            <a:r>
              <a:rPr lang="pt-PT" dirty="0"/>
              <a:t> - alereimondo.no-ip.org/</a:t>
            </a:r>
            <a:r>
              <a:rPr lang="pt-PT" dirty="0" err="1"/>
              <a:t>OpenCV</a:t>
            </a:r>
            <a:r>
              <a:rPr lang="pt-PT" dirty="0"/>
              <a:t>/34</a:t>
            </a:r>
          </a:p>
          <a:p>
            <a:r>
              <a:rPr lang="pt-PT" dirty="0"/>
              <a:t>Face </a:t>
            </a:r>
            <a:r>
              <a:rPr lang="pt-PT" dirty="0" err="1"/>
              <a:t>and</a:t>
            </a:r>
            <a:r>
              <a:rPr lang="pt-PT" dirty="0"/>
              <a:t> facial </a:t>
            </a:r>
            <a:r>
              <a:rPr lang="pt-PT" dirty="0" err="1"/>
              <a:t>feature</a:t>
            </a:r>
            <a:r>
              <a:rPr lang="pt-PT" dirty="0"/>
              <a:t> </a:t>
            </a:r>
            <a:r>
              <a:rPr lang="pt-PT" dirty="0" err="1"/>
              <a:t>detection</a:t>
            </a:r>
            <a:r>
              <a:rPr lang="pt-PT" dirty="0"/>
              <a:t> </a:t>
            </a:r>
            <a:r>
              <a:rPr lang="pt-PT" dirty="0" err="1"/>
              <a:t>evaluation</a:t>
            </a:r>
            <a:endParaRPr lang="pt-PT" dirty="0"/>
          </a:p>
          <a:p>
            <a:r>
              <a:rPr lang="pt-PT" dirty="0"/>
              <a:t>cseweb.ucsd.edu/~yuc007/documents/thermal.pdf</a:t>
            </a:r>
          </a:p>
          <a:p>
            <a:r>
              <a:rPr lang="pt-PT" dirty="0"/>
              <a:t>www.pureengineering.com/projects/lepton</a:t>
            </a:r>
          </a:p>
        </p:txBody>
      </p:sp>
      <p:sp>
        <p:nvSpPr>
          <p:cNvPr id="10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20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Referências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970" y="2693373"/>
            <a:ext cx="2788188" cy="278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9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21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87853" y="2125132"/>
            <a:ext cx="10772775" cy="234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7200" b="1" dirty="0"/>
              <a:t>Perguntas?</a:t>
            </a:r>
          </a:p>
        </p:txBody>
      </p:sp>
    </p:spTree>
    <p:extLst>
      <p:ext uri="{BB962C8B-B14F-4D97-AF65-F5344CB8AC3E}">
        <p14:creationId xmlns:p14="http://schemas.microsoft.com/office/powerpoint/2010/main" val="353854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629273" cy="3708901"/>
          </a:xfrm>
        </p:spPr>
        <p:txBody>
          <a:bodyPr/>
          <a:lstStyle/>
          <a:p>
            <a:r>
              <a:rPr lang="pt-PT" dirty="0" err="1"/>
              <a:t>Haar-Cascades</a:t>
            </a:r>
            <a:endParaRPr lang="pt-PT" dirty="0"/>
          </a:p>
          <a:p>
            <a:r>
              <a:rPr lang="pt-PT" dirty="0"/>
              <a:t>Bons resultados para varias condições de iluminação</a:t>
            </a:r>
          </a:p>
          <a:p>
            <a:r>
              <a:rPr lang="pt-PT" dirty="0"/>
              <a:t>Quantidade grande de </a:t>
            </a:r>
            <a:r>
              <a:rPr lang="pt-PT" dirty="0" err="1"/>
              <a:t>cascades</a:t>
            </a:r>
            <a:r>
              <a:rPr lang="pt-PT" dirty="0"/>
              <a:t> treinadas disponíveis online</a:t>
            </a:r>
          </a:p>
          <a:p>
            <a:pPr lvl="1"/>
            <a:r>
              <a:rPr lang="pt-PT" dirty="0"/>
              <a:t>Deteção Olhos</a:t>
            </a:r>
          </a:p>
          <a:p>
            <a:pPr lvl="1"/>
            <a:r>
              <a:rPr lang="pt-PT" dirty="0"/>
              <a:t>Deteção Nariz</a:t>
            </a:r>
          </a:p>
          <a:p>
            <a:pPr lvl="1"/>
            <a:r>
              <a:rPr lang="pt-PT" dirty="0"/>
              <a:t>Deteção Boca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3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Deteção facial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8046">
            <a:off x="6757589" y="3953052"/>
            <a:ext cx="3721916" cy="372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7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4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Deteção facial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0" y="2023782"/>
            <a:ext cx="5715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2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5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Deteção facial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3858" t="12654" r="2637" b="2434"/>
          <a:stretch/>
        </p:blipFill>
        <p:spPr>
          <a:xfrm>
            <a:off x="6280484" y="2031767"/>
            <a:ext cx="3296653" cy="41976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6610" t="7028" r="71520" b="69120"/>
          <a:stretch/>
        </p:blipFill>
        <p:spPr>
          <a:xfrm>
            <a:off x="1768643" y="2128019"/>
            <a:ext cx="3162051" cy="17325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6389" t="42988" r="71686" b="38295"/>
          <a:stretch/>
        </p:blipFill>
        <p:spPr>
          <a:xfrm>
            <a:off x="1760622" y="3567833"/>
            <a:ext cx="3170072" cy="13595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7055" t="68853" r="71020" b="14473"/>
          <a:stretch/>
        </p:blipFill>
        <p:spPr>
          <a:xfrm>
            <a:off x="1768643" y="4927403"/>
            <a:ext cx="3170072" cy="12111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80" y="3185644"/>
            <a:ext cx="581827" cy="5818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342" y="5758824"/>
            <a:ext cx="759516" cy="7595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363E4B"/>
              </a:clrFrom>
              <a:clrTo>
                <a:srgbClr val="363E4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663" y="4598892"/>
            <a:ext cx="589277" cy="58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5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6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 err="1"/>
              <a:t>Eye</a:t>
            </a:r>
            <a:r>
              <a:rPr lang="pt-PT" sz="5400" b="1" dirty="0"/>
              <a:t> </a:t>
            </a:r>
            <a:r>
              <a:rPr lang="pt-PT" sz="5400" b="1" dirty="0" err="1"/>
              <a:t>Tracking</a:t>
            </a:r>
            <a:endParaRPr lang="pt-PT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976" y="3495307"/>
            <a:ext cx="3208648" cy="3208648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629273" cy="1581681"/>
          </a:xfrm>
        </p:spPr>
        <p:txBody>
          <a:bodyPr/>
          <a:lstStyle/>
          <a:p>
            <a:r>
              <a:rPr lang="pt-PT" dirty="0"/>
              <a:t>Obtenção de vetor direção do olhar</a:t>
            </a:r>
          </a:p>
          <a:p>
            <a:r>
              <a:rPr lang="pt-PT" dirty="0"/>
              <a:t>Método descrito no </a:t>
            </a:r>
            <a:r>
              <a:rPr lang="pt-PT" dirty="0" err="1"/>
              <a:t>paper</a:t>
            </a:r>
            <a:r>
              <a:rPr lang="pt-PT" dirty="0"/>
              <a:t> “</a:t>
            </a:r>
            <a:r>
              <a:rPr lang="en-US" dirty="0"/>
              <a:t>Accurate eye </a:t>
            </a:r>
            <a:r>
              <a:rPr lang="en-US" dirty="0" err="1"/>
              <a:t>centre</a:t>
            </a:r>
            <a:r>
              <a:rPr lang="en-US" dirty="0"/>
              <a:t> </a:t>
            </a:r>
            <a:r>
              <a:rPr lang="en-US" dirty="0" err="1"/>
              <a:t>localisation</a:t>
            </a:r>
            <a:r>
              <a:rPr lang="en-US" dirty="0"/>
              <a:t> by means of Gradients” Fabian </a:t>
            </a:r>
            <a:r>
              <a:rPr lang="en-US" dirty="0" err="1"/>
              <a:t>Timm</a:t>
            </a:r>
            <a:r>
              <a:rPr lang="en-US" dirty="0"/>
              <a:t> e </a:t>
            </a:r>
            <a:r>
              <a:rPr lang="en-US" dirty="0" err="1"/>
              <a:t>Erhardt</a:t>
            </a:r>
            <a:r>
              <a:rPr lang="en-US" dirty="0"/>
              <a:t> Barth.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2" name="Rectangle 1"/>
          <p:cNvSpPr/>
          <p:nvPr/>
        </p:nvSpPr>
        <p:spPr>
          <a:xfrm>
            <a:off x="767178" y="3179124"/>
            <a:ext cx="72404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Calculados</a:t>
            </a:r>
            <a:r>
              <a:rPr lang="en-US" sz="2400" dirty="0"/>
              <a:t> </a:t>
            </a:r>
            <a:r>
              <a:rPr lang="en-US" sz="2400" dirty="0" err="1"/>
              <a:t>vetores</a:t>
            </a:r>
            <a:r>
              <a:rPr lang="en-US" sz="2400" dirty="0"/>
              <a:t> </a:t>
            </a:r>
            <a:r>
              <a:rPr lang="en-US" sz="2400" dirty="0" err="1"/>
              <a:t>gradiente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longo</a:t>
            </a:r>
            <a:r>
              <a:rPr lang="en-US" sz="2400" dirty="0"/>
              <a:t> da </a:t>
            </a:r>
            <a:r>
              <a:rPr lang="en-US" sz="2400" dirty="0" err="1"/>
              <a:t>imagem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Função</a:t>
            </a:r>
            <a:r>
              <a:rPr lang="en-US" sz="2400" dirty="0"/>
              <a:t> soma do </a:t>
            </a:r>
            <a:r>
              <a:rPr lang="en-US" sz="2400" dirty="0" err="1"/>
              <a:t>produtos</a:t>
            </a:r>
            <a:r>
              <a:rPr lang="en-US" sz="2400" dirty="0"/>
              <a:t> </a:t>
            </a:r>
            <a:r>
              <a:rPr lang="en-US" sz="2400" dirty="0" err="1"/>
              <a:t>internos</a:t>
            </a:r>
            <a:r>
              <a:rPr lang="en-US" sz="2400" dirty="0"/>
              <a:t> entre </a:t>
            </a:r>
            <a:r>
              <a:rPr lang="en-US" sz="2400" dirty="0" err="1"/>
              <a:t>vetores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400" dirty="0"/>
              <a:t>Máximo desta função indica ponto de maior intersecção de vetores gradiente (Centro do olho)</a:t>
            </a:r>
          </a:p>
        </p:txBody>
      </p:sp>
    </p:spTree>
    <p:extLst>
      <p:ext uri="{BB962C8B-B14F-4D97-AF65-F5344CB8AC3E}">
        <p14:creationId xmlns:p14="http://schemas.microsoft.com/office/powerpoint/2010/main" val="298591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7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 err="1"/>
              <a:t>Eye</a:t>
            </a:r>
            <a:r>
              <a:rPr lang="pt-PT" sz="5400" b="1" dirty="0"/>
              <a:t> </a:t>
            </a:r>
            <a:r>
              <a:rPr lang="pt-PT" sz="5400" b="1" dirty="0" err="1"/>
              <a:t>Tracking</a:t>
            </a:r>
            <a:endParaRPr lang="pt-PT" sz="5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917" y="2043122"/>
            <a:ext cx="5671386" cy="409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7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8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 err="1"/>
              <a:t>Multiplas</a:t>
            </a:r>
            <a:r>
              <a:rPr lang="pt-PT" sz="5400" b="1" dirty="0"/>
              <a:t> faces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114763" y="2157731"/>
            <a:ext cx="5857694" cy="379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8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9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Deteção de Expressões Faciais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629273" cy="3708901"/>
          </a:xfrm>
        </p:spPr>
        <p:txBody>
          <a:bodyPr/>
          <a:lstStyle/>
          <a:p>
            <a:r>
              <a:rPr lang="pt-PT" dirty="0" err="1"/>
              <a:t>Detecção</a:t>
            </a:r>
            <a:r>
              <a:rPr lang="pt-PT" dirty="0"/>
              <a:t> de sorrisos</a:t>
            </a:r>
          </a:p>
          <a:p>
            <a:r>
              <a:rPr lang="pt-PT" dirty="0"/>
              <a:t>Demasiados falsos positivos</a:t>
            </a:r>
          </a:p>
          <a:p>
            <a:r>
              <a:rPr lang="pt-PT" dirty="0"/>
              <a:t>Usa-se </a:t>
            </a:r>
            <a:r>
              <a:rPr lang="pt-PT" dirty="0" err="1"/>
              <a:t>cascade</a:t>
            </a:r>
            <a:r>
              <a:rPr lang="pt-PT" dirty="0"/>
              <a:t> de </a:t>
            </a:r>
            <a:r>
              <a:rPr lang="pt-PT" dirty="0" err="1"/>
              <a:t>detecção</a:t>
            </a:r>
            <a:r>
              <a:rPr lang="pt-PT" dirty="0"/>
              <a:t> de sorridos para </a:t>
            </a:r>
            <a:r>
              <a:rPr lang="pt-PT" dirty="0" err="1"/>
              <a:t>detecção</a:t>
            </a:r>
            <a:r>
              <a:rPr lang="pt-PT" dirty="0"/>
              <a:t> de zona da boca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658" y="3519838"/>
            <a:ext cx="1875057" cy="18750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610" y="5255265"/>
            <a:ext cx="1875057" cy="18750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416" y="5255264"/>
            <a:ext cx="1875057" cy="18750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336" y="3400244"/>
            <a:ext cx="1875057" cy="187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5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1387</TotalTime>
  <Words>360</Words>
  <Application>Microsoft Office PowerPoint</Application>
  <PresentationFormat>Ecrã Panorâmico</PresentationFormat>
  <Paragraphs>91</Paragraphs>
  <Slides>21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DETI Creative Coding</dc:title>
  <dc:creator>Jose Manuel</dc:creator>
  <cp:lastModifiedBy>Ricardo Ribeiro</cp:lastModifiedBy>
  <cp:revision>169</cp:revision>
  <dcterms:created xsi:type="dcterms:W3CDTF">2016-06-28T02:48:51Z</dcterms:created>
  <dcterms:modified xsi:type="dcterms:W3CDTF">2017-01-10T21:19:39Z</dcterms:modified>
</cp:coreProperties>
</file>