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9" r:id="rId3"/>
    <p:sldId id="327" r:id="rId4"/>
    <p:sldId id="328" r:id="rId5"/>
    <p:sldId id="266" r:id="rId6"/>
    <p:sldId id="386" r:id="rId7"/>
    <p:sldId id="388" r:id="rId8"/>
    <p:sldId id="440" r:id="rId9"/>
    <p:sldId id="407" r:id="rId10"/>
    <p:sldId id="408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6" r:id="rId20"/>
    <p:sldId id="404" r:id="rId21"/>
    <p:sldId id="405" r:id="rId22"/>
    <p:sldId id="430" r:id="rId23"/>
    <p:sldId id="431" r:id="rId24"/>
    <p:sldId id="438" r:id="rId25"/>
    <p:sldId id="439" r:id="rId26"/>
    <p:sldId id="434" r:id="rId27"/>
    <p:sldId id="435" r:id="rId28"/>
    <p:sldId id="437" r:id="rId29"/>
    <p:sldId id="426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41" r:id="rId40"/>
    <p:sldId id="442" r:id="rId41"/>
    <p:sldId id="443" r:id="rId42"/>
    <p:sldId id="445" r:id="rId43"/>
    <p:sldId id="447" r:id="rId44"/>
    <p:sldId id="449" r:id="rId45"/>
    <p:sldId id="450" r:id="rId46"/>
    <p:sldId id="451" r:id="rId47"/>
    <p:sldId id="421" r:id="rId48"/>
    <p:sldId id="422" r:id="rId49"/>
    <p:sldId id="423" r:id="rId50"/>
    <p:sldId id="334" r:id="rId51"/>
    <p:sldId id="335" r:id="rId52"/>
    <p:sldId id="336" r:id="rId53"/>
    <p:sldId id="337" r:id="rId54"/>
  </p:sldIdLst>
  <p:sldSz cx="9144000" cy="6858000" type="screen4x3"/>
  <p:notesSz cx="6794500" cy="9906000"/>
  <p:embeddedFontLst>
    <p:embeddedFont>
      <p:font typeface="Calibri Light" panose="020F0302020204030204" pitchFamily="34" charset="0"/>
      <p:regular r:id="rId57"/>
      <p:italic r:id="rId58"/>
    </p:embeddedFont>
    <p:embeddedFont>
      <p:font typeface="Cambria Math" panose="02040503050406030204" pitchFamily="18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custDataLst>
    <p:tags r:id="rId64"/>
  </p:custData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86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C0637DC1-1301-4683-BDB4-C63B4C4D3CDC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01D74E6F-CF1B-4B4F-8646-938E4945D13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0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8E4D7855-4011-4EC0-BBC1-E324292F5967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5" tIns="46493" rIns="92985" bIns="46493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2985" tIns="46493" rIns="92985" bIns="46493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A7833305-6061-4162-8621-D52ACA04C19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7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3305-6061-4162-8621-D52ACA04C19F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1054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93D4-099A-462D-BB48-BA3C35FCD40C}" type="slidenum">
              <a:rPr lang="et-EE" smtClean="0"/>
              <a:t>31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5588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664-1463-45DD-8D5A-1DA0B9104981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95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7FD-06F8-4E38-84B1-D2723DC1CF6C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91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90D-1D6C-4CF8-9F6F-815CD3D4C4D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43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lkiri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38E-3AFA-4645-8B19-94B015127B17}" type="datetime1">
              <a:rPr lang="et-EE" smtClean="0"/>
              <a:t>25.12.2016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50D6-14C5-47D4-9219-7F0C87F8A719}" type="slidenum">
              <a:rPr lang="en-GB" altLang="et-EE"/>
              <a:pPr/>
              <a:t>‹#›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19429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038-3FB1-40D8-8747-17BE32FBDC07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13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D2C-01C7-4673-9974-B4B8CE670BB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95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31C5-6988-4BDC-A3A7-B592CA607C4B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09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2EE1-836A-4EB4-8562-76DB1645EA4D}" type="datetime1">
              <a:rPr lang="et-EE" smtClean="0"/>
              <a:t>25.12.2016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07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67D0-7215-45AD-B76E-4B5BCD918A3B}" type="datetime1">
              <a:rPr lang="et-EE" smtClean="0"/>
              <a:t>25.12.2016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1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DCA-5098-40BF-BE14-1EF95C6E5750}" type="datetime1">
              <a:rPr lang="et-EE" smtClean="0"/>
              <a:t>25.12.2016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81EC-8E4A-4B37-847E-55AE1F487EBE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0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1AC-2F76-4E98-84E2-21009719E155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4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AFA-79C3-484B-905F-05880DC37CF8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3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6.xml"/><Relationship Id="rId7" Type="http://schemas.openxmlformats.org/officeDocument/2006/relationships/oleObject" Target="../embeddings/oleObject5.bin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20.xml"/><Relationship Id="rId7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7.bin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30.xml"/><Relationship Id="rId7" Type="http://schemas.openxmlformats.org/officeDocument/2006/relationships/oleObject" Target="../embeddings/oleObject8.bin"/><Relationship Id="rId2" Type="http://schemas.openxmlformats.org/officeDocument/2006/relationships/tags" Target="../tags/tag2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34.xml"/><Relationship Id="rId7" Type="http://schemas.openxmlformats.org/officeDocument/2006/relationships/oleObject" Target="../embeddings/oleObject9.bin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3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37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4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46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50.xml"/><Relationship Id="rId7" Type="http://schemas.openxmlformats.org/officeDocument/2006/relationships/oleObject" Target="../embeddings/oleObject13.bin"/><Relationship Id="rId2" Type="http://schemas.openxmlformats.org/officeDocument/2006/relationships/tags" Target="../tags/tag49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54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3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9.emf"/><Relationship Id="rId2" Type="http://schemas.openxmlformats.org/officeDocument/2006/relationships/tags" Target="../tags/tag5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20.emf"/><Relationship Id="rId2" Type="http://schemas.openxmlformats.org/officeDocument/2006/relationships/tags" Target="../tags/tag6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62560" y="258763"/>
            <a:ext cx="8859520" cy="2387600"/>
          </a:xfrm>
        </p:spPr>
        <p:txBody>
          <a:bodyPr/>
          <a:lstStyle/>
          <a:p>
            <a:r>
              <a:rPr lang="et-EE" dirty="0" smtClean="0"/>
              <a:t>Programmeerimise alused II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51840" y="3628074"/>
            <a:ext cx="7680960" cy="3093402"/>
          </a:xfrm>
        </p:spPr>
        <p:txBody>
          <a:bodyPr>
            <a:normAutofit/>
          </a:bodyPr>
          <a:lstStyle/>
          <a:p>
            <a:r>
              <a:rPr lang="et-EE" sz="3200" dirty="0" smtClean="0"/>
              <a:t>Infotehnoloogia mitteinformaatikutele</a:t>
            </a:r>
          </a:p>
          <a:p>
            <a:r>
              <a:rPr lang="et-EE" sz="3200" dirty="0" smtClean="0"/>
              <a:t>17. november 2016</a:t>
            </a:r>
          </a:p>
          <a:p>
            <a:r>
              <a:rPr lang="et-EE" sz="3200" dirty="0" smtClean="0"/>
              <a:t>Eno Tõnisson</a:t>
            </a:r>
            <a:endParaRPr lang="et-EE" sz="32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Thonny</a:t>
            </a:r>
            <a:r>
              <a:rPr lang="et-EE" dirty="0" smtClean="0"/>
              <a:t> abil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Run</a:t>
            </a:r>
            <a:r>
              <a:rPr lang="et-EE" dirty="0" smtClean="0"/>
              <a:t> </a:t>
            </a:r>
            <a:r>
              <a:rPr lang="et-EE" dirty="0" smtClean="0">
                <a:sym typeface="Wingdings" panose="05000000000000000000" pitchFamily="2" charset="2"/>
              </a:rPr>
              <a:t> </a:t>
            </a:r>
            <a:r>
              <a:rPr lang="et-EE" dirty="0" err="1" smtClean="0">
                <a:sym typeface="Wingdings" panose="05000000000000000000" pitchFamily="2" charset="2"/>
              </a:rPr>
              <a:t>Debug</a:t>
            </a:r>
            <a:r>
              <a:rPr lang="et-EE" dirty="0" smtClean="0">
                <a:sym typeface="Wingdings" panose="05000000000000000000" pitchFamily="2" charset="2"/>
              </a:rPr>
              <a:t> </a:t>
            </a:r>
            <a:r>
              <a:rPr lang="et-EE" dirty="0" err="1" smtClean="0">
                <a:sym typeface="Wingdings" panose="05000000000000000000" pitchFamily="2" charset="2"/>
              </a:rPr>
              <a:t>current</a:t>
            </a:r>
            <a:r>
              <a:rPr lang="et-EE" dirty="0" smtClean="0">
                <a:sym typeface="Wingdings" panose="05000000000000000000" pitchFamily="2" charset="2"/>
              </a:rPr>
              <a:t> </a:t>
            </a:r>
            <a:r>
              <a:rPr lang="et-EE" dirty="0" err="1" smtClean="0">
                <a:sym typeface="Wingdings" panose="05000000000000000000" pitchFamily="2" charset="2"/>
              </a:rPr>
              <a:t>script</a:t>
            </a:r>
            <a:r>
              <a:rPr lang="et-EE" dirty="0" smtClean="0">
                <a:sym typeface="Wingdings" panose="05000000000000000000" pitchFamily="2" charset="2"/>
              </a:rPr>
              <a:t> (Ctrl + F5)</a:t>
            </a:r>
          </a:p>
          <a:p>
            <a:r>
              <a:rPr lang="et-EE" dirty="0" err="1" smtClean="0">
                <a:sym typeface="Wingdings" panose="05000000000000000000" pitchFamily="2" charset="2"/>
              </a:rPr>
              <a:t>Step</a:t>
            </a:r>
            <a:r>
              <a:rPr lang="et-EE" dirty="0" smtClean="0">
                <a:sym typeface="Wingdings" panose="05000000000000000000" pitchFamily="2" charset="2"/>
              </a:rPr>
              <a:t> </a:t>
            </a:r>
            <a:r>
              <a:rPr lang="et-EE" dirty="0" err="1" smtClean="0">
                <a:sym typeface="Wingdings" panose="05000000000000000000" pitchFamily="2" charset="2"/>
              </a:rPr>
              <a:t>into</a:t>
            </a:r>
            <a:r>
              <a:rPr lang="et-EE" dirty="0" smtClean="0">
                <a:sym typeface="Wingdings" panose="05000000000000000000" pitchFamily="2" charset="2"/>
              </a:rPr>
              <a:t> (F7)</a:t>
            </a: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076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PQuestion"/>
          <p:cNvSpPr>
            <a:spLocks noGrp="1"/>
          </p:cNvSpPr>
          <p:nvPr>
            <p:ph type="title"/>
          </p:nvPr>
        </p:nvSpPr>
        <p:spPr>
          <a:xfrm>
            <a:off x="1357313" y="1034653"/>
            <a:ext cx="6172200" cy="857250"/>
          </a:xfrm>
        </p:spPr>
        <p:txBody>
          <a:bodyPr/>
          <a:lstStyle/>
          <a:p>
            <a:r>
              <a:rPr lang="et-EE" sz="2700" dirty="0"/>
              <a:t>Mis ilmub ekraanile?</a:t>
            </a:r>
            <a:endParaRPr lang="en-US" sz="2700" dirty="0"/>
          </a:p>
        </p:txBody>
      </p:sp>
      <p:sp>
        <p:nvSpPr>
          <p:cNvPr id="3891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501A5C-A096-4776-9E7B-4607EFCE200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4644806"/>
              </p:ext>
            </p:extLst>
          </p:nvPr>
        </p:nvGraphicFramePr>
        <p:xfrm>
          <a:off x="5274469" y="3261123"/>
          <a:ext cx="2434829" cy="27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469" y="3261123"/>
                        <a:ext cx="2434829" cy="2739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49743" y="1891904"/>
            <a:ext cx="4070345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  return 0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return 1 +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(n-1)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(3))</a:t>
            </a:r>
          </a:p>
        </p:txBody>
      </p:sp>
      <p:sp>
        <p:nvSpPr>
          <p:cNvPr id="3891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528762" y="3807042"/>
            <a:ext cx="2557184" cy="2009504"/>
          </a:xfrm>
        </p:spPr>
        <p:txBody>
          <a:bodyPr>
            <a:noAutofit/>
          </a:bodyPr>
          <a:lstStyle/>
          <a:p>
            <a:pPr marL="514350" indent="-514350">
              <a:buFontTx/>
              <a:buAutoNum type="arabicPeriod"/>
            </a:pPr>
            <a:r>
              <a:rPr lang="et-EE" dirty="0"/>
              <a:t>0</a:t>
            </a:r>
            <a:endParaRPr lang="et-EE" dirty="0" smtClean="0"/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3 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6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1223962" y="4326137"/>
            <a:ext cx="304800" cy="3048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sz="135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729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PQuestion"/>
          <p:cNvSpPr>
            <a:spLocks noGrp="1"/>
          </p:cNvSpPr>
          <p:nvPr>
            <p:ph type="title"/>
          </p:nvPr>
        </p:nvSpPr>
        <p:spPr>
          <a:xfrm>
            <a:off x="1385888" y="1160860"/>
            <a:ext cx="6172200" cy="857250"/>
          </a:xfrm>
        </p:spPr>
        <p:txBody>
          <a:bodyPr/>
          <a:lstStyle/>
          <a:p>
            <a:r>
              <a:rPr lang="et-EE" sz="2700" dirty="0"/>
              <a:t>Mis ilmub ekraanile?</a:t>
            </a:r>
            <a:endParaRPr lang="en-US" sz="2700" dirty="0"/>
          </a:p>
        </p:txBody>
      </p:sp>
      <p:sp>
        <p:nvSpPr>
          <p:cNvPr id="3891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501A5C-A096-4776-9E7B-4607EFCE200B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53111761"/>
              </p:ext>
            </p:extLst>
          </p:nvPr>
        </p:nvGraphicFramePr>
        <p:xfrm>
          <a:off x="5274469" y="3261123"/>
          <a:ext cx="2434829" cy="27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469" y="3261123"/>
                        <a:ext cx="2434829" cy="2739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49743" y="1891904"/>
            <a:ext cx="4070345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  return 0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t-EE" sz="21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(n-1)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(3))</a:t>
            </a:r>
          </a:p>
        </p:txBody>
      </p:sp>
      <p:sp>
        <p:nvSpPr>
          <p:cNvPr id="3891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528762" y="3807042"/>
            <a:ext cx="2557184" cy="2009504"/>
          </a:xfrm>
        </p:spPr>
        <p:txBody>
          <a:bodyPr>
            <a:noAutofit/>
          </a:bodyPr>
          <a:lstStyle/>
          <a:p>
            <a:pPr marL="514350" indent="-514350">
              <a:buFontTx/>
              <a:buAutoNum type="arabicPeriod"/>
            </a:pPr>
            <a:r>
              <a:rPr lang="et-EE" dirty="0"/>
              <a:t>0</a:t>
            </a:r>
            <a:endParaRPr lang="et-EE" dirty="0" smtClean="0"/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3 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6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284923" y="4614254"/>
            <a:ext cx="304800" cy="3048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sz="135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93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PQuestion"/>
          <p:cNvSpPr>
            <a:spLocks noGrp="1"/>
          </p:cNvSpPr>
          <p:nvPr>
            <p:ph type="title"/>
          </p:nvPr>
        </p:nvSpPr>
        <p:spPr>
          <a:xfrm>
            <a:off x="1385888" y="1160860"/>
            <a:ext cx="6172200" cy="857250"/>
          </a:xfrm>
        </p:spPr>
        <p:txBody>
          <a:bodyPr/>
          <a:lstStyle/>
          <a:p>
            <a:r>
              <a:rPr lang="et-EE" sz="2700" dirty="0"/>
              <a:t>Mis ilmub ekraanile?</a:t>
            </a:r>
            <a:endParaRPr lang="en-US" sz="2700" dirty="0"/>
          </a:p>
        </p:txBody>
      </p:sp>
      <p:sp>
        <p:nvSpPr>
          <p:cNvPr id="3891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501A5C-A096-4776-9E7B-4607EFCE200B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88987559"/>
              </p:ext>
            </p:extLst>
          </p:nvPr>
        </p:nvGraphicFramePr>
        <p:xfrm>
          <a:off x="5274469" y="3261123"/>
          <a:ext cx="2434829" cy="27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469" y="3261123"/>
                        <a:ext cx="2434829" cy="2739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49742" y="1891904"/>
            <a:ext cx="3422732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  return 0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(n-1)</a:t>
            </a:r>
          </a:p>
          <a:p>
            <a:pPr eaLnBrk="1" hangingPunct="1"/>
            <a:r>
              <a:rPr lang="en-US" sz="21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rfun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(3))</a:t>
            </a:r>
          </a:p>
        </p:txBody>
      </p:sp>
      <p:sp>
        <p:nvSpPr>
          <p:cNvPr id="3891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528762" y="3807042"/>
            <a:ext cx="2557184" cy="2009504"/>
          </a:xfrm>
        </p:spPr>
        <p:txBody>
          <a:bodyPr>
            <a:noAutofit/>
          </a:bodyPr>
          <a:lstStyle/>
          <a:p>
            <a:pPr marL="514350" indent="-514350">
              <a:buFontTx/>
              <a:buAutoNum type="arabicPeriod"/>
            </a:pPr>
            <a:r>
              <a:rPr lang="et-EE" dirty="0"/>
              <a:t>0</a:t>
            </a:r>
            <a:endParaRPr lang="et-EE" dirty="0" smtClean="0"/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3 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6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dirty="0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345883" y="3841332"/>
            <a:ext cx="228600" cy="228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sz="135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01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Rekursiivse väljakutse koht</a:t>
            </a:r>
          </a:p>
        </p:txBody>
      </p:sp>
      <p:sp>
        <p:nvSpPr>
          <p:cNvPr id="14339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Rekursiivsetes </a:t>
            </a:r>
            <a:r>
              <a:rPr lang="en-US" smtClean="0"/>
              <a:t>alamprogrammides</a:t>
            </a:r>
            <a:r>
              <a:rPr lang="et-EE" smtClean="0"/>
              <a:t> võivad "tegevused" toimuda </a:t>
            </a:r>
            <a:r>
              <a:rPr lang="fi-FI" smtClean="0"/>
              <a:t>enne ja/v</a:t>
            </a:r>
            <a:r>
              <a:rPr lang="et-EE" smtClean="0"/>
              <a:t>õ</a:t>
            </a:r>
            <a:r>
              <a:rPr lang="fi-FI" smtClean="0"/>
              <a:t>i p</a:t>
            </a:r>
            <a:r>
              <a:rPr lang="et-EE" smtClean="0"/>
              <a:t>ä</a:t>
            </a:r>
            <a:r>
              <a:rPr lang="fi-FI" smtClean="0"/>
              <a:t>rast rekursiivset v</a:t>
            </a:r>
            <a:r>
              <a:rPr lang="et-EE" smtClean="0"/>
              <a:t>ä</a:t>
            </a:r>
            <a:r>
              <a:rPr lang="fi-FI" smtClean="0"/>
              <a:t>ljakutset.</a:t>
            </a:r>
          </a:p>
          <a:p>
            <a:r>
              <a:rPr lang="et-EE" smtClean="0"/>
              <a:t>Enne rekursiivset väljakutset tehtavad tegevused toimuvad "kahanevalt".</a:t>
            </a:r>
          </a:p>
          <a:p>
            <a:r>
              <a:rPr lang="et-EE" smtClean="0"/>
              <a:t>Pärast rekursiivset väljakutset tehtavad tegevused toimuvad "kasvavalt".</a:t>
            </a:r>
          </a:p>
        </p:txBody>
      </p:sp>
      <p:sp>
        <p:nvSpPr>
          <p:cNvPr id="14340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C16E95-C885-48E2-A3B4-F46AB614BE1A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834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smtClean="0"/>
          </a:p>
        </p:txBody>
      </p:sp>
      <p:sp>
        <p:nvSpPr>
          <p:cNvPr id="15363" name="Sisu kohatäide 2"/>
          <p:cNvSpPr>
            <a:spLocks noGrp="1"/>
          </p:cNvSpPr>
          <p:nvPr>
            <p:ph idx="1"/>
          </p:nvPr>
        </p:nvSpPr>
        <p:spPr>
          <a:xfrm>
            <a:off x="1331640" y="2456893"/>
            <a:ext cx="61722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printAlla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 &lt;= 0: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print("Stop!")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print(n)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printAlla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(n-1)</a:t>
            </a:r>
          </a:p>
        </p:txBody>
      </p:sp>
      <p:sp>
        <p:nvSpPr>
          <p:cNvPr id="1536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038C76-A585-41E9-9E75-E365BE96B317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642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printÜles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 &lt;= 0: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print("Stop!")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printÜles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print(n)  </a:t>
            </a:r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510665"/>
            <a:ext cx="78867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printAllaÜles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 &lt;= 0: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print("Stop!")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 # Stop!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print(n)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printAllaÜles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(n-1)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print(n) </a:t>
            </a:r>
            <a:endParaRPr lang="et-EE" dirty="0"/>
          </a:p>
        </p:txBody>
      </p:sp>
      <p:sp>
        <p:nvSpPr>
          <p:cNvPr id="16387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4D86BB-0B2F-4917-ACCB-BAD4E3274057}" type="slidenum">
              <a:rPr lang="en-GB" smtClean="0"/>
              <a:pPr eaLnBrk="1" hangingPunct="1"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096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smtClean="0"/>
          </a:p>
        </p:txBody>
      </p:sp>
      <p:sp>
        <p:nvSpPr>
          <p:cNvPr id="21507" name="Sisu kohatäide 2"/>
          <p:cNvSpPr>
            <a:spLocks noGrp="1"/>
          </p:cNvSpPr>
          <p:nvPr>
            <p:ph idx="1"/>
          </p:nvPr>
        </p:nvSpPr>
        <p:spPr>
          <a:xfrm>
            <a:off x="0" y="1561464"/>
            <a:ext cx="9428480" cy="469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on_palindroom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(s):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(s) &lt;= 1: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return s[0] == s[-1] and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on_palindroom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(s[1:-1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t-EE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t-EE" sz="2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A920C-B63A-4DF8-AAE3-D70AF9944EFD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888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smtClean="0"/>
          </a:p>
        </p:txBody>
      </p:sp>
      <p:sp>
        <p:nvSpPr>
          <p:cNvPr id="21507" name="Sisu kohatäide 2"/>
          <p:cNvSpPr>
            <a:spLocks noGrp="1"/>
          </p:cNvSpPr>
          <p:nvPr>
            <p:ph idx="1"/>
          </p:nvPr>
        </p:nvSpPr>
        <p:spPr>
          <a:xfrm>
            <a:off x="-71120" y="1134744"/>
            <a:ext cx="9428480" cy="469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on_palindroom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(s):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(s) &lt;= 1: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return s[0] == s[-1] and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on_palindroom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(s[1:-1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t-EE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t-EE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t-EE" sz="2200" b="1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= '</a:t>
            </a:r>
            <a:r>
              <a:rPr lang="et-EE" sz="2200" b="1" dirty="0" err="1">
                <a:latin typeface="Courier New" pitchFamily="49" charset="0"/>
                <a:cs typeface="Courier New" pitchFamily="49" charset="0"/>
              </a:rPr>
              <a:t>kuulilennuteetunneliluuk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t-EE" sz="22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sz="2200" b="1" dirty="0" err="1">
                <a:latin typeface="Courier New" pitchFamily="49" charset="0"/>
                <a:cs typeface="Courier New" pitchFamily="49" charset="0"/>
              </a:rPr>
              <a:t>on_palindroom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(s):</a:t>
            </a:r>
          </a:p>
          <a:p>
            <a:pPr marL="0" indent="0">
              <a:buNone/>
            </a:pPr>
            <a:r>
              <a:rPr lang="et-EE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t-EE" sz="2200" b="1" dirty="0" smtClean="0">
                <a:latin typeface="Courier New" pitchFamily="49" charset="0"/>
                <a:cs typeface="Courier New" pitchFamily="49" charset="0"/>
              </a:rPr>
              <a:t>print(s 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+ ' on palindroom!')</a:t>
            </a:r>
          </a:p>
          <a:p>
            <a:pPr marL="0" indent="0">
              <a:buNone/>
            </a:pPr>
            <a:r>
              <a:rPr lang="et-EE" sz="22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t-EE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t-EE" sz="2200" b="1" dirty="0" smtClean="0">
                <a:latin typeface="Courier New" pitchFamily="49" charset="0"/>
                <a:cs typeface="Courier New" pitchFamily="49" charset="0"/>
              </a:rPr>
              <a:t>print(s </a:t>
            </a:r>
            <a:r>
              <a:rPr lang="et-EE" sz="2200" b="1" dirty="0">
                <a:latin typeface="Courier New" pitchFamily="49" charset="0"/>
                <a:cs typeface="Courier New" pitchFamily="49" charset="0"/>
              </a:rPr>
              <a:t>+ ' ei ole palindroom!')</a:t>
            </a:r>
            <a:endParaRPr lang="et-EE" sz="2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A920C-B63A-4DF8-AAE3-D70AF9944EFD}" type="slidenum">
              <a:rPr lang="en-GB" smtClean="0"/>
              <a:pPr eaLnBrk="1" hangingPunct="1"/>
              <a:t>19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103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4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 rõõmsalt täna järjekordsele õppesessioonile tulite?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2102321"/>
            <a:ext cx="4772025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Ilma igasuguse rõõmuta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 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Väga rõõmsalt</a:t>
            </a:r>
            <a:endParaRPr lang="en-US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1C3E7-8A83-4C60-9F17-47BA86F1C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12922956"/>
              </p:ext>
            </p:extLst>
          </p:nvPr>
        </p:nvGraphicFramePr>
        <p:xfrm>
          <a:off x="4991099" y="1484784"/>
          <a:ext cx="386144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1484784"/>
                        <a:ext cx="3861445" cy="5143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6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304800" y="265803"/>
            <a:ext cx="8534400" cy="994172"/>
          </a:xfrm>
        </p:spPr>
        <p:txBody>
          <a:bodyPr>
            <a:normAutofit fontScale="90000"/>
          </a:bodyPr>
          <a:lstStyle/>
          <a:p>
            <a:r>
              <a:rPr lang="et-EE" dirty="0"/>
              <a:t>R</a:t>
            </a:r>
            <a:r>
              <a:rPr lang="et-EE" dirty="0" smtClean="0"/>
              <a:t>ekursiivne funktsioon astendamise jaoks </a:t>
            </a:r>
            <a:r>
              <a:rPr lang="et-EE" dirty="0" err="1" smtClean="0"/>
              <a:t>n</a:t>
            </a:r>
            <a:r>
              <a:rPr lang="et-EE" baseline="30000" dirty="0" err="1" smtClean="0"/>
              <a:t>m</a:t>
            </a:r>
            <a:r>
              <a:rPr lang="et-EE" dirty="0" smtClean="0"/>
              <a:t> (kaks argumenti)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6890" y="28619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m == 0: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m-1)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94892" y="701118"/>
            <a:ext cx="7920788" cy="588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pikkus(loend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i = 0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loend: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    i += 1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i</a:t>
            </a:r>
          </a:p>
          <a:p>
            <a:pPr marL="0" indent="0">
              <a:buNone/>
            </a:pPr>
            <a:endParaRPr lang="et-EE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rpikkus(loend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loend == []: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t-EE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sz="2400" b="1" dirty="0">
                <a:latin typeface="Courier New" pitchFamily="49" charset="0"/>
                <a:cs typeface="Courier New" pitchFamily="49" charset="0"/>
              </a:rPr>
              <a:t> 1 + rpikkus(loend[1:])</a:t>
            </a:r>
          </a:p>
          <a:p>
            <a:pPr marL="0" indent="0">
              <a:buNone/>
            </a:pPr>
            <a:endParaRPr lang="et-EE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t-EE" smtClean="0"/>
              <a:t>Rekursiooniskeemid</a:t>
            </a:r>
          </a:p>
        </p:txBody>
      </p:sp>
      <p:sp>
        <p:nvSpPr>
          <p:cNvPr id="24579" name="Sisu kohatäide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t-EE" sz="2800" smtClean="0"/>
              <a:t>Seni kutsuti alamprogrammi kehas ennast välja ülimalt üks kord.</a:t>
            </a:r>
          </a:p>
          <a:p>
            <a:r>
              <a:rPr lang="fi-FI" sz="2800" smtClean="0"/>
              <a:t>Sellist rekursiooni nimetatakse </a:t>
            </a:r>
            <a:r>
              <a:rPr lang="et-EE" sz="2800" smtClean="0"/>
              <a:t>l</a:t>
            </a:r>
            <a:r>
              <a:rPr lang="fi-FI" sz="2800" smtClean="0"/>
              <a:t>ineaarseks, kuna rekursiivsete</a:t>
            </a:r>
            <a:r>
              <a:rPr lang="et-EE" sz="2800" smtClean="0"/>
              <a:t> väljakutsete kontrollvoog on lineaarne ahel.</a:t>
            </a:r>
          </a:p>
          <a:p>
            <a:r>
              <a:rPr lang="et-EE" sz="2800" smtClean="0"/>
              <a:t>Keerukamad rekursiooniskeemid kasutavad erinevaid rekursiivse väljakutse mustreid:</a:t>
            </a:r>
          </a:p>
          <a:p>
            <a:pPr lvl="1"/>
            <a:r>
              <a:rPr lang="et-EE" sz="2400" smtClean="0"/>
              <a:t>Puurekursiooni korral kutsutakse alamprogrammi rekursiivselt  "samal tasemel" välja kaks või enam korda.</a:t>
            </a:r>
          </a:p>
          <a:p>
            <a:pPr lvl="1"/>
            <a:r>
              <a:rPr lang="fi-FI" sz="2400" smtClean="0"/>
              <a:t>Vastastikuse rekursiooni korral kutsub </a:t>
            </a:r>
            <a:r>
              <a:rPr lang="et-EE" sz="2400" smtClean="0"/>
              <a:t> ü</a:t>
            </a:r>
            <a:r>
              <a:rPr lang="fi-FI" sz="2400" smtClean="0"/>
              <a:t>ks </a:t>
            </a:r>
            <a:r>
              <a:rPr lang="et-EE" sz="2400" smtClean="0"/>
              <a:t>alamprogramm</a:t>
            </a:r>
            <a:r>
              <a:rPr lang="fi-FI" sz="2400" smtClean="0"/>
              <a:t> teist</a:t>
            </a:r>
            <a:r>
              <a:rPr lang="et-EE" sz="2400" smtClean="0"/>
              <a:t> ja teine esimest.</a:t>
            </a:r>
          </a:p>
          <a:p>
            <a:pPr lvl="1"/>
            <a:r>
              <a:rPr lang="et-EE" sz="2400" smtClean="0"/>
              <a:t>. . .</a:t>
            </a:r>
          </a:p>
        </p:txBody>
      </p:sp>
      <p:sp>
        <p:nvSpPr>
          <p:cNvPr id="24580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0B8264-21C6-43D6-A963-F47BC9792CF3}" type="slidenum">
              <a:rPr lang="en-GB" smtClean="0"/>
              <a:pPr eaLnBrk="1" hangingPunct="1"/>
              <a:t>22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544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Puurekursioon</a:t>
            </a:r>
            <a:endParaRPr lang="et-EE" dirty="0" smtClean="0"/>
          </a:p>
        </p:txBody>
      </p:sp>
      <p:sp>
        <p:nvSpPr>
          <p:cNvPr id="2560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0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== 1: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(n-1) + 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(n-2)</a:t>
            </a:r>
            <a:endParaRPr lang="et-EE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255E5E-5353-4A09-BDFD-72EA0892553B}" type="slidenum">
              <a:rPr lang="en-GB" smtClean="0"/>
              <a:pPr eaLnBrk="1" hangingPunct="1"/>
              <a:t>23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975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24</a:t>
            </a:fld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6712"/>
            <a:ext cx="57721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25</a:t>
            </a:fld>
            <a:endParaRPr lang="et-EE"/>
          </a:p>
        </p:txBody>
      </p:sp>
      <p:sp>
        <p:nvSpPr>
          <p:cNvPr id="5" name="Sisu kohatäide 2"/>
          <p:cNvSpPr>
            <a:spLocks noGrp="1"/>
          </p:cNvSpPr>
          <p:nvPr>
            <p:ph idx="1"/>
          </p:nvPr>
        </p:nvSpPr>
        <p:spPr>
          <a:xfrm>
            <a:off x="628650" y="680720"/>
            <a:ext cx="7886700" cy="5496243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 turtle import *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 random import *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5: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forward(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back(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forward(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left(45)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(6, 7) / 10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right(90)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(6, 7) / 10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left(45)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back(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pikkus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t-E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„Mängida läbi“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rekFun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, y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x == 0: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y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x &lt; 0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rekFun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(x + 1, y - 2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t-EE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t-EE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rekFun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(x - 1, y + 2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t-EE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rekFun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(-6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, 0</a:t>
            </a:r>
            <a:r>
              <a:rPr lang="et-EE" b="1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Vastastikune rekursioon</a:t>
            </a:r>
          </a:p>
        </p:txBody>
      </p:sp>
      <p:sp>
        <p:nvSpPr>
          <p:cNvPr id="26627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paaris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 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paaritu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pPr marL="0" indent="0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paaritu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else: 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paaris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 - 1)</a:t>
            </a:r>
            <a:endParaRPr lang="et-EE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B0BD26-33A6-48CD-937C-3929819D8FF9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154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Sabarekursioon</a:t>
            </a:r>
          </a:p>
        </p:txBody>
      </p:sp>
      <p:sp>
        <p:nvSpPr>
          <p:cNvPr id="17411" name="Sisu kohatäide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t-EE" i="1" dirty="0"/>
              <a:t>Tail </a:t>
            </a:r>
            <a:r>
              <a:rPr lang="et-EE" i="1" dirty="0" err="1"/>
              <a:t>recursion</a:t>
            </a:r>
            <a:endParaRPr lang="et-EE" i="1" dirty="0"/>
          </a:p>
          <a:p>
            <a:r>
              <a:rPr lang="et-EE" dirty="0" smtClean="0"/>
              <a:t>Kui kõik tegevused toimuvad enne rekursiivset väljakutset, nimetatakse </a:t>
            </a:r>
            <a:r>
              <a:rPr lang="et-EE" dirty="0" err="1" smtClean="0"/>
              <a:t>rekursiooni</a:t>
            </a:r>
            <a:r>
              <a:rPr lang="et-EE" dirty="0" smtClean="0"/>
              <a:t> </a:t>
            </a:r>
            <a:r>
              <a:rPr lang="et-EE" dirty="0" err="1" smtClean="0"/>
              <a:t>sabarekursiooniks</a:t>
            </a:r>
            <a:r>
              <a:rPr lang="et-EE" dirty="0" smtClean="0"/>
              <a:t>.</a:t>
            </a:r>
          </a:p>
          <a:p>
            <a:r>
              <a:rPr lang="et-EE" dirty="0" smtClean="0"/>
              <a:t>Funktsiooni nimetatakse sabarekursiivseks, kui pärast tagastusväärtuse saamist tehakse ainult väärtuse tagastamine. </a:t>
            </a:r>
          </a:p>
          <a:p>
            <a:r>
              <a:rPr lang="fi-FI" dirty="0" err="1" smtClean="0"/>
              <a:t>Sabarekursiooni</a:t>
            </a:r>
            <a:r>
              <a:rPr lang="fi-FI" dirty="0" smtClean="0"/>
              <a:t> </a:t>
            </a:r>
            <a:r>
              <a:rPr lang="fi-FI" dirty="0"/>
              <a:t>on </a:t>
            </a:r>
            <a:r>
              <a:rPr lang="et-EE" dirty="0" smtClean="0"/>
              <a:t>suhteliselt</a:t>
            </a:r>
            <a:r>
              <a:rPr lang="fi-FI" dirty="0" smtClean="0"/>
              <a:t> </a:t>
            </a:r>
            <a:r>
              <a:rPr lang="fi-FI" dirty="0" err="1"/>
              <a:t>lihtne</a:t>
            </a:r>
            <a:r>
              <a:rPr lang="fi-FI" dirty="0"/>
              <a:t> </a:t>
            </a:r>
            <a:r>
              <a:rPr lang="fi-FI" dirty="0" err="1"/>
              <a:t>teisendada</a:t>
            </a:r>
            <a:r>
              <a:rPr lang="fi-FI" dirty="0"/>
              <a:t> </a:t>
            </a:r>
            <a:r>
              <a:rPr lang="fi-FI" dirty="0" err="1"/>
              <a:t>tavaliseks</a:t>
            </a:r>
            <a:r>
              <a:rPr lang="fi-FI" dirty="0"/>
              <a:t> </a:t>
            </a:r>
            <a:r>
              <a:rPr lang="fi-FI" dirty="0" err="1"/>
              <a:t>ts</a:t>
            </a:r>
            <a:r>
              <a:rPr lang="et-EE" dirty="0"/>
              <a:t>ü</a:t>
            </a:r>
            <a:r>
              <a:rPr lang="fi-FI" dirty="0" err="1"/>
              <a:t>kliks</a:t>
            </a:r>
            <a:r>
              <a:rPr lang="et-EE" dirty="0"/>
              <a:t> (ja ka vastupidi).</a:t>
            </a:r>
          </a:p>
          <a:p>
            <a:endParaRPr lang="et-EE" dirty="0" smtClean="0"/>
          </a:p>
        </p:txBody>
      </p:sp>
      <p:sp>
        <p:nvSpPr>
          <p:cNvPr id="17412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01DA08-70DA-4340-977C-21F771225F26}" type="slidenum">
              <a:rPr lang="en-GB" smtClean="0"/>
              <a:pPr eaLnBrk="1" hangingPunct="1"/>
              <a:t>28</a:t>
            </a:fld>
            <a:endParaRPr lang="en-GB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8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Perioodi jooksul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t-EE" dirty="0">
                <a:sym typeface="Wingdings" panose="05000000000000000000" pitchFamily="2" charset="2"/>
              </a:rPr>
              <a:t>N</a:t>
            </a:r>
            <a:r>
              <a:rPr lang="et-EE" dirty="0" smtClean="0">
                <a:sym typeface="Wingdings" panose="05000000000000000000" pitchFamily="2" charset="2"/>
              </a:rPr>
              <a:t>äiteid</a:t>
            </a:r>
          </a:p>
          <a:p>
            <a:pPr lvl="1"/>
            <a:r>
              <a:rPr lang="et-EE" dirty="0"/>
              <a:t>Küülikud</a:t>
            </a:r>
          </a:p>
          <a:p>
            <a:pPr lvl="1"/>
            <a:r>
              <a:rPr lang="et-EE" dirty="0"/>
              <a:t>Kuldlõige</a:t>
            </a:r>
          </a:p>
          <a:p>
            <a:pPr lvl="1"/>
            <a:r>
              <a:rPr lang="et-EE" dirty="0" smtClean="0">
                <a:sym typeface="Wingdings" panose="05000000000000000000" pitchFamily="2" charset="2"/>
              </a:rPr>
              <a:t>Hanoi tornid</a:t>
            </a:r>
          </a:p>
          <a:p>
            <a:pPr lvl="1"/>
            <a:r>
              <a:rPr lang="et-EE" dirty="0" smtClean="0">
                <a:sym typeface="Wingdings" panose="05000000000000000000" pitchFamily="2" charset="2"/>
              </a:rPr>
              <a:t>...</a:t>
            </a:r>
            <a:endParaRPr lang="et-EE" dirty="0">
              <a:sym typeface="Wingdings" panose="05000000000000000000" pitchFamily="2" charset="2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963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PQuestion"/>
          <p:cNvSpPr>
            <a:spLocks noGrp="1"/>
          </p:cNvSpPr>
          <p:nvPr>
            <p:ph type="title"/>
          </p:nvPr>
        </p:nvSpPr>
        <p:spPr>
          <a:xfrm>
            <a:off x="0" y="274637"/>
            <a:ext cx="8892480" cy="1143000"/>
          </a:xfrm>
        </p:spPr>
        <p:txBody>
          <a:bodyPr>
            <a:noAutofit/>
          </a:bodyPr>
          <a:lstStyle/>
          <a:p>
            <a:r>
              <a:rPr lang="et-EE" sz="3600" dirty="0" smtClean="0"/>
              <a:t>Umbes mitu tundi tegelesite pärast eelmist loengut selle ainega</a:t>
            </a:r>
            <a:endParaRPr lang="en-US" sz="3600" dirty="0"/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0-4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4-8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8-12 tundi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12-16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16-20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üle 20 tunni</a:t>
            </a:r>
          </a:p>
        </p:txBody>
      </p:sp>
      <p:graphicFrame>
        <p:nvGraphicFramePr>
          <p:cNvPr id="13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87580320"/>
              </p:ext>
            </p:extLst>
          </p:nvPr>
        </p:nvGraphicFramePr>
        <p:xfrm>
          <a:off x="4067944" y="1714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145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A7FD-8118-44E3-BCB2-B3B92EE8415C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73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Andmestuktuurid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Järjend (list)</a:t>
            </a:r>
          </a:p>
          <a:p>
            <a:r>
              <a:rPr lang="et-EE" dirty="0" err="1" smtClean="0"/>
              <a:t>Ennik</a:t>
            </a:r>
            <a:endParaRPr lang="et-EE" dirty="0" smtClean="0"/>
          </a:p>
          <a:p>
            <a:r>
              <a:rPr lang="et-EE" dirty="0" smtClean="0"/>
              <a:t>Hulk</a:t>
            </a:r>
          </a:p>
          <a:p>
            <a:r>
              <a:rPr lang="et-EE" dirty="0" smtClean="0"/>
              <a:t>Sõne</a:t>
            </a:r>
            <a:br>
              <a:rPr lang="et-EE" dirty="0" smtClean="0"/>
            </a:br>
            <a:endParaRPr lang="et-EE" dirty="0" smtClean="0"/>
          </a:p>
          <a:p>
            <a:r>
              <a:rPr lang="et-EE" dirty="0" smtClean="0"/>
              <a:t>Sõnastik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FF9-36A3-448A-845A-582E56BE4E31}" type="slidenum">
              <a:rPr lang="et-EE" smtClean="0"/>
              <a:t>30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idinumbri kohatä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1331A7-9753-41D0-B95F-503A8A0CA724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t-EE" altLang="et-EE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8399"/>
            <a:ext cx="7886700" cy="1325563"/>
          </a:xfrm>
        </p:spPr>
        <p:txBody>
          <a:bodyPr/>
          <a:lstStyle/>
          <a:p>
            <a:pPr eaLnBrk="1" hangingPunct="1"/>
            <a:r>
              <a:rPr lang="et-EE" altLang="et-EE" sz="4800" dirty="0" smtClean="0"/>
              <a:t>Järjend</a:t>
            </a:r>
            <a:endParaRPr lang="en-US" altLang="et-EE" sz="48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507412" cy="4857750"/>
          </a:xfrm>
        </p:spPr>
        <p:txBody>
          <a:bodyPr/>
          <a:lstStyle/>
          <a:p>
            <a:pPr eaLnBrk="1" hangingPunct="1"/>
            <a:r>
              <a:rPr lang="et-EE" altLang="et-EE" dirty="0" smtClean="0"/>
              <a:t>Jada – lineaarselt järjestatud hulk </a:t>
            </a:r>
            <a:endParaRPr lang="en-US" altLang="et-EE" dirty="0" smtClean="0"/>
          </a:p>
          <a:p>
            <a:pPr eaLnBrk="1" hangingPunct="1"/>
            <a:r>
              <a:rPr lang="et-EE" altLang="et-EE" dirty="0" smtClean="0"/>
              <a:t>Järjend – lõplik jada </a:t>
            </a:r>
            <a:endParaRPr lang="en-US" altLang="et-EE" dirty="0" smtClean="0"/>
          </a:p>
          <a:p>
            <a:pPr eaLnBrk="1" hangingPunct="1"/>
            <a:r>
              <a:rPr lang="et-EE" altLang="et-EE" dirty="0" smtClean="0"/>
              <a:t>Paljudes keeltes: massiiv – ühte ja sama tüüpi muutujate hulk</a:t>
            </a:r>
          </a:p>
          <a:p>
            <a:pPr eaLnBrk="1" hangingPunct="1"/>
            <a:r>
              <a:rPr lang="et-EE" altLang="et-EE" dirty="0" err="1" smtClean="0"/>
              <a:t>Pythonis</a:t>
            </a:r>
            <a:r>
              <a:rPr lang="et-EE" altLang="et-EE" dirty="0" smtClean="0"/>
              <a:t>: list (ingl. </a:t>
            </a:r>
            <a:r>
              <a:rPr lang="et-EE" altLang="et-EE" i="1" dirty="0" smtClean="0"/>
              <a:t>list</a:t>
            </a:r>
            <a:r>
              <a:rPr lang="et-EE" altLang="et-EE" dirty="0" smtClean="0"/>
              <a:t>)    </a:t>
            </a:r>
          </a:p>
          <a:p>
            <a:pPr lvl="1" eaLnBrk="1" hangingPunct="1"/>
            <a:r>
              <a:rPr lang="et-EE" altLang="et-EE" dirty="0"/>
              <a:t>m</a:t>
            </a:r>
            <a:r>
              <a:rPr lang="et-EE" altLang="et-EE" dirty="0" smtClean="0"/>
              <a:t>eil terminid </a:t>
            </a:r>
            <a:r>
              <a:rPr lang="et-EE" altLang="et-EE" i="1" dirty="0" smtClean="0"/>
              <a:t>järjend</a:t>
            </a:r>
            <a:r>
              <a:rPr lang="et-EE" altLang="et-EE" dirty="0" smtClean="0"/>
              <a:t> ja </a:t>
            </a:r>
            <a:r>
              <a:rPr lang="et-EE" altLang="et-EE" i="1" dirty="0" smtClean="0"/>
              <a:t>list</a:t>
            </a:r>
            <a:r>
              <a:rPr lang="et-EE" altLang="et-EE" dirty="0" smtClean="0"/>
              <a:t> sünonüümidena</a:t>
            </a:r>
          </a:p>
          <a:p>
            <a:pPr lvl="1" eaLnBrk="1" hangingPunct="1"/>
            <a:r>
              <a:rPr lang="et-EE" altLang="et-EE" dirty="0" smtClean="0"/>
              <a:t>järjendi elemendid võivad olla erinevat tüüpi</a:t>
            </a:r>
          </a:p>
          <a:p>
            <a:pPr lvl="1" eaLnBrk="1" hangingPunct="1"/>
            <a:r>
              <a:rPr lang="et-EE" altLang="et-EE" dirty="0" smtClean="0"/>
              <a:t>saab lisada uusi elemente või olemasolevaid eemaldada</a:t>
            </a:r>
          </a:p>
          <a:p>
            <a:pPr lvl="2"/>
            <a:r>
              <a:rPr lang="et-EE" altLang="et-EE" dirty="0" smtClean="0"/>
              <a:t>ei ole fikseeritud pikkusega</a:t>
            </a:r>
          </a:p>
          <a:p>
            <a:pPr lvl="1"/>
            <a:r>
              <a:rPr lang="et-EE" altLang="et-EE" dirty="0" smtClean="0"/>
              <a:t>elemendid võivad saada uusi väärtusi</a:t>
            </a:r>
          </a:p>
          <a:p>
            <a:pPr lvl="2"/>
            <a:r>
              <a:rPr lang="et-EE" altLang="et-EE" dirty="0" smtClean="0"/>
              <a:t>on </a:t>
            </a:r>
            <a:r>
              <a:rPr lang="et-EE" altLang="et-EE" dirty="0" err="1" smtClean="0"/>
              <a:t>muteeritav</a:t>
            </a:r>
            <a:endParaRPr lang="et-EE" altLang="et-EE" dirty="0" smtClean="0"/>
          </a:p>
          <a:p>
            <a:pPr lvl="2"/>
            <a:endParaRPr lang="et-EE" altLang="et-EE" dirty="0" smtClean="0"/>
          </a:p>
          <a:p>
            <a:pPr lvl="2"/>
            <a:endParaRPr lang="en-US" altLang="et-EE" dirty="0" smtClean="0"/>
          </a:p>
        </p:txBody>
      </p:sp>
    </p:spTree>
    <p:extLst>
      <p:ext uri="{BB962C8B-B14F-4D97-AF65-F5344CB8AC3E}">
        <p14:creationId xmlns:p14="http://schemas.microsoft.com/office/powerpoint/2010/main" val="2383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idinumbri kohatä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E5B7B-526E-4710-9837-74BE2CCD7E85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t-EE" altLang="et-EE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t-EE" sz="4000" smtClean="0"/>
              <a:t>Järjendite (listide) konstrueerimine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[1, 7, 3, 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[2, 8, 0, 2]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[a, b, [0, 1, 8, 3]]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3*4 maatriks</a:t>
            </a:r>
            <a:b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t-EE" alt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t-EE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Tere", 1, c]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erinevat tüüpi elementidega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[ ] # tühi list</a:t>
            </a:r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</p:txBody>
      </p:sp>
    </p:spTree>
    <p:extLst>
      <p:ext uri="{BB962C8B-B14F-4D97-AF65-F5344CB8AC3E}">
        <p14:creationId xmlns:p14="http://schemas.microsoft.com/office/powerpoint/2010/main" val="39030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smtClean="0"/>
              <a:t>Ennik, korteež</a:t>
            </a:r>
          </a:p>
        </p:txBody>
      </p:sp>
      <p:sp>
        <p:nvSpPr>
          <p:cNvPr id="43011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(1, 2, 3, 45) </a:t>
            </a:r>
          </a:p>
          <a:p>
            <a:r>
              <a:rPr lang="et-EE" altLang="et-EE" dirty="0" smtClean="0"/>
              <a:t>Fikseeritud pikkusega </a:t>
            </a:r>
            <a:r>
              <a:rPr lang="et-EE" altLang="et-EE" dirty="0" err="1" smtClean="0"/>
              <a:t>mittemuteeritav</a:t>
            </a:r>
            <a:r>
              <a:rPr lang="et-EE" altLang="et-EE" dirty="0" smtClean="0"/>
              <a:t>. </a:t>
            </a:r>
          </a:p>
          <a:p>
            <a:r>
              <a:rPr lang="et-EE" altLang="et-EE" dirty="0" smtClean="0"/>
              <a:t>Elemendid võivad olla erinevat tüüpi. </a:t>
            </a:r>
          </a:p>
          <a:p>
            <a:r>
              <a:rPr lang="et-EE" altLang="et-EE" dirty="0" smtClean="0"/>
              <a:t>Elementide indekseerimine täisarvudega ning konstantse ajaga. </a:t>
            </a:r>
          </a:p>
          <a:p>
            <a:r>
              <a:rPr lang="et-EE" altLang="et-EE" dirty="0" smtClean="0"/>
              <a:t>Ingl. </a:t>
            </a:r>
            <a:r>
              <a:rPr lang="et-EE" altLang="et-EE" i="1" dirty="0" err="1" smtClean="0"/>
              <a:t>tuple</a:t>
            </a:r>
            <a:endParaRPr lang="et-EE" altLang="et-EE" i="1" dirty="0" smtClean="0"/>
          </a:p>
          <a:p>
            <a:endParaRPr lang="et-EE" altLang="et-EE" dirty="0" smtClean="0"/>
          </a:p>
        </p:txBody>
      </p:sp>
      <p:sp>
        <p:nvSpPr>
          <p:cNvPr id="43012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CF3D9-5A7D-485D-92F4-FD39233E413E}" type="slidenum">
              <a:rPr lang="en-US" altLang="et-EE"/>
              <a:pPr/>
              <a:t>33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6864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Hulk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 smtClean="0"/>
              <a:t>Hulk (ingl </a:t>
            </a:r>
            <a:r>
              <a:rPr lang="et-EE" i="1" dirty="0" err="1" smtClean="0"/>
              <a:t>set</a:t>
            </a:r>
            <a:r>
              <a:rPr lang="et-EE" dirty="0" smtClean="0"/>
              <a:t>) on mittekorduvate järjestamata elementidega andmestruktuur.</a:t>
            </a:r>
          </a:p>
          <a:p>
            <a:r>
              <a:rPr lang="et-EE" dirty="0" smtClean="0"/>
              <a:t>Hulk võib olla </a:t>
            </a:r>
          </a:p>
          <a:p>
            <a:pPr lvl="1"/>
            <a:r>
              <a:rPr lang="et-EE" dirty="0" err="1" smtClean="0"/>
              <a:t>muteeritav</a:t>
            </a:r>
            <a:r>
              <a:rPr lang="et-EE" dirty="0" smtClean="0"/>
              <a:t>: 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t-EE" dirty="0" err="1" smtClean="0"/>
              <a:t>mittemuteeritav</a:t>
            </a:r>
            <a:r>
              <a:rPr lang="et-EE" dirty="0" smtClean="0"/>
              <a:t>: 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t-EE" dirty="0" smtClean="0"/>
              <a:t> </a:t>
            </a:r>
          </a:p>
          <a:p>
            <a:pPr marL="457200" lvl="1" indent="0">
              <a:buNone/>
            </a:pPr>
            <a:endParaRPr lang="et-EE" dirty="0" smtClean="0"/>
          </a:p>
          <a:p>
            <a:pPr marL="457200" lvl="1" indent="0">
              <a:buNone/>
            </a:pPr>
            <a:endParaRPr lang="et-EE" dirty="0"/>
          </a:p>
          <a:p>
            <a:pPr marL="457200" lvl="1" indent="0">
              <a:buNone/>
            </a:pPr>
            <a:endParaRPr lang="et-EE" dirty="0" smtClean="0"/>
          </a:p>
          <a:p>
            <a:pPr marL="457200" lvl="1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 {8, 2, 3, 6, 7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set([6, 4, 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('Tere hommikust')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FF9-36A3-448A-845A-582E56BE4E31}" type="slidenum">
              <a:rPr lang="et-EE" smtClean="0"/>
              <a:t>34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852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Hulga läbivaatamine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 in h3: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(el)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FF9-36A3-448A-845A-582E56BE4E31}" type="slidenum">
              <a:rPr lang="et-EE" smtClean="0"/>
              <a:t>35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104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Tehted hulkadega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5649"/>
          </a:xfrm>
        </p:spPr>
        <p:txBody>
          <a:bodyPr>
            <a:normAutofit fontScale="92500" lnSpcReduction="10000"/>
          </a:bodyPr>
          <a:lstStyle/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t-EE" dirty="0" smtClean="0"/>
              <a:t> 		on hulga element</a:t>
            </a:r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	</a:t>
            </a:r>
            <a:r>
              <a:rPr lang="et-EE" dirty="0" smtClean="0"/>
              <a:t>ei ole hulga element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t-EE" dirty="0" smtClean="0"/>
              <a:t> 		on võrdne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t-EE" dirty="0" smtClean="0"/>
              <a:t> 		mittevõrdne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t-EE" dirty="0" smtClean="0"/>
              <a:t> 		on range alamhulk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t-EE" dirty="0" smtClean="0"/>
              <a:t> 		on alamhulk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t-EE" dirty="0" smtClean="0"/>
              <a:t> 		on range ülemhulk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t-EE" dirty="0" smtClean="0"/>
              <a:t> 		ühisosa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t-EE" dirty="0" smtClean="0"/>
              <a:t> 		ühend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t-EE" dirty="0" smtClean="0"/>
              <a:t>		sümmeetriline vahe</a:t>
            </a:r>
          </a:p>
          <a:p>
            <a:endParaRPr lang="et-E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t-E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t-EE" altLang="et-E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t-EE" alt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t-E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t-EE" altLang="et-E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t-EE" alt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FF9-36A3-448A-845A-582E56BE4E31}" type="slidenum">
              <a:rPr lang="et-EE" smtClean="0"/>
              <a:t>36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30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Funktsioone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84221" y="1825625"/>
            <a:ext cx="9059779" cy="4351338"/>
          </a:xfrm>
        </p:spPr>
        <p:txBody>
          <a:bodyPr/>
          <a:lstStyle/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t-EE" dirty="0" smtClean="0"/>
              <a:t>	lisab hulka S elemendi </a:t>
            </a:r>
            <a:r>
              <a:rPr lang="et-EE" dirty="0" err="1" smtClean="0"/>
              <a:t>el</a:t>
            </a:r>
            <a:endParaRPr lang="et-EE" dirty="0" smtClean="0"/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S.update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(S1)</a:t>
            </a:r>
            <a:r>
              <a:rPr lang="et-EE" dirty="0" smtClean="0"/>
              <a:t>täiendab hulka S teise hulga elementidega</a:t>
            </a:r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S.remove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t-EE" dirty="0" smtClean="0"/>
              <a:t>eemaldab elemendi </a:t>
            </a:r>
            <a:r>
              <a:rPr lang="et-EE" dirty="0" err="1" smtClean="0"/>
              <a:t>el</a:t>
            </a:r>
            <a:r>
              <a:rPr lang="et-EE" dirty="0" smtClean="0"/>
              <a:t> hulgast S</a:t>
            </a:r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t-EE" dirty="0" smtClean="0"/>
              <a:t>		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smtClean="0"/>
              <a:t>eemaldab ja tagastab hulgast S suvalise elemendi</a:t>
            </a:r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S.clear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t-EE" dirty="0" smtClean="0"/>
              <a:t>	tühjendab hulga S</a:t>
            </a:r>
          </a:p>
          <a:p>
            <a:r>
              <a:rPr 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S.copy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t-EE" dirty="0" smtClean="0"/>
              <a:t>	tagastab hulga S koopia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FF9-36A3-448A-845A-582E56BE4E31}" type="slidenum">
              <a:rPr lang="et-EE" smtClean="0"/>
              <a:t>37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58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smtClean="0"/>
              <a:t>Sõne</a:t>
            </a:r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'1234' </a:t>
            </a:r>
          </a:p>
          <a:p>
            <a:pPr>
              <a:defRPr/>
            </a:pP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"Tartu"</a:t>
            </a:r>
            <a:r>
              <a:rPr lang="et-EE" dirty="0" smtClean="0"/>
              <a:t> </a:t>
            </a:r>
          </a:p>
          <a:p>
            <a:pPr marL="0" indent="0">
              <a:buFontTx/>
              <a:buNone/>
              <a:defRPr/>
            </a:pPr>
            <a:r>
              <a:rPr lang="et-EE" dirty="0" smtClean="0"/>
              <a:t> </a:t>
            </a:r>
          </a:p>
          <a:p>
            <a:pPr>
              <a:defRPr/>
            </a:pPr>
            <a:r>
              <a:rPr lang="et-EE" dirty="0" smtClean="0"/>
              <a:t>Fikseeritud pikkusega </a:t>
            </a:r>
            <a:r>
              <a:rPr lang="et-EE" dirty="0" err="1" smtClean="0"/>
              <a:t>mittemuteeritav</a:t>
            </a:r>
            <a:r>
              <a:rPr lang="et-EE" dirty="0" smtClean="0"/>
              <a:t>. </a:t>
            </a:r>
          </a:p>
          <a:p>
            <a:pPr>
              <a:defRPr/>
            </a:pPr>
            <a:r>
              <a:rPr lang="et-EE" dirty="0" smtClean="0"/>
              <a:t>Elemendid on </a:t>
            </a:r>
            <a:r>
              <a:rPr lang="et-EE" dirty="0" err="1" smtClean="0"/>
              <a:t>ühemärgilised</a:t>
            </a:r>
            <a:r>
              <a:rPr lang="et-EE" dirty="0" smtClean="0"/>
              <a:t> </a:t>
            </a:r>
            <a:r>
              <a:rPr lang="et-EE" dirty="0" err="1" smtClean="0"/>
              <a:t>str</a:t>
            </a:r>
            <a:r>
              <a:rPr lang="et-EE" dirty="0" smtClean="0"/>
              <a:t>-tüüpi. </a:t>
            </a:r>
          </a:p>
          <a:p>
            <a:pPr>
              <a:defRPr/>
            </a:pPr>
            <a:endParaRPr lang="et-EE" dirty="0"/>
          </a:p>
        </p:txBody>
      </p:sp>
      <p:sp>
        <p:nvSpPr>
          <p:cNvPr id="44036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B3072-0456-4683-B935-F63F438DF825}" type="slidenum">
              <a:rPr lang="en-US" altLang="et-EE"/>
              <a:pPr/>
              <a:t>38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1632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väljastatakse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Karu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Kass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Jänes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Koer</a:t>
            </a:r>
            <a:endParaRPr lang="fi-FI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94228915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27" y="1705779"/>
            <a:ext cx="6993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loomad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Karu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Kass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Jänes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Koer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loomad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5063692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28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Kuivõrd olete selle ainega graafikus? 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Isegi ees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Täiesti graafikus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Veidi maas, aga saan ise hakkama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Kõvasti maas, vajan abi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Ei oska öelda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99245950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5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väljastatakse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[1</a:t>
            </a:r>
            <a:r>
              <a:rPr lang="en-US" dirty="0"/>
              <a:t>, 6, 8, 10, 2, 1]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[</a:t>
            </a:r>
            <a:r>
              <a:rPr lang="en-US" dirty="0"/>
              <a:t>1, 6, 8, 10, 2]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1</a:t>
            </a:r>
            <a:r>
              <a:rPr lang="en-US" dirty="0"/>
              <a:t>, 6, 8, 10, 2, 1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1</a:t>
            </a:r>
            <a:r>
              <a:rPr lang="en-US" dirty="0"/>
              <a:t>, 6, 8, 10, 2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69270218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27" y="1705779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[1, 6, 8, 10, 2]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19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võib ilmuda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{1</a:t>
            </a:r>
            <a:r>
              <a:rPr lang="fi-FI" dirty="0"/>
              <a:t>, 6, 8, 10, 2}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</a:t>
            </a:r>
            <a:r>
              <a:rPr lang="fi-FI" dirty="0"/>
              <a:t>1, 6, 8, 10, 2, 1}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1</a:t>
            </a:r>
            <a:r>
              <a:rPr lang="fi-FI" dirty="0"/>
              <a:t>, 6, 8, 10, 2, 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1</a:t>
            </a:r>
            <a:r>
              <a:rPr lang="fi-FI" dirty="0"/>
              <a:t>, 6, 8, 10, 2, 1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62713793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{1, 6, 8, 10, 2}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723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väljastatakse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True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False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6510148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27" y="1705779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{1, 4, 2, 2, 6}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= {1, 4, 2, 6}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print(s1 == s2)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48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väljastatakse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True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False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5939670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27" y="1705779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{1, 2, 5}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= {2, 4, 6, 1, 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s2)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713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väljastatakse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True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smtClean="0"/>
              <a:t>False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6915232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27" y="1705779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{1, 2, 6}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= {2, 4, 6, 1, 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s2)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1430" y="2965314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937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võib ilmuda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{4,</a:t>
            </a:r>
            <a:r>
              <a:rPr lang="et-EE" dirty="0" smtClean="0"/>
              <a:t> </a:t>
            </a:r>
            <a:r>
              <a:rPr lang="fi-FI" dirty="0" smtClean="0"/>
              <a:t>7,</a:t>
            </a:r>
            <a:r>
              <a:rPr lang="et-EE" dirty="0" smtClean="0"/>
              <a:t> </a:t>
            </a:r>
            <a:r>
              <a:rPr lang="fi-FI" dirty="0" smtClean="0"/>
              <a:t>9</a:t>
            </a:r>
            <a:r>
              <a:rPr lang="fi-FI" dirty="0"/>
              <a:t>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</a:t>
            </a:r>
            <a:r>
              <a:rPr lang="fi-FI" dirty="0"/>
              <a:t>4</a:t>
            </a:r>
            <a:r>
              <a:rPr lang="fi-FI" dirty="0" smtClean="0"/>
              <a:t>,</a:t>
            </a:r>
            <a:r>
              <a:rPr lang="et-EE" dirty="0" smtClean="0"/>
              <a:t> </a:t>
            </a:r>
            <a:r>
              <a:rPr lang="fi-FI" dirty="0" smtClean="0"/>
              <a:t>7</a:t>
            </a:r>
            <a:r>
              <a:rPr lang="fi-FI" dirty="0"/>
              <a:t>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8890671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{1, 2, 6, 9}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= {2, 4, 6, 1, 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s1)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35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võib ilmuda ekraanile?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/>
              <a:t>1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{4,</a:t>
            </a:r>
            <a:r>
              <a:rPr lang="et-EE" dirty="0" smtClean="0"/>
              <a:t> </a:t>
            </a:r>
            <a:r>
              <a:rPr lang="fi-FI" dirty="0" smtClean="0"/>
              <a:t>7,</a:t>
            </a:r>
            <a:r>
              <a:rPr lang="et-EE" dirty="0" smtClean="0"/>
              <a:t> </a:t>
            </a:r>
            <a:r>
              <a:rPr lang="fi-FI" dirty="0" smtClean="0"/>
              <a:t>9</a:t>
            </a:r>
            <a:r>
              <a:rPr lang="fi-FI" dirty="0"/>
              <a:t>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smtClean="0"/>
              <a:t>{</a:t>
            </a:r>
            <a:r>
              <a:rPr lang="fi-FI" dirty="0"/>
              <a:t>4</a:t>
            </a:r>
            <a:r>
              <a:rPr lang="fi-FI" dirty="0" smtClean="0"/>
              <a:t>,</a:t>
            </a:r>
            <a:r>
              <a:rPr lang="et-EE" dirty="0" smtClean="0"/>
              <a:t> </a:t>
            </a:r>
            <a:r>
              <a:rPr lang="fi-FI" dirty="0" smtClean="0"/>
              <a:t>7</a:t>
            </a:r>
            <a:r>
              <a:rPr lang="fi-FI" dirty="0"/>
              <a:t>}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fi-FI" dirty="0" err="1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5983662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0818" y="1379667"/>
            <a:ext cx="69930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{1, 2, 6, 9}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= {2, 4, 6, 1, 7}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print(s2 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429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ealkiri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t-EE" altLang="et-EE" smtClean="0"/>
              <a:t>Sõnastik</a:t>
            </a:r>
            <a:endParaRPr lang="en-US" altLang="et-EE" smtClean="0"/>
          </a:p>
        </p:txBody>
      </p:sp>
      <p:sp>
        <p:nvSpPr>
          <p:cNvPr id="15363" name="Sisu kohatäide 2"/>
          <p:cNvSpPr>
            <a:spLocks noGrp="1"/>
          </p:cNvSpPr>
          <p:nvPr>
            <p:ph idx="1"/>
          </p:nvPr>
        </p:nvSpPr>
        <p:spPr>
          <a:xfrm>
            <a:off x="250825" y="1196975"/>
            <a:ext cx="8893175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</a:t>
            </a:r>
            <a:r>
              <a:rPr lang="en-US" sz="2400" dirty="0" smtClean="0"/>
              <a:t> (</a:t>
            </a:r>
            <a:r>
              <a:rPr lang="en-US" sz="2400" dirty="0" err="1" smtClean="0"/>
              <a:t>ingl</a:t>
            </a:r>
            <a:r>
              <a:rPr lang="en-US" sz="2400" dirty="0" smtClean="0"/>
              <a:t>. </a:t>
            </a:r>
            <a:r>
              <a:rPr lang="en-US" sz="2400" i="1" dirty="0" smtClean="0"/>
              <a:t>dictionary</a:t>
            </a:r>
            <a:r>
              <a:rPr lang="en-US" sz="2400" dirty="0" smtClean="0"/>
              <a:t>) on d</a:t>
            </a:r>
            <a:r>
              <a:rPr lang="et-EE" sz="2400" dirty="0" smtClean="0"/>
              <a:t>ü</a:t>
            </a:r>
            <a:r>
              <a:rPr lang="en-US" sz="2400" dirty="0" err="1" smtClean="0"/>
              <a:t>naamilise</a:t>
            </a:r>
            <a:r>
              <a:rPr lang="en-US" sz="2400" dirty="0" smtClean="0"/>
              <a:t> </a:t>
            </a:r>
            <a:r>
              <a:rPr lang="et-EE" sz="2400" dirty="0" smtClean="0"/>
              <a:t>pikkusega</a:t>
            </a:r>
            <a:r>
              <a:rPr lang="en-US" sz="2400" dirty="0" smtClean="0"/>
              <a:t> </a:t>
            </a:r>
            <a:r>
              <a:rPr lang="en-US" sz="2400" dirty="0" err="1" smtClean="0"/>
              <a:t>muteeritav</a:t>
            </a:r>
            <a:r>
              <a:rPr lang="et-EE" sz="2400" dirty="0" smtClean="0"/>
              <a:t> </a:t>
            </a:r>
            <a:r>
              <a:rPr lang="en-US" sz="2400" dirty="0" err="1" smtClean="0"/>
              <a:t>andmestruktuur</a:t>
            </a:r>
            <a:r>
              <a:rPr lang="en-US" sz="2400" dirty="0" smtClean="0"/>
              <a:t>, </a:t>
            </a:r>
            <a:r>
              <a:rPr lang="en-US" sz="2400" dirty="0" err="1" smtClean="0"/>
              <a:t>kus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identi</a:t>
            </a:r>
            <a:r>
              <a:rPr lang="et-EE" sz="2400" dirty="0" err="1" smtClean="0"/>
              <a:t>fi</a:t>
            </a:r>
            <a:r>
              <a:rPr lang="en-US" sz="2400" dirty="0" err="1" smtClean="0"/>
              <a:t>tseeritakse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smtClean="0"/>
              <a:t>õ</a:t>
            </a:r>
            <a:r>
              <a:rPr lang="en-US" sz="2400" dirty="0" err="1" smtClean="0"/>
              <a:t>tmetega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Esitatakse</a:t>
            </a:r>
            <a:r>
              <a:rPr lang="en-US" sz="2400" dirty="0" smtClean="0"/>
              <a:t> (v</a:t>
            </a:r>
            <a:r>
              <a:rPr lang="et-EE" sz="2400" dirty="0" smtClean="0"/>
              <a:t>õ</a:t>
            </a:r>
            <a:r>
              <a:rPr lang="en-US" sz="2400" dirty="0" err="1" smtClean="0"/>
              <a:t>ti:v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</a:t>
            </a:r>
            <a:r>
              <a:rPr lang="en-US" sz="2400" dirty="0" smtClean="0"/>
              <a:t>)-</a:t>
            </a:r>
            <a:r>
              <a:rPr lang="en-US" sz="2400" dirty="0" err="1" smtClean="0"/>
              <a:t>paaride</a:t>
            </a:r>
            <a:r>
              <a:rPr lang="en-US" sz="2400" dirty="0" smtClean="0"/>
              <a:t> </a:t>
            </a:r>
            <a:r>
              <a:rPr lang="en-US" sz="2400" dirty="0" err="1" smtClean="0"/>
              <a:t>loendina</a:t>
            </a:r>
            <a:r>
              <a:rPr lang="en-US" sz="2400" dirty="0" smtClean="0"/>
              <a:t> </a:t>
            </a:r>
            <a:r>
              <a:rPr lang="en-US" sz="2400" dirty="0" err="1" smtClean="0"/>
              <a:t>loogeliste</a:t>
            </a:r>
            <a:r>
              <a:rPr lang="en-US" sz="2400" dirty="0" smtClean="0"/>
              <a:t> </a:t>
            </a:r>
            <a:r>
              <a:rPr lang="en-US" sz="2400" dirty="0" err="1" smtClean="0"/>
              <a:t>sulgude</a:t>
            </a:r>
            <a:r>
              <a:rPr lang="et-EE" sz="2400" dirty="0" smtClean="0"/>
              <a:t> </a:t>
            </a:r>
            <a:r>
              <a:rPr lang="en-US" sz="2400" dirty="0" err="1" smtClean="0"/>
              <a:t>vahel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		{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key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:expr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t-EE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t-EE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i-FI" sz="2400" dirty="0" smtClean="0"/>
              <a:t>V</a:t>
            </a:r>
            <a:r>
              <a:rPr lang="et-EE" sz="2400" dirty="0" smtClean="0"/>
              <a:t>õ</a:t>
            </a:r>
            <a:r>
              <a:rPr lang="fi-FI" sz="2400" dirty="0" err="1" smtClean="0"/>
              <a:t>tmed</a:t>
            </a:r>
            <a:r>
              <a:rPr lang="et-EE" sz="2400" dirty="0" smtClean="0"/>
              <a:t> </a:t>
            </a:r>
            <a:r>
              <a:rPr lang="fi-FI" sz="2400" dirty="0" smtClean="0"/>
              <a:t>v</a:t>
            </a:r>
            <a:r>
              <a:rPr lang="et-EE" sz="2400" dirty="0" smtClean="0"/>
              <a:t>õ</a:t>
            </a:r>
            <a:r>
              <a:rPr lang="fi-FI" sz="2400" dirty="0" err="1" smtClean="0"/>
              <a:t>ivad</a:t>
            </a:r>
            <a:r>
              <a:rPr lang="fi-FI" sz="2400" dirty="0" smtClean="0"/>
              <a:t> olla </a:t>
            </a:r>
            <a:r>
              <a:rPr lang="fi-FI" sz="2400" dirty="0" err="1" smtClean="0"/>
              <a:t>suvalist</a:t>
            </a:r>
            <a:r>
              <a:rPr lang="fi-FI" sz="2400" dirty="0" smtClean="0"/>
              <a:t> </a:t>
            </a:r>
            <a:r>
              <a:rPr lang="fi-FI" sz="2400" dirty="0" err="1" smtClean="0"/>
              <a:t>mittemuteeritavat</a:t>
            </a:r>
            <a:r>
              <a:rPr lang="fi-FI" sz="2400" dirty="0" smtClean="0"/>
              <a:t> t</a:t>
            </a:r>
            <a:r>
              <a:rPr lang="et-EE" sz="2400" dirty="0" err="1" smtClean="0"/>
              <a:t>üü</a:t>
            </a:r>
            <a:r>
              <a:rPr lang="fi-FI" sz="2400" dirty="0" err="1" smtClean="0"/>
              <a:t>pi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rtused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K</a:t>
            </a:r>
            <a:r>
              <a:rPr lang="et-EE" sz="2400" dirty="0" smtClean="0"/>
              <a:t>õ</a:t>
            </a:r>
            <a:r>
              <a:rPr lang="en-US" sz="2400" dirty="0" err="1" smtClean="0"/>
              <a:t>ik</a:t>
            </a:r>
            <a:r>
              <a:rPr lang="en-US" sz="2400" dirty="0" smtClean="0"/>
              <a:t> v</a:t>
            </a:r>
            <a:r>
              <a:rPr lang="et-EE" sz="2400" dirty="0" smtClean="0"/>
              <a:t>õ</a:t>
            </a:r>
            <a:r>
              <a:rPr lang="en-US" sz="2400" dirty="0" err="1" smtClean="0"/>
              <a:t>tmed</a:t>
            </a:r>
            <a:r>
              <a:rPr lang="en-US" sz="2400" dirty="0" smtClean="0"/>
              <a:t> on </a:t>
            </a:r>
            <a:r>
              <a:rPr lang="en-US" sz="2400" dirty="0" err="1" smtClean="0"/>
              <a:t>reeglina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t</a:t>
            </a:r>
            <a:r>
              <a:rPr lang="et-EE" sz="2400" dirty="0" err="1" smtClean="0"/>
              <a:t>üü</a:t>
            </a:r>
            <a:r>
              <a:rPr lang="en-US" sz="2400" dirty="0" smtClean="0"/>
              <a:t>pi </a:t>
            </a:r>
            <a:r>
              <a:rPr lang="en-US" sz="2400" dirty="0" err="1" smtClean="0"/>
              <a:t>ja</a:t>
            </a:r>
            <a:r>
              <a:rPr lang="en-US" sz="2400" dirty="0" smtClean="0"/>
              <a:t> 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rtused</a:t>
            </a:r>
            <a:r>
              <a:rPr lang="et-EE" sz="2400" dirty="0" err="1" smtClean="0"/>
              <a:t>ki</a:t>
            </a:r>
            <a:r>
              <a:rPr lang="et-EE" sz="2400" dirty="0" smtClean="0"/>
              <a:t> </a:t>
            </a:r>
            <a:r>
              <a:rPr lang="en-US" sz="2400" dirty="0" smtClean="0"/>
              <a:t>on </a:t>
            </a:r>
            <a:r>
              <a:rPr lang="en-US" sz="2400" dirty="0" err="1" smtClean="0"/>
              <a:t>reeglina</a:t>
            </a:r>
            <a:r>
              <a:rPr lang="en-US" sz="2400" dirty="0" smtClean="0"/>
              <a:t> </a:t>
            </a:r>
            <a:r>
              <a:rPr lang="et-EE" sz="2400" dirty="0" smtClean="0"/>
              <a:t>omavahel ü</a:t>
            </a:r>
            <a:r>
              <a:rPr lang="en-US" sz="2400" dirty="0" err="1" smtClean="0"/>
              <a:t>hte</a:t>
            </a:r>
            <a:r>
              <a:rPr lang="en-US" sz="2400" dirty="0" smtClean="0"/>
              <a:t> t</a:t>
            </a:r>
            <a:r>
              <a:rPr lang="et-EE" sz="2400" dirty="0" err="1" smtClean="0"/>
              <a:t>üü</a:t>
            </a:r>
            <a:r>
              <a:rPr lang="en-US" sz="2400" dirty="0" smtClean="0"/>
              <a:t>pi, </a:t>
            </a:r>
            <a:r>
              <a:rPr lang="en-US" sz="2400" dirty="0" err="1" smtClean="0"/>
              <a:t>kuid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lubab</a:t>
            </a:r>
            <a:r>
              <a:rPr lang="en-US" sz="2400" dirty="0" smtClean="0"/>
              <a:t> </a:t>
            </a:r>
            <a:r>
              <a:rPr lang="en-US" sz="2400" dirty="0" err="1" smtClean="0"/>
              <a:t>ka</a:t>
            </a:r>
            <a:r>
              <a:rPr lang="en-US" sz="2400" dirty="0" smtClean="0"/>
              <a:t> </a:t>
            </a:r>
            <a:r>
              <a:rPr lang="en-US" sz="2400" dirty="0" err="1" smtClean="0"/>
              <a:t>erinevat</a:t>
            </a:r>
            <a:r>
              <a:rPr lang="et-EE" sz="2400" dirty="0" smtClean="0"/>
              <a:t> </a:t>
            </a:r>
            <a:r>
              <a:rPr lang="en-US" sz="2400" dirty="0" smtClean="0"/>
              <a:t>t</a:t>
            </a:r>
            <a:r>
              <a:rPr lang="et-EE" sz="2400" dirty="0" err="1" smtClean="0"/>
              <a:t>üü</a:t>
            </a:r>
            <a:r>
              <a:rPr lang="en-US" sz="2400" dirty="0" smtClean="0"/>
              <a:t>pi v</a:t>
            </a:r>
            <a:r>
              <a:rPr lang="et-EE" sz="2400" dirty="0" smtClean="0"/>
              <a:t>õ</a:t>
            </a:r>
            <a:r>
              <a:rPr lang="en-US" sz="2400" dirty="0" err="1" smtClean="0"/>
              <a:t>tmeid</a:t>
            </a:r>
            <a:r>
              <a:rPr lang="en-US" sz="2400" dirty="0" smtClean="0"/>
              <a:t> </a:t>
            </a:r>
            <a:r>
              <a:rPr lang="en-US" sz="2400" dirty="0" err="1" smtClean="0"/>
              <a:t>ja</a:t>
            </a:r>
            <a:r>
              <a:rPr lang="en-US" sz="2400" dirty="0" smtClean="0"/>
              <a:t>/v</a:t>
            </a:r>
            <a:r>
              <a:rPr lang="et-EE" sz="2400" dirty="0" smtClean="0"/>
              <a:t>õ</a:t>
            </a:r>
            <a:r>
              <a:rPr lang="en-US" sz="2400" dirty="0" err="1" smtClean="0"/>
              <a:t>i</a:t>
            </a:r>
            <a:r>
              <a:rPr lang="en-US" sz="2400" dirty="0" smtClean="0"/>
              <a:t> v</a:t>
            </a:r>
            <a:r>
              <a:rPr lang="et-EE" sz="2400" dirty="0" err="1" smtClean="0"/>
              <a:t>ää</a:t>
            </a:r>
            <a:r>
              <a:rPr lang="en-US" sz="2400" dirty="0" err="1" smtClean="0"/>
              <a:t>rtusi</a:t>
            </a:r>
            <a:r>
              <a:rPr lang="en-US" sz="24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Sarnaselt</a:t>
            </a:r>
            <a:r>
              <a:rPr lang="en-US" sz="2400" dirty="0" smtClean="0"/>
              <a:t> </a:t>
            </a:r>
            <a:r>
              <a:rPr lang="en-US" sz="2400" dirty="0" err="1" smtClean="0"/>
              <a:t>listidega</a:t>
            </a:r>
            <a:r>
              <a:rPr lang="en-US" sz="2400" dirty="0" smtClean="0"/>
              <a:t>, </a:t>
            </a:r>
            <a:r>
              <a:rPr lang="en-US" sz="2400" dirty="0" err="1" smtClean="0"/>
              <a:t>toimub</a:t>
            </a:r>
            <a:r>
              <a:rPr lang="en-US" sz="2400" dirty="0" smtClean="0"/>
              <a:t> 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elementidele</a:t>
            </a:r>
            <a:r>
              <a:rPr lang="en-US" sz="2400" dirty="0" smtClean="0"/>
              <a:t> </a:t>
            </a:r>
            <a:r>
              <a:rPr lang="en-US" sz="2400" dirty="0" err="1" smtClean="0"/>
              <a:t>juurdep</a:t>
            </a:r>
            <a:r>
              <a:rPr lang="et-EE" sz="2400" dirty="0" err="1" smtClean="0"/>
              <a:t>ää</a:t>
            </a:r>
            <a:r>
              <a:rPr lang="en-US" sz="2400" dirty="0" smtClean="0"/>
              <a:t>s</a:t>
            </a:r>
            <a:r>
              <a:rPr lang="et-EE" sz="2400" dirty="0" smtClean="0"/>
              <a:t> </a:t>
            </a:r>
            <a:r>
              <a:rPr lang="en-US" sz="2400" dirty="0" err="1" smtClean="0"/>
              <a:t>indekseerimisega</a:t>
            </a:r>
            <a:r>
              <a:rPr lang="en-US" sz="2400" dirty="0" smtClean="0"/>
              <a:t>, </a:t>
            </a:r>
            <a:r>
              <a:rPr lang="en-US" sz="2400" dirty="0" err="1" smtClean="0"/>
              <a:t>kuid</a:t>
            </a:r>
            <a:r>
              <a:rPr lang="en-US" sz="2400" dirty="0" smtClean="0"/>
              <a:t> t</a:t>
            </a:r>
            <a:r>
              <a:rPr lang="et-EE" sz="2400" dirty="0" smtClean="0"/>
              <a:t>ä</a:t>
            </a:r>
            <a:r>
              <a:rPr lang="en-US" sz="2400" dirty="0" err="1" smtClean="0"/>
              <a:t>isarvuliste</a:t>
            </a:r>
            <a:r>
              <a:rPr lang="en-US" sz="2400" dirty="0" smtClean="0"/>
              <a:t> </a:t>
            </a:r>
            <a:r>
              <a:rPr lang="en-US" sz="2400" dirty="0" err="1" smtClean="0"/>
              <a:t>indeksite</a:t>
            </a:r>
            <a:r>
              <a:rPr lang="en-US" sz="2400" dirty="0" smtClean="0"/>
              <a:t> </a:t>
            </a:r>
            <a:r>
              <a:rPr lang="en-US" sz="2400" dirty="0" err="1" smtClean="0"/>
              <a:t>asemel</a:t>
            </a:r>
            <a:r>
              <a:rPr lang="en-US" sz="2400" dirty="0" smtClean="0"/>
              <a:t> </a:t>
            </a:r>
            <a:r>
              <a:rPr lang="en-US" sz="2400" dirty="0" err="1" smtClean="0"/>
              <a:t>kasutatakse</a:t>
            </a:r>
            <a:r>
              <a:rPr lang="et-EE" sz="2400" dirty="0" smtClean="0"/>
              <a:t> </a:t>
            </a:r>
            <a:r>
              <a:rPr lang="en-US" sz="2400" dirty="0" smtClean="0"/>
              <a:t>v</a:t>
            </a:r>
            <a:r>
              <a:rPr lang="et-EE" sz="2400" dirty="0" smtClean="0"/>
              <a:t>õ</a:t>
            </a:r>
            <a:r>
              <a:rPr lang="en-US" sz="2400" dirty="0" err="1" smtClean="0"/>
              <a:t>tmeid</a:t>
            </a:r>
            <a:r>
              <a:rPr lang="en-US" sz="2400" dirty="0" smtClean="0"/>
              <a:t>.</a:t>
            </a:r>
            <a:endParaRPr lang="et-EE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Samuti</a:t>
            </a:r>
            <a:r>
              <a:rPr lang="en-US" sz="2400" dirty="0" smtClean="0"/>
              <a:t> </a:t>
            </a:r>
            <a:r>
              <a:rPr lang="en-US" sz="2400" dirty="0" err="1" smtClean="0"/>
              <a:t>saab</a:t>
            </a:r>
            <a:r>
              <a:rPr lang="en-US" sz="2400" dirty="0" smtClean="0"/>
              <a:t> </a:t>
            </a:r>
            <a:r>
              <a:rPr lang="et-EE" sz="2400" dirty="0" smtClean="0"/>
              <a:t>ü</a:t>
            </a:r>
            <a:r>
              <a:rPr lang="en-US" sz="2400" dirty="0" smtClean="0"/>
              <a:t>le s</a:t>
            </a:r>
            <a:r>
              <a:rPr lang="et-EE" sz="2400" dirty="0" smtClean="0"/>
              <a:t>õ</a:t>
            </a:r>
            <a:r>
              <a:rPr lang="en-US" sz="2400" dirty="0" err="1" smtClean="0"/>
              <a:t>nastiku</a:t>
            </a:r>
            <a:r>
              <a:rPr lang="en-US" sz="2400" dirty="0" smtClean="0"/>
              <a:t> </a:t>
            </a:r>
            <a:r>
              <a:rPr lang="en-US" sz="2400" dirty="0" err="1" smtClean="0"/>
              <a:t>itereerimiseks</a:t>
            </a:r>
            <a:r>
              <a:rPr lang="en-US" sz="2400" dirty="0" smtClean="0"/>
              <a:t> </a:t>
            </a:r>
            <a:r>
              <a:rPr lang="en-US" sz="2400" dirty="0" err="1" smtClean="0"/>
              <a:t>kasutada</a:t>
            </a:r>
            <a:r>
              <a:rPr lang="en-US" sz="2400" dirty="0" smtClean="0"/>
              <a:t> for-</a:t>
            </a:r>
            <a:r>
              <a:rPr lang="en-US" sz="2400" dirty="0" err="1" smtClean="0"/>
              <a:t>ts</a:t>
            </a:r>
            <a:r>
              <a:rPr lang="et-EE" sz="2400" dirty="0" smtClean="0"/>
              <a:t>ü</a:t>
            </a:r>
            <a:r>
              <a:rPr lang="en-US" sz="2400" dirty="0" err="1" smtClean="0"/>
              <a:t>klit</a:t>
            </a:r>
            <a:r>
              <a:rPr lang="et-EE" sz="2400" dirty="0" smtClean="0"/>
              <a:t>.</a:t>
            </a:r>
            <a:endParaRPr lang="en-US" sz="2400" dirty="0" smtClean="0"/>
          </a:p>
        </p:txBody>
      </p:sp>
      <p:sp>
        <p:nvSpPr>
          <p:cNvPr id="3076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CC770EFE-AB83-490C-BE95-BD8EDF7BE0C1}" type="slidenum">
              <a:rPr lang="en-GB" altLang="et-EE">
                <a:latin typeface="Arial" panose="020B0604020202020204" pitchFamily="34" charset="0"/>
              </a:rPr>
              <a:pPr eaLnBrk="1" hangingPunct="1"/>
              <a:t>47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isu kohatäide 2"/>
          <p:cNvSpPr>
            <a:spLocks noGrp="1"/>
          </p:cNvSpPr>
          <p:nvPr>
            <p:ph idx="1"/>
          </p:nvPr>
        </p:nvSpPr>
        <p:spPr>
          <a:xfrm>
            <a:off x="323850" y="1052513"/>
            <a:ext cx="882015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t-EE" dirty="0" smtClean="0"/>
              <a:t>		</a:t>
            </a:r>
            <a:r>
              <a:rPr lang="fi-FI" dirty="0" smtClean="0"/>
              <a:t>kas v</a:t>
            </a:r>
            <a:r>
              <a:rPr lang="et-EE" dirty="0" smtClean="0"/>
              <a:t>õ</a:t>
            </a:r>
            <a:r>
              <a:rPr lang="fi-FI" dirty="0" smtClean="0"/>
              <a:t>ti k on s</a:t>
            </a:r>
            <a:r>
              <a:rPr lang="et-EE" dirty="0" smtClean="0"/>
              <a:t>õ</a:t>
            </a:r>
            <a:r>
              <a:rPr lang="fi-FI" dirty="0" err="1" smtClean="0"/>
              <a:t>nastikus</a:t>
            </a:r>
            <a:r>
              <a:rPr lang="fi-FI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v</a:t>
            </a:r>
            <a:r>
              <a:rPr lang="et-EE" dirty="0" smtClean="0"/>
              <a:t>õ</a:t>
            </a:r>
            <a:r>
              <a:rPr lang="en-US" dirty="0" err="1" smtClean="0"/>
              <a:t>tmete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D.values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v</a:t>
            </a:r>
            <a:r>
              <a:rPr lang="et-EE" dirty="0" err="1" smtClean="0"/>
              <a:t>ää</a:t>
            </a:r>
            <a:r>
              <a:rPr lang="en-US" dirty="0" err="1" smtClean="0"/>
              <a:t>rtuste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(v</a:t>
            </a:r>
            <a:r>
              <a:rPr lang="et-EE" dirty="0" smtClean="0"/>
              <a:t>õ</a:t>
            </a:r>
            <a:r>
              <a:rPr lang="en-US" dirty="0" err="1" smtClean="0"/>
              <a:t>ti,v</a:t>
            </a:r>
            <a:r>
              <a:rPr lang="et-EE" dirty="0" err="1" smtClean="0"/>
              <a:t>ää</a:t>
            </a:r>
            <a:r>
              <a:rPr lang="en-US" dirty="0" err="1" smtClean="0"/>
              <a:t>rtus</a:t>
            </a:r>
            <a:r>
              <a:rPr lang="en-US" dirty="0" smtClean="0"/>
              <a:t>)-</a:t>
            </a:r>
            <a:r>
              <a:rPr lang="en-US" dirty="0" err="1" smtClean="0"/>
              <a:t>paaride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D.copy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</a:t>
            </a:r>
            <a:r>
              <a:rPr lang="en-US" dirty="0" smtClean="0"/>
              <a:t> </a:t>
            </a:r>
            <a:r>
              <a:rPr lang="en-US" dirty="0" err="1" smtClean="0"/>
              <a:t>koopia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D.pop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(k)</a:t>
            </a:r>
            <a:r>
              <a:rPr lang="en-US" dirty="0" smtClean="0"/>
              <a:t> </a:t>
            </a:r>
            <a:r>
              <a:rPr lang="et-EE" dirty="0" smtClean="0"/>
              <a:t>	</a:t>
            </a:r>
            <a:r>
              <a:rPr lang="en-US" dirty="0" err="1" smtClean="0"/>
              <a:t>tagastab</a:t>
            </a:r>
            <a:r>
              <a:rPr lang="en-US" dirty="0" smtClean="0"/>
              <a:t> </a:t>
            </a:r>
            <a:r>
              <a:rPr lang="et-EE" dirty="0" smtClean="0"/>
              <a:t>võtmega</a:t>
            </a:r>
            <a:r>
              <a:rPr lang="en-US" dirty="0" smtClean="0"/>
              <a:t> k v</a:t>
            </a:r>
            <a:r>
              <a:rPr lang="et-EE" dirty="0" err="1" smtClean="0"/>
              <a:t>ää</a:t>
            </a:r>
            <a:r>
              <a:rPr lang="en-US" dirty="0" err="1" smtClean="0"/>
              <a:t>rtuse</a:t>
            </a:r>
            <a:r>
              <a:rPr lang="et-EE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t-EE" dirty="0" smtClean="0"/>
              <a:t>					</a:t>
            </a:r>
            <a:r>
              <a:rPr lang="en-US" dirty="0" err="1" smtClean="0"/>
              <a:t>eemaldab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nastikust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 D[k] </a:t>
            </a:r>
            <a:r>
              <a:rPr lang="et-EE" dirty="0" smtClean="0"/>
              <a:t>	</a:t>
            </a:r>
            <a:r>
              <a:rPr lang="en-US" dirty="0" err="1" smtClean="0"/>
              <a:t>eemaldab</a:t>
            </a:r>
            <a:r>
              <a:rPr lang="en-US" dirty="0" smtClean="0"/>
              <a:t> </a:t>
            </a:r>
            <a:r>
              <a:rPr lang="en-US" dirty="0" err="1" smtClean="0"/>
              <a:t>indeksiga</a:t>
            </a:r>
            <a:r>
              <a:rPr lang="en-US" dirty="0" smtClean="0"/>
              <a:t> k </a:t>
            </a:r>
            <a:r>
              <a:rPr lang="et-EE" dirty="0" smtClean="0"/>
              <a:t>						</a:t>
            </a:r>
            <a:r>
              <a:rPr lang="en-US" dirty="0" smtClean="0"/>
              <a:t>v</a:t>
            </a:r>
            <a:r>
              <a:rPr lang="et-EE" dirty="0" err="1" smtClean="0"/>
              <a:t>ää</a:t>
            </a:r>
            <a:r>
              <a:rPr lang="en-US" dirty="0" err="1" smtClean="0"/>
              <a:t>rtuse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nastikust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(D)</a:t>
            </a:r>
            <a:r>
              <a:rPr lang="en-US" dirty="0" smtClean="0"/>
              <a:t> </a:t>
            </a:r>
            <a:r>
              <a:rPr lang="et-EE" dirty="0" smtClean="0"/>
              <a:t>		</a:t>
            </a:r>
            <a:r>
              <a:rPr lang="en-US" dirty="0" err="1" smtClean="0"/>
              <a:t>tagastab</a:t>
            </a:r>
            <a:r>
              <a:rPr lang="en-US" dirty="0" smtClean="0"/>
              <a:t> s</a:t>
            </a:r>
            <a:r>
              <a:rPr lang="et-EE" dirty="0" smtClean="0"/>
              <a:t>õ</a:t>
            </a:r>
            <a:r>
              <a:rPr lang="en-US" dirty="0" err="1" smtClean="0"/>
              <a:t>nastiku</a:t>
            </a:r>
            <a:r>
              <a:rPr lang="en-US" dirty="0" smtClean="0"/>
              <a:t> </a:t>
            </a:r>
            <a:r>
              <a:rPr lang="et-EE" dirty="0" smtClean="0"/>
              <a:t>pikku</a:t>
            </a:r>
            <a:r>
              <a:rPr lang="en-US" dirty="0" smtClean="0"/>
              <a:t>se</a:t>
            </a:r>
          </a:p>
        </p:txBody>
      </p:sp>
      <p:sp>
        <p:nvSpPr>
          <p:cNvPr id="4099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EBD34F8-4987-43BE-9F6D-EBE021091CDB}" type="slidenum">
              <a:rPr lang="en-GB" altLang="et-EE">
                <a:latin typeface="Arial" panose="020B0604020202020204" pitchFamily="34" charset="0"/>
              </a:rPr>
              <a:pPr eaLnBrk="1" hangingPunct="1"/>
              <a:t>48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ealkiri 1"/>
          <p:cNvSpPr>
            <a:spLocks noGrp="1"/>
          </p:cNvSpPr>
          <p:nvPr>
            <p:ph type="title"/>
          </p:nvPr>
        </p:nvSpPr>
        <p:spPr>
          <a:xfrm>
            <a:off x="468313" y="-31750"/>
            <a:ext cx="8229600" cy="1143000"/>
          </a:xfrm>
        </p:spPr>
        <p:txBody>
          <a:bodyPr/>
          <a:lstStyle/>
          <a:p>
            <a:pPr eaLnBrk="1" hangingPunct="1"/>
            <a:r>
              <a:rPr lang="et-EE" altLang="et-EE" smtClean="0"/>
              <a:t>Näiteid</a:t>
            </a:r>
            <a:endParaRPr lang="en-US" altLang="et-EE" smtClean="0"/>
          </a:p>
        </p:txBody>
      </p:sp>
      <p:sp>
        <p:nvSpPr>
          <p:cNvPr id="5123" name="Sisu kohatäide 2"/>
          <p:cNvSpPr>
            <a:spLocks noGrp="1"/>
          </p:cNvSpPr>
          <p:nvPr>
            <p:ph idx="1"/>
          </p:nvPr>
        </p:nvSpPr>
        <p:spPr>
          <a:xfrm>
            <a:off x="179388" y="1052513"/>
            <a:ext cx="8785225" cy="45259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{'Andrus':12900, 'Indrek':14000, 'Marju':19000}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endParaRPr lang="en-US" alt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{'Andrus': 12900,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14000,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19000}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20000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</a:t>
            </a:r>
            <a:endParaRPr lang="en-US" alt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{'Andrus': 12900,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14000,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20000, '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19000}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n, h in 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hääli.items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n,h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Andrus 12900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Indrek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14000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20000</a:t>
            </a:r>
          </a:p>
          <a:p>
            <a:pPr marL="0" indent="0">
              <a:buNone/>
            </a:pPr>
            <a:r>
              <a:rPr lang="en-US" alt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Marju</a:t>
            </a:r>
            <a:r>
              <a:rPr lang="en-US" alt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19000</a:t>
            </a:r>
            <a:endParaRPr lang="en-US" alt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B8E8C60-7D2B-4EBD-B32B-311B94D85C0C}" type="slidenum">
              <a:rPr lang="en-GB" altLang="et-EE">
                <a:latin typeface="Arial" panose="020B0604020202020204" pitchFamily="34" charset="0"/>
              </a:rPr>
              <a:pPr eaLnBrk="1" hangingPunct="1"/>
              <a:t>49</a:t>
            </a:fld>
            <a:endParaRPr lang="en-GB" altLang="et-E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35610" y="-203834"/>
            <a:ext cx="7886700" cy="1325563"/>
          </a:xfrm>
        </p:spPr>
        <p:txBody>
          <a:bodyPr/>
          <a:lstStyle/>
          <a:p>
            <a:r>
              <a:rPr lang="et-EE" dirty="0" smtClean="0"/>
              <a:t>Täna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11760" y="979804"/>
            <a:ext cx="8900160" cy="5878196"/>
          </a:xfrm>
        </p:spPr>
        <p:txBody>
          <a:bodyPr>
            <a:normAutofit/>
          </a:bodyPr>
          <a:lstStyle/>
          <a:p>
            <a:r>
              <a:rPr lang="et-EE" dirty="0" err="1" smtClean="0"/>
              <a:t>Rekursioon</a:t>
            </a:r>
            <a:endParaRPr lang="et-EE" dirty="0" smtClean="0"/>
          </a:p>
          <a:p>
            <a:pPr lvl="1"/>
            <a:r>
              <a:rPr lang="et-EE" dirty="0" smtClean="0"/>
              <a:t>Kordavalt</a:t>
            </a:r>
          </a:p>
          <a:p>
            <a:pPr lvl="1"/>
            <a:r>
              <a:rPr lang="et-EE" dirty="0" smtClean="0"/>
              <a:t>Edasi</a:t>
            </a:r>
          </a:p>
          <a:p>
            <a:r>
              <a:rPr lang="et-EE" dirty="0" smtClean="0"/>
              <a:t>Andmestruktuurid </a:t>
            </a:r>
          </a:p>
          <a:p>
            <a:pPr lvl="1"/>
            <a:r>
              <a:rPr lang="et-EE" dirty="0" smtClean="0"/>
              <a:t>(Järjendid)</a:t>
            </a:r>
          </a:p>
          <a:p>
            <a:pPr lvl="1"/>
            <a:r>
              <a:rPr lang="et-EE" dirty="0" err="1" smtClean="0"/>
              <a:t>Ennikud</a:t>
            </a:r>
            <a:endParaRPr lang="et-EE" dirty="0" smtClean="0"/>
          </a:p>
          <a:p>
            <a:pPr lvl="1"/>
            <a:r>
              <a:rPr lang="et-EE" dirty="0" smtClean="0"/>
              <a:t>Hulgad</a:t>
            </a:r>
          </a:p>
          <a:p>
            <a:pPr lvl="1"/>
            <a:r>
              <a:rPr lang="et-EE" dirty="0" smtClean="0"/>
              <a:t>(Sõned)</a:t>
            </a:r>
          </a:p>
          <a:p>
            <a:pPr lvl="1"/>
            <a:r>
              <a:rPr lang="et-EE" dirty="0" smtClean="0"/>
              <a:t>Sõnastikud</a:t>
            </a:r>
          </a:p>
          <a:p>
            <a:pPr marL="0" indent="0">
              <a:buNone/>
            </a:pPr>
            <a:r>
              <a:rPr lang="et-EE" dirty="0"/>
              <a:t>Homme kell 8.15 ruumis 512</a:t>
            </a:r>
          </a:p>
          <a:p>
            <a:r>
              <a:rPr lang="et-EE" dirty="0" smtClean="0"/>
              <a:t>Tabeli </a:t>
            </a:r>
            <a:r>
              <a:rPr lang="et-EE" dirty="0"/>
              <a:t>ülesanded </a:t>
            </a:r>
            <a:endParaRPr lang="et-EE" dirty="0" smtClean="0"/>
          </a:p>
          <a:p>
            <a:r>
              <a:rPr lang="et-EE" dirty="0" err="1" smtClean="0"/>
              <a:t>Rekursioon</a:t>
            </a:r>
            <a:endParaRPr lang="et-EE" dirty="0"/>
          </a:p>
          <a:p>
            <a:pPr marL="457200" lvl="1" indent="0">
              <a:buNone/>
            </a:pP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5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Enne järgmist sessi (30. nov)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09880" y="1899920"/>
            <a:ext cx="8524240" cy="4958080"/>
          </a:xfrm>
        </p:spPr>
        <p:txBody>
          <a:bodyPr>
            <a:normAutofit/>
          </a:bodyPr>
          <a:lstStyle/>
          <a:p>
            <a:r>
              <a:rPr lang="et-EE" dirty="0" err="1" smtClean="0"/>
              <a:t>Moodle’i</a:t>
            </a:r>
            <a:r>
              <a:rPr lang="et-EE" dirty="0" smtClean="0"/>
              <a:t> testid</a:t>
            </a:r>
          </a:p>
          <a:p>
            <a:pPr lvl="1"/>
            <a:r>
              <a:rPr lang="et-EE" dirty="0" err="1" smtClean="0"/>
              <a:t>Rekursioon</a:t>
            </a:r>
            <a:endParaRPr lang="et-EE" dirty="0" smtClean="0"/>
          </a:p>
          <a:p>
            <a:pPr lvl="1"/>
            <a:r>
              <a:rPr lang="et-EE" dirty="0" smtClean="0"/>
              <a:t>Andmestruktuurid</a:t>
            </a:r>
          </a:p>
          <a:p>
            <a:r>
              <a:rPr lang="et-EE" dirty="0" smtClean="0"/>
              <a:t>Automaatkontrolliga ülesanded</a:t>
            </a:r>
          </a:p>
          <a:p>
            <a:pPr lvl="1"/>
            <a:r>
              <a:rPr lang="et-EE" dirty="0" smtClean="0"/>
              <a:t>...</a:t>
            </a:r>
            <a:endParaRPr lang="et-EE" dirty="0"/>
          </a:p>
          <a:p>
            <a:r>
              <a:rPr lang="et-EE" dirty="0"/>
              <a:t>3</a:t>
            </a:r>
            <a:r>
              <a:rPr lang="fi-FI" dirty="0" smtClean="0"/>
              <a:t>. </a:t>
            </a:r>
            <a:r>
              <a:rPr lang="fi-FI" dirty="0"/>
              <a:t>perioodi </a:t>
            </a:r>
            <a:r>
              <a:rPr lang="fi-FI" dirty="0" err="1"/>
              <a:t>muljete</a:t>
            </a:r>
            <a:r>
              <a:rPr lang="fi-FI" dirty="0"/>
              <a:t> ja </a:t>
            </a:r>
            <a:r>
              <a:rPr lang="fi-FI" dirty="0" err="1"/>
              <a:t>ettepanekute</a:t>
            </a:r>
            <a:r>
              <a:rPr lang="fi-FI" dirty="0"/>
              <a:t> </a:t>
            </a:r>
            <a:r>
              <a:rPr lang="fi-FI" dirty="0" err="1"/>
              <a:t>esitamine</a:t>
            </a:r>
            <a:endParaRPr lang="et-EE" dirty="0" smtClean="0"/>
          </a:p>
          <a:p>
            <a:pPr lvl="1"/>
            <a:endParaRPr lang="et-EE" dirty="0"/>
          </a:p>
          <a:p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12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t-EE" dirty="0" smtClean="0"/>
              <a:t>Loengu tempo oli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18538972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kiire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aeglane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1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Materjal tundus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4367314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lihtne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parajalt jõukohane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keeruline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61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eaLnBrk="1" hangingPunct="1"/>
            <a:r>
              <a:rPr lang="et-EE" dirty="0" smtClean="0"/>
              <a:t>Suur tänu osalemast!</a:t>
            </a:r>
            <a:br>
              <a:rPr lang="et-EE" dirty="0" smtClean="0"/>
            </a:br>
            <a:r>
              <a:rPr lang="et-EE" dirty="0" smtClean="0"/>
              <a:t>Kohtumiseni!</a:t>
            </a:r>
          </a:p>
        </p:txBody>
      </p:sp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24A-423F-41BE-9398-C3CADF2A69E3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Edasi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1. detsember</a:t>
            </a:r>
          </a:p>
          <a:p>
            <a:pPr lvl="1"/>
            <a:r>
              <a:rPr lang="et-EE" dirty="0" smtClean="0"/>
              <a:t>Andmestruktuurid</a:t>
            </a:r>
          </a:p>
          <a:p>
            <a:pPr lvl="1"/>
            <a:r>
              <a:rPr lang="et-EE" dirty="0" smtClean="0"/>
              <a:t>Programmi testimine ja silumine</a:t>
            </a:r>
          </a:p>
          <a:p>
            <a:r>
              <a:rPr lang="et-EE" dirty="0" smtClean="0"/>
              <a:t>15. detsember</a:t>
            </a:r>
          </a:p>
          <a:p>
            <a:pPr lvl="1"/>
            <a:r>
              <a:rPr lang="et-EE" dirty="0" smtClean="0"/>
              <a:t>Keerulisemad algoritmid. Kokkuvõttev ülesanne</a:t>
            </a:r>
          </a:p>
          <a:p>
            <a:pPr lvl="1"/>
            <a:r>
              <a:rPr lang="et-EE" dirty="0" smtClean="0"/>
              <a:t>Kordamine</a:t>
            </a:r>
          </a:p>
          <a:p>
            <a:r>
              <a:rPr lang="et-EE" dirty="0" smtClean="0"/>
              <a:t>Eksam</a:t>
            </a:r>
          </a:p>
          <a:p>
            <a:pPr lvl="1"/>
            <a:r>
              <a:rPr lang="et-EE" dirty="0" smtClean="0"/>
              <a:t>6. jaanuar 9-11</a:t>
            </a:r>
          </a:p>
          <a:p>
            <a:pPr lvl="1"/>
            <a:r>
              <a:rPr lang="et-EE" dirty="0" smtClean="0"/>
              <a:t>20. jaanuar 9-11</a:t>
            </a:r>
          </a:p>
          <a:p>
            <a:pPr lvl="1"/>
            <a:r>
              <a:rPr lang="et-EE" dirty="0" smtClean="0"/>
              <a:t>(Korduseksam) 27. jaanuar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11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Rekursioon</a:t>
            </a:r>
          </a:p>
        </p:txBody>
      </p:sp>
      <p:sp>
        <p:nvSpPr>
          <p:cNvPr id="6147" name="Sisu kohatäide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256212"/>
          </a:xfrm>
        </p:spPr>
        <p:txBody>
          <a:bodyPr/>
          <a:lstStyle/>
          <a:p>
            <a:r>
              <a:rPr lang="et-EE" sz="2400" dirty="0" err="1" smtClean="0"/>
              <a:t>Rekursioon</a:t>
            </a:r>
            <a:r>
              <a:rPr lang="et-EE" sz="2400" dirty="0" smtClean="0"/>
              <a:t> on alamprogrammide defineerimise meetod, kus defineeritav alamprogramm</a:t>
            </a:r>
            <a:r>
              <a:rPr lang="fi-FI" sz="2400" dirty="0" smtClean="0"/>
              <a:t> </a:t>
            </a:r>
            <a:r>
              <a:rPr lang="fi-FI" sz="2400" dirty="0" err="1" smtClean="0"/>
              <a:t>kutsub</a:t>
            </a:r>
            <a:r>
              <a:rPr lang="fi-FI" sz="2400" dirty="0" smtClean="0"/>
              <a:t> v</a:t>
            </a:r>
            <a:r>
              <a:rPr lang="et-EE" sz="2400" dirty="0" smtClean="0"/>
              <a:t>ä</a:t>
            </a:r>
            <a:r>
              <a:rPr lang="fi-FI" sz="2400" dirty="0" err="1" smtClean="0"/>
              <a:t>lja</a:t>
            </a:r>
            <a:r>
              <a:rPr lang="fi-FI" sz="2400" dirty="0" smtClean="0"/>
              <a:t> </a:t>
            </a:r>
            <a:r>
              <a:rPr lang="fi-FI" sz="2400" dirty="0" err="1" smtClean="0"/>
              <a:t>iseennast</a:t>
            </a:r>
            <a:r>
              <a:rPr lang="fi-FI" sz="2400" dirty="0" smtClean="0"/>
              <a:t>.</a:t>
            </a:r>
            <a:endParaRPr lang="et-EE" sz="2400" dirty="0" smtClean="0"/>
          </a:p>
          <a:p>
            <a:endParaRPr lang="et-EE" sz="2400" dirty="0"/>
          </a:p>
          <a:p>
            <a:r>
              <a:rPr lang="et-EE" sz="2400" dirty="0"/>
              <a:t>Selleks, et </a:t>
            </a:r>
            <a:r>
              <a:rPr lang="et-EE" sz="2400" dirty="0" err="1"/>
              <a:t>rekursioon</a:t>
            </a:r>
            <a:r>
              <a:rPr lang="et-EE" sz="2400" dirty="0"/>
              <a:t> lõppeks (termineeruks), peab rekursiivse alamprogrammi kehas </a:t>
            </a:r>
            <a:r>
              <a:rPr lang="nn-NO" sz="2400" dirty="0"/>
              <a:t>toimuma hargnemine s</a:t>
            </a:r>
            <a:r>
              <a:rPr lang="et-EE" sz="2400" dirty="0"/>
              <a:t>õ</a:t>
            </a:r>
            <a:r>
              <a:rPr lang="nn-NO" sz="2400" dirty="0"/>
              <a:t>ltuvalt funktsiooni argumentidest.</a:t>
            </a:r>
          </a:p>
          <a:p>
            <a:r>
              <a:rPr lang="et-EE" sz="2400" dirty="0"/>
              <a:t>Vähemalt üks haru peab olema ilma rekursiivse väljakutseta (nn. </a:t>
            </a:r>
            <a:r>
              <a:rPr lang="et-EE" sz="2400" dirty="0" err="1"/>
              <a:t>rekursiooni</a:t>
            </a:r>
            <a:r>
              <a:rPr lang="et-EE" sz="2400" dirty="0"/>
              <a:t> baas).</a:t>
            </a:r>
          </a:p>
          <a:p>
            <a:r>
              <a:rPr lang="sv-SE" sz="2400" dirty="0"/>
              <a:t>Rekursiivsed v</a:t>
            </a:r>
            <a:r>
              <a:rPr lang="et-EE" sz="2400" dirty="0"/>
              <a:t>ä</a:t>
            </a:r>
            <a:r>
              <a:rPr lang="sv-SE" sz="2400" dirty="0"/>
              <a:t>ljakutsed peavad olema "v</a:t>
            </a:r>
            <a:r>
              <a:rPr lang="et-EE" sz="2400" dirty="0"/>
              <a:t>ä</a:t>
            </a:r>
            <a:r>
              <a:rPr lang="sv-SE" sz="2400" dirty="0"/>
              <a:t>iksematel" argumentidel.</a:t>
            </a:r>
            <a:endParaRPr lang="et-EE" sz="2400" dirty="0"/>
          </a:p>
          <a:p>
            <a:endParaRPr lang="et-EE" sz="2400" dirty="0" smtClean="0"/>
          </a:p>
          <a:p>
            <a:endParaRPr lang="et-EE" sz="2400" dirty="0"/>
          </a:p>
          <a:p>
            <a:endParaRPr lang="fi-FI" sz="2400" dirty="0" smtClean="0"/>
          </a:p>
        </p:txBody>
      </p:sp>
      <p:sp>
        <p:nvSpPr>
          <p:cNvPr id="614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E8AAFC-58F0-4DE7-9916-0AD6732FC51D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70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545464" y="93662"/>
            <a:ext cx="7886700" cy="1325563"/>
          </a:xfrm>
        </p:spPr>
        <p:txBody>
          <a:bodyPr/>
          <a:lstStyle/>
          <a:p>
            <a:r>
              <a:rPr lang="et-EE" dirty="0" smtClean="0"/>
              <a:t>Telefoniraamatust otsimine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45464" y="1419225"/>
            <a:ext cx="7886700" cy="4351338"/>
          </a:xfrm>
        </p:spPr>
        <p:txBody>
          <a:bodyPr/>
          <a:lstStyle/>
          <a:p>
            <a:pPr lvl="0"/>
            <a:r>
              <a:rPr lang="et-EE" dirty="0"/>
              <a:t>Avada raamat </a:t>
            </a:r>
            <a:r>
              <a:rPr lang="et-EE" dirty="0" smtClean="0"/>
              <a:t>suvaliselt leheküljelt</a:t>
            </a:r>
          </a:p>
          <a:p>
            <a:pPr lvl="0"/>
            <a:r>
              <a:rPr lang="et-EE" dirty="0" smtClean="0"/>
              <a:t>Kui on sel leheküljel, siis leida number ja töö on lõppenud</a:t>
            </a:r>
          </a:p>
          <a:p>
            <a:pPr lvl="0"/>
            <a:r>
              <a:rPr lang="et-EE" dirty="0" smtClean="0"/>
              <a:t>Kui ei ole, siis jätta otsingust välja vastavalt ees või tagapool olev osa</a:t>
            </a:r>
            <a:endParaRPr lang="et-EE" dirty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8</a:t>
            </a:fld>
            <a:endParaRPr lang="et-EE"/>
          </a:p>
        </p:txBody>
      </p:sp>
      <p:pic>
        <p:nvPicPr>
          <p:cNvPr id="5" name="image0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0039" y="3617913"/>
            <a:ext cx="3977641" cy="919163"/>
          </a:xfrm>
          <a:prstGeom prst="rect">
            <a:avLst/>
          </a:prstGeom>
          <a:ln/>
        </p:spPr>
      </p:pic>
      <p:pic>
        <p:nvPicPr>
          <p:cNvPr id="6" name="image0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26983" y="4531598"/>
            <a:ext cx="3325177" cy="1118394"/>
          </a:xfrm>
          <a:prstGeom prst="rect">
            <a:avLst/>
          </a:prstGeom>
          <a:ln/>
        </p:spPr>
      </p:pic>
      <p:pic>
        <p:nvPicPr>
          <p:cNvPr id="7" name="image0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153341" y="5455920"/>
            <a:ext cx="3278823" cy="9004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41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Faktoriaal</a:t>
            </a:r>
            <a:endParaRPr lang="et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isu kohatäide 2"/>
              <p:cNvSpPr>
                <a:spLocks noGrp="1"/>
              </p:cNvSpPr>
              <p:nvPr>
                <p:ph idx="1"/>
              </p:nvPr>
            </p:nvSpPr>
            <p:spPr>
              <a:xfrm>
                <a:off x="163184" y="1196752"/>
                <a:ext cx="8784976" cy="4929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</a:rPr>
                      <m:t>!=</m:t>
                    </m:r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t-E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 … ∙3∙2∙</m:t>
                    </m:r>
                    <m:r>
                      <a:rPr lang="et-EE" i="1" smtClean="0">
                        <a:latin typeface="Cambria Math"/>
                      </a:rPr>
                      <m:t>1</m:t>
                    </m:r>
                    <m:r>
                      <a:rPr lang="et-EE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t-EE" b="0" i="1" dirty="0" smtClean="0">
                    <a:latin typeface="Cambria Math"/>
                  </a:rPr>
                  <a:t/>
                </a:r>
                <a:br>
                  <a:rPr lang="et-EE" b="0" i="1" dirty="0" smtClean="0">
                    <a:latin typeface="Cambria Math"/>
                  </a:rPr>
                </a:br>
                <a:r>
                  <a:rPr lang="et-EE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=</m:t>
                    </m:r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t-EE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t-EE" dirty="0" smtClean="0"/>
              </a:p>
              <a:p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</a:rPr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et-EE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t-EE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t-EE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,                     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𝑘𝑢𝑖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t-EE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!,  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𝑘𝑢𝑖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&gt;0</m:t>
                              </m:r>
                            </m:e>
                          </m:mr>
                        </m:m>
                        <m:r>
                          <a:rPr lang="et-EE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t-E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t-EE" b="0" dirty="0" smtClean="0"/>
                  <a:t/>
                </a:r>
                <a:br>
                  <a:rPr lang="et-EE" b="0" dirty="0" smtClean="0"/>
                </a:br>
                <a:endParaRPr lang="et-EE" dirty="0" smtClean="0"/>
              </a:p>
              <a:p>
                <a:pPr marL="0" indent="0">
                  <a:buNone/>
                </a:pP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def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faktoriaalRek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if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==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else: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    return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faktoriaalRek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(n-1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t-EE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Sisu kohatäid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84" y="1196752"/>
                <a:ext cx="8784976" cy="4929411"/>
              </a:xfrm>
              <a:blipFill rotWithShape="0"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DA3F2C3AC6C42D7B3A256F71D6426E5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0,0,0,0,0,0,0,0,0,0,0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TOTALRESPONSES" val="16"/>
  <p:tag name="RESPONSECOUNT" val="16"/>
  <p:tag name="SLICED" val="False"/>
  <p:tag name="RESPONSES" val="2;2;2;2;-;2;2;2;2;2;2;2;4;2;-;-;-;-;-;2;2;-;2;"/>
  <p:tag name="CHARTSTRINGSTD" val="0 15 0 1 0"/>
  <p:tag name="CHARTSTRINGREV" val="0 1 0 15 0"/>
  <p:tag name="CHARTSTRINGSTDPER" val="0 0,9375 0 0,0625 0"/>
  <p:tag name="CHARTSTRINGREVPER" val="0 0,0625 0 0,9375 0"/>
  <p:tag name="RESPONSESGATHERED" val="False"/>
  <p:tag name="ANONYMOUSTEMP" val="False"/>
  <p:tag name="QUESTIONALIAS" val="Mis ilmub ekraanile?"/>
  <p:tag name="SLIDEORDER" val="39"/>
  <p:tag name="SLIDEGUID" val="4D64916F4DC345D583404CA5C24FED3B"/>
  <p:tag name="ANSWERSALIAS" val="0|smicln|3 |smicln|6|smicln|midagi muud|smicln|veateade"/>
  <p:tag name="VALUES" val="Incorrect|smicln|Correct|smicln|Incorrect|smicln|Incorrect|smicln|Incorrect"/>
  <p:tag name="TYPE" val="MultiChoiceSlide"/>
  <p:tag name="TPQUESTIONXML" val="﻿&lt;?xml version=&quot;1.0&quot; encoding=&quot;utf-8&quot;?&gt;&#10;&lt;questionlist&gt;&#10;    &lt;properties&gt;&#10;        &lt;guid&gt;D6CB5DAF1BB04BF090D963CD03127602&lt;/guid&gt;&#10;        &lt;description /&gt;&#10;        &lt;date&gt;11/17/2016 2:33:5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22F6F74170D48988D2077564D3F9436&lt;/guid&gt;&#10;            &lt;repollguid&gt;959B39A6CC334EADA4DFF31754CD788D&lt;/repollguid&gt;&#10;            &lt;sourceid&gt;84D36A2A569A4CEA8E9AF823BA819E55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335789701A4041289E7361D8E33F4A5A&lt;/guid&gt;&#10;                    &lt;answertext&gt;0 &lt;/answertext&gt;&#10;                    &lt;valuetype&gt;-1&lt;/valuetype&gt;&#10;                &lt;/answer&gt;&#10;                &lt;answer&gt;&#10;                    &lt;guid&gt;FFFEF870FEBF4DAB99D834AF28D3AA32&lt;/guid&gt;&#10;                    &lt;answertext&gt;3  &lt;/answertext&gt;&#10;                    &lt;valuetype&gt;1&lt;/valuetype&gt;&#10;                &lt;/answer&gt;&#10;                &lt;answer&gt;&#10;                    &lt;guid&gt;4880F7A2B7A24CC99CCE1F6F5E0841A6&lt;/guid&gt;&#10;                    &lt;answertext&gt;6 &lt;/answertext&gt;&#10;                    &lt;valuetype&gt;-1&lt;/valuetype&gt;&#10;                &lt;/answer&gt;&#10;                &lt;answer&gt;&#10;                    &lt;guid&gt;874A54C5D78C4FF1A8120ECE108939BC&lt;/guid&gt;&#10;                    &lt;answertext&gt;midagi muud &lt;/answertext&gt;&#10;                    &lt;valuetype&gt;-1&lt;/valuetype&gt;&#10;                &lt;/answer&gt;&#10;                &lt;answer&gt;&#10;                    &lt;guid&gt;53A09613C4834DEFBAB25AFB64A9C4DB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RESULTS" val="Mis ilmub ekraanile?[;crlf;]13[;]15[;]13[;]False[;]6[;][;crlf;]2,46153846153846[;]2[;]0,745796901140974[;]0,556213017751479[;crlf;]1[;]-1[;]01[;]0[;][;crlf;]6[;]1[;]3 2[;]3 [;][;crlf;]5[;]-1[;]63[;]6[;][;crlf;]1[;]-1[;]midagi muud4[;]midagi muud[;][;crlf;]0[;]-1[;]veateade5[;]veateade[;]"/>
  <p:tag name="HASRESULTS" val="True"/>
  <p:tag name="LIVECHARTING" val="False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7"/>
  <p:tag name="FONTSIZE" val="32"/>
  <p:tag name="BULLETTYPE" val="ppBulletArabicPeriod"/>
  <p:tag name="ANSWERTEXT" val="0&#10;3 &#10;6&#10;midagi muud&#10;veateade"/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TOTALRESPONSES" val="16"/>
  <p:tag name="RESPONSECOUNT" val="16"/>
  <p:tag name="SLICED" val="False"/>
  <p:tag name="RESPONSES" val="2;2;2;2;-;2;2;2;2;2;2;2;4;2;-;-;-;-;-;2;2;-;2;"/>
  <p:tag name="CHARTSTRINGSTD" val="0 15 0 1 0"/>
  <p:tag name="CHARTSTRINGREV" val="0 1 0 15 0"/>
  <p:tag name="CHARTSTRINGSTDPER" val="0 0,9375 0 0,0625 0"/>
  <p:tag name="CHARTSTRINGREVPER" val="0 0,0625 0 0,9375 0"/>
  <p:tag name="RESPONSESGATHERED" val="False"/>
  <p:tag name="ANONYMOUSTEMP" val="False"/>
  <p:tag name="QUESTIONALIAS" val="Mis ilmub ekraanile?"/>
  <p:tag name="ANSWERSALIAS" val="0|smicln|3 |smicln|6|smicln|midagi muud|smicln|veateade"/>
  <p:tag name="SLIDEORDER" val="40"/>
  <p:tag name="SLIDEGUID" val="4347E68EE44241DA89E36C8D816A8F00"/>
  <p:tag name="VALUES" val="Incorrect|smicln|Incorrect|smicln|Correct|smicln|Incorrect|smicln|Incorrect"/>
  <p:tag name="TYPE" val="MultiChoiceSlide"/>
  <p:tag name="TPQUESTIONXML" val="﻿&lt;?xml version=&quot;1.0&quot; encoding=&quot;utf-8&quot;?&gt;&#10;&lt;questionlist&gt;&#10;    &lt;properties&gt;&#10;        &lt;guid&gt;F68578B5D5914E01891423DD283E34BD&lt;/guid&gt;&#10;        &lt;description /&gt;&#10;        &lt;date&gt;11/17/2016 2:37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68FA635BF4C9090BFAB4F5371D507&lt;/guid&gt;&#10;            &lt;repollguid&gt;99AA586549D347C79AB1CB70EAEB5265&lt;/repollguid&gt;&#10;            &lt;sourceid&gt;DD71E0A2815E410C821F973195FA98CF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19A561E55C3E4F3089412AB4CA64130C&lt;/guid&gt;&#10;                    &lt;answertext&gt;0 &lt;/answertext&gt;&#10;                    &lt;valuetype&gt;-1&lt;/valuetype&gt;&#10;                &lt;/answer&gt;&#10;                &lt;answer&gt;&#10;                    &lt;guid&gt;880045708E51481A86C40752AD5893FD&lt;/guid&gt;&#10;                    &lt;answertext&gt;3  &lt;/answertext&gt;&#10;                    &lt;valuetype&gt;-1&lt;/valuetype&gt;&#10;                &lt;/answer&gt;&#10;                &lt;answer&gt;&#10;                    &lt;guid&gt;F946550385BA428BBC104B0C0F6FFFE0&lt;/guid&gt;&#10;                    &lt;answertext&gt;6 &lt;/answertext&gt;&#10;                    &lt;valuetype&gt;1&lt;/valuetype&gt;&#10;                &lt;/answer&gt;&#10;                &lt;answer&gt;&#10;                    &lt;guid&gt;8D307B4CC9104F78A678562AC309674E&lt;/guid&gt;&#10;                    &lt;answertext&gt;midagi muud &lt;/answertext&gt;&#10;                    &lt;valuetype&gt;-1&lt;/valuetype&gt;&#10;                &lt;/answer&gt;&#10;                &lt;answer&gt;&#10;                    &lt;guid&gt;02F80D9C75A044C9B4DEAA1032D66716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RESULTS" val="Mis ilmub ekraanile?[;crlf;]14[;]15[;]14[;]False[;]11[;][;crlf;]3,21428571428571[;]3[;]0,410325903324145[;]0,168367346938776[;crlf;]0[;]-1[;]01[;]0[;][;crlf;]0[;]-1[;]3 2[;]3 [;][;crlf;]11[;]1[;]63[;]6[;][;crlf;]3[;]-1[;]midagi muud4[;]midagi muud[;][;crlf;]0[;]-1[;]veateade5[;]veateade[;]"/>
  <p:tag name="HASRESULTS" val="True"/>
  <p:tag name="LIVECHARTING" val="False"/>
  <p:tag name="AUTOOPENPOLL" val="True"/>
  <p:tag name="AUTOFORMATCHART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7"/>
  <p:tag name="FONTSIZE" val="32"/>
  <p:tag name="BULLETTYPE" val="ppBulletArabicPeriod"/>
  <p:tag name="ANSWERTEXT" val="0&#10;3 &#10;6&#10;midagi muud&#10;veateade"/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TOTALRESPONSES" val="16"/>
  <p:tag name="RESPONSECOUNT" val="16"/>
  <p:tag name="SLICED" val="False"/>
  <p:tag name="RESPONSES" val="2;2;2;2;-;2;2;2;2;2;2;2;4;2;-;-;-;-;-;2;2;-;2;"/>
  <p:tag name="CHARTSTRINGSTD" val="0 15 0 1 0"/>
  <p:tag name="CHARTSTRINGREV" val="0 1 0 15 0"/>
  <p:tag name="CHARTSTRINGSTDPER" val="0 0,9375 0 0,0625 0"/>
  <p:tag name="CHARTSTRINGREVPER" val="0 0,0625 0 0,9375 0"/>
  <p:tag name="RESPONSESGATHERED" val="False"/>
  <p:tag name="ANONYMOUSTEMP" val="False"/>
  <p:tag name="QUESTIONALIAS" val="Mis ilmub ekraanile?"/>
  <p:tag name="ANSWERSALIAS" val="0|smicln|3 |smicln|6|smicln|midagi muud|smicln|veateade"/>
  <p:tag name="SLIDEORDER" val="40"/>
  <p:tag name="SLIDEGUID" val="FDBBD3F039DF4ACEAB556B1962AF3CA2"/>
  <p:tag name="VALUES" val="Correct|smicln|Incorrect|smicln|Incorrect|smicln|Incorrect|smicln|Incorrect"/>
  <p:tag name="TYPE" val="MultiChoiceSlide"/>
  <p:tag name="TPQUESTIONXML" val="﻿&lt;?xml version=&quot;1.0&quot; encoding=&quot;utf-8&quot;?&gt;&#10;&lt;questionlist&gt;&#10;    &lt;properties&gt;&#10;        &lt;guid&gt;D8C1A1B8851D4EF383074DD7FBCF57F5&lt;/guid&gt;&#10;        &lt;description /&gt;&#10;        &lt;date&gt;11/17/2016 2:39:5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64393F104034B4B947DB672B703E8B2&lt;/guid&gt;&#10;            &lt;repollguid&gt;A9B782E5D5184122AEFC651E052E4A97&lt;/repollguid&gt;&#10;            &lt;sourceid&gt;49BB6BD95750491BAB0BAEFE50209253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10013A038E5F4AF6B3B6421A2B508B04&lt;/guid&gt;&#10;                    &lt;answertext&gt;0 &lt;/answertext&gt;&#10;                    &lt;valuetype&gt;1&lt;/valuetype&gt;&#10;                &lt;/answer&gt;&#10;                &lt;answer&gt;&#10;                    &lt;guid&gt;9A379133984E4A77814A22BAE357E8AB&lt;/guid&gt;&#10;                    &lt;answertext&gt;3  &lt;/answertext&gt;&#10;                    &lt;valuetype&gt;-1&lt;/valuetype&gt;&#10;                &lt;/answer&gt;&#10;                &lt;answer&gt;&#10;                    &lt;guid&gt;0753B30578354B45984E6079449A49C0&lt;/guid&gt;&#10;                    &lt;answertext&gt;6 &lt;/answertext&gt;&#10;                    &lt;valuetype&gt;-1&lt;/valuetype&gt;&#10;                &lt;/answer&gt;&#10;                &lt;answer&gt;&#10;                    &lt;guid&gt;BAD1A69498024CB6BE746003EB49E073&lt;/guid&gt;&#10;                    &lt;answertext&gt;midagi muud &lt;/answertext&gt;&#10;                    &lt;valuetype&gt;-1&lt;/valuetype&gt;&#10;                &lt;/answer&gt;&#10;                &lt;answer&gt;&#10;                    &lt;guid&gt;5E74FA8576AB446D9A97715BF6CC7C6C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RESULTS" val="Mis ilmub ekraanile?[;crlf;]14[;]15[;]14[;]False[;]8[;][;crlf;]1,78571428571429[;]1[;]1,14508711013439[;]1,31122448979592[;crlf;]8[;]1[;]01[;]0[;][;crlf;]3[;]-1[;]3 2[;]3 [;][;crlf;]2[;]-1[;]63[;]6[;][;crlf;]0[;]-1[;]midagi muud4[;]midagi muud[;][;crlf;]1[;]-1[;]veateade5[;]veateade[;]"/>
  <p:tag name="HASRESULTS" val="True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1F7A7F0FA2E49D988BEC0B2F7FB1D22&lt;/guid&gt;&#10;        &lt;description /&gt;&#10;        &lt;date&gt;11/17/2016 2:15:2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07ABF2A216432DA55B10524F806C4D&lt;/guid&gt;&#10;            &lt;repollguid&gt;D8F31AC979EB47E08EAA899D09C661CC&lt;/repollguid&gt;&#10;            &lt;sourceid&gt;0247608438A742998841DB016ADABD1F&lt;/sourceid&gt;&#10;            &lt;questiontext&gt;Kui rõõmsalt täna järjekordsele õppesessioonile tulit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7AF42B64A4BC4215AD9909FB5117E14A&lt;/guid&gt;&#10;                    &lt;answertext&gt;Ilma igasuguse rõõmuta&lt;/answertext&gt;&#10;                    &lt;valuetype&gt;0&lt;/valuetype&gt;&#10;                &lt;/answer&gt;&#10;                &lt;answer&gt;&#10;                    &lt;guid&gt;8B9FDB78F5094DEAB6CED65B7C9FB290&lt;/guid&gt;&#10;                    &lt;answertext&gt; &lt;/answertext&gt;&#10;                    &lt;valuetype&gt;0&lt;/valuetype&gt;&#10;                &lt;/answer&gt;&#10;                &lt;answer&gt;&#10;                    &lt;guid&gt;5BB554375D78409691767D0C8442FAA6&lt;/guid&gt;&#10;                    &lt;answertext&gt; &lt;/answertext&gt;&#10;                    &lt;valuetype&gt;0&lt;/valuetype&gt;&#10;                &lt;/answer&gt;&#10;                &lt;answer&gt;&#10;                    &lt;guid&gt;AEE10554DE7348A09E1DC58C9BEE180A&lt;/guid&gt;&#10;                    &lt;answertext&gt; &lt;/answertext&gt;&#10;                    &lt;valuetype&gt;0&lt;/valuetype&gt;&#10;                &lt;/answer&gt;&#10;                &lt;answer&gt;&#10;                    &lt;guid&gt;BDEFBF7A54BC41A089E1C42F8B370970&lt;/guid&gt;&#10;                    &lt;answertext&gt;Väga rõõmsalt&lt;/answertext&gt;&#10;                    &lt;valuetype&gt;0&lt;/valuetype&gt;&#10;                &lt;/answer&gt;&#10;            &lt;/answers&gt;&#10;        &lt;/multichoice&gt;&#10;    &lt;/questions&gt;&#10;&lt;/questionlist&gt;"/>
  <p:tag name="RESULTS" val="Kui rõõmsalt täna järjekordsele õppesessioonile tulite?[;crlf;]15[;]15[;]15[;]False[;]0[;][;crlf;]3,86666666666667[;]4[;]0,956846672960488[;]0,915555555555555[;crlf;]0[;]0[;]Ilma igasuguse rõõmuta1[;]Ilma igasuguse rõõmuta[;][;crlf;]1[;]0[;] 2[;] [;][;crlf;]5[;]0[;] 3[;] [;][;crlf;]4[;]0[;] 4[;] [;][;crlf;]5[;]0[;]Väga rõõmsalt5[;]Väga rõõmsalt[;]"/>
  <p:tag name="HASRESULTS" val="True"/>
  <p:tag name="AUTOOPENPOLL" val="True"/>
  <p:tag name="AUTOFORMATCHART" val="True"/>
  <p:tag name="LIVECHARTING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7"/>
  <p:tag name="FONTSIZE" val="32"/>
  <p:tag name="BULLETTYPE" val="ppBulletArabicPeriod"/>
  <p:tag name="ANSWERTEXT" val="0&#10;3 &#10;6&#10;midagi muud&#10;veateade"/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0:1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A81545583FA4C0BA734D17C9579B235&lt;/guid&gt;&#10;            &lt;repollguid&gt;41F96C6A5A5249F7946F76C6FDE0E145&lt;/repollguid&gt;&#10;            &lt;sourceid&gt;9F45E1613E5B4B63B723F304F0448A7A&lt;/sourceid&gt;&#10;            &lt;questiontext&gt;Mis väljastatakse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Karu&lt;/answertext&gt;&#10;                    &lt;valuetype&gt;-1&lt;/valuetype&gt;&#10;                &lt;/answer&gt;&#10;                &lt;answer&gt;&#10;                    &lt;guid&gt;B51F8F46B7F5453F813BDF7442C623EA&lt;/guid&gt;&#10;                    &lt;answertext&gt;Kass&lt;/answertext&gt;&#10;                    &lt;valuetype&gt;-1&lt;/valuetype&gt;&#10;                &lt;/answer&gt;&#10;                &lt;answer&gt;&#10;                    &lt;guid&gt;9C264515C9954BEB8C0685FB42F5C5F4&lt;/guid&gt;&#10;                    &lt;answertext&gt;Jänes&lt;/answertext&gt;&#10;                    &lt;valuetype&gt;-1&lt;/valuetype&gt;&#10;                &lt;/answer&gt;&#10;                &lt;answer&gt;&#10;                    &lt;guid&gt;E57E4CF1C8CA4E96BA2C4E08C9326B97&lt;/guid&gt;&#10;                    &lt;answertext&gt;Koer&lt;/answertext&gt;&#10;                    &lt;valuetype&gt;-1&lt;/valuetype&gt;&#10;                &lt;/answer&gt;&#10;                &lt;answer&gt;&#10;                    &lt;guid&gt;2C9D2C8C1DCA4557AE098F6E0B08BA12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äljastatakse ekraanile?[;crlf;]15[;]15[;]15[;]False[;]5[;][;crlf;]3[;]2[;]1,4142135623731[;]2[;crlf;]0[;]-1[;]Karu1[;]Karu[;][;crlf;]10[;]-1[;]Kass2[;]Kass[;][;crlf;]0[;]-1[;]Jänes3[;]Jänes[;][;crlf;]0[;]-1[;]Koer4[;]Koer[;][;crlf;]5[;]1[;]Veateade5[;]Veateade[;]"/>
  <p:tag name="HASRESULTS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2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DD83A8303CB4F319D4579BC75456C04&lt;/guid&gt;&#10;            &lt;repollguid&gt;41F96C6A5A5249F7946F76C6FDE0E145&lt;/repollguid&gt;&#10;            &lt;sourceid&gt;9F45E1613E5B4B63B723F304F0448A7A&lt;/sourceid&gt;&#10;            &lt;questiontext&gt;Mis väljastatakse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[1, 6, 8, 10, 2, 1]&lt;/answertext&gt;&#10;                    &lt;valuetype&gt;1&lt;/valuetype&gt;&#10;                &lt;/answer&gt;&#10;                &lt;answer&gt;&#10;                    &lt;guid&gt;B51F8F46B7F5453F813BDF7442C623EA&lt;/guid&gt;&#10;                    &lt;answertext&gt;[1, 6, 8, 10, 2]&lt;/answertext&gt;&#10;                    &lt;valuetype&gt;-1&lt;/valuetype&gt;&#10;                &lt;/answer&gt;&#10;                &lt;answer&gt;&#10;                    &lt;guid&gt;9C264515C9954BEB8C0685FB42F5C5F4&lt;/guid&gt;&#10;                    &lt;answertext&gt;1, 6, 8, 10, 2, 1&lt;/answertext&gt;&#10;                    &lt;valuetype&gt;-1&lt;/valuetype&gt;&#10;                &lt;/answer&gt;&#10;                &lt;answer&gt;&#10;                    &lt;guid&gt;E57E4CF1C8CA4E96BA2C4E08C9326B97&lt;/guid&gt;&#10;                    &lt;answertext&gt;1, 6, 8, 10, 2&lt;/answertext&gt;&#10;                    &lt;valuetype&gt;-1&lt;/valuetype&gt;&#10;                &lt;/answer&gt;&#10;                &lt;answer&gt;&#10;                    &lt;guid&gt;2C9D2C8C1DCA4557AE098F6E0B08BA12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äljastatakse ekraanile?[;crlf;]15[;]15[;]15[;]False[;]11[;][;crlf;]1,46666666666667[;]1[;]0,805536398239638[;]0,648888888888889[;crlf;]11[;]1[;][1, 6, 8, 10, 2, 1]1[;][1, 6, 8, 10, 2, 1][;][;crlf;]1[;]-1[;][1, 6, 8, 10, 2]2[;][1, 6, 8, 10, 2][;][;crlf;]3[;]-1[;]1, 6, 8, 10, 2, 13[;]1, 6, 8, 10, 2, 1[;][;crlf;]0[;]-1[;]1, 6, 8, 10, 24[;]1, 6, 8, 10, 2[;][;crlf;]0[;]-1[;]Veateade5[;]Veateade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3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97226FCE5564B46A569DED527E002D6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{1, 6, 8, 10, 2}&lt;/answertext&gt;&#10;                    &lt;valuetype&gt;1&lt;/valuetype&gt;&#10;                &lt;/answer&gt;&#10;                &lt;answer&gt;&#10;                    &lt;guid&gt;B51F8F46B7F5453F813BDF7442C623EA&lt;/guid&gt;&#10;                    &lt;answertext&gt;{1, 6, 8, 10, 2, 1}&lt;/answertext&gt;&#10;                    &lt;valuetype&gt;-1&lt;/valuetype&gt;&#10;                &lt;/answer&gt;&#10;                &lt;answer&gt;&#10;                    &lt;guid&gt;9C264515C9954BEB8C0685FB42F5C5F4&lt;/guid&gt;&#10;                    &lt;answertext&gt;1, 6, 8, 10, 2, &lt;/answertext&gt;&#10;                    &lt;valuetype&gt;-1&lt;/valuetype&gt;&#10;                &lt;/answer&gt;&#10;                &lt;answer&gt;&#10;                    &lt;guid&gt;E57E4CF1C8CA4E96BA2C4E08C9326B97&lt;/guid&gt;&#10;                    &lt;answertext&gt;1, 6, 8, 10, 2, 1&lt;/answertext&gt;&#10;                    &lt;valuetype&gt;-1&lt;/valuetype&gt;&#10;                &lt;/answer&gt;&#10;                &lt;answer&gt;&#10;                    &lt;guid&gt;2C9D2C8C1DCA4557AE098F6E0B08BA12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õib ilmuda ekraanile?[;crlf;]14[;]15[;]14[;]False[;]13[;][;crlf;]1,14285714285714[;]1[;]0,515078753637713[;]0,26530612244898[;crlf;]13[;]1[;]{1, 6, 8, 10, 2}1[;]{1, 6, 8, 10, 2}[;][;crlf;]0[;]-1[;]{1, 6, 8, 10, 2, 1}2[;]{1, 6, 8, 10, 2, 1}[;][;crlf;]1[;]-1[;]1, 6, 8, 10, 2, 3[;]1, 6, 8, 10, 2, [;][;crlf;]0[;]-1[;]1, 6, 8, 10, 2, 14[;]1, 6, 8, 10, 2, 1[;][;crlf;]0[;]-1[;]Veateade5[;]Veateade[;]"/>
  <p:tag name="HASRESULTS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4:1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7E0A6EB83FA4AD3A4C1B01F8FBCB55E&lt;/guid&gt;&#10;            &lt;repollguid&gt;41F96C6A5A5249F7946F76C6FDE0E145&lt;/repollguid&gt;&#10;            &lt;sourceid&gt;9F45E1613E5B4B63B723F304F0448A7A&lt;/sourceid&gt;&#10;            &lt;questiontext&gt;Mis väljastatakse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True&lt;/answertext&gt;&#10;                    &lt;valuetype&gt;1&lt;/valuetype&gt;&#10;                &lt;/answer&gt;&#10;                &lt;answer&gt;&#10;                    &lt;guid&gt;B51F8F46B7F5453F813BDF7442C623EA&lt;/guid&gt;&#10;                    &lt;answertext&gt;False&lt;/answertext&gt;&#10;                    &lt;valuetype&gt;-1&lt;/valuetype&gt;&#10;                &lt;/answer&gt;&#10;                &lt;answer&gt;&#10;                    &lt;guid&gt;9C264515C9954BEB8C0685FB42F5C5F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äljastatakse ekraanile?[;crlf;]15[;]15[;]15[;]False[;]15[;][;crlf;]1[;]1[;]0[;]0[;crlf;]15[;]1[;]True1[;]True[;][;crlf;]0[;]-1[;]False2[;]False[;][;crlf;]0[;]-1[;]Veateade3[;]Veateade[;]"/>
  <p:tag name="HASRESULTS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4:5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EC61E9D555646EB93D34E13D1ABAB84&lt;/guid&gt;&#10;            &lt;repollguid&gt;41F96C6A5A5249F7946F76C6FDE0E145&lt;/repollguid&gt;&#10;            &lt;sourceid&gt;9F45E1613E5B4B63B723F304F0448A7A&lt;/sourceid&gt;&#10;            &lt;questiontext&gt;Mis väljastatakse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True&lt;/answertext&gt;&#10;                    &lt;valuetype&gt;-1&lt;/valuetype&gt;&#10;                &lt;/answer&gt;&#10;                &lt;answer&gt;&#10;                    &lt;guid&gt;B51F8F46B7F5453F813BDF7442C623EA&lt;/guid&gt;&#10;                    &lt;answertext&gt;False&lt;/answertext&gt;&#10;                    &lt;valuetype&gt;1&lt;/valuetype&gt;&#10;                &lt;/answer&gt;&#10;                &lt;answer&gt;&#10;                    &lt;guid&gt;9C264515C9954BEB8C0685FB42F5C5F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äljastatakse ekraanile?[;crlf;]12[;]15[;]12[;]False[;]10[;][;crlf;]1,83333333333333[;]2[;]0,372677996249965[;]0,138888888888889[;crlf;]2[;]-1[;]True1[;]True[;][;crlf;]10[;]1[;]False2[;]False[;][;crlf;]0[;]-1[;]Veateade3[;]Veateade[;]"/>
  <p:tag name="HASRESULTS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6:0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337D9D1E6344E13BC036678FD3FF207&lt;/guid&gt;&#10;            &lt;repollguid&gt;41F96C6A5A5249F7946F76C6FDE0E145&lt;/repollguid&gt;&#10;            &lt;sourceid&gt;9F45E1613E5B4B63B723F304F0448A7A&lt;/sourceid&gt;&#10;            &lt;questiontext&gt;Mis väljastatakse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True&lt;/answertext&gt;&#10;                    &lt;valuetype&gt;1&lt;/valuetype&gt;&#10;                &lt;/answer&gt;&#10;                &lt;answer&gt;&#10;                    &lt;guid&gt;B51F8F46B7F5453F813BDF7442C623EA&lt;/guid&gt;&#10;                    &lt;answertext&gt;False&lt;/answertext&gt;&#10;                    &lt;valuetype&gt;-1&lt;/valuetype&gt;&#10;                &lt;/answer&gt;&#10;                &lt;answer&gt;&#10;                    &lt;guid&gt;9C264515C9954BEB8C0685FB42F5C5F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äljastatakse ekraanile?[;crlf;]13[;]15[;]13[;]False[;]13[;][;crlf;]1[;]1[;]0[;]0[;crlf;]13[;]1[;]True1[;]True[;][;crlf;]0[;]-1[;]False2[;]False[;][;crlf;]0[;]-1[;]Veateade3[;]Veateade[;]"/>
  <p:tag name="HASRESULTS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6:2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101B77A8ECF406C8CD31DCFC1094262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{4, 7, 9}&lt;/answertext&gt;&#10;                    &lt;valuetype&gt;-1&lt;/valuetype&gt;&#10;                &lt;/answer&gt;&#10;                &lt;answer&gt;&#10;                    &lt;guid&gt;9C264515C9954BEB8C0685FB42F5C5F4&lt;/guid&gt;&#10;                    &lt;answertext&gt;{4, 7}&lt;/answertext&gt;&#10;                    &lt;valuetype&gt;1&lt;/valuetype&gt;&#10;                &lt;/answer&gt;&#10;                &lt;answer&gt;&#10;                    &lt;guid&gt;E57E4CF1C8CA4E96BA2C4E08C9326B97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võib ilmuda ekraanile?[;crlf;]14[;]15[;]14[;]False[;]12[;][;crlf;]2,85714285714286[;]3[;]0,349927106111883[;]0,122448979591837[;crlf;]0[;]-1[;]11[;]1[;][;crlf;]2[;]-1[;]{4, 7, 9}2[;]{4, 7, 9}[;][;crlf;]12[;]1[;]{4, 7}3[;]{4, 7}[;][;crlf;]0[;]-1[;]Veateade4[;]Veateade[;]"/>
  <p:tag name="HASRESULT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AA5A97FB0BF4453986D9CFD9188BB43&lt;/guid&gt;&#10;        &lt;description /&gt;&#10;        &lt;date&gt;11/17/2016 2:16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99591BE4DE4B01AB3EAFA4D32B6350&lt;/guid&gt;&#10;            &lt;repollguid&gt;A2F089A6DD1A4B06942A2960E82A9723&lt;/repollguid&gt;&#10;            &lt;sourceid&gt;4FB01C964A3C4890A3824B56FB1ABCE1&lt;/sourceid&gt;&#10;            &lt;questiontext&gt;Umbes mitu tundi tegelesite pärast eelmist loengut selle ainega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A9814BE878BD46688CA9D579A857B818&lt;/guid&gt;&#10;                    &lt;answertext&gt;0-4 tundi&lt;/answertext&gt;&#10;                    &lt;valuetype&gt;0&lt;/valuetype&gt;&#10;                &lt;/answer&gt;&#10;                &lt;answer&gt;&#10;                    &lt;guid&gt;3F0ABE763E524FF580CD4CA4D2A3F59A&lt;/guid&gt;&#10;                    &lt;answertext&gt;4-8 tundi&lt;/answertext&gt;&#10;                    &lt;valuetype&gt;0&lt;/valuetype&gt;&#10;                &lt;/answer&gt;&#10;                &lt;answer&gt;&#10;                    &lt;guid&gt;F6B53E862EB949598E972DCAA8E93B0F&lt;/guid&gt;&#10;                    &lt;answertext&gt;8-12 tundi  &lt;/answertext&gt;&#10;                    &lt;valuetype&gt;0&lt;/valuetype&gt;&#10;                &lt;/answer&gt;&#10;                &lt;answer&gt;&#10;                    &lt;guid&gt;0004E04C9A4841D6851160CB22BEF2A4&lt;/guid&gt;&#10;                    &lt;answertext&gt;12-16 tundi&lt;/answertext&gt;&#10;                    &lt;valuetype&gt;0&lt;/valuetype&gt;&#10;                &lt;/answer&gt;&#10;                &lt;answer&gt;&#10;                    &lt;guid&gt;DCF3093EF3FB4DC4A80DBBB534F07DC7&lt;/guid&gt;&#10;                    &lt;answertext&gt;16-20 tundi&lt;/answertext&gt;&#10;                    &lt;valuetype&gt;0&lt;/valuetype&gt;&#10;                &lt;/answer&gt;&#10;                &lt;answer&gt;&#10;                    &lt;guid&gt;5BF3EE7DA77B4B6EA92176BB5A261AC8&lt;/guid&gt;&#10;                    &lt;answertext&gt;üle 20 tunni&lt;/answertext&gt;&#10;                    &lt;valuetype&gt;0&lt;/valuetype&gt;&#10;                &lt;/answer&gt;&#10;            &lt;/answers&gt;&#10;        &lt;/multichoice&gt;&#10;    &lt;/questions&gt;&#10;&lt;/questionlist&gt;"/>
  <p:tag name="RESULTS" val="Umbes mitu tundi tegelesite pärast eelmist loengut selle ainega[;crlf;]15[;]15[;]15[;]False[;]0[;][;crlf;]3,33333333333333[;]3[;]1,19256958799989[;]1,42222222222222[;crlf;]0[;]0[;]0-4 tundi1[;]0-4 tundi[;][;crlf;]5[;]0[;]4-8 tundi2[;]4-8 tundi[;][;crlf;]4[;]0[;]8-12 tundi  3[;]8-12 tundi  [;][;crlf;]2[;]0[;]12-16 tundi4[;]12-16 tundi[;][;crlf;]4[;]0[;]16-20 tundi5[;]16-20 tundi[;][;crlf;]0[;]0[;]üle 20 tunni6[;]üle 20 tunni[;]"/>
  <p:tag name="HASRESULTS" val="True"/>
  <p:tag name="AUTOOPENPOLL" val="True"/>
  <p:tag name="AUTOFORMATCHART" val="True"/>
  <p:tag name="LIVECHARTING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is võib ilmuda ekraanile?[;crlf;]35[;]40[;]35[;]False[;]35[;][;crlf;]2[;]2[;]0[;]0[;crlf;]0[;]-1[;]11[;]1[;][;crlf;]35[;]1[;]{4, 7, 9}2[;]{4, 7, 9}[;][;crlf;]0[;]-1[;]{4, 7}3[;]{4, 7}[;][;crlf;]0[;]-1[;]Veateade4[;]Veateade[;]"/>
  <p:tag name="HASRESULTS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1/17/2016 3:47:1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A130C28A8D64F81AF2E4768487A4CC0&lt;/guid&gt;&#10;            &lt;repollguid&gt;41F96C6A5A5249F7946F76C6FDE0E145&lt;/repollguid&gt;&#10;            &lt;sourceid&gt;9F45E1613E5B4B63B723F304F0448A7A&lt;/sourceid&gt;&#10;            &lt;questiontext&gt;Mis võib ilmuda ekraanil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{4, 7, 9}&lt;/answertext&gt;&#10;                    &lt;valuetype&gt;1&lt;/valuetype&gt;&#10;                &lt;/answer&gt;&#10;                &lt;answer&gt;&#10;                    &lt;guid&gt;9C264515C9954BEB8C0685FB42F5C5F4&lt;/guid&gt;&#10;                    &lt;answertext&gt;{4, 7}&lt;/answertext&gt;&#10;                    &lt;valuetype&gt;-1&lt;/valuetype&gt;&#10;                &lt;/answer&gt;&#10;                &lt;answer&gt;&#10;                    &lt;guid&gt;E57E4CF1C8CA4E96BA2C4E08C9326B97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2FD9AFBEC444879859E3341DD792FE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Loengu tempo oli"/>
  <p:tag name="ANSWERSALIAS" val="liiga kiire|smicln|paras|smicln|liiga aeglane"/>
  <p:tag name="SLIDEORDER" val="5"/>
  <p:tag name="SLIDEGUID" val="669A0A32BDCA4BA18B791FCE65481DF9"/>
  <p:tag name="VALUES" val="No Value|smicln|No Value|smicln|No Value"/>
  <p:tag name="RESPONSESGATHERED" val="True"/>
  <p:tag name="TOTALRESPONSES" val="61"/>
  <p:tag name="RESPONSECOUNT" val="61"/>
  <p:tag name="SLICED" val="False"/>
  <p:tag name="RESPONSES" val="2;2;3;2;2;-;2;2;-;3;2;2;2;2;2;2;2;2;2;2;2;2;-;2;2;2;2;1;2;-;1;2;-;2;3;2;-;1;-;2;-;-;2;1;2;1;2;2;2;-;2;2;2;1;2;-;2;-;2;1;1;-;-;1;-;2;-;-;-;1;1;2;-;-;2;2;2;2;-;2;2;2;"/>
  <p:tag name="CHARTSTRINGSTD" val="11 47 3"/>
  <p:tag name="CHARTSTRINGREV" val="3 47 11"/>
  <p:tag name="CHARTSTRINGSTDPER" val="0,180327868852459 0,770491803278688 0,0491803278688525"/>
  <p:tag name="CHARTSTRINGREVPER" val="0,0491803278688525 0,770491803278688 0,18032786885245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4EF38A32395F45DBBD026AA301610854&lt;/guid&gt;&#10;        &lt;description /&gt;&#10;        &lt;date&gt;11/17/2016 3:48:2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4B8E6947A4CB5988A740FE7F8B0C1&lt;/guid&gt;&#10;            &lt;repollguid&gt;90BC6B7FAA994679AC1CD8B1AE0ED0A2&lt;/repollguid&gt;&#10;            &lt;sourceid&gt;86EBA73EE82F47D9B14B2380CA602242&lt;/sourceid&gt;&#10;            &lt;questiontext&gt;Loengu tempo oli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92BCF3B31A14DE09E5B8B996269674F&lt;/guid&gt;&#10;                    &lt;answertext&gt;liiga kiire&lt;/answertext&gt;&#10;                    &lt;valuetype&gt;0&lt;/valuetype&gt;&#10;                &lt;/answer&gt;&#10;                &lt;answer&gt;&#10;                    &lt;guid&gt;3EA388575E8047ACBF56D902C7C1B3DE&lt;/guid&gt;&#10;                    &lt;answertext&gt;paras&lt;/answertext&gt;&#10;                    &lt;valuetype&gt;0&lt;/valuetype&gt;&#10;                &lt;/answer&gt;&#10;                &lt;answer&gt;&#10;                    &lt;guid&gt;DCA28C7FAF3B419882E12FE510810045&lt;/guid&gt;&#10;                    &lt;answertext&gt;liiga aeglane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Loengu tempo oli[;crlf;]15[;]15[;]15[;]False[;]0[;][;crlf;]2[;]2[;]0[;]0[;crlf;]0[;]0[;]liiga kiire1[;]liiga kiire[;][;crlf;]15[;]0[;]paras2[;]paras[;][;crlf;]0[;]0[;]liiga aeglane3[;]liiga aeglane[;]"/>
  <p:tag name="HASRESULTS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1"/>
  <p:tag name="FONTSIZE" val="32"/>
  <p:tag name="BULLETTYPE" val="ppBulletArabicPeriod"/>
  <p:tag name="ANSWERTEXT" val="liiga kiire&#10;paras&#10;liiga aeglane"/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EFE572E31974BF3BA1984CEB548617E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terjal tundus"/>
  <p:tag name="ANSWERSALIAS" val="liiga lihtne|smicln|parajalt jõukohane|smicln|liiga keeruline"/>
  <p:tag name="SLIDEORDER" val="5"/>
  <p:tag name="SLIDEGUID" val="EB6F016A51EF4407840A95070FC60BC6"/>
  <p:tag name="VALUES" val="No Value|smicln|No Value|smicln|No Value"/>
  <p:tag name="RESPONSESGATHERED" val="True"/>
  <p:tag name="TOTALRESPONSES" val="39"/>
  <p:tag name="RESPONSECOUNT" val="39"/>
  <p:tag name="SLICED" val="False"/>
  <p:tag name="RESPONSES" val="-;-;2;3;2;-;2;2;-;1;2;-;-;2;2;2;2;2;2;-;2;-;-;2;2;2;-;2;-;-;-;2;-;2;1;2;-;-;-;2;-;-;2;1;2;2;-;2;3;-;-;-;-;-;2;-;1;-;2;3;-;-;-;-;-;1;2;-;-;3;3;-;-;-;3;-;2;-;-;-;-;-;"/>
  <p:tag name="CHARTSTRINGSTD" val="5 28 6"/>
  <p:tag name="CHARTSTRINGREV" val="6 28 5"/>
  <p:tag name="CHARTSTRINGSTDPER" val="0,128205128205128 0,717948717948718 0,153846153846154"/>
  <p:tag name="CHARTSTRINGREVPER" val="0,153846153846154 0,717948717948718 0,128205128205128"/>
  <p:tag name="ANONYMOUSTEMP" val="False"/>
  <p:tag name="TYPE" val="MultiChoiceSlide"/>
  <p:tag name="TPQUESTIONXML" val="﻿&lt;?xml version=&quot;1.0&quot; encoding=&quot;utf-8&quot;?&gt;&#10;&lt;questionlist&gt;&#10;    &lt;properties&gt;&#10;        &lt;guid&gt;052EB6A451B544769D2BD1350CDB100B&lt;/guid&gt;&#10;        &lt;description /&gt;&#10;        &lt;date&gt;11/17/2016 3:49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33140A6CCD4374A62CAC459B3CEB7D&lt;/guid&gt;&#10;            &lt;repollguid&gt;68FBEE907E6942FA9CAFFB82D68E2E5F&lt;/repollguid&gt;&#10;            &lt;sourceid&gt;363E4A6A6A3A43CBAD386286E8E10F51&lt;/sourceid&gt;&#10;            &lt;questiontext&gt;Materjal tundu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A99E19E05EB46599D7BEF129CBD3F9A&lt;/guid&gt;&#10;                    &lt;answertext&gt;liiga lihtne&lt;/answertext&gt;&#10;                    &lt;valuetype&gt;0&lt;/valuetype&gt;&#10;                &lt;/answer&gt;&#10;                &lt;answer&gt;&#10;                    &lt;guid&gt;243035B788E14005A7722C1D5CF42F59&lt;/guid&gt;&#10;                    &lt;answertext&gt;parajalt jõukohane&lt;/answertext&gt;&#10;                    &lt;valuetype&gt;0&lt;/valuetype&gt;&#10;                &lt;/answer&gt;&#10;                &lt;answer&gt;&#10;                    &lt;guid&gt;30EDBBB8E5F14E4DB067610CFD0B993D&lt;/guid&gt;&#10;                    &lt;answertext&gt;liiga keeruline&lt;/answertext&gt;&#10;                    &lt;valuetype&gt;0&lt;/valuetype&gt;&#10;                &lt;/answer&gt;&#10;            &lt;/answers&gt;&#10;        &lt;/multichoice&gt;&#10;    &lt;/questions&gt;&#10;&lt;/questionlist&gt;"/>
  <p:tag name="RESULTS" val="Materjal tundus[;crlf;]15[;]15[;]15[;]False[;]0[;][;crlf;]2,06666666666667[;]2[;]0,249443825784929[;]0,0622222222222222[;crlf;]0[;]0[;]liiga lihtne1[;]liiga lihtne[;][;crlf;]14[;]0[;]parajalt jõukohane2[;]parajalt jõukohane[;][;crlf;]1[;]0[;]liiga keeruline3[;]liiga keeruline[;]"/>
  <p:tag name="HASRESULTS" val="True"/>
  <p:tag name="LIVECHARTING" val="False"/>
  <p:tag name="AUTOOPENPOLL" val="True"/>
  <p:tag name="AUTOFORMATCHART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liiga lihtne&#10;parajalt jõukohane&#10;liiga keeruline"/>
  <p:tag name="ZEROBASED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0,0,0,0,0,0,0,0,0,0,0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D112DBF4123342E38F4962F6B1D67142&lt;/guid&gt;&#10;        &lt;description /&gt;&#10;        &lt;date&gt;11/17/2016 2:17:2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5A647F8CF1243A8B8B3795D0DB94E3E&lt;/guid&gt;&#10;            &lt;repollguid&gt;D561161570D04D1B9E4A1B5FDBFDAEE5&lt;/repollguid&gt;&#10;            &lt;sourceid&gt;C2912A49075E47E49EF94C0350083C9E&lt;/sourceid&gt;&#10;            &lt;questiontext&gt;Kuivõrd olete selle ainega graafikus? &lt;/questiontext&gt;&#10;            &lt;showresults&gt;True&lt;/showresults&gt;&#10;            &lt;responsegrid&gt;0&lt;/responsegrid&gt;&#10;            &lt;countdowntimer&gt;False&lt;/countdowntimer&gt;&#10;            &lt;correctvalue&gt;0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49DE48550EA64BCB9325EDA89B8A3802&lt;/guid&gt;&#10;                    &lt;answertext&gt;Isegi ees&lt;/answertext&gt;&#10;                    &lt;valuetype&gt;0&lt;/valuetype&gt;&#10;                &lt;/answer&gt;&#10;                &lt;answer&gt;&#10;                    &lt;guid&gt;2535562741A0437EBD6FE42338B0875C&lt;/guid&gt;&#10;                    &lt;answertext&gt;Täiesti graafikus&lt;/answertext&gt;&#10;                    &lt;valuetype&gt;0&lt;/valuetype&gt;&#10;                &lt;/answer&gt;&#10;                &lt;answer&gt;&#10;                    &lt;guid&gt;29624276186C4284AA913346EA057EDE&lt;/guid&gt;&#10;                    &lt;answertext&gt;Veidi maas, aga saan ise hakkama  &lt;/answertext&gt;&#10;                    &lt;valuetype&gt;0&lt;/valuetype&gt;&#10;                &lt;/answer&gt;&#10;                &lt;answer&gt;&#10;                    &lt;guid&gt;2C111834697A49DC8DD05B9A08989B4E&lt;/guid&gt;&#10;                    &lt;answertext&gt;Kõvasti maas, vajan abi&lt;/answertext&gt;&#10;                    &lt;valuetype&gt;0&lt;/valuetype&gt;&#10;                &lt;/answer&gt;&#10;                &lt;answer&gt;&#10;                    &lt;guid&gt;92245689E361427C8053D817A38601E2&lt;/guid&gt;&#10;                    &lt;answertext&gt;Ei oska öelda&lt;/answertext&gt;&#10;                    &lt;valuetype&gt;0&lt;/valuetype&gt;&#10;                &lt;/answer&gt;&#10;            &lt;/answers&gt;&#10;        &lt;/multichoice&gt;&#10;    &lt;/questions&gt;&#10;&lt;/questionlist&gt;"/>
  <p:tag name="RESULTS" val="Kuivõrd olete selle ainega graafikus? [;crlf;]15[;]15[;]15[;]False[;]0[;][;crlf;]2,66666666666667[;]3[;]0,596284793999944[;]0,355555555555556[;crlf;]0[;]0[;]Isegi ees1[;]Isegi ees[;][;crlf;]6[;]0[;]Täiesti graafikus2[;]Täiesti graafikus[;][;crlf;]8[;]0[;]Veidi maas, aga saan ise hakkama  3[;]Veidi maas, aga saan ise hakkama  [;][;crlf;]1[;]0[;]Kõvasti maas, vajan abi4[;]Kõvasti maas, vajan abi[;][;crlf;]0[;]0[;]Ei oska öelda5[;]Ei oska öelda[;]"/>
  <p:tag name="HASRESULTS" val="True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1710</Words>
  <Application>Microsoft Office PowerPoint</Application>
  <PresentationFormat>Ekraaniseanss (4:3)</PresentationFormat>
  <Paragraphs>452</Paragraphs>
  <Slides>53</Slides>
  <Notes>2</Notes>
  <HiddenSlides>0</HiddenSlides>
  <MMClips>0</MMClips>
  <ScaleCrop>false</ScaleCrop>
  <HeadingPairs>
    <vt:vector size="8" baseType="variant">
      <vt:variant>
        <vt:lpstr>Kasutatud fondid</vt:lpstr>
      </vt:variant>
      <vt:variant>
        <vt:i4>6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53</vt:i4>
      </vt:variant>
    </vt:vector>
  </HeadingPairs>
  <TitlesOfParts>
    <vt:vector size="61" baseType="lpstr">
      <vt:lpstr>Arial</vt:lpstr>
      <vt:lpstr>Courier New</vt:lpstr>
      <vt:lpstr>Calibri Light</vt:lpstr>
      <vt:lpstr>Wingdings</vt:lpstr>
      <vt:lpstr>Cambria Math</vt:lpstr>
      <vt:lpstr>Calibri</vt:lpstr>
      <vt:lpstr>Office'i kujundus</vt:lpstr>
      <vt:lpstr>Chart</vt:lpstr>
      <vt:lpstr>Programmeerimise alused II</vt:lpstr>
      <vt:lpstr>Kui rõõmsalt täna järjekordsele õppesessioonile tulite?</vt:lpstr>
      <vt:lpstr>Umbes mitu tundi tegelesite pärast eelmist loengut selle ainega</vt:lpstr>
      <vt:lpstr>Kuivõrd olete selle ainega graafikus?  </vt:lpstr>
      <vt:lpstr>Täna</vt:lpstr>
      <vt:lpstr>Edasi</vt:lpstr>
      <vt:lpstr>Rekursioon</vt:lpstr>
      <vt:lpstr>Telefoniraamatust otsimine</vt:lpstr>
      <vt:lpstr>Faktoriaal</vt:lpstr>
      <vt:lpstr>Thonny abil</vt:lpstr>
      <vt:lpstr>Mis ilmub ekraanile?</vt:lpstr>
      <vt:lpstr>Mis ilmub ekraanile?</vt:lpstr>
      <vt:lpstr>Mis ilmub ekraanile?</vt:lpstr>
      <vt:lpstr>Rekursiivse väljakutse koht</vt:lpstr>
      <vt:lpstr>PowerPointi esitlus</vt:lpstr>
      <vt:lpstr>PowerPointi esitlus</vt:lpstr>
      <vt:lpstr>PowerPointi esitlus</vt:lpstr>
      <vt:lpstr>PowerPointi esitlus</vt:lpstr>
      <vt:lpstr>PowerPointi esitlus</vt:lpstr>
      <vt:lpstr>Rekursiivne funktsioon astendamise jaoks nm (kaks argumenti)</vt:lpstr>
      <vt:lpstr>PowerPointi esitlus</vt:lpstr>
      <vt:lpstr>Rekursiooniskeemid</vt:lpstr>
      <vt:lpstr>Puurekursioon</vt:lpstr>
      <vt:lpstr>PowerPointi esitlus</vt:lpstr>
      <vt:lpstr>PowerPointi esitlus</vt:lpstr>
      <vt:lpstr>„Mängida läbi“</vt:lpstr>
      <vt:lpstr>Vastastikune rekursioon</vt:lpstr>
      <vt:lpstr>Sabarekursioon</vt:lpstr>
      <vt:lpstr>Perioodi jooksul</vt:lpstr>
      <vt:lpstr>Andmestuktuurid</vt:lpstr>
      <vt:lpstr>Järjend</vt:lpstr>
      <vt:lpstr>Järjendite (listide) konstrueerimine</vt:lpstr>
      <vt:lpstr>Ennik, korteež</vt:lpstr>
      <vt:lpstr>Hulk</vt:lpstr>
      <vt:lpstr>Hulga läbivaatamine</vt:lpstr>
      <vt:lpstr>Tehted hulkadega</vt:lpstr>
      <vt:lpstr>Funktsioone</vt:lpstr>
      <vt:lpstr>Sõne</vt:lpstr>
      <vt:lpstr>Mis väljastatakse ekraanile?</vt:lpstr>
      <vt:lpstr>Mis väljastatakse ekraanile?</vt:lpstr>
      <vt:lpstr>Mis võib ilmuda ekraanile?</vt:lpstr>
      <vt:lpstr>Mis väljastatakse ekraanile?</vt:lpstr>
      <vt:lpstr>Mis väljastatakse ekraanile?</vt:lpstr>
      <vt:lpstr>Mis väljastatakse ekraanile?</vt:lpstr>
      <vt:lpstr>Mis võib ilmuda ekraanile?</vt:lpstr>
      <vt:lpstr>Mis võib ilmuda ekraanile?</vt:lpstr>
      <vt:lpstr>Sõnastik</vt:lpstr>
      <vt:lpstr>PowerPointi esitlus</vt:lpstr>
      <vt:lpstr>Näiteid</vt:lpstr>
      <vt:lpstr>Enne järgmist sessi (30. nov)</vt:lpstr>
      <vt:lpstr>Loengu tempo oli</vt:lpstr>
      <vt:lpstr>Materjal tundus </vt:lpstr>
      <vt:lpstr>Suur tänu osalemast! Kohtumiseni!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Programmeerimise alused II</dc:title>
  <dc:creator>Eno Tõnisson</dc:creator>
  <cp:lastModifiedBy>Risto Hinno</cp:lastModifiedBy>
  <cp:revision>110</cp:revision>
  <cp:lastPrinted>2016-10-20T10:45:10Z</cp:lastPrinted>
  <dcterms:created xsi:type="dcterms:W3CDTF">2016-10-19T11:24:51Z</dcterms:created>
  <dcterms:modified xsi:type="dcterms:W3CDTF">2016-12-25T18:18:38Z</dcterms:modified>
</cp:coreProperties>
</file>