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1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9" r:id="rId3"/>
    <p:sldId id="327" r:id="rId4"/>
    <p:sldId id="328" r:id="rId5"/>
    <p:sldId id="266" r:id="rId6"/>
    <p:sldId id="332" r:id="rId7"/>
    <p:sldId id="372" r:id="rId8"/>
    <p:sldId id="373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30" r:id="rId18"/>
    <p:sldId id="383" r:id="rId19"/>
    <p:sldId id="342" r:id="rId20"/>
    <p:sldId id="384" r:id="rId21"/>
    <p:sldId id="339" r:id="rId22"/>
    <p:sldId id="338" r:id="rId23"/>
    <p:sldId id="341" r:id="rId24"/>
    <p:sldId id="368" r:id="rId25"/>
    <p:sldId id="369" r:id="rId26"/>
    <p:sldId id="340" r:id="rId27"/>
    <p:sldId id="367" r:id="rId28"/>
    <p:sldId id="385" r:id="rId29"/>
    <p:sldId id="345" r:id="rId30"/>
    <p:sldId id="346" r:id="rId31"/>
    <p:sldId id="347" r:id="rId32"/>
    <p:sldId id="352" r:id="rId33"/>
    <p:sldId id="333" r:id="rId34"/>
    <p:sldId id="334" r:id="rId35"/>
    <p:sldId id="335" r:id="rId36"/>
    <p:sldId id="336" r:id="rId37"/>
    <p:sldId id="337" r:id="rId38"/>
  </p:sldIdLst>
  <p:sldSz cx="9144000" cy="6858000" type="screen4x3"/>
  <p:notesSz cx="6794500" cy="9906000"/>
  <p:embeddedFontLst>
    <p:embeddedFont>
      <p:font typeface="Cambria Math" panose="02040503050406030204" pitchFamily="18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</p:embeddedFontLst>
  <p:custDataLst>
    <p:tags r:id="rId48"/>
  </p:custData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>
        <p:scale>
          <a:sx n="81" d="100"/>
          <a:sy n="81" d="100"/>
        </p:scale>
        <p:origin x="-86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C0637DC1-1301-4683-BDB4-C63B4C4D3CDC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Jaluse kohatäide 3"/>
          <p:cNvSpPr>
            <a:spLocks noGrp="1"/>
          </p:cNvSpPr>
          <p:nvPr>
            <p:ph type="ftr" sz="quarter" idx="2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aidinumbri kohatäide 4"/>
          <p:cNvSpPr>
            <a:spLocks noGrp="1"/>
          </p:cNvSpPr>
          <p:nvPr>
            <p:ph type="sldNum" sz="quarter" idx="3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01D74E6F-CF1B-4B4F-8646-938E4945D137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005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5-04-29T14:40:47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25375 16768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se kohatäid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Kuupäeva kohatäid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2985" tIns="46493" rIns="92985" bIns="46493" rtlCol="0"/>
          <a:lstStyle>
            <a:lvl1pPr algn="r">
              <a:defRPr sz="1200"/>
            </a:lvl1pPr>
          </a:lstStyle>
          <a:p>
            <a:fld id="{8E4D7855-4011-4EC0-BBC1-E324292F5967}" type="datetimeFigureOut">
              <a:rPr lang="et-EE" smtClean="0"/>
              <a:t>25.12.2016</a:t>
            </a:fld>
            <a:endParaRPr lang="et-EE"/>
          </a:p>
        </p:txBody>
      </p:sp>
      <p:sp>
        <p:nvSpPr>
          <p:cNvPr id="4" name="Slaidi pildi kohatä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5" tIns="46493" rIns="92985" bIns="46493" rtlCol="0" anchor="ctr"/>
          <a:lstStyle/>
          <a:p>
            <a:endParaRPr lang="et-EE"/>
          </a:p>
        </p:txBody>
      </p:sp>
      <p:sp>
        <p:nvSpPr>
          <p:cNvPr id="5" name="Märkmete kohatäide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2985" tIns="46493" rIns="92985" bIns="46493" rtlCol="0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6" name="Jaluse kohatäide 5"/>
          <p:cNvSpPr>
            <a:spLocks noGrp="1"/>
          </p:cNvSpPr>
          <p:nvPr>
            <p:ph type="ftr" sz="quarter" idx="4"/>
          </p:nvPr>
        </p:nvSpPr>
        <p:spPr>
          <a:xfrm>
            <a:off x="0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aidinumbri kohatäide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2985" tIns="46493" rIns="92985" bIns="46493" rtlCol="0" anchor="b"/>
          <a:lstStyle>
            <a:lvl1pPr algn="r">
              <a:defRPr sz="1200"/>
            </a:lvl1pPr>
          </a:lstStyle>
          <a:p>
            <a:fld id="{A7833305-6061-4162-8621-D52ACA04C19F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07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33305-6061-4162-8621-D52ACA04C19F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105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smtClean="0"/>
              <a:t>Klõpsake laadi muutmiseks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664-1463-45DD-8D5A-1DA0B9104981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95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7FD-06F8-4E38-84B1-D2723DC1CF6C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991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790D-1D6C-4CF8-9F6F-815CD3D4C4D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432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ealkiri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tiitli laadi</a:t>
            </a:r>
            <a:endParaRPr lang="et-EE"/>
          </a:p>
        </p:txBody>
      </p:sp>
      <p:sp>
        <p:nvSpPr>
          <p:cNvPr id="3" name="Teksti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t-E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38E-3AFA-4645-8B19-94B015127B17}" type="datetime1">
              <a:rPr lang="et-EE" smtClean="0"/>
              <a:t>25.12.2016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50D6-14C5-47D4-9219-7F0C87F8A719}" type="slidenum">
              <a:rPr lang="en-GB" altLang="et-EE"/>
              <a:pPr/>
              <a:t>‹#›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119429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038-3FB1-40D8-8747-17BE32FBDC07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9134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CD2C-01C7-4673-9974-B4B8CE670BBE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956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31C5-6988-4BDC-A3A7-B592CA607C4B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09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2EE1-836A-4EB4-8562-76DB1645EA4D}" type="datetime1">
              <a:rPr lang="et-EE" smtClean="0"/>
              <a:t>25.12.2016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007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67D0-7215-45AD-B76E-4B5BCD918A3B}" type="datetime1">
              <a:rPr lang="et-EE" smtClean="0"/>
              <a:t>25.12.2016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911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0DCA-5098-40BF-BE14-1EF95C6E5750}" type="datetime1">
              <a:rPr lang="et-EE" smtClean="0"/>
              <a:t>25.12.2016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707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81EC-8E4A-4B37-847E-55AE1F487EBE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706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 smtClean="0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 smtClean="0"/>
              <a:t>Muutke teksti 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F1AC-2F76-4E98-84E2-21009719E155}" type="datetime1">
              <a:rPr lang="et-EE" smtClean="0"/>
              <a:t>25.12.2016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41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Muutke pealkirja laadi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Muutke teksti laade</a:t>
            </a:r>
          </a:p>
          <a:p>
            <a:pPr lvl="1"/>
            <a:r>
              <a:rPr lang="et-EE" smtClean="0"/>
              <a:t>Teine tase</a:t>
            </a:r>
          </a:p>
          <a:p>
            <a:pPr lvl="2"/>
            <a:r>
              <a:rPr lang="et-EE" smtClean="0"/>
              <a:t>Kolmas tase</a:t>
            </a:r>
          </a:p>
          <a:p>
            <a:pPr lvl="3"/>
            <a:r>
              <a:rPr lang="et-EE" smtClean="0"/>
              <a:t>Neljas tase</a:t>
            </a:r>
          </a:p>
          <a:p>
            <a:pPr lvl="4"/>
            <a:r>
              <a:rPr lang="et-EE" smtClean="0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AFA-79C3-484B-905F-05880DC37CF8}" type="datetime1">
              <a:rPr lang="et-EE" smtClean="0"/>
              <a:t>25.12.2016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AB9A-46F2-4E7A-BF71-B6706DCB915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253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6.xml"/><Relationship Id="rId7" Type="http://schemas.openxmlformats.org/officeDocument/2006/relationships/oleObject" Target="../embeddings/oleObject5.bin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20.xml"/><Relationship Id="rId7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9.xml"/><Relationship Id="rId7" Type="http://schemas.openxmlformats.org/officeDocument/2006/relationships/oleObject" Target="../embeddings/oleObject8.bin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e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NULL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4.xml"/><Relationship Id="rId11" Type="http://schemas.openxmlformats.org/officeDocument/2006/relationships/customXml" Target="../ink/ink1.xml"/><Relationship Id="rId5" Type="http://schemas.openxmlformats.org/officeDocument/2006/relationships/tags" Target="../tags/tag43.xml"/><Relationship Id="rId10" Type="http://schemas.openxmlformats.org/officeDocument/2006/relationships/image" Target="../media/image12.emf"/><Relationship Id="rId4" Type="http://schemas.openxmlformats.org/officeDocument/2006/relationships/tags" Target="../tags/tag42.xml"/><Relationship Id="rId9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4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15.emf"/><Relationship Id="rId2" Type="http://schemas.openxmlformats.org/officeDocument/2006/relationships/tags" Target="../tags/tag4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ctrTitle"/>
          </p:nvPr>
        </p:nvSpPr>
        <p:spPr>
          <a:xfrm>
            <a:off x="162560" y="258763"/>
            <a:ext cx="8859520" cy="2387600"/>
          </a:xfrm>
        </p:spPr>
        <p:txBody>
          <a:bodyPr/>
          <a:lstStyle/>
          <a:p>
            <a:r>
              <a:rPr lang="et-EE" dirty="0" smtClean="0"/>
              <a:t>Programmeerimise alused II</a:t>
            </a:r>
            <a:endParaRPr lang="et-EE" dirty="0"/>
          </a:p>
        </p:txBody>
      </p:sp>
      <p:sp>
        <p:nvSpPr>
          <p:cNvPr id="3" name="Alapealkiri 2"/>
          <p:cNvSpPr>
            <a:spLocks noGrp="1"/>
          </p:cNvSpPr>
          <p:nvPr>
            <p:ph type="subTitle" idx="1"/>
          </p:nvPr>
        </p:nvSpPr>
        <p:spPr>
          <a:xfrm>
            <a:off x="751840" y="3628074"/>
            <a:ext cx="7680960" cy="3093402"/>
          </a:xfrm>
        </p:spPr>
        <p:txBody>
          <a:bodyPr>
            <a:normAutofit/>
          </a:bodyPr>
          <a:lstStyle/>
          <a:p>
            <a:r>
              <a:rPr lang="et-EE" sz="3200" dirty="0" smtClean="0"/>
              <a:t>Infotehnoloogia mitteinformaatikutele</a:t>
            </a:r>
          </a:p>
          <a:p>
            <a:r>
              <a:rPr lang="et-EE" sz="3200" dirty="0"/>
              <a:t>3</a:t>
            </a:r>
            <a:r>
              <a:rPr lang="et-EE" sz="3200" dirty="0" smtClean="0"/>
              <a:t>. november 2016</a:t>
            </a:r>
          </a:p>
          <a:p>
            <a:r>
              <a:rPr lang="et-EE" sz="3200" dirty="0" smtClean="0"/>
              <a:t>Eno Tõnisson jt</a:t>
            </a:r>
            <a:endParaRPr lang="et-EE" sz="3200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95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0: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1747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45D66-F77C-463A-8C48-CC889938E95E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53039287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125121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491031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751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5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128588" y="325913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70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2771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F536C-6768-4714-88E2-A07D23270D99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23582015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124450" cy="954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y)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5125121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775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5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128588" y="325913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49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3795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7DEF33-F446-4126-AF3E-4DCE5E11E634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4221838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125121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5769528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3799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7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128588" y="325913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0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4819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2E3578-8CDC-4D9A-A093-DFDCFC119F2A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2613336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Chart" r:id="rId8" imgW="4571955" imgH="5143342" progId="MSGraph.Chart.8">
                  <p:embed followColorScheme="full"/>
                </p:oleObj>
              </mc:Choice>
              <mc:Fallback>
                <p:oleObj name="Chart" r:id="rId8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339923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y)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5984331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482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7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5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01599" y="3668713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  <p:sp>
        <p:nvSpPr>
          <p:cNvPr id="4" name="CAI2"/>
          <p:cNvSpPr/>
          <p:nvPr>
            <p:custDataLst>
              <p:tags r:id="rId6"/>
            </p:custDataLst>
          </p:nvPr>
        </p:nvSpPr>
        <p:spPr>
          <a:xfrm rot="10800000">
            <a:off x="66675" y="5329238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3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5843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5D7A3-CAE7-489D-9773-CD022CBC6100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465215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Chart" r:id="rId7" imgW="4571955" imgH="5143342" progId="MSGraph.Chart.8">
                  <p:embed followColorScheme="full"/>
                </p:oleObj>
              </mc:Choice>
              <mc:Fallback>
                <p:oleObj name="Chart" r:id="rId7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339923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y)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8561959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847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9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7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3" name="CAI1"/>
          <p:cNvSpPr/>
          <p:nvPr>
            <p:custDataLst>
              <p:tags r:id="rId5"/>
            </p:custDataLst>
          </p:nvPr>
        </p:nvSpPr>
        <p:spPr>
          <a:xfrm rot="10800000">
            <a:off x="128588" y="325913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426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6867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8E70D-CE0F-4A39-A6F0-B55D4C0B901B}" type="slidenum">
              <a:rPr lang="en-US" altLang="et-EE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t-EE" sz="1400" smtClean="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77028760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Chart" r:id="rId8" imgW="4571955" imgH="5143342" progId="MSGraph.Chart.8">
                  <p:embed followColorScheme="full"/>
                </p:oleObj>
              </mc:Choice>
              <mc:Fallback>
                <p:oleObj name="Chart" r:id="rId8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2627313" y="1268413"/>
            <a:ext cx="5339923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+ y)</a:t>
            </a:r>
            <a:endParaRPr lang="en-US" altLang="et-E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336550" y="2378075"/>
            <a:ext cx="8776762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altLang="et-EE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väljastaSumma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6871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t-EE" altLang="et-EE" smtClean="0"/>
              <a:t>9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7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mitte midagi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midagi muud</a:t>
            </a:r>
          </a:p>
          <a:p>
            <a:pPr marL="514350" indent="-514350">
              <a:buFontTx/>
              <a:buAutoNum type="alphaUcPeriod"/>
            </a:pPr>
            <a:r>
              <a:rPr lang="et-EE" altLang="et-EE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95250" y="3668713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4" name="CAI2"/>
          <p:cNvSpPr/>
          <p:nvPr>
            <p:custDataLst>
              <p:tags r:id="rId6"/>
            </p:custDataLst>
          </p:nvPr>
        </p:nvSpPr>
        <p:spPr>
          <a:xfrm rot="10800000">
            <a:off x="101600" y="5328583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0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Näide päris andmetega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 smtClean="0"/>
              <a:t>Päris andmed</a:t>
            </a:r>
          </a:p>
          <a:p>
            <a:pPr lvl="1"/>
            <a:r>
              <a:rPr lang="et-EE" dirty="0" smtClean="0"/>
              <a:t>Statistikaamet</a:t>
            </a:r>
          </a:p>
          <a:p>
            <a:pPr lvl="1"/>
            <a:r>
              <a:rPr lang="et-EE" dirty="0" smtClean="0"/>
              <a:t>Haridussilm</a:t>
            </a:r>
          </a:p>
          <a:p>
            <a:pPr lvl="1"/>
            <a:r>
              <a:rPr lang="et-EE" dirty="0" smtClean="0"/>
              <a:t>...</a:t>
            </a:r>
          </a:p>
          <a:p>
            <a:r>
              <a:rPr lang="et-EE" dirty="0" err="1" smtClean="0"/>
              <a:t>csv</a:t>
            </a:r>
            <a:r>
              <a:rPr lang="et-EE" dirty="0" smtClean="0"/>
              <a:t>-fail</a:t>
            </a:r>
          </a:p>
          <a:p>
            <a:pPr lvl="1"/>
            <a:r>
              <a:rPr lang="et-EE" dirty="0"/>
              <a:t>moodul CSV, https://docs.python.org/3/library/csv.html</a:t>
            </a:r>
            <a:endParaRPr lang="et-EE" dirty="0" smtClean="0"/>
          </a:p>
          <a:p>
            <a:r>
              <a:rPr lang="et-EE" dirty="0" smtClean="0"/>
              <a:t>lugeda failist</a:t>
            </a:r>
          </a:p>
          <a:p>
            <a:r>
              <a:rPr lang="et-EE" dirty="0" smtClean="0"/>
              <a:t>analüüsida</a:t>
            </a:r>
          </a:p>
          <a:p>
            <a:endParaRPr lang="et-EE" dirty="0"/>
          </a:p>
          <a:p>
            <a:endParaRPr lang="et-EE" dirty="0" smtClean="0"/>
          </a:p>
          <a:p>
            <a:r>
              <a:rPr lang="et-EE" dirty="0" smtClean="0">
                <a:sym typeface="Wingdings" panose="05000000000000000000" pitchFamily="2" charset="2"/>
              </a:rPr>
              <a:t> Üks koduülesanne</a:t>
            </a:r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81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Näide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628649" y="1825625"/>
            <a:ext cx="8372475" cy="4351338"/>
          </a:xfrm>
        </p:spPr>
        <p:txBody>
          <a:bodyPr/>
          <a:lstStyle/>
          <a:p>
            <a:r>
              <a:rPr lang="et-EE" dirty="0" smtClean="0"/>
              <a:t>Mis aastatel Tartu elanike arv kasvas?</a:t>
            </a:r>
          </a:p>
          <a:p>
            <a:r>
              <a:rPr lang="et-EE" dirty="0">
                <a:hlinkClick r:id="rId2"/>
              </a:rPr>
              <a:t>http://www.stat.ee</a:t>
            </a:r>
            <a:r>
              <a:rPr lang="et-EE" dirty="0" smtClean="0">
                <a:hlinkClick r:id="rId2"/>
              </a:rPr>
              <a:t>/</a:t>
            </a:r>
            <a:endParaRPr lang="et-EE" dirty="0" smtClean="0"/>
          </a:p>
          <a:p>
            <a:pPr lvl="1"/>
            <a:r>
              <a:rPr lang="et-EE" dirty="0" smtClean="0"/>
              <a:t>Statistika andmebaas</a:t>
            </a:r>
          </a:p>
          <a:p>
            <a:pPr lvl="2"/>
            <a:r>
              <a:rPr lang="et-EE" dirty="0" smtClean="0"/>
              <a:t>Rahvastik</a:t>
            </a:r>
          </a:p>
          <a:p>
            <a:pPr lvl="3"/>
            <a:r>
              <a:rPr lang="et-EE" dirty="0" smtClean="0"/>
              <a:t>Rahvastiku näitajad ja koosseis</a:t>
            </a:r>
          </a:p>
          <a:p>
            <a:pPr lvl="4"/>
            <a:r>
              <a:rPr lang="et-EE" dirty="0" smtClean="0"/>
              <a:t>Rahvaarv ja rahvastiku koosseis</a:t>
            </a:r>
          </a:p>
          <a:p>
            <a:pPr lvl="5"/>
            <a:r>
              <a:rPr lang="et-EE" dirty="0" smtClean="0"/>
              <a:t>RV0282 Rahvastik soo, vanuserühma ja haldusüksuse ...</a:t>
            </a:r>
          </a:p>
          <a:p>
            <a:pPr lvl="5"/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18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933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aidinumbri kohatäid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0D05BB-F234-46C2-A0F0-1D86A149ACB9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t-EE" altLang="et-EE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</a:pPr>
            <a:endParaRPr lang="et-EE" altLang="et-EE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dirty="0" smtClean="0"/>
              <a:t/>
            </a:r>
            <a:br>
              <a:rPr lang="et-EE" altLang="et-EE" dirty="0" smtClean="0"/>
            </a:br>
            <a:endParaRPr lang="et-EE" altLang="et-EE" dirty="0" smtClean="0"/>
          </a:p>
          <a:p>
            <a:r>
              <a:rPr lang="et-EE" altLang="et-EE" dirty="0"/>
              <a:t>http://lightbot.com/hoc2014.html</a:t>
            </a:r>
            <a:endParaRPr lang="et-EE" altLang="et-EE" dirty="0" smtClean="0"/>
          </a:p>
        </p:txBody>
      </p:sp>
      <p:pic>
        <p:nvPicPr>
          <p:cNvPr id="3" name="Pil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506" y="0"/>
            <a:ext cx="7704226" cy="5191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15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54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 rõõmsalt täna järjekordsele õppesessioonile tulite?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199" y="2102321"/>
            <a:ext cx="4772025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Ilma igasuguse rõõmuta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/>
              <a:t> </a:t>
            </a:r>
            <a:endParaRPr lang="et-EE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Väga rõõmsalt</a:t>
            </a:r>
            <a:endParaRPr lang="en-US" dirty="0" smtClean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1C3E7-8A83-4C60-9F17-47BA86F1CA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6061242"/>
              </p:ext>
            </p:extLst>
          </p:nvPr>
        </p:nvGraphicFramePr>
        <p:xfrm>
          <a:off x="4991099" y="1484784"/>
          <a:ext cx="386144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1484784"/>
                        <a:ext cx="3861445" cy="5143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6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20</a:t>
            </a:fld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8" y="361951"/>
            <a:ext cx="8535049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Funktsioon</a:t>
            </a:r>
          </a:p>
        </p:txBody>
      </p:sp>
      <p:sp>
        <p:nvSpPr>
          <p:cNvPr id="512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f1(arv):</a:t>
            </a:r>
          </a:p>
          <a:p>
            <a:pPr marL="0" indent="0">
              <a:buNone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2*arv</a:t>
            </a:r>
          </a:p>
          <a:p>
            <a:pPr marL="0" indent="0">
              <a:buNone/>
            </a:pPr>
            <a:endParaRPr lang="et-E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f2(arv):</a:t>
            </a:r>
          </a:p>
          <a:p>
            <a:pPr marL="0" indent="0">
              <a:buNone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t-EE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 2*f1(arv)</a:t>
            </a:r>
          </a:p>
          <a:p>
            <a:pPr marL="0" indent="0">
              <a:buNone/>
            </a:pPr>
            <a:endParaRPr lang="et-EE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print(f2(5))</a:t>
            </a: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353611-8C80-41D9-B4FE-0B434B72DCC0}" type="slidenum">
              <a:rPr lang="en-GB" smtClean="0"/>
              <a:pPr eaLnBrk="1" hangingPunct="1"/>
              <a:t>21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43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aidinumbri kohatäide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D5717E-7F43-421B-AEB4-56E372532436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t-EE" altLang="et-EE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t-EE" altLang="et-EE" dirty="0" smtClean="0"/>
              <a:t>Funktsiooni rakendamine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t-EE" altLang="et-EE" sz="2800" dirty="0" smtClean="0"/>
              <a:t>Alamprogrammi rakendatakse ehk kutsutakse välja ehk “käivitatakse”, “pannakse tööle” mõnest teisest alamprogrammist või põhiprogrammist või </a:t>
            </a:r>
            <a:r>
              <a:rPr lang="et-EE" altLang="et-EE" sz="2800" dirty="0" err="1" smtClean="0"/>
              <a:t>Pythoni</a:t>
            </a:r>
            <a:r>
              <a:rPr lang="et-EE" altLang="et-EE" sz="2800" dirty="0" smtClean="0"/>
              <a:t> käsurealt. </a:t>
            </a:r>
            <a:br>
              <a:rPr lang="et-EE" altLang="et-EE" sz="2800" dirty="0" smtClean="0"/>
            </a:br>
            <a:endParaRPr lang="et-EE" altLang="et-EE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t-EE" altLang="et-EE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funk_nimi</a:t>
            </a:r>
            <a:r>
              <a:rPr lang="et-EE" altLang="et-EE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([argumentide loetelu])</a:t>
            </a:r>
            <a:endParaRPr lang="et-EE" altLang="et-EE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t-EE" smtClean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t-EE" dirty="0" smtClean="0"/>
              <a:t>Nn rekursiivsel erijuhul rakendatakse alamprogrammi sellest samast alamprogrammist.</a:t>
            </a:r>
          </a:p>
          <a:p>
            <a:pPr marL="0" indent="0">
              <a:buFontTx/>
              <a:buNone/>
              <a:defRPr/>
            </a:pPr>
            <a:endParaRPr lang="et-EE" dirty="0"/>
          </a:p>
        </p:txBody>
      </p:sp>
      <p:sp>
        <p:nvSpPr>
          <p:cNvPr id="4096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B7921-EC51-41A4-880B-FBE537A992D1}" type="slidenum">
              <a:rPr lang="et-EE" altLang="et-EE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t-EE" altLang="et-EE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Mis ilmub ekraanile?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52400" y="1825625"/>
            <a:ext cx="899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rekFun(n):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0: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print("E")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print(n)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rekFun(n + 2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t-E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t-E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rekFun</a:t>
            </a:r>
            <a:r>
              <a:rPr lang="et-EE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(-7)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-7</a:t>
            </a:r>
          </a:p>
          <a:p>
            <a:pPr marL="0" indent="0">
              <a:buNone/>
            </a:pPr>
            <a:r>
              <a:rPr lang="et-EE" dirty="0"/>
              <a:t>-5</a:t>
            </a:r>
          </a:p>
          <a:p>
            <a:pPr marL="0" indent="0">
              <a:buNone/>
            </a:pPr>
            <a:r>
              <a:rPr lang="et-EE" dirty="0"/>
              <a:t>-3</a:t>
            </a:r>
          </a:p>
          <a:p>
            <a:pPr marL="0" indent="0">
              <a:buNone/>
            </a:pPr>
            <a:r>
              <a:rPr lang="et-EE" dirty="0"/>
              <a:t>-1</a:t>
            </a:r>
          </a:p>
          <a:p>
            <a:pPr marL="0" indent="0">
              <a:buNone/>
            </a:pPr>
            <a:r>
              <a:rPr lang="et-E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963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PQuestion"/>
          <p:cNvSpPr>
            <a:spLocks noGrp="1"/>
          </p:cNvSpPr>
          <p:nvPr>
            <p:ph type="title"/>
          </p:nvPr>
        </p:nvSpPr>
        <p:spPr>
          <a:xfrm>
            <a:off x="336550" y="333375"/>
            <a:ext cx="8229600" cy="1143000"/>
          </a:xfrm>
        </p:spPr>
        <p:txBody>
          <a:bodyPr/>
          <a:lstStyle/>
          <a:p>
            <a:r>
              <a:rPr lang="et-EE" altLang="et-EE" sz="3600" smtClean="0"/>
              <a:t>Mis ilmub ekraanile?</a:t>
            </a:r>
            <a:endParaRPr lang="en-US" altLang="et-EE" sz="3600" smtClean="0"/>
          </a:p>
        </p:txBody>
      </p:sp>
      <p:sp>
        <p:nvSpPr>
          <p:cNvPr id="39939" name="Slaidinumbri kohatäide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5F1F9-1E6D-4F5A-A605-3A2287620937}" type="slidenum">
              <a:rPr lang="en-US" altLang="et-EE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t-EE" sz="1400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79326001"/>
              </p:ext>
            </p:extLst>
          </p:nvPr>
        </p:nvGraphicFramePr>
        <p:xfrm>
          <a:off x="5508625" y="3205163"/>
          <a:ext cx="3246438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Chart" r:id="rId9" imgW="4571955" imgH="5143342" progId="MSGraph.Chart.8">
                  <p:embed followColorScheme="full"/>
                </p:oleObj>
              </mc:Choice>
              <mc:Fallback>
                <p:oleObj name="Chart" r:id="rId9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05163"/>
                        <a:ext cx="3246438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4010025" y="1412875"/>
            <a:ext cx="2762250" cy="1384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fun(n):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fun(n-1)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636713" y="2274888"/>
            <a:ext cx="1473200" cy="522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t-EE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t-IT" altLang="et-E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42913" y="3213100"/>
            <a:ext cx="4114800" cy="2986088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t-EE" altLang="et-EE" dirty="0" smtClean="0"/>
              <a:t>5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midagi muud 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mitte midagi</a:t>
            </a:r>
          </a:p>
          <a:p>
            <a:pPr marL="514350" indent="-514350">
              <a:buFontTx/>
              <a:buAutoNum type="arabicPeriod"/>
            </a:pPr>
            <a:r>
              <a:rPr lang="et-EE" altLang="et-EE" dirty="0" smtClean="0"/>
              <a:t>veateade</a:t>
            </a:r>
          </a:p>
        </p:txBody>
      </p:sp>
      <p:sp>
        <p:nvSpPr>
          <p:cNvPr id="2" name="CAI1"/>
          <p:cNvSpPr/>
          <p:nvPr>
            <p:custDataLst>
              <p:tags r:id="rId5"/>
            </p:custDataLst>
          </p:nvPr>
        </p:nvSpPr>
        <p:spPr>
          <a:xfrm rot="10800000">
            <a:off x="128588" y="3259138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  <p:sp>
        <p:nvSpPr>
          <p:cNvPr id="3" name="CAI2"/>
          <p:cNvSpPr/>
          <p:nvPr>
            <p:custDataLst>
              <p:tags r:id="rId6"/>
            </p:custDataLst>
          </p:nvPr>
        </p:nvSpPr>
        <p:spPr>
          <a:xfrm rot="10800000">
            <a:off x="128588" y="3878263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  <p:sp>
        <p:nvSpPr>
          <p:cNvPr id="4" name="CAI3"/>
          <p:cNvSpPr/>
          <p:nvPr>
            <p:custDataLst>
              <p:tags r:id="rId7"/>
            </p:custDataLst>
          </p:nvPr>
        </p:nvSpPr>
        <p:spPr>
          <a:xfrm rot="10800000">
            <a:off x="128588" y="4841875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t-E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9135000" y="60364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25640" y="602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10103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Rekursioon</a:t>
            </a:r>
          </a:p>
        </p:txBody>
      </p:sp>
      <p:sp>
        <p:nvSpPr>
          <p:cNvPr id="6147" name="Sisu kohatäide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256212"/>
          </a:xfrm>
        </p:spPr>
        <p:txBody>
          <a:bodyPr/>
          <a:lstStyle/>
          <a:p>
            <a:r>
              <a:rPr lang="et-EE" sz="2400" dirty="0" err="1" smtClean="0"/>
              <a:t>Rekursioon</a:t>
            </a:r>
            <a:r>
              <a:rPr lang="et-EE" sz="2400" dirty="0" smtClean="0"/>
              <a:t> on alamprogrammide defineerimise meetod, kus defineeritav alamprogramm</a:t>
            </a:r>
            <a:r>
              <a:rPr lang="fi-FI" sz="2400" dirty="0" smtClean="0"/>
              <a:t> </a:t>
            </a:r>
            <a:r>
              <a:rPr lang="fi-FI" sz="2400" dirty="0" err="1" smtClean="0"/>
              <a:t>kutsub</a:t>
            </a:r>
            <a:r>
              <a:rPr lang="fi-FI" sz="2400" dirty="0" smtClean="0"/>
              <a:t> v</a:t>
            </a:r>
            <a:r>
              <a:rPr lang="et-EE" sz="2400" dirty="0" smtClean="0"/>
              <a:t>ä</a:t>
            </a:r>
            <a:r>
              <a:rPr lang="fi-FI" sz="2400" dirty="0" err="1" smtClean="0"/>
              <a:t>lja</a:t>
            </a:r>
            <a:r>
              <a:rPr lang="fi-FI" sz="2400" dirty="0" smtClean="0"/>
              <a:t> </a:t>
            </a:r>
            <a:r>
              <a:rPr lang="fi-FI" sz="2400" dirty="0" err="1" smtClean="0"/>
              <a:t>iseennast</a:t>
            </a:r>
            <a:r>
              <a:rPr lang="fi-FI" sz="2400" dirty="0" smtClean="0"/>
              <a:t>.</a:t>
            </a:r>
          </a:p>
          <a:p>
            <a:r>
              <a:rPr lang="et-EE" sz="2400" dirty="0" smtClean="0"/>
              <a:t>Sarnaselt tsüklile (iteratsioonile) võimaldab </a:t>
            </a:r>
            <a:r>
              <a:rPr lang="fi-FI" sz="2400" dirty="0" smtClean="0"/>
              <a:t>rekursioon </a:t>
            </a:r>
            <a:r>
              <a:rPr lang="fi-FI" sz="2400" dirty="0" err="1" smtClean="0"/>
              <a:t>kirjeldada</a:t>
            </a:r>
            <a:r>
              <a:rPr lang="fi-FI" sz="2400" dirty="0" smtClean="0"/>
              <a:t> </a:t>
            </a:r>
            <a:r>
              <a:rPr lang="fi-FI" sz="2400" dirty="0" err="1" smtClean="0"/>
              <a:t>korduvt</a:t>
            </a:r>
            <a:r>
              <a:rPr lang="et-EE" sz="2400" dirty="0" smtClean="0"/>
              <a:t>ä</a:t>
            </a:r>
            <a:r>
              <a:rPr lang="fi-FI" sz="2400" dirty="0" err="1" smtClean="0"/>
              <a:t>idetavaid</a:t>
            </a:r>
            <a:r>
              <a:rPr lang="fi-FI" sz="2400" dirty="0" smtClean="0"/>
              <a:t> </a:t>
            </a:r>
            <a:r>
              <a:rPr lang="fi-FI" sz="2400" dirty="0" err="1" smtClean="0"/>
              <a:t>protsesse</a:t>
            </a:r>
            <a:r>
              <a:rPr lang="fi-FI" sz="2400" dirty="0" smtClean="0"/>
              <a:t>.</a:t>
            </a:r>
          </a:p>
          <a:p>
            <a:r>
              <a:rPr lang="et-EE" sz="2400" dirty="0" smtClean="0"/>
              <a:t>Üldjuhul on </a:t>
            </a:r>
            <a:r>
              <a:rPr lang="et-EE" sz="2400" dirty="0" err="1" smtClean="0"/>
              <a:t>rekursioon</a:t>
            </a:r>
            <a:r>
              <a:rPr lang="et-EE" sz="2400" dirty="0" smtClean="0"/>
              <a:t> võimsam kui iteratsioon.</a:t>
            </a:r>
          </a:p>
          <a:p>
            <a:pPr lvl="1"/>
            <a:r>
              <a:rPr lang="et-EE" sz="2000" dirty="0" smtClean="0"/>
              <a:t>Tsüklidirektiive saab modelleerida rekursiivsete funktsioonidena.</a:t>
            </a:r>
          </a:p>
          <a:p>
            <a:pPr lvl="1"/>
            <a:r>
              <a:rPr lang="et-EE" sz="2000" dirty="0" err="1" smtClean="0"/>
              <a:t>Rekursiooni</a:t>
            </a:r>
            <a:r>
              <a:rPr lang="et-EE" sz="2000" dirty="0" smtClean="0"/>
              <a:t> saab modelleerida tsüklidirektiividega üldjuhul </a:t>
            </a:r>
            <a:r>
              <a:rPr lang="fi-FI" sz="2000" dirty="0" err="1" smtClean="0"/>
              <a:t>ainult</a:t>
            </a:r>
            <a:r>
              <a:rPr lang="fi-FI" sz="2000" dirty="0" smtClean="0"/>
              <a:t> </a:t>
            </a:r>
            <a:r>
              <a:rPr lang="fi-FI" sz="2000" dirty="0" err="1" smtClean="0"/>
              <a:t>magasini</a:t>
            </a:r>
            <a:r>
              <a:rPr lang="fi-FI" sz="2000" dirty="0" smtClean="0"/>
              <a:t> (</a:t>
            </a:r>
            <a:r>
              <a:rPr lang="fi-FI" sz="2000" dirty="0" err="1" smtClean="0"/>
              <a:t>ehk</a:t>
            </a:r>
            <a:r>
              <a:rPr lang="fi-FI" sz="2000" dirty="0" smtClean="0"/>
              <a:t> </a:t>
            </a:r>
            <a:r>
              <a:rPr lang="fi-FI" sz="2000" dirty="0" err="1" smtClean="0"/>
              <a:t>pinu</a:t>
            </a:r>
            <a:r>
              <a:rPr lang="fi-FI" sz="2000" dirty="0" smtClean="0"/>
              <a:t>) </a:t>
            </a:r>
            <a:r>
              <a:rPr lang="fi-FI" sz="2000" dirty="0" err="1" smtClean="0"/>
              <a:t>abil</a:t>
            </a:r>
            <a:r>
              <a:rPr lang="fi-FI" sz="2000" dirty="0" smtClean="0"/>
              <a:t>.</a:t>
            </a:r>
          </a:p>
          <a:p>
            <a:r>
              <a:rPr lang="et-EE" sz="2400" dirty="0" err="1" smtClean="0"/>
              <a:t>Rekursiooni</a:t>
            </a:r>
            <a:r>
              <a:rPr lang="et-EE" sz="2400" dirty="0" smtClean="0"/>
              <a:t> kasutatakse laialdaselt programmeerimises, arvutiteaduses, matemaatikas, aga ka näiteks keeleteaduses, muusikas, kunstis…</a:t>
            </a:r>
          </a:p>
        </p:txBody>
      </p:sp>
      <p:sp>
        <p:nvSpPr>
          <p:cNvPr id="6148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E8AAFC-58F0-4DE7-9916-0AD6732FC51D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62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28</a:t>
            </a:fld>
            <a:endParaRPr lang="et-EE"/>
          </a:p>
        </p:txBody>
      </p:sp>
      <p:pic>
        <p:nvPicPr>
          <p:cNvPr id="5" name="Pil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6712"/>
            <a:ext cx="57721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Faktoriaal</a:t>
            </a:r>
            <a:endParaRPr lang="et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isu kohatäid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</a:rPr>
                      <m:t>!=</m:t>
                    </m:r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t-E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 … ∙3∙2∙</m:t>
                    </m:r>
                    <m:r>
                      <a:rPr lang="et-EE" i="1" smtClean="0">
                        <a:latin typeface="Cambria Math"/>
                      </a:rPr>
                      <m:t>1</m:t>
                    </m:r>
                  </m:oMath>
                </a14:m>
                <a:endParaRPr lang="et-EE" dirty="0" smtClean="0"/>
              </a:p>
              <a:p>
                <a:r>
                  <a:rPr lang="et-EE" dirty="0" smtClean="0"/>
                  <a:t>Kokkulepe </a:t>
                </a:r>
                <a14:m>
                  <m:oMath xmlns:m="http://schemas.openxmlformats.org/officeDocument/2006/math">
                    <m:r>
                      <a:rPr lang="et-EE" b="0" i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t-EE" i="1" smtClean="0">
                        <a:latin typeface="Cambria Math"/>
                        <a:ea typeface="Cambria Math"/>
                      </a:rPr>
                      <m:t>!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t-EE" dirty="0" smtClean="0"/>
                  <a:t/>
                </a:r>
                <a:br>
                  <a:rPr lang="et-EE" dirty="0" smtClean="0"/>
                </a:br>
                <a:endParaRPr lang="et-EE" dirty="0"/>
              </a:p>
              <a:p>
                <a:pPr marL="0" indent="0">
                  <a:buNone/>
                </a:pP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def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faktoriaalIter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fa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t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= 1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for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in range(1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+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fa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t 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*=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return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fa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t</a:t>
                </a:r>
                <a:endParaRPr lang="et-EE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Sisu kohatäid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PQuestion"/>
          <p:cNvSpPr>
            <a:spLocks noGrp="1"/>
          </p:cNvSpPr>
          <p:nvPr>
            <p:ph type="title"/>
          </p:nvPr>
        </p:nvSpPr>
        <p:spPr>
          <a:xfrm>
            <a:off x="0" y="274637"/>
            <a:ext cx="8892480" cy="1143000"/>
          </a:xfrm>
        </p:spPr>
        <p:txBody>
          <a:bodyPr>
            <a:noAutofit/>
          </a:bodyPr>
          <a:lstStyle/>
          <a:p>
            <a:r>
              <a:rPr lang="et-EE" sz="3600" dirty="0" smtClean="0"/>
              <a:t>Umbes mitu tundi tegelesite pärast eelmist loengut selle ainega</a:t>
            </a:r>
            <a:endParaRPr lang="en-US" sz="3600" dirty="0"/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0-4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4-8 tundi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8-12 tundi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12-16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16-20 tundi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üle 20 tunni</a:t>
            </a:r>
          </a:p>
        </p:txBody>
      </p:sp>
      <p:graphicFrame>
        <p:nvGraphicFramePr>
          <p:cNvPr id="13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19290647"/>
              </p:ext>
            </p:extLst>
          </p:nvPr>
        </p:nvGraphicFramePr>
        <p:xfrm>
          <a:off x="4067944" y="1714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145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A7FD-8118-44E3-BCB2-B3B92EE8415C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73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Faktoriaal</a:t>
            </a:r>
            <a:endParaRPr lang="et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isu kohatäide 2"/>
              <p:cNvSpPr>
                <a:spLocks noGrp="1"/>
              </p:cNvSpPr>
              <p:nvPr>
                <p:ph idx="1"/>
              </p:nvPr>
            </p:nvSpPr>
            <p:spPr>
              <a:xfrm>
                <a:off x="163184" y="1196752"/>
                <a:ext cx="8784976" cy="4929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</a:rPr>
                      <m:t>!=</m:t>
                    </m:r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et-EE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 … ∙3∙2∙</m:t>
                    </m:r>
                    <m:r>
                      <a:rPr lang="et-EE" i="1" smtClean="0">
                        <a:latin typeface="Cambria Math"/>
                      </a:rPr>
                      <m:t>1</m:t>
                    </m:r>
                    <m:r>
                      <a:rPr lang="et-EE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t-EE" b="0" i="1" dirty="0" smtClean="0">
                    <a:latin typeface="Cambria Math"/>
                  </a:rPr>
                  <a:t/>
                </a:r>
                <a:br>
                  <a:rPr lang="et-EE" b="0" i="1" dirty="0" smtClean="0">
                    <a:latin typeface="Cambria Math"/>
                  </a:rPr>
                </a:br>
                <a:r>
                  <a:rPr lang="et-EE" b="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=</m:t>
                    </m:r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t-E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t-EE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t-EE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endParaRPr lang="et-EE" dirty="0" smtClean="0"/>
              </a:p>
              <a:p>
                <a14:m>
                  <m:oMath xmlns:m="http://schemas.openxmlformats.org/officeDocument/2006/math">
                    <m:r>
                      <a:rPr lang="et-EE" b="0" i="1" smtClean="0">
                        <a:latin typeface="Cambria Math"/>
                      </a:rPr>
                      <m:t>𝑛</m:t>
                    </m:r>
                    <m:r>
                      <a:rPr lang="et-EE" b="0" i="1" smtClean="0">
                        <a:latin typeface="Cambria Math"/>
                      </a:rPr>
                      <m:t>!=</m:t>
                    </m:r>
                    <m:d>
                      <m:dPr>
                        <m:begChr m:val="{"/>
                        <m:endChr m:val=""/>
                        <m:ctrlPr>
                          <a:rPr lang="et-EE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t-EE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t-EE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,                     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𝑘𝑢𝑖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t-EE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t-EE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!,  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𝑘𝑢𝑖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t-EE" b="0" i="1" smtClean="0">
                                  <a:latin typeface="Cambria Math"/>
                                  <a:ea typeface="Cambria Math"/>
                                </a:rPr>
                                <m:t>&gt;0</m:t>
                              </m:r>
                            </m:e>
                          </m:mr>
                        </m:m>
                        <m:r>
                          <a:rPr lang="et-EE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t-EE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t-EE" b="0" dirty="0" smtClean="0"/>
                  <a:t/>
                </a:r>
                <a:br>
                  <a:rPr lang="et-EE" b="0" dirty="0" smtClean="0"/>
                </a:br>
                <a:endParaRPr lang="et-EE" dirty="0" smtClean="0"/>
              </a:p>
              <a:p>
                <a:pPr marL="0" indent="0">
                  <a:buNone/>
                </a:pP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def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faktoriaalRek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if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==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else: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       return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t-EE" b="1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b="1" dirty="0" err="1" smtClean="0">
                    <a:latin typeface="Courier New" pitchFamily="49" charset="0"/>
                    <a:cs typeface="Courier New" pitchFamily="49" charset="0"/>
                  </a:rPr>
                  <a:t>faktoriaalRek</a:t>
                </a:r>
                <a:r>
                  <a:rPr lang="en-US" b="1" dirty="0" smtClean="0">
                    <a:latin typeface="Courier New" pitchFamily="49" charset="0"/>
                    <a:cs typeface="Courier New" pitchFamily="49" charset="0"/>
                  </a:rPr>
                  <a:t>(n-1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t-EE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Sisu kohatäid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84" y="1196752"/>
                <a:ext cx="8784976" cy="4929411"/>
              </a:xfrm>
              <a:blipFill rotWithShape="0">
                <a:blip r:embed="rId2"/>
                <a:stretch>
                  <a:fillRect l="-1457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b="1" dirty="0" smtClean="0">
                <a:latin typeface="Courier New" pitchFamily="49" charset="0"/>
                <a:cs typeface="Courier New" pitchFamily="49" charset="0"/>
              </a:rPr>
              <a:t>faktoriaalRek(4)</a:t>
            </a:r>
            <a:endParaRPr lang="et-E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0E940-9D4A-4F6C-90B1-E3713C66AD7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Lõpetamine</a:t>
            </a:r>
          </a:p>
        </p:txBody>
      </p:sp>
      <p:sp>
        <p:nvSpPr>
          <p:cNvPr id="1024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Selleks, et </a:t>
            </a:r>
            <a:r>
              <a:rPr lang="et-EE" dirty="0" err="1" smtClean="0"/>
              <a:t>rekursioon</a:t>
            </a:r>
            <a:r>
              <a:rPr lang="et-EE" dirty="0" smtClean="0"/>
              <a:t> lõppeks (termineeruks), peab rekursiivse alamprogrammi kehas </a:t>
            </a:r>
            <a:r>
              <a:rPr lang="nn-NO" dirty="0" smtClean="0"/>
              <a:t>toimuma hargnemine s</a:t>
            </a:r>
            <a:r>
              <a:rPr lang="et-EE" dirty="0" smtClean="0"/>
              <a:t>õ</a:t>
            </a:r>
            <a:r>
              <a:rPr lang="nn-NO" dirty="0" smtClean="0"/>
              <a:t>ltuvalt funktsiooni argumentidest.</a:t>
            </a:r>
          </a:p>
          <a:p>
            <a:r>
              <a:rPr lang="et-EE" dirty="0" smtClean="0"/>
              <a:t>Vähemalt üks haru peab olema ilma rekursiivse väljakutseta (nn. </a:t>
            </a:r>
            <a:r>
              <a:rPr lang="et-EE" dirty="0" err="1" smtClean="0"/>
              <a:t>rekursiooni</a:t>
            </a:r>
            <a:r>
              <a:rPr lang="et-EE" dirty="0" smtClean="0"/>
              <a:t> baas).</a:t>
            </a:r>
          </a:p>
          <a:p>
            <a:r>
              <a:rPr lang="sv-SE" dirty="0" smtClean="0"/>
              <a:t>Rekursiivsed v</a:t>
            </a:r>
            <a:r>
              <a:rPr lang="et-EE" dirty="0" smtClean="0"/>
              <a:t>ä</a:t>
            </a:r>
            <a:r>
              <a:rPr lang="sv-SE" dirty="0" smtClean="0"/>
              <a:t>ljakutsed peavad olema "v</a:t>
            </a:r>
            <a:r>
              <a:rPr lang="et-EE" dirty="0" smtClean="0"/>
              <a:t>ä</a:t>
            </a:r>
            <a:r>
              <a:rPr lang="sv-SE" dirty="0" smtClean="0"/>
              <a:t>iksematel" argumentidel.</a:t>
            </a:r>
            <a:endParaRPr lang="et-EE" dirty="0" smtClean="0"/>
          </a:p>
        </p:txBody>
      </p:sp>
      <p:sp>
        <p:nvSpPr>
          <p:cNvPr id="1024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E7C46A-E9B7-452B-9818-2D71C6176424}" type="slidenum">
              <a:rPr lang="en-GB" smtClean="0"/>
              <a:pPr eaLnBrk="1" hangingPunct="1"/>
              <a:t>32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156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628650" y="-112080"/>
            <a:ext cx="7886700" cy="1325563"/>
          </a:xfrm>
        </p:spPr>
        <p:txBody>
          <a:bodyPr/>
          <a:lstStyle/>
          <a:p>
            <a:r>
              <a:rPr lang="et-EE" dirty="0" smtClean="0"/>
              <a:t>Hindamisskeem 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21920" y="1016000"/>
            <a:ext cx="8900160" cy="5618479"/>
          </a:xfrm>
        </p:spPr>
        <p:txBody>
          <a:bodyPr>
            <a:normAutofit/>
          </a:bodyPr>
          <a:lstStyle/>
          <a:p>
            <a:r>
              <a:rPr lang="et-EE" dirty="0" smtClean="0"/>
              <a:t>Ülesanded, automaatkontrolliga ülesanded, </a:t>
            </a:r>
            <a:r>
              <a:rPr lang="et-EE" dirty="0" err="1" smtClean="0"/>
              <a:t>Moodle’i</a:t>
            </a:r>
            <a:r>
              <a:rPr lang="et-EE" dirty="0" smtClean="0"/>
              <a:t> testid jm</a:t>
            </a:r>
          </a:p>
          <a:p>
            <a:pPr lvl="1"/>
            <a:r>
              <a:rPr lang="et-EE" dirty="0" smtClean="0"/>
              <a:t>Enne 2. novembrit, </a:t>
            </a:r>
            <a:r>
              <a:rPr lang="et-EE" dirty="0" err="1" smtClean="0"/>
              <a:t>max</a:t>
            </a:r>
            <a:r>
              <a:rPr lang="et-EE" dirty="0" smtClean="0"/>
              <a:t> 16 punkti</a:t>
            </a:r>
          </a:p>
          <a:p>
            <a:pPr lvl="1"/>
            <a:r>
              <a:rPr lang="et-EE" dirty="0" smtClean="0"/>
              <a:t>Enne 15. novembrit,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pPr lvl="1"/>
            <a:r>
              <a:rPr lang="et-EE" dirty="0" smtClean="0"/>
              <a:t>Enne 30. novembrit,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pPr lvl="1"/>
            <a:r>
              <a:rPr lang="et-EE" dirty="0" smtClean="0"/>
              <a:t>Enne 14. detsembrit, </a:t>
            </a:r>
            <a:r>
              <a:rPr lang="et-EE" dirty="0" err="1"/>
              <a:t>max</a:t>
            </a:r>
            <a:r>
              <a:rPr lang="et-EE" dirty="0"/>
              <a:t> 16 </a:t>
            </a:r>
            <a:r>
              <a:rPr lang="et-EE" dirty="0" smtClean="0"/>
              <a:t>punkti</a:t>
            </a:r>
          </a:p>
          <a:p>
            <a:r>
              <a:rPr lang="et-EE" dirty="0" smtClean="0"/>
              <a:t>Eksam </a:t>
            </a:r>
            <a:r>
              <a:rPr lang="et-EE" dirty="0"/>
              <a:t>jaanuaris</a:t>
            </a:r>
          </a:p>
          <a:p>
            <a:pPr lvl="1"/>
            <a:r>
              <a:rPr lang="et-EE" dirty="0"/>
              <a:t>paberosa </a:t>
            </a:r>
            <a:r>
              <a:rPr lang="et-EE" dirty="0" err="1"/>
              <a:t>max</a:t>
            </a:r>
            <a:r>
              <a:rPr lang="et-EE" dirty="0"/>
              <a:t> 20 punkti, min </a:t>
            </a:r>
            <a:r>
              <a:rPr lang="et-EE" dirty="0" smtClean="0"/>
              <a:t>10</a:t>
            </a:r>
            <a:endParaRPr lang="et-EE" dirty="0"/>
          </a:p>
          <a:p>
            <a:pPr lvl="2"/>
            <a:r>
              <a:rPr lang="et-EE" dirty="0"/>
              <a:t>programmi mõistmine </a:t>
            </a:r>
          </a:p>
          <a:p>
            <a:pPr lvl="1"/>
            <a:r>
              <a:rPr lang="et-EE" dirty="0"/>
              <a:t>arvutiosa </a:t>
            </a:r>
            <a:r>
              <a:rPr lang="et-EE" dirty="0" err="1"/>
              <a:t>max</a:t>
            </a:r>
            <a:r>
              <a:rPr lang="et-EE" dirty="0"/>
              <a:t> 20 punkti, min </a:t>
            </a:r>
            <a:r>
              <a:rPr lang="et-EE" dirty="0" smtClean="0"/>
              <a:t>10</a:t>
            </a:r>
            <a:endParaRPr lang="et-EE" dirty="0"/>
          </a:p>
          <a:p>
            <a:pPr lvl="2"/>
            <a:r>
              <a:rPr lang="et-EE" dirty="0"/>
              <a:t>programmi </a:t>
            </a:r>
            <a:r>
              <a:rPr lang="et-EE" dirty="0" smtClean="0"/>
              <a:t>kirjutamine</a:t>
            </a:r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E 51-60, D 61-70, C 71-80, B 81-90, A 91-</a:t>
            </a:r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736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Enne järgmist sessi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365760" y="1564640"/>
            <a:ext cx="8524240" cy="4958080"/>
          </a:xfrm>
        </p:spPr>
        <p:txBody>
          <a:bodyPr>
            <a:normAutofit/>
          </a:bodyPr>
          <a:lstStyle/>
          <a:p>
            <a:r>
              <a:rPr lang="et-EE" dirty="0" smtClean="0"/>
              <a:t>1. perioodi ülesanded (7. nov)</a:t>
            </a:r>
          </a:p>
          <a:p>
            <a:r>
              <a:rPr lang="et-EE" dirty="0" err="1" smtClean="0"/>
              <a:t>Moodle’i</a:t>
            </a:r>
            <a:r>
              <a:rPr lang="et-EE" dirty="0" smtClean="0"/>
              <a:t> testid</a:t>
            </a:r>
          </a:p>
          <a:p>
            <a:pPr lvl="1"/>
            <a:r>
              <a:rPr lang="et-EE" dirty="0" err="1" smtClean="0"/>
              <a:t>Kahemõõtmeline</a:t>
            </a:r>
            <a:r>
              <a:rPr lang="et-EE" dirty="0" smtClean="0"/>
              <a:t> järjend</a:t>
            </a:r>
          </a:p>
          <a:p>
            <a:pPr lvl="1"/>
            <a:r>
              <a:rPr lang="et-EE" dirty="0" err="1" smtClean="0"/>
              <a:t>Rekursioon</a:t>
            </a:r>
            <a:endParaRPr lang="et-EE" dirty="0" smtClean="0"/>
          </a:p>
          <a:p>
            <a:r>
              <a:rPr lang="et-EE" dirty="0" smtClean="0"/>
              <a:t>Automaatkontrolliga ülesanded</a:t>
            </a:r>
          </a:p>
          <a:p>
            <a:pPr lvl="1"/>
            <a:r>
              <a:rPr lang="et-EE" dirty="0" err="1"/>
              <a:t>Kahemõõtmeline</a:t>
            </a:r>
            <a:r>
              <a:rPr lang="et-EE" dirty="0"/>
              <a:t> järjend</a:t>
            </a:r>
          </a:p>
          <a:p>
            <a:pPr lvl="1"/>
            <a:r>
              <a:rPr lang="et-EE" dirty="0" err="1" smtClean="0"/>
              <a:t>Rekursioon</a:t>
            </a:r>
            <a:endParaRPr lang="et-EE" dirty="0"/>
          </a:p>
          <a:p>
            <a:r>
              <a:rPr lang="et-EE" dirty="0" smtClean="0"/>
              <a:t>Isemõeldud päris andmetega ülesanne</a:t>
            </a:r>
            <a:endParaRPr lang="et-EE" dirty="0"/>
          </a:p>
          <a:p>
            <a:r>
              <a:rPr lang="et-EE" dirty="0" smtClean="0"/>
              <a:t>2</a:t>
            </a:r>
            <a:r>
              <a:rPr lang="fi-FI" dirty="0" smtClean="0"/>
              <a:t>. </a:t>
            </a:r>
            <a:r>
              <a:rPr lang="fi-FI" dirty="0"/>
              <a:t>perioodi </a:t>
            </a:r>
            <a:r>
              <a:rPr lang="fi-FI" dirty="0" err="1"/>
              <a:t>muljete</a:t>
            </a:r>
            <a:r>
              <a:rPr lang="fi-FI" dirty="0"/>
              <a:t> ja </a:t>
            </a:r>
            <a:r>
              <a:rPr lang="fi-FI" dirty="0" err="1"/>
              <a:t>ettepanekute</a:t>
            </a:r>
            <a:r>
              <a:rPr lang="fi-FI" dirty="0"/>
              <a:t> </a:t>
            </a:r>
            <a:r>
              <a:rPr lang="fi-FI" dirty="0" err="1"/>
              <a:t>esitamine</a:t>
            </a:r>
            <a:endParaRPr lang="et-EE" dirty="0" smtClean="0"/>
          </a:p>
          <a:p>
            <a:pPr lvl="1"/>
            <a:endParaRPr lang="et-EE" dirty="0"/>
          </a:p>
          <a:p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34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12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t-EE" dirty="0" smtClean="0"/>
              <a:t>Loengu tempo oli</a:t>
            </a: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16209015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kiire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aeglane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11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Materjal tundus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2071260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lihtne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parajalt jõukohane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liiga keeruline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61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ealkir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/>
          <a:lstStyle/>
          <a:p>
            <a:pPr eaLnBrk="1" hangingPunct="1"/>
            <a:r>
              <a:rPr lang="et-EE" dirty="0" smtClean="0"/>
              <a:t>Suur tänu osalemast!</a:t>
            </a:r>
            <a:br>
              <a:rPr lang="et-EE" dirty="0" smtClean="0"/>
            </a:br>
            <a:r>
              <a:rPr lang="et-EE" dirty="0" smtClean="0"/>
              <a:t>Kohtumiseni!</a:t>
            </a:r>
          </a:p>
        </p:txBody>
      </p:sp>
      <p:sp>
        <p:nvSpPr>
          <p:cNvPr id="2" name="Slaidinumbri kohatä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24A-423F-41BE-9398-C3CADF2A69E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4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Kuivõrd olete selle ainega graafikus? </a:t>
            </a:r>
            <a:br>
              <a:rPr lang="et-EE" dirty="0" smtClean="0"/>
            </a:b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Isegi ees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Täiesti graafikus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Veidi maas, aga saan ise hakkama  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Kõvasti maas, vajan abi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t-EE" dirty="0" smtClean="0"/>
              <a:t>Ei oska öelda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03859257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Chart" r:id="rId6" imgW="4571955" imgH="5143342" progId="MSGraph.Chart.8">
                  <p:embed followColorScheme="full"/>
                </p:oleObj>
              </mc:Choice>
              <mc:Fallback>
                <p:oleObj name="Chart" r:id="rId6" imgW="4571955" imgH="51433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aidinumbri kohatä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76DE-33FD-4ED8-A3E9-D4ACD058302A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25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35610" y="-203834"/>
            <a:ext cx="7886700" cy="1325563"/>
          </a:xfrm>
        </p:spPr>
        <p:txBody>
          <a:bodyPr/>
          <a:lstStyle/>
          <a:p>
            <a:r>
              <a:rPr lang="et-EE" dirty="0" smtClean="0"/>
              <a:t>Täna</a:t>
            </a:r>
            <a:endParaRPr lang="et-EE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>
          <a:xfrm>
            <a:off x="111760" y="843280"/>
            <a:ext cx="8900160" cy="5878196"/>
          </a:xfrm>
        </p:spPr>
        <p:txBody>
          <a:bodyPr>
            <a:normAutofit fontScale="92500" lnSpcReduction="10000"/>
          </a:bodyPr>
          <a:lstStyle/>
          <a:p>
            <a:r>
              <a:rPr lang="et-EE" dirty="0" err="1" smtClean="0"/>
              <a:t>Kahemõõtmeline</a:t>
            </a:r>
            <a:r>
              <a:rPr lang="et-EE" dirty="0" smtClean="0"/>
              <a:t> järjend </a:t>
            </a:r>
          </a:p>
          <a:p>
            <a:pPr lvl="1"/>
            <a:r>
              <a:rPr lang="et-EE" dirty="0" smtClean="0"/>
              <a:t>Kordavalt</a:t>
            </a:r>
          </a:p>
          <a:p>
            <a:pPr lvl="1"/>
            <a:r>
              <a:rPr lang="et-EE" dirty="0" smtClean="0"/>
              <a:t>Edasi</a:t>
            </a:r>
          </a:p>
          <a:p>
            <a:r>
              <a:rPr lang="et-EE" dirty="0" err="1" smtClean="0"/>
              <a:t>Rekursioon</a:t>
            </a:r>
            <a:endParaRPr lang="et-EE" dirty="0" smtClean="0"/>
          </a:p>
          <a:p>
            <a:r>
              <a:rPr lang="et-EE" dirty="0" smtClean="0"/>
              <a:t>Eksam</a:t>
            </a:r>
          </a:p>
          <a:p>
            <a:pPr lvl="1"/>
            <a:r>
              <a:rPr lang="et-EE" dirty="0" smtClean="0"/>
              <a:t>Tasapisi ülesannete tüübid</a:t>
            </a:r>
          </a:p>
          <a:p>
            <a:pPr lvl="1"/>
            <a:r>
              <a:rPr lang="et-EE" dirty="0" smtClean="0"/>
              <a:t>?? jaanuar</a:t>
            </a:r>
          </a:p>
          <a:p>
            <a:pPr lvl="1"/>
            <a:r>
              <a:rPr lang="et-EE" dirty="0" smtClean="0"/>
              <a:t>?? jaanuar</a:t>
            </a:r>
          </a:p>
          <a:p>
            <a:pPr lvl="1"/>
            <a:r>
              <a:rPr lang="et-EE" dirty="0" smtClean="0"/>
              <a:t>korduseksam 2?. jaanuar</a:t>
            </a:r>
          </a:p>
          <a:p>
            <a:endParaRPr lang="et-EE" dirty="0" smtClean="0"/>
          </a:p>
          <a:p>
            <a:pPr marL="0" indent="0">
              <a:buNone/>
            </a:pPr>
            <a:r>
              <a:rPr lang="et-EE" dirty="0" smtClean="0"/>
              <a:t>Homme kell 8.15 </a:t>
            </a:r>
            <a:r>
              <a:rPr lang="et-EE" dirty="0"/>
              <a:t>ruumis </a:t>
            </a:r>
            <a:r>
              <a:rPr lang="et-EE" dirty="0" smtClean="0"/>
              <a:t>512</a:t>
            </a:r>
            <a:endParaRPr lang="et-EE" dirty="0"/>
          </a:p>
          <a:p>
            <a:r>
              <a:rPr lang="et-EE" dirty="0" smtClean="0"/>
              <a:t>"Programmeerimise </a:t>
            </a:r>
            <a:r>
              <a:rPr lang="et-EE" dirty="0"/>
              <a:t>aluste" kordamistööga seonduv </a:t>
            </a:r>
            <a:endParaRPr lang="et-EE" dirty="0" smtClean="0"/>
          </a:p>
          <a:p>
            <a:r>
              <a:rPr lang="et-EE" dirty="0"/>
              <a:t>T</a:t>
            </a:r>
            <a:r>
              <a:rPr lang="et-EE" dirty="0" smtClean="0"/>
              <a:t>abeli </a:t>
            </a:r>
            <a:r>
              <a:rPr lang="et-EE" dirty="0"/>
              <a:t>ülesanded </a:t>
            </a:r>
            <a:endParaRPr lang="et-EE" dirty="0" smtClean="0"/>
          </a:p>
          <a:p>
            <a:pPr lvl="1"/>
            <a:r>
              <a:rPr lang="et-EE" dirty="0" smtClean="0"/>
              <a:t>Bingo </a:t>
            </a:r>
            <a:r>
              <a:rPr lang="et-EE" dirty="0"/>
              <a:t>reeglite kontrollimise </a:t>
            </a:r>
            <a:r>
              <a:rPr lang="et-EE" dirty="0" smtClean="0"/>
              <a:t>ülesanne</a:t>
            </a:r>
          </a:p>
          <a:p>
            <a:pPr lvl="1"/>
            <a:r>
              <a:rPr lang="et-EE" dirty="0" smtClean="0"/>
              <a:t>... </a:t>
            </a:r>
            <a:endParaRPr lang="et-EE" dirty="0"/>
          </a:p>
          <a:p>
            <a:pPr marL="0" indent="0">
              <a:buNone/>
            </a:pPr>
            <a:endParaRPr lang="et-EE" dirty="0" smtClean="0"/>
          </a:p>
          <a:p>
            <a:pPr marL="0" indent="0">
              <a:buNone/>
            </a:pPr>
            <a:endParaRPr lang="et-EE" dirty="0" smtClean="0"/>
          </a:p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1AB9A-46F2-4E7A-BF71-B6706DCB915C}" type="slidenum">
              <a:rPr lang="et-EE" smtClean="0"/>
              <a:t>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25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ealkiri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et-EE" altLang="et-EE" smtClean="0"/>
              <a:t>Kahekordne tsükkel</a:t>
            </a:r>
          </a:p>
        </p:txBody>
      </p:sp>
      <p:sp>
        <p:nvSpPr>
          <p:cNvPr id="5123" name="Sisu kohatäide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741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a[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&lt; 0: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endParaRPr lang="en-US" alt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maks</a:t>
            </a:r>
            <a:r>
              <a:rPr lang="et-EE" altLang="et-E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t-EE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t-E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t-EE" altLang="et-E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Slaidinumbri kohatä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B3D141-C170-4927-9263-531367B869C4}" type="slidenum">
              <a:rPr lang="en-GB" altLang="et-EE"/>
              <a:pPr eaLnBrk="1" hangingPunct="1"/>
              <a:t>6</a:t>
            </a:fld>
            <a:endParaRPr lang="en-GB" altLang="et-EE"/>
          </a:p>
        </p:txBody>
      </p:sp>
    </p:spTree>
    <p:extLst>
      <p:ext uri="{BB962C8B-B14F-4D97-AF65-F5344CB8AC3E}">
        <p14:creationId xmlns:p14="http://schemas.microsoft.com/office/powerpoint/2010/main" val="3101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419100" y="193676"/>
            <a:ext cx="7886700" cy="1325563"/>
          </a:xfrm>
        </p:spPr>
        <p:txBody>
          <a:bodyPr>
            <a:normAutofit/>
          </a:bodyPr>
          <a:lstStyle/>
          <a:p>
            <a:r>
              <a:rPr lang="et-EE" sz="2700" dirty="0"/>
              <a:t>Järgnev programmilõik leiab </a:t>
            </a:r>
            <a:r>
              <a:rPr lang="et-EE" sz="2700" dirty="0" err="1"/>
              <a:t>kahemõõtmelise</a:t>
            </a:r>
            <a:r>
              <a:rPr lang="et-EE" sz="2700" dirty="0"/>
              <a:t> järjendi korral, kui paljudes ridades on </a:t>
            </a:r>
            <a:r>
              <a:rPr lang="et-EE" sz="2700" dirty="0" smtClean="0"/>
              <a:t>positiivseid elemente</a:t>
            </a:r>
            <a:r>
              <a:rPr lang="et-EE" dirty="0"/>
              <a:t>.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j in range(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a[i][j] &gt; 0: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>
          <a:xfrm>
            <a:off x="152400" y="365126"/>
            <a:ext cx="8724900" cy="1325563"/>
          </a:xfrm>
        </p:spPr>
        <p:txBody>
          <a:bodyPr>
            <a:noAutofit/>
          </a:bodyPr>
          <a:lstStyle/>
          <a:p>
            <a:r>
              <a:rPr lang="et-EE" sz="2800" dirty="0"/>
              <a:t>Koostada funktsioon </a:t>
            </a:r>
            <a:r>
              <a:rPr lang="et-E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sz="2800" dirty="0"/>
              <a:t>, mille puhul </a:t>
            </a:r>
            <a:r>
              <a:rPr lang="et-EE" sz="2800" dirty="0" err="1"/>
              <a:t>alltoodud</a:t>
            </a:r>
            <a:r>
              <a:rPr lang="et-EE" sz="2800" dirty="0"/>
              <a:t> programmilõik töötaks ülaltooduga </a:t>
            </a:r>
            <a:r>
              <a:rPr lang="et-EE" sz="2800" dirty="0" smtClean="0"/>
              <a:t>võrdväärselt</a:t>
            </a:r>
            <a:r>
              <a:rPr lang="et-EE" sz="2800" dirty="0"/>
              <a:t>.</a:t>
            </a:r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(a[i]):</a:t>
            </a: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endParaRPr lang="et-E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t-E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u kohatäide 2"/>
          <p:cNvSpPr txBox="1">
            <a:spLocks/>
          </p:cNvSpPr>
          <p:nvPr/>
        </p:nvSpPr>
        <p:spPr>
          <a:xfrm>
            <a:off x="228600" y="193676"/>
            <a:ext cx="7010400" cy="4321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in range(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(a[i])):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a[i][j] &gt;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leidubPositiivne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t-EE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stkülik 4"/>
          <p:cNvSpPr/>
          <p:nvPr/>
        </p:nvSpPr>
        <p:spPr>
          <a:xfrm>
            <a:off x="4210050" y="4686300"/>
            <a:ext cx="47625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t-E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onPositiivseid</a:t>
            </a:r>
            <a:r>
              <a:rPr lang="et-E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(a[i]):</a:t>
            </a:r>
          </a:p>
          <a:p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t-E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t-E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positiivsegaRidu</a:t>
            </a:r>
            <a:r>
              <a:rPr lang="et-E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4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30D651C47EF746A9A258E0D874D4EF1F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0,0,0,0,0,0,0,0,0,0,0"/>
  <p:tag name="NUMBERFORMAT" val="0"/>
  <p:tag name="LABELFORMA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44:0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8C1B57ED2604382B8611E1753335294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C52166BEBE3D487C8A8A56E1FF83E573&lt;/guid&gt;&#10;                    &lt;answertext&gt;5&lt;/answertext&gt;&#10;                    &lt;valuetype&gt;1&lt;/valuetype&gt;&#10;                &lt;/answer&gt;&#10;                &lt;answer&gt;&#10;                    &lt;guid&gt;7FB1D47C4AD6430BA836D3CAD97B1FE0&lt;/guid&gt;&#10;                    &lt;answertext&gt;mitte midagi&lt;/answertext&gt;&#10;                    &lt;valuetype&gt;-1&lt;/valuetype&gt;&#10;                &lt;/answer&gt;&#10;                &lt;answer&gt;&#10;                    &lt;guid&gt;7E2DB57742544200BB82AC7D20C47CDA&lt;/guid&gt;&#10;                    &lt;answertext&gt;midagi muud&lt;/answertext&gt;&#10;                    &lt;valuetype&gt;-1&lt;/valuetype&gt;&#10;                &lt;/answer&gt;&#10;                &lt;answer&gt;&#10;                    &lt;guid&gt;05FEEAD8B9C742A4B35A133A33ECF9DE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4[;]15[;]14[;]False[;]10[;][;crlf;]1,35714285714286[;]1[;]0,610285981808395[;]0,372448979591837[;crlf;]10[;]1[;]51[;]5[;][;crlf;]3[;]-1[;]mitte midagi2[;]mitte midagi[;][;crlf;]1[;]-1[;]midagi muud3[;]midagi muud[;][;crlf;]0[;]-1[;]veateade4[;]veateade[;]"/>
  <p:tag name="HASRESULTS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47:2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12A5159912D425CA93F529E1EEDFB80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C52166BEBE3D487C8A8A56E1FF83E573&lt;/guid&gt;&#10;                    &lt;answertext&gt;5&lt;/answertext&gt;&#10;                    &lt;valuetype&gt;1&lt;/valuetype&gt;&#10;                &lt;/answer&gt;&#10;                &lt;answer&gt;&#10;                    &lt;guid&gt;7FB1D47C4AD6430BA836D3CAD97B1FE0&lt;/guid&gt;&#10;                    &lt;answertext&gt;mitte midagi&lt;/answertext&gt;&#10;                    &lt;valuetype&gt;-1&lt;/valuetype&gt;&#10;                &lt;/answer&gt;&#10;                &lt;answer&gt;&#10;                    &lt;guid&gt;7E2DB57742544200BB82AC7D20C47CDA&lt;/guid&gt;&#10;                    &lt;answertext&gt;midagi muud&lt;/answertext&gt;&#10;                    &lt;valuetype&gt;-1&lt;/valuetype&gt;&#10;                &lt;/answer&gt;&#10;                &lt;answer&gt;&#10;                    &lt;guid&gt;05FEEAD8B9C742A4B35A133A33ECF9DE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5[;]15[;]15[;]False[;]10[;][;crlf;]1,66666666666667[;]1[;]1,01105005920687[;]1,02222222222222[;crlf;]10[;]1[;]51[;]5[;][;crlf;]1[;]-1[;]mitte midagi2[;]mitte midagi[;][;crlf;]3[;]-1[;]midagi muud3[;]midagi muud[;][;crlf;]1[;]-1[;]veateade4[;]veateade[;]"/>
  <p:tag name="HASRESULTS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49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2C43C26F336472C8CBD1D7245DB9DEE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C52166BEBE3D487C8A8A56E1FF83E573&lt;/guid&gt;&#10;                    &lt;answertext&gt;7&lt;/answertext&gt;&#10;                    &lt;valuetype&gt;1&lt;/valuetype&gt;&#10;                &lt;/answer&gt;&#10;                &lt;answer&gt;&#10;                    &lt;guid&gt;7FB1D47C4AD6430BA836D3CAD97B1FE0&lt;/guid&gt;&#10;                    &lt;answertext&gt;mitte midagi&lt;/answertext&gt;&#10;                    &lt;valuetype&gt;-1&lt;/valuetype&gt;&#10;                &lt;/answer&gt;&#10;                &lt;answer&gt;&#10;                    &lt;guid&gt;7E2DB57742544200BB82AC7D20C47CDA&lt;/guid&gt;&#10;                    &lt;answertext&gt;midagi muud&lt;/answertext&gt;&#10;                    &lt;valuetype&gt;-1&lt;/valuetype&gt;&#10;                &lt;/answer&gt;&#10;                &lt;answer&gt;&#10;                    &lt;guid&gt;05FEEAD8B9C742A4B35A133A33ECF9DE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4[;]15[;]14[;]False[;]14[;][;crlf;]1[;]1[;]0[;]0[;crlf;]14[;]1[;]71[;]7[;][;crlf;]0[;]-1[;]mitte midagi2[;]mitte midagi[;][;crlf;]0[;]-1[;]midagi muud3[;]midagi muud[;][;crlf;]0[;]-1[;]veateade4[;]veateade[;]"/>
  <p:tag name="HASRESULT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1F7A7F0FA2E49D988BEC0B2F7FB1D22&lt;/guid&gt;&#10;        &lt;description /&gt;&#10;        &lt;date&gt;11/3/2016 2:00:26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507ABF2A216432DA55B10524F806C4D&lt;/guid&gt;&#10;            &lt;repollguid&gt;D8F31AC979EB47E08EAA899D09C661CC&lt;/repollguid&gt;&#10;            &lt;sourceid&gt;0247608438A742998841DB016ADABD1F&lt;/sourceid&gt;&#10;            &lt;questiontext&gt;Kui rõõmsalt täna järjekordsele õppesessioonile tulit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7AF42B64A4BC4215AD9909FB5117E14A&lt;/guid&gt;&#10;                    &lt;answertext&gt;Ilma igasuguse rõõmuta&lt;/answertext&gt;&#10;                    &lt;valuetype&gt;0&lt;/valuetype&gt;&#10;                &lt;/answer&gt;&#10;                &lt;answer&gt;&#10;                    &lt;guid&gt;8B9FDB78F5094DEAB6CED65B7C9FB290&lt;/guid&gt;&#10;                    &lt;answertext&gt; &lt;/answertext&gt;&#10;                    &lt;valuetype&gt;0&lt;/valuetype&gt;&#10;                &lt;/answer&gt;&#10;                &lt;answer&gt;&#10;                    &lt;guid&gt;5BB554375D78409691767D0C8442FAA6&lt;/guid&gt;&#10;                    &lt;answertext&gt; &lt;/answertext&gt;&#10;                    &lt;valuetype&gt;0&lt;/valuetype&gt;&#10;                &lt;/answer&gt;&#10;                &lt;answer&gt;&#10;                    &lt;guid&gt;AEE10554DE7348A09E1DC58C9BEE180A&lt;/guid&gt;&#10;                    &lt;answertext&gt; &lt;/answertext&gt;&#10;                    &lt;valuetype&gt;0&lt;/valuetype&gt;&#10;                &lt;/answer&gt;&#10;                &lt;answer&gt;&#10;                    &lt;guid&gt;BDEFBF7A54BC41A089E1C42F8B370970&lt;/guid&gt;&#10;                    &lt;answertext&gt;Väga rõõmsalt&lt;/answertext&gt;&#10;                    &lt;valuetype&gt;0&lt;/valuetype&gt;&#10;                &lt;/answer&gt;&#10;            &lt;/answers&gt;&#10;        &lt;/multichoice&gt;&#10;    &lt;/questions&gt;&#10;&lt;/questionlist&gt;"/>
  <p:tag name="LIVECHARTING" val="True"/>
  <p:tag name="AUTOOPENPOLL" val="True"/>
  <p:tag name="AUTOFORMATCHART" val="True"/>
  <p:tag name="RESULTS" val="Kui rõõmsalt täna järjekordsele õppesessioonile tulite?[;crlf;]15[;]15[;]15[;]False[;]0[;][;crlf;]4[;]4[;]1,31656117720877[;]1,73333333333333[;crlf;]2[;]0[;]Ilma igasuguse rõõmuta1[;]Ilma igasuguse rõõmuta[;][;crlf;]0[;]0[;] 2[;] [;][;crlf;]1[;]0[;] 3[;] [;][;crlf;]5[;]0[;] 4[;] [;][;crlf;]7[;]0[;]Väga rõõmsalt5[;]Väga rõõmsalt[;]"/>
  <p:tag name="HASRESULTS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50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D32710EE31F4377B5F98F4A412BDA08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2&lt;/responselimit&gt;&#10;            &lt;bulletstyle&gt;2&lt;/bulletstyle&gt;&#10;            &lt;answers&gt;&#10;                &lt;answer&gt;&#10;                    &lt;guid&gt;C52166BEBE3D487C8A8A56E1FF83E573&lt;/guid&gt;&#10;                    &lt;answertext&gt;7&lt;/answertext&gt;&#10;                    &lt;valuetype&gt;-1&lt;/valuetype&gt;&#10;                &lt;/answer&gt;&#10;                &lt;answer&gt;&#10;                    &lt;guid&gt;7FB1D47C4AD6430BA836D3CAD97B1FE0&lt;/guid&gt;&#10;                    &lt;answertext&gt;5&lt;/answertext&gt;&#10;                    &lt;valuetype&gt;1&lt;/valuetype&gt;&#10;                &lt;/answer&gt;&#10;                &lt;answer&gt;&#10;                    &lt;guid&gt;7E2DB57742544200BB82AC7D20C47CDA&lt;/guid&gt;&#10;                    &lt;answertext&gt;mitte midagi&lt;/answertext&gt;&#10;                    &lt;valuetype&gt;-1&lt;/valuetype&gt;&#10;                &lt;/answer&gt;&#10;                &lt;answer&gt;&#10;                    &lt;guid&gt;05FEEAD8B9C742A4B35A133A33ECF9DE&lt;/guid&gt;&#10;                    &lt;answertext&gt;midagi muud&lt;/answertext&gt;&#10;                    &lt;valuetype&gt;-1&lt;/valuetype&gt;&#10;                &lt;/answer&gt;&#10;                &lt;answer&gt;&#10;                    &lt;guid&gt;87D0DD35B9C74B7B893126AA224FE54F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2[;]15[;]13[;]False[;]0[;][;crlf;]3,23076923076923[;]4[;]1,67119699864619[;]2,79289940828402[;crlf;]3[;]-1[;]71[;]7[;][;crlf;]3[;]1[;]52[;]5[;][;crlf;]0[;]-1[;]mitte midagi3[;]mitte midagi[;][;crlf;]2[;]-1[;]midagi muud4[;]midagi muud[;][;crlf;]5[;]1[;]veateade5[;]veateade[;]"/>
  <p:tag name="HASRESULTS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56:3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D32710EE31F4377B5F98F4A412BDA08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2&lt;/responselimit&gt;&#10;            &lt;bulletstyle&gt;2&lt;/bulletstyle&gt;&#10;            &lt;answers&gt;&#10;                &lt;answer&gt;&#10;                    &lt;guid&gt;C52166BEBE3D487C8A8A56E1FF83E573&lt;/guid&gt;&#10;                    &lt;answertext&gt;9&lt;/answertext&gt;&#10;                    &lt;valuetype&gt;1&lt;/valuetype&gt;&#10;                &lt;/answer&gt;&#10;                &lt;answer&gt;&#10;                    &lt;guid&gt;7FB1D47C4AD6430BA836D3CAD97B1FE0&lt;/guid&gt;&#10;                    &lt;answertext&gt;7&lt;/answertext&gt;&#10;                    &lt;valuetype&gt;-1&lt;/valuetype&gt;&#10;                &lt;/answer&gt;&#10;                &lt;answer&gt;&#10;                    &lt;guid&gt;7E2DB57742544200BB82AC7D20C47CDA&lt;/guid&gt;&#10;                    &lt;answertext&gt;mitte midagi&lt;/answertext&gt;&#10;                    &lt;valuetype&gt;-1&lt;/valuetype&gt;&#10;                &lt;/answer&gt;&#10;                &lt;answer&gt;&#10;                    &lt;guid&gt;05FEEAD8B9C742A4B35A133A33ECF9DE&lt;/guid&gt;&#10;                    &lt;answertext&gt;midagi muud&lt;/answertext&gt;&#10;                    &lt;valuetype&gt;-1&lt;/valuetype&gt;&#10;                &lt;/answer&gt;&#10;                &lt;answer&gt;&#10;                    &lt;guid&gt;87D0DD35B9C74B7B893126AA224FE54F&lt;/guid&gt;&#10;                    &lt;answertext&gt;veatead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5[;]15[;]20[;]False[;]9[;][;crlf;]2,2[;]1[;]1,69115345252878[;]2,86[;crlf;]12[;]1[;]91[;]9[;][;crlf;]2[;]-1[;]72[;]7[;][;crlf;]1[;]-1[;]mitte midagi3[;]mitte midagi[;][;crlf;]0[;]-1[;]midagi muud4[;]midagi muud[;][;crlf;]5[;]-1[;]veateade5[;]veateade[;]"/>
  <p:tag name="HASRESULTS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ANSWERSALIAS" val="0|smicln|3|smicln|6|smicln|mingi muu arv|smicln|mitte midagi|smicln|veateade"/>
  <p:tag name="SLIDEORDER" val="23"/>
  <p:tag name="SLIDEGUID" val="0E9E061C244E4FFD98E7D85A6BD6E9A8"/>
  <p:tag name="VALUES" val="Incorrect|smicln|Incorrect|smicln|Incorrect|smicln|Correct|smicln|Incorrect|smicln|Incorrect"/>
  <p:tag name="RESPONSESGATHERED" val="True"/>
  <p:tag name="TOTALRESPONSES" val="53"/>
  <p:tag name="RESPONSECOUNT" val="53"/>
  <p:tag name="SLICED" val="False"/>
  <p:tag name="RESPONSES" val="-;4;-;4;4;4;4;4;4;4;4;4;4;4;4;4;-;4;4;4;-;4;-;4;4;6;1;4;4;4;4;4;4;4;4;4;4;4;4;4;4;4;4;4;4;4;4;4;-;4;4;4;4;5;3;4;-;4;4;4;"/>
  <p:tag name="CHARTSTRINGSTD" val="1 0 1 49 1 1"/>
  <p:tag name="CHARTSTRINGREV" val="1 1 49 1 0 1"/>
  <p:tag name="CHARTSTRINGSTDPER" val="0,0188679245283019 0 0,0188679245283019 0,924528301886792 0,0188679245283019 0,0188679245283019"/>
  <p:tag name="CHARTSTRINGREVPER" val="0,0188679245283019 0,0188679245283019 0,924528301886792 0,0188679245283019 0 0,018867924528301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38E929F06784D5D89AAD8FC27BF6334&lt;/guid&gt;&#10;        &lt;description /&gt;&#10;        &lt;date&gt;11/3/2016 2:58:1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EFA4E8E3D864604BFB38C0D8ED71385&lt;/guid&gt;&#10;            &lt;repollguid&gt;7B921B851EE14A20868F6FD4604F119E&lt;/repollguid&gt;&#10;            &lt;sourceid&gt;F8A13097CDCD41EF89A01B692CB449D4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2&lt;/responselimit&gt;&#10;            &lt;bulletstyle&gt;2&lt;/bulletstyle&gt;&#10;            &lt;answers&gt;&#10;                &lt;answer&gt;&#10;                    &lt;guid&gt;C52166BEBE3D487C8A8A56E1FF83E573&lt;/guid&gt;&#10;                    &lt;answertext&gt;9&lt;/answertext&gt;&#10;                    &lt;valuetype&gt;-1&lt;/valuetype&gt;&#10;                &lt;/answer&gt;&#10;                &lt;answer&gt;&#10;                    &lt;guid&gt;7FB1D47C4AD6430BA836D3CAD97B1FE0&lt;/guid&gt;&#10;                    &lt;answertext&gt;7&lt;/answertext&gt;&#10;                    &lt;valuetype&gt;1&lt;/valuetype&gt;&#10;                &lt;/answer&gt;&#10;                &lt;answer&gt;&#10;                    &lt;guid&gt;7E2DB57742544200BB82AC7D20C47CDA&lt;/guid&gt;&#10;                    &lt;answertext&gt;mitte midagi&lt;/answertext&gt;&#10;                    &lt;valuetype&gt;-1&lt;/valuetype&gt;&#10;                &lt;/answer&gt;&#10;                &lt;answer&gt;&#10;                    &lt;guid&gt;05FEEAD8B9C742A4B35A133A33ECF9DE&lt;/guid&gt;&#10;                    &lt;answertext&gt;midagi muud&lt;/answertext&gt;&#10;                    &lt;valuetype&gt;-1&lt;/valuetype&gt;&#10;                &lt;/answer&gt;&#10;                &lt;answer&gt;&#10;                    &lt;guid&gt;87D0DD35B9C74B7B893126AA224FE54F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4[;]15[;]19[;]False[;]5[;][;crlf;]3,89473684210526[;]5[;]1,44712916682816[;]2,09418282548476[;crlf;]0[;]-1[;]91[;]9[;][;crlf;]7[;]1[;]72[;]7[;][;crlf;]0[;]-1[;]mitte midagi3[;]mitte midagi[;][;crlf;]0[;]-1[;]midagi muud4[;]midagi muud[;][;crlf;]12[;]1[;]veateade5[;]veateade[;]"/>
  <p:tag name="HASRESULTS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41"/>
  <p:tag name="FONTSIZE" val="32"/>
  <p:tag name="BULLETTYPE" val="ppBulletArabicPeriod"/>
  <p:tag name="ANSWERTEXT" val="0&#10;3&#10;6&#10;mingi muu arv&#10;mitte midagi&#10;veateade"/>
  <p:tag name="ZEROBASED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37265BD75C50473EB48331CE26CB1B9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is ilmub ekraanile?"/>
  <p:tag name="SLIDEORDER" val="23"/>
  <p:tag name="SLIDEGUID" val="CFDA47AAA9644BA5A242405D10C7F52C"/>
  <p:tag name="ANSWERSALIAS" val="5|smicln|midagi muud |smicln|mitte midagi|smicln|veateade"/>
  <p:tag name="VALUES" val="Correct|smicln|Correct|smicln|Incorrect|smicln|Correct"/>
  <p:tag name="RESPONSESGATHERED" val="True"/>
  <p:tag name="TOTALRESPONSES" val="47"/>
  <p:tag name="RESPONSECOUNT" val="47"/>
  <p:tag name="SLICED" val="False"/>
  <p:tag name="RESPONSES" val="-;1;1;4;2;-;-;1;1;1;1;4;1;1;1;2;2;1;2;1;1;2;1;4;1;4;-;-;2;4;1;2;1;4;2;1;4;1;1;2;1;1;1;1;-;3;2;2;1;4;-;1;2;1;"/>
  <p:tag name="CHARTSTRINGSTD" val="26 12 1 8"/>
  <p:tag name="CHARTSTRINGREV" val="8 1 12 26"/>
  <p:tag name="CHARTSTRINGSTDPER" val="0,553191489361702 0,25531914893617 0,0212765957446809 0,170212765957447"/>
  <p:tag name="CHARTSTRINGREVPER" val="0,170212765957447 0,0212765957446809 0,25531914893617 0,553191489361702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ED38F7122FBC4A25A80D9416810BF3D2&lt;/guid&gt;&#10;        &lt;description /&gt;&#10;        &lt;date&gt;11/3/2016 3:31:1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D8A03C8F3AB24A3BB39C12B2D9F1C322&lt;/guid&gt;&#10;            &lt;repollguid&gt;7A692E487BF14B8FBD69D70D3473E18D&lt;/repollguid&gt;&#10;            &lt;sourceid&gt;A5DBDCEB1EF44D2E9AA49F2FE0F1F457&lt;/sourceid&gt;&#10;            &lt;questiontext&gt;Mis ilmub ekraanil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4FF6D63039824CF89AD0B1487F7DCA56&lt;/guid&gt;&#10;                    &lt;answertext&gt;5 &lt;/answertext&gt;&#10;                    &lt;valuetype&gt;1&lt;/valuetype&gt;&#10;                &lt;/answer&gt;&#10;                &lt;answer&gt;&#10;                    &lt;guid&gt;BD95D3A383B84D5587E05946210BE4A8&lt;/guid&gt;&#10;                    &lt;answertext&gt;midagi muud  &lt;/answertext&gt;&#10;                    &lt;valuetype&gt;1&lt;/valuetype&gt;&#10;                &lt;/answer&gt;&#10;                &lt;answer&gt;&#10;                    &lt;guid&gt;32C282F94DED4039836A50C3FFB7798F&lt;/guid&gt;&#10;                    &lt;answertext&gt;mitte midagi &lt;/answertext&gt;&#10;                    &lt;valuetype&gt;-1&lt;/valuetype&gt;&#10;                &lt;/answer&gt;&#10;                &lt;answer&gt;&#10;                    &lt;guid&gt;4E4FC35902D74E2D9D9120339DDC3F34&lt;/guid&gt;&#10;                    &lt;answertext&gt;veateade&lt;/answertext&gt;&#10;                    &lt;valuetype&gt;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is ilmub ekraanile?[;crlf;]14[;]15[;]14[;]False[;]14[;][;crlf;]2,71428571428571[;]3[;]1,33248272186983[;]1,77551020408163[;crlf;]4[;]1[;]51[;]5[;][;crlf;]3[;]1[;]midagi muud 2[;]midagi muud [;][;crlf;]0[;]-1[;]mitte midagi3[;]mitte midagi[;][;crlf;]7[;]1[;]veateade4[;]veateade[;]"/>
  <p:tag name="HASRESULTS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36"/>
  <p:tag name="FONTSIZE" val="32"/>
  <p:tag name="BULLETTYPE" val="ppBulletArabicPeriod"/>
  <p:tag name="ANSWERTEXT" val="5&#10;midagi muud &#10;mitte midagi&#10;veateade"/>
  <p:tag name="OLDNUMANSWERS" val="4"/>
  <p:tag name="ZEROBASED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2FD9AFBEC444879859E3341DD792FE2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Loengu tempo oli"/>
  <p:tag name="ANSWERSALIAS" val="liiga kiire|smicln|paras|smicln|liiga aeglane"/>
  <p:tag name="SLIDEORDER" val="5"/>
  <p:tag name="SLIDEGUID" val="669A0A32BDCA4BA18B791FCE65481DF9"/>
  <p:tag name="VALUES" val="No Value|smicln|No Value|smicln|No Value"/>
  <p:tag name="RESPONSESGATHERED" val="True"/>
  <p:tag name="TOTALRESPONSES" val="61"/>
  <p:tag name="RESPONSECOUNT" val="61"/>
  <p:tag name="SLICED" val="False"/>
  <p:tag name="RESPONSES" val="2;2;3;2;2;-;2;2;-;3;2;2;2;2;2;2;2;2;2;2;2;2;-;2;2;2;2;1;2;-;1;2;-;2;3;2;-;1;-;2;-;-;2;1;2;1;2;2;2;-;2;2;2;1;2;-;2;-;2;1;1;-;-;1;-;2;-;-;-;1;1;2;-;-;2;2;2;2;-;2;2;2;"/>
  <p:tag name="CHARTSTRINGSTD" val="11 47 3"/>
  <p:tag name="CHARTSTRINGREV" val="3 47 11"/>
  <p:tag name="CHARTSTRINGSTDPER" val="0,180327868852459 0,770491803278688 0,0491803278688525"/>
  <p:tag name="CHARTSTRINGREVPER" val="0,0491803278688525 0,770491803278688 0,180327868852459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4EF38A32395F45DBBD026AA301610854&lt;/guid&gt;&#10;        &lt;description /&gt;&#10;        &lt;date&gt;11/3/2016 3:52:4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64B8E6947A4CB5988A740FE7F8B0C1&lt;/guid&gt;&#10;            &lt;repollguid&gt;90BC6B7FAA994679AC1CD8B1AE0ED0A2&lt;/repollguid&gt;&#10;            &lt;sourceid&gt;86EBA73EE82F47D9B14B2380CA602242&lt;/sourceid&gt;&#10;            &lt;questiontext&gt;Loengu tempo oli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92BCF3B31A14DE09E5B8B996269674F&lt;/guid&gt;&#10;                    &lt;answertext&gt;liiga kiire&lt;/answertext&gt;&#10;                    &lt;valuetype&gt;0&lt;/valuetype&gt;&#10;                &lt;/answer&gt;&#10;                &lt;answer&gt;&#10;                    &lt;guid&gt;3EA388575E8047ACBF56D902C7C1B3DE&lt;/guid&gt;&#10;                    &lt;answertext&gt;paras&lt;/answertext&gt;&#10;                    &lt;valuetype&gt;0&lt;/valuetype&gt;&#10;                &lt;/answer&gt;&#10;                &lt;answer&gt;&#10;                    &lt;guid&gt;DCA28C7FAF3B419882E12FE510810045&lt;/guid&gt;&#10;                    &lt;answertext&gt;liiga aeglane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Loengu tempo oli[;crlf;]15[;]15[;]15[;]False[;]0[;][;crlf;]1,66666666666667[;]2[;]0,471404520791032[;]0,222222222222222[;crlf;]5[;]0[;]liiga kiire1[;]liiga kiire[;][;crlf;]10[;]0[;]paras2[;]paras[;][;crlf;]0[;]0[;]liiga aeglane3[;]liiga aeglane[;]"/>
  <p:tag name="HASRESULTS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31"/>
  <p:tag name="FONTSIZE" val="32"/>
  <p:tag name="BULLETTYPE" val="ppBulletArabicPeriod"/>
  <p:tag name="ANSWERTEXT" val="liiga kiire&#10;paras&#10;liiga aeglane"/>
  <p:tag name="ZEROBAS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4EFE572E31974BF3BA1984CEB548617E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terjal tundus"/>
  <p:tag name="ANSWERSALIAS" val="liiga lihtne|smicln|parajalt jõukohane|smicln|liiga keeruline"/>
  <p:tag name="SLIDEORDER" val="5"/>
  <p:tag name="SLIDEGUID" val="EB6F016A51EF4407840A95070FC60BC6"/>
  <p:tag name="VALUES" val="No Value|smicln|No Value|smicln|No Value"/>
  <p:tag name="RESPONSESGATHERED" val="True"/>
  <p:tag name="TOTALRESPONSES" val="39"/>
  <p:tag name="RESPONSECOUNT" val="39"/>
  <p:tag name="SLICED" val="False"/>
  <p:tag name="RESPONSES" val="-;-;2;3;2;-;2;2;-;1;2;-;-;2;2;2;2;2;2;-;2;-;-;2;2;2;-;2;-;-;-;2;-;2;1;2;-;-;-;2;-;-;2;1;2;2;-;2;3;-;-;-;-;-;2;-;1;-;2;3;-;-;-;-;-;1;2;-;-;3;3;-;-;-;3;-;2;-;-;-;-;-;"/>
  <p:tag name="CHARTSTRINGSTD" val="5 28 6"/>
  <p:tag name="CHARTSTRINGREV" val="6 28 5"/>
  <p:tag name="CHARTSTRINGSTDPER" val="0,128205128205128 0,717948717948718 0,153846153846154"/>
  <p:tag name="CHARTSTRINGREVPER" val="0,153846153846154 0,717948717948718 0,128205128205128"/>
  <p:tag name="ANONYMOUSTEMP" val="False"/>
  <p:tag name="TYPE" val="MultiChoiceSlide"/>
  <p:tag name="LIVECHARTING" val="False"/>
  <p:tag name="TPQUESTIONXML" val="﻿&lt;?xml version=&quot;1.0&quot; encoding=&quot;utf-8&quot;?&gt;&#10;&lt;questionlist&gt;&#10;    &lt;properties&gt;&#10;        &lt;guid&gt;052EB6A451B544769D2BD1350CDB100B&lt;/guid&gt;&#10;        &lt;description /&gt;&#10;        &lt;date&gt;11/3/2016 3:53:11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D33140A6CCD4374A62CAC459B3CEB7D&lt;/guid&gt;&#10;            &lt;repollguid&gt;68FBEE907E6942FA9CAFFB82D68E2E5F&lt;/repollguid&gt;&#10;            &lt;sourceid&gt;363E4A6A6A3A43CBAD386286E8E10F51&lt;/sourceid&gt;&#10;            &lt;questiontext&gt;Materjal tundu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A99E19E05EB46599D7BEF129CBD3F9A&lt;/guid&gt;&#10;                    &lt;answertext&gt;liiga lihtne&lt;/answertext&gt;&#10;                    &lt;valuetype&gt;0&lt;/valuetype&gt;&#10;                &lt;/answer&gt;&#10;                &lt;answer&gt;&#10;                    &lt;guid&gt;243035B788E14005A7722C1D5CF42F59&lt;/guid&gt;&#10;                    &lt;answertext&gt;parajalt jõukohane&lt;/answertext&gt;&#10;                    &lt;valuetype&gt;0&lt;/valuetype&gt;&#10;                &lt;/answer&gt;&#10;                &lt;answer&gt;&#10;                    &lt;guid&gt;30EDBBB8E5F14E4DB067610CFD0B993D&lt;/guid&gt;&#10;                    &lt;answertext&gt;liiga keeruline&lt;/answertext&gt;&#10;                    &lt;valuetype&gt;0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Materjal tundus[;crlf;]13[;]15[;]13[;]False[;]0[;][;crlf;]2,46153846153846[;]2[;]0,498518515262143[;]0,248520710059172[;crlf;]0[;]0[;]liiga lihtne1[;]liiga lihtne[;][;crlf;]7[;]0[;]parajalt jõukohane2[;]parajalt jõukohane[;][;crlf;]6[;]0[;]liiga keeruline3[;]liiga keeruline[;]"/>
  <p:tag name="HASRESULT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9AA5A97FB0BF4453986D9CFD9188BB43&lt;/guid&gt;&#10;        &lt;description /&gt;&#10;        &lt;date&gt;11/3/2016 2:16:0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D99591BE4DE4B01AB3EAFA4D32B6350&lt;/guid&gt;&#10;            &lt;repollguid&gt;A2F089A6DD1A4B06942A2960E82A9723&lt;/repollguid&gt;&#10;            &lt;sourceid&gt;4FB01C964A3C4890A3824B56FB1ABCE1&lt;/sourceid&gt;&#10;            &lt;questiontext&gt;Umbes mitu tundi tegelesite pärast eelmist loengut selle ainega&lt;/questiontext&gt;&#10;            &lt;showresults&gt;True&lt;/showresults&gt;&#10;            &lt;responsegrid&gt;0&lt;/responsegrid&gt;&#10;            &lt;countdowntimer&gt;False&lt;/countdowntimer&gt;&#10;            &lt;correctvalue&gt;100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A9814BE878BD46688CA9D579A857B818&lt;/guid&gt;&#10;                    &lt;answertext&gt;0-4 tundi&lt;/answertext&gt;&#10;                    &lt;valuetype&gt;0&lt;/valuetype&gt;&#10;                &lt;/answer&gt;&#10;                &lt;answer&gt;&#10;                    &lt;guid&gt;3F0ABE763E524FF580CD4CA4D2A3F59A&lt;/guid&gt;&#10;                    &lt;answertext&gt;4-8 tundi&lt;/answertext&gt;&#10;                    &lt;valuetype&gt;0&lt;/valuetype&gt;&#10;                &lt;/answer&gt;&#10;                &lt;answer&gt;&#10;                    &lt;guid&gt;F6B53E862EB949598E972DCAA8E93B0F&lt;/guid&gt;&#10;                    &lt;answertext&gt;8-12 tundi  &lt;/answertext&gt;&#10;                    &lt;valuetype&gt;0&lt;/valuetype&gt;&#10;                &lt;/answer&gt;&#10;                &lt;answer&gt;&#10;                    &lt;guid&gt;0004E04C9A4841D6851160CB22BEF2A4&lt;/guid&gt;&#10;                    &lt;answertext&gt;12-16 tundi&lt;/answertext&gt;&#10;                    &lt;valuetype&gt;0&lt;/valuetype&gt;&#10;                &lt;/answer&gt;&#10;                &lt;answer&gt;&#10;                    &lt;guid&gt;DCF3093EF3FB4DC4A80DBBB534F07DC7&lt;/guid&gt;&#10;                    &lt;answertext&gt;16-20 tundi&lt;/answertext&gt;&#10;                    &lt;valuetype&gt;0&lt;/valuetype&gt;&#10;                &lt;/answer&gt;&#10;                &lt;answer&gt;&#10;                    &lt;guid&gt;5BF3EE7DA77B4B6EA92176BB5A261AC8&lt;/guid&gt;&#10;                    &lt;answertext&gt;üle 20 tunni&lt;/answertext&gt;&#10;                    &lt;valuetype&gt;0&lt;/valuetype&gt;&#10;                &lt;/answer&gt;&#10;            &lt;/answers&gt;&#10;        &lt;/multichoice&gt;&#10;    &lt;/questions&gt;&#10;&lt;/questionlist&gt;"/>
  <p:tag name="RESULTS" val="Umbes mitu tundi tegelesite pärast eelmist loengut selle ainega[;crlf;]15[;]15[;]15[;]False[;]0[;][;crlf;]3[;]3[;]1,50554530541816[;]2,26666666666667[;crlf;]3[;]0[;]0-4 tundi1[;]0-4 tundi[;][;crlf;]3[;]0[;]4-8 tundi2[;]4-8 tundi[;][;crlf;]4[;]0[;]8-12 tundi  3[;]8-12 tundi  [;][;crlf;]2[;]0[;]12-16 tundi4[;]12-16 tundi[;][;crlf;]2[;]0[;]16-20 tundi5[;]16-20 tundi[;][;crlf;]1[;]0[;]üle 20 tunni6[;]üle 20 tunni[;]"/>
  <p:tag name="HASRESULTS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3"/>
  <p:tag name="TEXTLENGTH" val="47"/>
  <p:tag name="FONTSIZE" val="32"/>
  <p:tag name="BULLETTYPE" val="ppBulletArabicPeriod"/>
  <p:tag name="ANSWERTEXT" val="liiga lihtne&#10;parajalt jõukohane&#10;liiga keeruline"/>
  <p:tag name="ZEROBASED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0,0,0,0,0,0,0,0,0,0,0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AUTOOPENPOLL" val="True"/>
  <p:tag name="AUTOFORMATCHART" val="True"/>
  <p:tag name="TPQUESTIONXML" val="﻿&lt;?xml version=&quot;1.0&quot; encoding=&quot;utf-8&quot;?&gt;&#10;&lt;questionlist&gt;&#10;    &lt;properties&gt;&#10;        &lt;guid&gt;D112DBF4123342E38F4962F6B1D67142&lt;/guid&gt;&#10;        &lt;description /&gt;&#10;        &lt;date&gt;11/3/2016 2:21:2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5A647F8CF1243A8B8B3795D0DB94E3E&lt;/guid&gt;&#10;            &lt;repollguid&gt;D561161570D04D1B9E4A1B5FDBFDAEE5&lt;/repollguid&gt;&#10;            &lt;sourceid&gt;C2912A49075E47E49EF94C0350083C9E&lt;/sourceid&gt;&#10;            &lt;questiontext&gt;Kuivõrd olete selle ainega graafikus? &lt;/questiontext&gt;&#10;            &lt;showresults&gt;True&lt;/showresults&gt;&#10;            &lt;responsegrid&gt;0&lt;/responsegrid&gt;&#10;            &lt;countdowntimer&gt;False&lt;/countdowntimer&gt;&#10;            &lt;correctvalue&gt;0&lt;/correctvalue&gt;&#10;            &lt;incorrectvalue&gt;0&lt;/incorrectvalue&gt;&#10;            &lt;responselimit&gt;1&lt;/responselimit&gt;&#10;            &lt;bulletstyle&gt;0&lt;/bulletstyle&gt;&#10;            &lt;correctanswerindicator&gt;True&lt;/correctanswerindicator&gt;&#10;            &lt;answers&gt;&#10;                &lt;answer&gt;&#10;                    &lt;guid&gt;49DE48550EA64BCB9325EDA89B8A3802&lt;/guid&gt;&#10;                    &lt;answertext&gt;Isegi ees&lt;/answertext&gt;&#10;                    &lt;valuetype&gt;0&lt;/valuetype&gt;&#10;                &lt;/answer&gt;&#10;                &lt;answer&gt;&#10;                    &lt;guid&gt;2535562741A0437EBD6FE42338B0875C&lt;/guid&gt;&#10;                    &lt;answertext&gt;Täiesti graafikus&lt;/answertext&gt;&#10;                    &lt;valuetype&gt;0&lt;/valuetype&gt;&#10;                &lt;/answer&gt;&#10;                &lt;answer&gt;&#10;                    &lt;guid&gt;29624276186C4284AA913346EA057EDE&lt;/guid&gt;&#10;                    &lt;answertext&gt;Veidi maas, aga saan ise hakkama  &lt;/answertext&gt;&#10;                    &lt;valuetype&gt;0&lt;/valuetype&gt;&#10;                &lt;/answer&gt;&#10;                &lt;answer&gt;&#10;                    &lt;guid&gt;2C111834697A49DC8DD05B9A08989B4E&lt;/guid&gt;&#10;                    &lt;answertext&gt;Kõvasti maas, vajan abi&lt;/answertext&gt;&#10;                    &lt;valuetype&gt;0&lt;/valuetype&gt;&#10;                &lt;/answer&gt;&#10;                &lt;answer&gt;&#10;                    &lt;guid&gt;92245689E361427C8053D817A38601E2&lt;/guid&gt;&#10;                    &lt;answertext&gt;Ei oska öelda&lt;/answertext&gt;&#10;                    &lt;valuetype&gt;0&lt;/valuetype&gt;&#10;                &lt;/answer&gt;&#10;            &lt;/answers&gt;&#10;        &lt;/multichoice&gt;&#10;    &lt;/questions&gt;&#10;&lt;/questionlist&gt;"/>
  <p:tag name="RESULTS" val="Kuivõrd olete selle ainega graafikus? [;crlf;]14[;]15[;]14[;]False[;]0[;][;crlf;]2,85714285714286[;]3[;]0,63887656499994[;]0,408163265306122[;crlf;]0[;]0[;]Isegi ees1[;]Isegi ees[;][;crlf;]4[;]0[;]Täiesti graafikus2[;]Täiesti graafikus[;][;crlf;]8[;]0[;]Veidi maas, aga saan ise hakkama  3[;]Veidi maas, aga saan ise hakkama  [;][;crlf;]2[;]0[;]Kõvasti maas, vajan abi4[;]Kõvasti maas, vajan abi[;][;crlf;]0[;]0[;]Ei oska öelda5[;]Ei oska öelda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'i kujundus">
  <a:themeElements>
    <a:clrScheme name="Office'i kujundu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'i kujundu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'i kujund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991</Words>
  <Application>Microsoft Office PowerPoint</Application>
  <PresentationFormat>Ekraaniseanss (4:3)</PresentationFormat>
  <Paragraphs>298</Paragraphs>
  <Slides>37</Slides>
  <Notes>1</Notes>
  <HiddenSlides>0</HiddenSlides>
  <MMClips>0</MMClips>
  <ScaleCrop>false</ScaleCrop>
  <HeadingPairs>
    <vt:vector size="8" baseType="variant">
      <vt:variant>
        <vt:lpstr>Kasutatud fondid</vt:lpstr>
      </vt:variant>
      <vt:variant>
        <vt:i4>6</vt:i4>
      </vt:variant>
      <vt:variant>
        <vt:lpstr>Kujundus</vt:lpstr>
      </vt:variant>
      <vt:variant>
        <vt:i4>1</vt:i4>
      </vt:variant>
      <vt:variant>
        <vt:lpstr>Manustatud OLE-serverid</vt:lpstr>
      </vt:variant>
      <vt:variant>
        <vt:i4>1</vt:i4>
      </vt:variant>
      <vt:variant>
        <vt:lpstr>Slaidipealkirjad</vt:lpstr>
      </vt:variant>
      <vt:variant>
        <vt:i4>37</vt:i4>
      </vt:variant>
    </vt:vector>
  </HeadingPairs>
  <TitlesOfParts>
    <vt:vector size="45" baseType="lpstr">
      <vt:lpstr>Arial</vt:lpstr>
      <vt:lpstr>Courier New</vt:lpstr>
      <vt:lpstr>Wingdings</vt:lpstr>
      <vt:lpstr>Cambria Math</vt:lpstr>
      <vt:lpstr>Calibri</vt:lpstr>
      <vt:lpstr>Calibri Light</vt:lpstr>
      <vt:lpstr>Office'i kujundus</vt:lpstr>
      <vt:lpstr>Chart</vt:lpstr>
      <vt:lpstr>Programmeerimise alused II</vt:lpstr>
      <vt:lpstr>Kui rõõmsalt täna järjekordsele õppesessioonile tulite?</vt:lpstr>
      <vt:lpstr>Umbes mitu tundi tegelesite pärast eelmist loengut selle ainega</vt:lpstr>
      <vt:lpstr>Kuivõrd olete selle ainega graafikus?  </vt:lpstr>
      <vt:lpstr>Täna</vt:lpstr>
      <vt:lpstr>Kahekordne tsükkel</vt:lpstr>
      <vt:lpstr>Järgnev programmilõik leiab kahemõõtmelise järjendi korral, kui paljudes ridades on positiivseid elemente.</vt:lpstr>
      <vt:lpstr>Koostada funktsioon onPositiivseid, mille puhul alltoodud programmilõik töötaks ülaltooduga võrdväärselt.</vt:lpstr>
      <vt:lpstr>PowerPointi esitlus</vt:lpstr>
      <vt:lpstr>PowerPointi esitlus</vt:lpstr>
      <vt:lpstr>Mis ilmub ekraanile?</vt:lpstr>
      <vt:lpstr>Mis ilmub ekraanile?</vt:lpstr>
      <vt:lpstr>Mis ilmub ekraanile?</vt:lpstr>
      <vt:lpstr>Mis ilmub ekraanile?</vt:lpstr>
      <vt:lpstr>Mis ilmub ekraanile?</vt:lpstr>
      <vt:lpstr>Mis ilmub ekraanile?</vt:lpstr>
      <vt:lpstr>Näide päris andmetega</vt:lpstr>
      <vt:lpstr>Näide</vt:lpstr>
      <vt:lpstr>PowerPointi esitlus</vt:lpstr>
      <vt:lpstr>PowerPointi esitlus</vt:lpstr>
      <vt:lpstr>Funktsioon</vt:lpstr>
      <vt:lpstr>Funktsiooni rakendamine</vt:lpstr>
      <vt:lpstr>PowerPointi esitlus</vt:lpstr>
      <vt:lpstr>Mis ilmub ekraanile?</vt:lpstr>
      <vt:lpstr>PowerPointi esitlus</vt:lpstr>
      <vt:lpstr>Mis ilmub ekraanile?</vt:lpstr>
      <vt:lpstr>Rekursioon</vt:lpstr>
      <vt:lpstr>PowerPointi esitlus</vt:lpstr>
      <vt:lpstr>Faktoriaal</vt:lpstr>
      <vt:lpstr>Faktoriaal</vt:lpstr>
      <vt:lpstr>PowerPointi esitlus</vt:lpstr>
      <vt:lpstr>Lõpetamine</vt:lpstr>
      <vt:lpstr>Hindamisskeem </vt:lpstr>
      <vt:lpstr>Enne järgmist sessi</vt:lpstr>
      <vt:lpstr>Loengu tempo oli</vt:lpstr>
      <vt:lpstr>Materjal tundus </vt:lpstr>
      <vt:lpstr>Suur tänu osalemast! Kohtumiseni!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Programmeerimise alused II</dc:title>
  <dc:creator>Eno Tõnisson</dc:creator>
  <cp:lastModifiedBy>Risto Hinno</cp:lastModifiedBy>
  <cp:revision>76</cp:revision>
  <cp:lastPrinted>2016-10-20T10:45:10Z</cp:lastPrinted>
  <dcterms:created xsi:type="dcterms:W3CDTF">2016-10-19T11:24:51Z</dcterms:created>
  <dcterms:modified xsi:type="dcterms:W3CDTF">2016-12-25T17:56:37Z</dcterms:modified>
</cp:coreProperties>
</file>