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9" r:id="rId3"/>
    <p:sldId id="266" r:id="rId4"/>
    <p:sldId id="320" r:id="rId5"/>
    <p:sldId id="321" r:id="rId6"/>
    <p:sldId id="322" r:id="rId7"/>
    <p:sldId id="259" r:id="rId8"/>
    <p:sldId id="294" r:id="rId9"/>
    <p:sldId id="295" r:id="rId10"/>
    <p:sldId id="296" r:id="rId11"/>
    <p:sldId id="270" r:id="rId12"/>
    <p:sldId id="271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13" r:id="rId25"/>
    <p:sldId id="31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16" r:id="rId35"/>
    <p:sldId id="326" r:id="rId36"/>
    <p:sldId id="260" r:id="rId37"/>
    <p:sldId id="324" r:id="rId38"/>
    <p:sldId id="261" r:id="rId39"/>
    <p:sldId id="308" r:id="rId40"/>
    <p:sldId id="284" r:id="rId41"/>
    <p:sldId id="325" r:id="rId42"/>
    <p:sldId id="281" r:id="rId43"/>
    <p:sldId id="282" r:id="rId44"/>
    <p:sldId id="283" r:id="rId45"/>
  </p:sldIdLst>
  <p:sldSz cx="9144000" cy="6858000" type="screen4x3"/>
  <p:notesSz cx="6794500" cy="9906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</p:embeddedFontLst>
  <p:custDataLst>
    <p:tags r:id="rId54"/>
  </p:custData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>
        <p:scale>
          <a:sx n="81" d="100"/>
          <a:sy n="81" d="100"/>
        </p:scale>
        <p:origin x="-86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r">
              <a:defRPr sz="1200"/>
            </a:lvl1pPr>
          </a:lstStyle>
          <a:p>
            <a:fld id="{C0637DC1-1301-4683-BDB4-C63B4C4D3CDC}" type="datetimeFigureOut">
              <a:rPr lang="et-EE" smtClean="0"/>
              <a:t>25.12.2016</a:t>
            </a:fld>
            <a:endParaRPr lang="et-EE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2"/>
          </p:nvPr>
        </p:nvSpPr>
        <p:spPr>
          <a:xfrm>
            <a:off x="0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3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r">
              <a:defRPr sz="1200"/>
            </a:lvl1pPr>
          </a:lstStyle>
          <a:p>
            <a:fld id="{01D74E6F-CF1B-4B4F-8646-938E4945D13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005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r">
              <a:defRPr sz="1200"/>
            </a:lvl1pPr>
          </a:lstStyle>
          <a:p>
            <a:fld id="{8E4D7855-4011-4EC0-BBC1-E324292F5967}" type="datetimeFigureOut">
              <a:rPr lang="et-EE" smtClean="0"/>
              <a:t>25.12.2016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5" tIns="46493" rIns="92985" bIns="46493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2985" tIns="46493" rIns="92985" bIns="46493" rtlCol="0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r">
              <a:defRPr sz="1200"/>
            </a:lvl1pPr>
          </a:lstStyle>
          <a:p>
            <a:fld id="{A7833305-6061-4162-8621-D52ACA04C19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7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3305-6061-4162-8621-D52ACA04C19F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105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Klõpsake laadi muutmiseks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664-1463-45DD-8D5A-1DA0B9104981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95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7FD-06F8-4E38-84B1-D2723DC1CF6C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911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790D-1D6C-4CF8-9F6F-815CD3D4C4DE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3432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ealkiri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tiitli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338E-3AFA-4645-8B19-94B015127B17}" type="datetime1">
              <a:rPr lang="et-EE" smtClean="0"/>
              <a:t>25.12.2016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950D6-14C5-47D4-9219-7F0C87F8A719}" type="slidenum">
              <a:rPr lang="en-GB" altLang="et-EE"/>
              <a:pPr/>
              <a:t>‹#›</a:t>
            </a:fld>
            <a:endParaRPr lang="en-GB" altLang="et-EE"/>
          </a:p>
        </p:txBody>
      </p:sp>
    </p:spTree>
    <p:extLst>
      <p:ext uri="{BB962C8B-B14F-4D97-AF65-F5344CB8AC3E}">
        <p14:creationId xmlns:p14="http://schemas.microsoft.com/office/powerpoint/2010/main" val="119429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038-3FB1-40D8-8747-17BE32FBDC07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913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D2C-01C7-4673-9974-B4B8CE670BBE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3956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31C5-6988-4BDC-A3A7-B592CA607C4B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309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2EE1-836A-4EB4-8562-76DB1645EA4D}" type="datetime1">
              <a:rPr lang="et-EE" smtClean="0"/>
              <a:t>25.12.2016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070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67D0-7215-45AD-B76E-4B5BCD918A3B}" type="datetime1">
              <a:rPr lang="et-EE" smtClean="0"/>
              <a:t>25.12.2016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11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0DCA-5098-40BF-BE14-1EF95C6E5750}" type="datetime1">
              <a:rPr lang="et-EE" smtClean="0"/>
              <a:t>25.12.2016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707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81EC-8E4A-4B37-847E-55AE1F487EBE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706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1AC-2F76-4E98-84E2-21009719E155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741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AFA-79C3-484B-905F-05880DC37CF8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533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7.xml"/><Relationship Id="rId7" Type="http://schemas.openxmlformats.org/officeDocument/2006/relationships/oleObject" Target="../embeddings/oleObject4.bin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1.xml"/><Relationship Id="rId7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25.xml"/><Relationship Id="rId7" Type="http://schemas.openxmlformats.org/officeDocument/2006/relationships/oleObject" Target="../embeddings/oleObject6.bin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9.xml"/><Relationship Id="rId7" Type="http://schemas.openxmlformats.org/officeDocument/2006/relationships/oleObject" Target="../embeddings/oleObject7.bin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33.xml"/><Relationship Id="rId7" Type="http://schemas.openxmlformats.org/officeDocument/2006/relationships/oleObject" Target="../embeddings/oleObject8.bin"/><Relationship Id="rId2" Type="http://schemas.openxmlformats.org/officeDocument/2006/relationships/tags" Target="../tags/tag32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7.xml"/><Relationship Id="rId7" Type="http://schemas.openxmlformats.org/officeDocument/2006/relationships/oleObject" Target="../embeddings/oleObject9.bin"/><Relationship Id="rId2" Type="http://schemas.openxmlformats.org/officeDocument/2006/relationships/tags" Target="../tags/tag36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41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0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45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4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49.xml"/><Relationship Id="rId7" Type="http://schemas.openxmlformats.org/officeDocument/2006/relationships/oleObject" Target="../embeddings/oleObject12.bin"/><Relationship Id="rId2" Type="http://schemas.openxmlformats.org/officeDocument/2006/relationships/tags" Target="../tags/tag48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53.xml"/><Relationship Id="rId7" Type="http://schemas.openxmlformats.org/officeDocument/2006/relationships/oleObject" Target="../embeddings/oleObject13.bin"/><Relationship Id="rId2" Type="http://schemas.openxmlformats.org/officeDocument/2006/relationships/tags" Target="../tags/tag52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57.xml"/><Relationship Id="rId7" Type="http://schemas.openxmlformats.org/officeDocument/2006/relationships/oleObject" Target="../embeddings/oleObject14.bin"/><Relationship Id="rId2" Type="http://schemas.openxmlformats.org/officeDocument/2006/relationships/tags" Target="../tags/tag56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6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60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tags" Target="../tags/tag65.xml"/><Relationship Id="rId7" Type="http://schemas.openxmlformats.org/officeDocument/2006/relationships/oleObject" Target="../embeddings/oleObject16.bin"/><Relationship Id="rId2" Type="http://schemas.openxmlformats.org/officeDocument/2006/relationships/tags" Target="../tags/tag64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69.xml"/><Relationship Id="rId7" Type="http://schemas.openxmlformats.org/officeDocument/2006/relationships/oleObject" Target="../embeddings/oleObject17.bin"/><Relationship Id="rId2" Type="http://schemas.openxmlformats.org/officeDocument/2006/relationships/tags" Target="../tags/tag68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73.xml"/><Relationship Id="rId7" Type="http://schemas.openxmlformats.org/officeDocument/2006/relationships/oleObject" Target="../embeddings/oleObject18.bin"/><Relationship Id="rId2" Type="http://schemas.openxmlformats.org/officeDocument/2006/relationships/tags" Target="../tags/tag72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tags" Target="../tags/tag77.xml"/><Relationship Id="rId7" Type="http://schemas.openxmlformats.org/officeDocument/2006/relationships/oleObject" Target="../embeddings/oleObject19.bin"/><Relationship Id="rId2" Type="http://schemas.openxmlformats.org/officeDocument/2006/relationships/tags" Target="../tags/tag76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81.xml"/><Relationship Id="rId7" Type="http://schemas.openxmlformats.org/officeDocument/2006/relationships/oleObject" Target="../embeddings/oleObject20.bin"/><Relationship Id="rId2" Type="http://schemas.openxmlformats.org/officeDocument/2006/relationships/tags" Target="../tags/tag80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tags" Target="../tags/tag85.xml"/><Relationship Id="rId7" Type="http://schemas.openxmlformats.org/officeDocument/2006/relationships/oleObject" Target="../embeddings/oleObject21.bin"/><Relationship Id="rId2" Type="http://schemas.openxmlformats.org/officeDocument/2006/relationships/tags" Target="../tags/tag84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22.emf"/><Relationship Id="rId2" Type="http://schemas.openxmlformats.org/officeDocument/2006/relationships/tags" Target="../tags/tag8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23.emf"/><Relationship Id="rId2" Type="http://schemas.openxmlformats.org/officeDocument/2006/relationships/tags" Target="../tags/tag9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image" Target="../media/image24.emf"/><Relationship Id="rId2" Type="http://schemas.openxmlformats.org/officeDocument/2006/relationships/tags" Target="../tags/tag9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162560" y="258763"/>
            <a:ext cx="8859520" cy="2387600"/>
          </a:xfrm>
        </p:spPr>
        <p:txBody>
          <a:bodyPr/>
          <a:lstStyle/>
          <a:p>
            <a:r>
              <a:rPr lang="et-EE" dirty="0" smtClean="0"/>
              <a:t>Programmeerimise alused II</a:t>
            </a:r>
            <a:endParaRPr lang="et-EE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751840" y="3628074"/>
            <a:ext cx="7680960" cy="3093402"/>
          </a:xfrm>
        </p:spPr>
        <p:txBody>
          <a:bodyPr>
            <a:normAutofit/>
          </a:bodyPr>
          <a:lstStyle/>
          <a:p>
            <a:r>
              <a:rPr lang="et-EE" sz="3200" dirty="0" smtClean="0"/>
              <a:t>Infotehnoloogia mitteinformaatikutele</a:t>
            </a:r>
          </a:p>
          <a:p>
            <a:r>
              <a:rPr lang="et-EE" sz="3200" dirty="0" smtClean="0"/>
              <a:t>20. oktoober 2016</a:t>
            </a:r>
          </a:p>
          <a:p>
            <a:r>
              <a:rPr lang="et-EE" sz="3200" dirty="0" smtClean="0"/>
              <a:t>Eno Tõnisson jt</a:t>
            </a:r>
            <a:endParaRPr lang="et-EE" sz="3200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595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Ümarnurk-ristkülik-viiktekst 5"/>
          <p:cNvSpPr/>
          <p:nvPr/>
        </p:nvSpPr>
        <p:spPr>
          <a:xfrm>
            <a:off x="395536" y="1772816"/>
            <a:ext cx="8352928" cy="4464496"/>
          </a:xfrm>
          <a:prstGeom prst="wedgeRoundRectCallout">
            <a:avLst>
              <a:gd name="adj1" fmla="val -46899"/>
              <a:gd name="adj2" fmla="val -63721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3200" dirty="0" err="1" smtClean="0"/>
              <a:t>Kui</a:t>
            </a:r>
            <a:r>
              <a:rPr lang="fi-FI" sz="3200" dirty="0" smtClean="0"/>
              <a:t> on </a:t>
            </a:r>
            <a:r>
              <a:rPr lang="fi-FI" sz="3200" dirty="0" err="1" smtClean="0"/>
              <a:t>näha</a:t>
            </a:r>
            <a:r>
              <a:rPr lang="fi-FI" sz="3200" dirty="0" smtClean="0"/>
              <a:t>, et </a:t>
            </a:r>
            <a:r>
              <a:rPr lang="fi-FI" sz="3200" dirty="0" err="1" smtClean="0"/>
              <a:t>küsimusele</a:t>
            </a:r>
            <a:r>
              <a:rPr lang="fi-FI" sz="3200" dirty="0" smtClean="0"/>
              <a:t> </a:t>
            </a:r>
            <a:r>
              <a:rPr lang="fi-FI" sz="3200" dirty="0" err="1" smtClean="0"/>
              <a:t>vastatakse</a:t>
            </a:r>
            <a:r>
              <a:rPr lang="fi-FI" sz="3200" dirty="0" smtClean="0"/>
              <a:t>, kas </a:t>
            </a:r>
            <a:r>
              <a:rPr lang="fi-FI" sz="3200" dirty="0" err="1" smtClean="0"/>
              <a:t>ebakindlalt</a:t>
            </a:r>
            <a:r>
              <a:rPr lang="fi-FI" sz="3200" dirty="0" smtClean="0"/>
              <a:t> </a:t>
            </a:r>
            <a:r>
              <a:rPr lang="fi-FI" sz="3200" dirty="0" err="1" smtClean="0"/>
              <a:t>või</a:t>
            </a:r>
            <a:r>
              <a:rPr lang="fi-FI" sz="3200" dirty="0" smtClean="0"/>
              <a:t> on</a:t>
            </a:r>
            <a:r>
              <a:rPr lang="et-EE" sz="3200" dirty="0" smtClean="0"/>
              <a:t> </a:t>
            </a:r>
            <a:r>
              <a:rPr lang="fi-FI" sz="3200" dirty="0" err="1" smtClean="0"/>
              <a:t>läinud</a:t>
            </a:r>
            <a:r>
              <a:rPr lang="fi-FI" sz="3200" dirty="0" smtClean="0"/>
              <a:t> </a:t>
            </a:r>
            <a:r>
              <a:rPr lang="fi-FI" sz="3200" dirty="0" err="1" smtClean="0"/>
              <a:t>teatud</a:t>
            </a:r>
            <a:endParaRPr lang="fi-FI" sz="3200" dirty="0" smtClean="0"/>
          </a:p>
          <a:p>
            <a:r>
              <a:rPr lang="fi-FI" sz="3200" dirty="0" err="1" smtClean="0"/>
              <a:t>variantide</a:t>
            </a:r>
            <a:r>
              <a:rPr lang="fi-FI" sz="3200" dirty="0" smtClean="0"/>
              <a:t> </a:t>
            </a:r>
            <a:r>
              <a:rPr lang="fi-FI" sz="3200" dirty="0" err="1" smtClean="0"/>
              <a:t>puhul</a:t>
            </a:r>
            <a:r>
              <a:rPr lang="fi-FI" sz="3200" dirty="0" smtClean="0"/>
              <a:t> "</a:t>
            </a:r>
            <a:r>
              <a:rPr lang="fi-FI" sz="3200" dirty="0" err="1" smtClean="0"/>
              <a:t>rebimiseks</a:t>
            </a:r>
            <a:r>
              <a:rPr lang="fi-FI" sz="3200" dirty="0" smtClean="0"/>
              <a:t>", </a:t>
            </a:r>
            <a:r>
              <a:rPr lang="fi-FI" sz="3200" dirty="0" err="1" smtClean="0"/>
              <a:t>algab</a:t>
            </a:r>
            <a:r>
              <a:rPr lang="fi-FI" sz="3200" dirty="0" smtClean="0"/>
              <a:t> </a:t>
            </a:r>
            <a:r>
              <a:rPr lang="fi-FI" sz="3200" dirty="0" err="1" smtClean="0"/>
              <a:t>diskussioon</a:t>
            </a:r>
            <a:r>
              <a:rPr lang="fi-FI" sz="3200" dirty="0" smtClean="0"/>
              <a:t>. </a:t>
            </a:r>
            <a:r>
              <a:rPr lang="fi-FI" sz="3200" dirty="0" err="1" smtClean="0"/>
              <a:t>See</a:t>
            </a:r>
            <a:r>
              <a:rPr lang="fi-FI" sz="3200" dirty="0" smtClean="0"/>
              <a:t> on </a:t>
            </a:r>
            <a:r>
              <a:rPr lang="fi-FI" sz="3200" dirty="0" err="1" smtClean="0"/>
              <a:t>mõnus</a:t>
            </a:r>
            <a:r>
              <a:rPr lang="fi-FI" sz="3200" dirty="0" smtClean="0"/>
              <a:t> </a:t>
            </a:r>
            <a:r>
              <a:rPr lang="fi-FI" sz="3200" dirty="0" err="1" smtClean="0"/>
              <a:t>ning</a:t>
            </a:r>
            <a:r>
              <a:rPr lang="fi-FI" sz="3200" dirty="0" smtClean="0"/>
              <a:t> siis</a:t>
            </a:r>
          </a:p>
          <a:p>
            <a:r>
              <a:rPr lang="fi-FI" sz="3200" dirty="0" err="1" smtClean="0"/>
              <a:t>saavad</a:t>
            </a:r>
            <a:r>
              <a:rPr lang="fi-FI" sz="3200" dirty="0" smtClean="0"/>
              <a:t> ka </a:t>
            </a:r>
            <a:r>
              <a:rPr lang="fi-FI" sz="3200" dirty="0" err="1" smtClean="0"/>
              <a:t>häbelikud</a:t>
            </a:r>
            <a:r>
              <a:rPr lang="fi-FI" sz="3200" dirty="0" smtClean="0"/>
              <a:t> </a:t>
            </a:r>
            <a:r>
              <a:rPr lang="fi-FI" sz="3200" dirty="0" err="1" smtClean="0"/>
              <a:t>isendid</a:t>
            </a:r>
            <a:r>
              <a:rPr lang="fi-FI" sz="3200" dirty="0" smtClean="0"/>
              <a:t> </a:t>
            </a:r>
            <a:r>
              <a:rPr lang="fi-FI" sz="3200" dirty="0" err="1" smtClean="0"/>
              <a:t>teada</a:t>
            </a:r>
            <a:r>
              <a:rPr lang="fi-FI" sz="3200" dirty="0" smtClean="0"/>
              <a:t>, </a:t>
            </a:r>
            <a:r>
              <a:rPr lang="fi-FI" sz="3200" dirty="0" err="1" smtClean="0"/>
              <a:t>miks</a:t>
            </a:r>
            <a:r>
              <a:rPr lang="fi-FI" sz="3200" dirty="0" smtClean="0"/>
              <a:t> </a:t>
            </a:r>
            <a:r>
              <a:rPr lang="fi-FI" sz="3200" dirty="0" err="1" smtClean="0"/>
              <a:t>nende</a:t>
            </a:r>
            <a:r>
              <a:rPr lang="fi-FI" sz="3200" dirty="0" smtClean="0"/>
              <a:t> </a:t>
            </a:r>
            <a:r>
              <a:rPr lang="fi-FI" sz="3200" dirty="0" err="1" smtClean="0"/>
              <a:t>vastusel</a:t>
            </a:r>
            <a:r>
              <a:rPr lang="fi-FI" sz="3200" dirty="0" smtClean="0"/>
              <a:t> just </a:t>
            </a:r>
            <a:r>
              <a:rPr lang="fi-FI" sz="3200" dirty="0" err="1" smtClean="0"/>
              <a:t>selline</a:t>
            </a:r>
            <a:r>
              <a:rPr lang="et-EE" sz="3200" dirty="0"/>
              <a:t> </a:t>
            </a:r>
            <a:r>
              <a:rPr lang="fi-FI" sz="3200" dirty="0" err="1" smtClean="0"/>
              <a:t>tõeväärtus</a:t>
            </a:r>
            <a:r>
              <a:rPr lang="fi-FI" sz="3200" dirty="0" smtClean="0"/>
              <a:t> o</a:t>
            </a:r>
            <a:r>
              <a:rPr lang="et-EE" sz="3200" dirty="0" smtClean="0"/>
              <a:t>n</a:t>
            </a:r>
            <a:r>
              <a:rPr lang="fi-FI" sz="3200" dirty="0" smtClean="0"/>
              <a:t>.</a:t>
            </a:r>
          </a:p>
          <a:p>
            <a:pPr algn="ctr"/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5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46404" y="0"/>
            <a:ext cx="8606155" cy="1325563"/>
          </a:xfrm>
        </p:spPr>
        <p:txBody>
          <a:bodyPr/>
          <a:lstStyle/>
          <a:p>
            <a:r>
              <a:rPr lang="et-EE" dirty="0" smtClean="0"/>
              <a:t>Kordamine. </a:t>
            </a:r>
            <a:br>
              <a:rPr lang="et-EE" dirty="0" smtClean="0"/>
            </a:br>
            <a:r>
              <a:rPr lang="et-EE" i="1" dirty="0" smtClean="0"/>
              <a:t>Programmeerimise alused</a:t>
            </a:r>
            <a:endParaRPr lang="et-EE" i="1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32080" y="1676400"/>
            <a:ext cx="8798560" cy="5573396"/>
          </a:xfrm>
        </p:spPr>
        <p:txBody>
          <a:bodyPr/>
          <a:lstStyle/>
          <a:p>
            <a:r>
              <a:rPr lang="et-EE" b="1" dirty="0" smtClean="0"/>
              <a:t>Muutuja</a:t>
            </a:r>
          </a:p>
          <a:p>
            <a:pPr lvl="1"/>
            <a:r>
              <a:rPr lang="et-EE" dirty="0" smtClean="0"/>
              <a:t>arvuline</a:t>
            </a:r>
          </a:p>
          <a:p>
            <a:pPr lvl="1"/>
            <a:r>
              <a:rPr lang="et-EE" dirty="0" err="1" smtClean="0"/>
              <a:t>sõneline</a:t>
            </a:r>
            <a:endParaRPr lang="et-EE" dirty="0" smtClean="0"/>
          </a:p>
          <a:p>
            <a:r>
              <a:rPr lang="et-EE" b="1" dirty="0" smtClean="0"/>
              <a:t>Tingimuslause</a:t>
            </a:r>
          </a:p>
          <a:p>
            <a:r>
              <a:rPr lang="et-EE" b="1" dirty="0" smtClean="0"/>
              <a:t>Funktsioon</a:t>
            </a:r>
          </a:p>
          <a:p>
            <a:r>
              <a:rPr lang="et-EE" b="1" dirty="0" smtClean="0"/>
              <a:t>Järjend</a:t>
            </a:r>
          </a:p>
          <a:p>
            <a:r>
              <a:rPr lang="et-EE" b="1" dirty="0" smtClean="0"/>
              <a:t>Tsükkel</a:t>
            </a:r>
          </a:p>
          <a:p>
            <a:r>
              <a:rPr lang="et-EE" dirty="0" smtClean="0"/>
              <a:t>Interaktiivne sisend/väljund</a:t>
            </a:r>
          </a:p>
          <a:p>
            <a:r>
              <a:rPr lang="et-EE" dirty="0" smtClean="0"/>
              <a:t>Andmevahetus</a:t>
            </a:r>
          </a:p>
          <a:p>
            <a:r>
              <a:rPr lang="et-EE" dirty="0" smtClean="0"/>
              <a:t>Graafika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601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Tasemed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Arusaamine – meenutamine</a:t>
            </a:r>
          </a:p>
          <a:p>
            <a:pPr lvl="1"/>
            <a:r>
              <a:rPr lang="et-EE" dirty="0" smtClean="0"/>
              <a:t>näited</a:t>
            </a:r>
          </a:p>
          <a:p>
            <a:pPr lvl="1"/>
            <a:r>
              <a:rPr lang="et-EE" dirty="0" smtClean="0"/>
              <a:t>klikkeriülesanded </a:t>
            </a:r>
          </a:p>
          <a:p>
            <a:pPr lvl="2"/>
            <a:r>
              <a:rPr lang="et-EE" dirty="0" smtClean="0"/>
              <a:t>intrigeerivaid – palun ette vabandust!</a:t>
            </a:r>
          </a:p>
          <a:p>
            <a:r>
              <a:rPr lang="et-EE" dirty="0" smtClean="0"/>
              <a:t>Programmeerimine</a:t>
            </a:r>
          </a:p>
          <a:p>
            <a:pPr lvl="1"/>
            <a:r>
              <a:rPr lang="et-EE" dirty="0" smtClean="0"/>
              <a:t>arvestusülesanne</a:t>
            </a:r>
          </a:p>
          <a:p>
            <a:pPr lvl="2"/>
            <a:r>
              <a:rPr lang="et-EE" dirty="0" smtClean="0"/>
              <a:t>siin ja kodus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960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-180528" y="260648"/>
            <a:ext cx="6768752" cy="720080"/>
          </a:xfrm>
        </p:spPr>
        <p:txBody>
          <a:bodyPr>
            <a:normAutofit/>
          </a:bodyPr>
          <a:lstStyle/>
          <a:p>
            <a:r>
              <a:rPr lang="et-EE" dirty="0" smtClean="0"/>
              <a:t>Mis ilmub ekraanile?</a:t>
            </a: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EFBF-6366-4076-8233-DCA2392166F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78097556"/>
              </p:ext>
            </p:extLst>
          </p:nvPr>
        </p:nvGraphicFramePr>
        <p:xfrm>
          <a:off x="6948264" y="4824648"/>
          <a:ext cx="1807424" cy="203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824648"/>
                        <a:ext cx="1807424" cy="2033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412776"/>
            <a:ext cx="3147015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= 5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 = 3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= 2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if a &gt; b: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print(a)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print(b)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029200" y="1412776"/>
            <a:ext cx="3647256" cy="2985195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2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5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midagi muud</a:t>
            </a:r>
            <a:endParaRPr lang="en-US" dirty="0"/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4559300" y="2001209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4523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-180528" y="260648"/>
            <a:ext cx="6768752" cy="720080"/>
          </a:xfrm>
        </p:spPr>
        <p:txBody>
          <a:bodyPr>
            <a:normAutofit/>
          </a:bodyPr>
          <a:lstStyle/>
          <a:p>
            <a:r>
              <a:rPr lang="et-EE" dirty="0" smtClean="0"/>
              <a:t>Mis ilmub ekraanile?</a:t>
            </a: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EFBF-6366-4076-8233-DCA2392166F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91134864"/>
              </p:ext>
            </p:extLst>
          </p:nvPr>
        </p:nvGraphicFramePr>
        <p:xfrm>
          <a:off x="6948264" y="4824648"/>
          <a:ext cx="1807424" cy="203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824648"/>
                        <a:ext cx="1807424" cy="2033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412776"/>
            <a:ext cx="3147015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= 5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 = 3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a = 2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if a &gt; b: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print(a)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print(b)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029200" y="1412776"/>
            <a:ext cx="3647256" cy="2985195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2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5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midagi muud</a:t>
            </a:r>
            <a:endParaRPr lang="en-US" dirty="0"/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4576561" y="2947541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0738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t-EE" dirty="0" smtClean="0"/>
              <a:t>Kas on lubatud muutujale anda nimeks </a:t>
            </a: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t-EE" dirty="0" smtClean="0">
                <a:latin typeface="+mn-lt"/>
                <a:cs typeface="Courier New" pitchFamily="49" charset="0"/>
              </a:rPr>
              <a:t>?</a:t>
            </a:r>
            <a:r>
              <a:rPr lang="et-EE" b="1" dirty="0" smtClean="0">
                <a:latin typeface="+mn-lt"/>
                <a:cs typeface="Courier New" pitchFamily="49" charset="0"/>
              </a:rPr>
              <a:t> </a:t>
            </a:r>
            <a:r>
              <a:rPr lang="et-EE" dirty="0" smtClean="0">
                <a:cs typeface="Courier New" pitchFamily="49" charset="0"/>
              </a:rPr>
              <a:t>Näiteks </a:t>
            </a: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 = 14</a:t>
            </a:r>
            <a:r>
              <a:rPr lang="et-EE" b="1" dirty="0" smtClean="0">
                <a:cs typeface="Courier New" pitchFamily="49" charset="0"/>
              </a:rPr>
              <a:t>.</a:t>
            </a:r>
            <a:endParaRPr lang="en-US" b="1" dirty="0">
              <a:cs typeface="Courier New" pitchFamily="49" charset="0"/>
            </a:endParaRPr>
          </a:p>
        </p:txBody>
      </p:sp>
      <p:sp>
        <p:nvSpPr>
          <p:cNvPr id="5124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419D9A-419C-4BDF-A243-BC7A86159DD9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5125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28638" y="2205038"/>
            <a:ext cx="4114800" cy="4103687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et-EE" smtClean="0"/>
              <a:t>Jah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Ei</a:t>
            </a:r>
          </a:p>
        </p:txBody>
      </p:sp>
      <p:sp>
        <p:nvSpPr>
          <p:cNvPr id="3" name="CAI1"/>
          <p:cNvSpPr/>
          <p:nvPr>
            <p:custDataLst>
              <p:tags r:id="rId4"/>
            </p:custDataLst>
          </p:nvPr>
        </p:nvSpPr>
        <p:spPr>
          <a:xfrm rot="10800000">
            <a:off x="213678" y="2250758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graphicFrame>
        <p:nvGraphicFramePr>
          <p:cNvPr id="8" name="TPChart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61468042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7085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OleChart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t-EE" dirty="0" smtClean="0"/>
              <a:t>Kas on lubatud muutujale anda nimeks 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15magamataööd</a:t>
            </a:r>
            <a:r>
              <a:rPr lang="et-EE" dirty="0" smtClean="0">
                <a:cs typeface="Courier New" pitchFamily="49" charset="0"/>
              </a:rPr>
              <a:t>?</a:t>
            </a:r>
            <a:endParaRPr lang="en-US" b="1" dirty="0">
              <a:cs typeface="Courier New" pitchFamily="49" charset="0"/>
            </a:endParaRPr>
          </a:p>
        </p:txBody>
      </p:sp>
      <p:sp>
        <p:nvSpPr>
          <p:cNvPr id="6148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21E0A1-2467-4599-B934-3D6D4BAFE694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6149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28638" y="1700213"/>
            <a:ext cx="4114800" cy="4525962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et-EE" smtClean="0"/>
              <a:t>Jah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Ei</a:t>
            </a:r>
          </a:p>
        </p:txBody>
      </p:sp>
      <p:sp>
        <p:nvSpPr>
          <p:cNvPr id="3" name="CAI1"/>
          <p:cNvSpPr/>
          <p:nvPr>
            <p:custDataLst>
              <p:tags r:id="rId4"/>
            </p:custDataLst>
          </p:nvPr>
        </p:nvSpPr>
        <p:spPr>
          <a:xfrm rot="10800000">
            <a:off x="158750" y="2227686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graphicFrame>
        <p:nvGraphicFramePr>
          <p:cNvPr id="8" name="TPChart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860076523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8560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OleChart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t-EE" dirty="0" smtClean="0"/>
              <a:t>Kas on lubatud muutujale anda nimeks _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15magamataööd</a:t>
            </a:r>
            <a:r>
              <a:rPr lang="et-EE" dirty="0" smtClean="0">
                <a:cs typeface="Courier New" pitchFamily="49" charset="0"/>
              </a:rPr>
              <a:t>?</a:t>
            </a:r>
            <a:endParaRPr lang="en-US" b="1" dirty="0">
              <a:cs typeface="Courier New" pitchFamily="49" charset="0"/>
            </a:endParaRPr>
          </a:p>
        </p:txBody>
      </p:sp>
      <p:sp>
        <p:nvSpPr>
          <p:cNvPr id="7172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85ADCA-311E-4D87-9F47-AA1233E0A48D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717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68313" y="2101850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et-EE" smtClean="0"/>
              <a:t>Jah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Ei</a:t>
            </a:r>
          </a:p>
        </p:txBody>
      </p:sp>
      <p:sp>
        <p:nvSpPr>
          <p:cNvPr id="3" name="CAI1"/>
          <p:cNvSpPr/>
          <p:nvPr>
            <p:custDataLst>
              <p:tags r:id="rId4"/>
            </p:custDataLst>
          </p:nvPr>
        </p:nvSpPr>
        <p:spPr>
          <a:xfrm rot="10800000">
            <a:off x="153353" y="2147570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graphicFrame>
        <p:nvGraphicFramePr>
          <p:cNvPr id="6" name="TPChart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60481646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073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OleChart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Mis ilmub ekraanile?</a:t>
            </a:r>
            <a:endParaRPr lang="en-US" smtClean="0"/>
          </a:p>
        </p:txBody>
      </p:sp>
      <p:sp>
        <p:nvSpPr>
          <p:cNvPr id="33795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4FD2D3-AB8B-4C1E-9CB5-4646E448E5D6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294509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2627313" y="1341438"/>
            <a:ext cx="2160587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n =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a +=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8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98475" y="3284538"/>
            <a:ext cx="4114800" cy="2986087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t-EE" smtClean="0"/>
              <a:t>a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7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midagi muud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158750" y="4796631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542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Mis ilmub ekraanile?</a:t>
            </a:r>
            <a:endParaRPr lang="en-US" smtClean="0"/>
          </a:p>
        </p:txBody>
      </p:sp>
      <p:sp>
        <p:nvSpPr>
          <p:cNvPr id="34819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24B07-CBB4-4A23-9CB5-4F419D3B481E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58035692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2627313" y="1341438"/>
            <a:ext cx="2654300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n =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n *= n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print(n)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2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98475" y="3284538"/>
            <a:ext cx="4114800" cy="2986087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t-EE" smtClean="0"/>
              <a:t>3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9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12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midagi muud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158750" y="4386580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211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54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Kui rõõmsalt täna järjekordsele õppesessioonile tulite?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199" y="2102321"/>
            <a:ext cx="4772025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Ilma igasuguse rõõmuta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 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Väga rõõmsalt</a:t>
            </a:r>
            <a:endParaRPr lang="en-US" dirty="0" smtClean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1C3E7-8A83-4C60-9F17-47BA86F1C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00960527"/>
              </p:ext>
            </p:extLst>
          </p:nvPr>
        </p:nvGraphicFramePr>
        <p:xfrm>
          <a:off x="4991099" y="1484784"/>
          <a:ext cx="386144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099" y="1484784"/>
                        <a:ext cx="3861445" cy="5143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264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Mis ilmub ekraanile?</a:t>
            </a:r>
            <a:endParaRPr lang="en-US" smtClean="0"/>
          </a:p>
        </p:txBody>
      </p:sp>
      <p:sp>
        <p:nvSpPr>
          <p:cNvPr id="35843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1ABBAC-353E-4B18-B8AE-23315E561A6F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91268033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2627313" y="1341438"/>
            <a:ext cx="2654300" cy="1076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b = a = 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6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98475" y="3284538"/>
            <a:ext cx="4114800" cy="2986087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t-EE" smtClean="0"/>
              <a:t>b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a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3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midagi muud</a:t>
            </a:r>
          </a:p>
          <a:p>
            <a:pPr marL="514350" indent="-514350">
              <a:buFontTx/>
              <a:buAutoNum type="arabicPeriod"/>
            </a:pPr>
            <a:r>
              <a:rPr lang="et-EE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158750" y="4307681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8685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 smtClean="0"/>
              <a:t>Mis ilmub ekraanile?</a:t>
            </a:r>
            <a:endParaRPr lang="en-US" altLang="et-EE" smtClean="0"/>
          </a:p>
        </p:txBody>
      </p:sp>
      <p:sp>
        <p:nvSpPr>
          <p:cNvPr id="26627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05B87A-C1E7-4977-9633-C4C05EF289BE}" type="slidenum">
              <a:rPr lang="en-US" altLang="et-EE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t-EE" sz="1400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16331576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2910682" y="1476218"/>
            <a:ext cx="3192462" cy="2246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a &gt;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summa +=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print(summa)</a:t>
            </a:r>
          </a:p>
        </p:txBody>
      </p:sp>
      <p:sp>
        <p:nvSpPr>
          <p:cNvPr id="26630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92113" y="3573463"/>
            <a:ext cx="4114800" cy="2986087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t-EE" altLang="et-EE" smtClean="0"/>
              <a:t>10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15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ei midagi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midagi muud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veateade</a:t>
            </a:r>
          </a:p>
        </p:txBody>
      </p:sp>
      <p:sp>
        <p:nvSpPr>
          <p:cNvPr id="3" name="CAI1"/>
          <p:cNvSpPr/>
          <p:nvPr>
            <p:custDataLst>
              <p:tags r:id="rId5"/>
            </p:custDataLst>
          </p:nvPr>
        </p:nvSpPr>
        <p:spPr>
          <a:xfrm rot="10800000">
            <a:off x="0" y="4561681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551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 smtClean="0"/>
              <a:t>Mis ilmub ekraanile?</a:t>
            </a:r>
            <a:endParaRPr lang="en-US" altLang="et-EE" smtClean="0"/>
          </a:p>
        </p:txBody>
      </p:sp>
      <p:sp>
        <p:nvSpPr>
          <p:cNvPr id="27651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8DD33-A211-4BF7-B706-4AE20698B1BF}" type="slidenum">
              <a:rPr lang="en-US" altLang="et-EE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t-EE" sz="1400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51200705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2465071" y="1293020"/>
            <a:ext cx="3192462" cy="267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>
                <a:latin typeface="Courier New" panose="02070309020205020404" pitchFamily="49" charset="0"/>
                <a:cs typeface="Courier New" panose="02070309020205020404" pitchFamily="49" charset="0"/>
              </a:rPr>
              <a:t>summa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>
                <a:latin typeface="Courier New" panose="02070309020205020404" pitchFamily="49" charset="0"/>
                <a:cs typeface="Courier New" panose="02070309020205020404" pitchFamily="49" charset="0"/>
              </a:rPr>
              <a:t>while a &gt;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summa +=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a -=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print(summa)</a:t>
            </a:r>
          </a:p>
        </p:txBody>
      </p:sp>
      <p:sp>
        <p:nvSpPr>
          <p:cNvPr id="27654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92113" y="3573463"/>
            <a:ext cx="4114800" cy="2986087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t-EE" altLang="et-EE" smtClean="0"/>
              <a:t>10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15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ei midagi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midagi muud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0" y="4040505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307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 smtClean="0"/>
              <a:t>Mis ilmub ekraanile?</a:t>
            </a:r>
            <a:endParaRPr lang="en-US" altLang="et-EE" smtClean="0"/>
          </a:p>
        </p:txBody>
      </p:sp>
      <p:sp>
        <p:nvSpPr>
          <p:cNvPr id="28675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045EA-F013-44FB-A9D1-D1BCB1BC00A4}" type="slidenum">
              <a:rPr lang="en-US" altLang="et-EE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t-EE" sz="1400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35450759"/>
              </p:ext>
            </p:extLst>
          </p:nvPr>
        </p:nvGraphicFramePr>
        <p:xfrm>
          <a:off x="5574506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506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2687638" y="1293020"/>
            <a:ext cx="3192462" cy="267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a ==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summa +=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-=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print(summa)</a:t>
            </a:r>
          </a:p>
        </p:txBody>
      </p:sp>
      <p:sp>
        <p:nvSpPr>
          <p:cNvPr id="28678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92113" y="3573463"/>
            <a:ext cx="4114800" cy="2986087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t-EE" altLang="et-EE" smtClean="0"/>
              <a:t>10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15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ei midagi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midagi muud</a:t>
            </a:r>
          </a:p>
          <a:p>
            <a:pPr marL="514350" indent="-514350">
              <a:buFontTx/>
              <a:buAutoNum type="arabicPeriod"/>
            </a:pPr>
            <a:r>
              <a:rPr lang="et-EE" altLang="et-EE" smtClean="0"/>
              <a:t>veateade</a:t>
            </a:r>
          </a:p>
        </p:txBody>
      </p:sp>
      <p:sp>
        <p:nvSpPr>
          <p:cNvPr id="3" name="CAI1"/>
          <p:cNvSpPr/>
          <p:nvPr>
            <p:custDataLst>
              <p:tags r:id="rId5"/>
            </p:custDataLst>
          </p:nvPr>
        </p:nvSpPr>
        <p:spPr>
          <a:xfrm rot="10800000">
            <a:off x="0" y="5149533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64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altLang="et-E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  </a:t>
            </a:r>
            <a:r>
              <a:rPr lang="et-EE" altLang="et-EE" smtClean="0">
                <a:cs typeface="Courier New" panose="02070309020205020404" pitchFamily="49" charset="0"/>
              </a:rPr>
              <a:t>vahemik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07950" y="1600200"/>
            <a:ext cx="8928100" cy="4525963"/>
          </a:xfrm>
        </p:spPr>
        <p:txBody>
          <a:bodyPr/>
          <a:lstStyle/>
          <a:p>
            <a:pPr>
              <a:defRPr/>
            </a:pPr>
            <a:r>
              <a:rPr lang="et-EE" sz="2800" b="1" dirty="0" smtClean="0">
                <a:latin typeface="Courier New" pitchFamily="49" charset="0"/>
                <a:cs typeface="Courier New" pitchFamily="49" charset="0"/>
              </a:rPr>
              <a:t>list(range(6))</a:t>
            </a:r>
            <a:r>
              <a:rPr lang="et-EE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[0, 1, 2, 3, 4, 5]</a:t>
            </a:r>
          </a:p>
          <a:p>
            <a:pPr>
              <a:defRPr/>
            </a:pPr>
            <a:r>
              <a:rPr lang="et-EE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list(range(5,8))[5, 6, 7]</a:t>
            </a:r>
          </a:p>
          <a:p>
            <a:pPr>
              <a:defRPr/>
            </a:pPr>
            <a:r>
              <a:rPr lang="et-EE" sz="2800" dirty="0" smtClean="0"/>
              <a:t>aritmeetiline jada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 smtClean="0"/>
              <a:t>[start, start + step, start + 2 * step, ...]</a:t>
            </a:r>
            <a:endParaRPr lang="et-EE" sz="2400" dirty="0" smtClean="0"/>
          </a:p>
          <a:p>
            <a:pPr>
              <a:defRPr/>
            </a:pPr>
            <a:r>
              <a:rPr lang="et-EE" sz="2800" b="1" dirty="0" smtClean="0">
                <a:latin typeface="Courier New" pitchFamily="49" charset="0"/>
                <a:cs typeface="Courier New" pitchFamily="49" charset="0"/>
              </a:rPr>
              <a:t>list(range(5,17,3))</a:t>
            </a:r>
            <a:r>
              <a:rPr lang="et-EE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t-EE" sz="2800" b="1" dirty="0" smtClean="0">
                <a:latin typeface="Courier New" pitchFamily="49" charset="0"/>
                <a:cs typeface="Courier New" pitchFamily="49" charset="0"/>
              </a:rPr>
              <a:t>[5, 8, 11, 14]</a:t>
            </a:r>
          </a:p>
          <a:p>
            <a:pPr>
              <a:defRPr/>
            </a:pPr>
            <a:r>
              <a:rPr lang="et-EE" sz="2800" b="1" dirty="0" smtClean="0">
                <a:latin typeface="Courier New" pitchFamily="49" charset="0"/>
                <a:cs typeface="Courier New" pitchFamily="49" charset="0"/>
              </a:rPr>
              <a:t>list(range(5,0,-1))</a:t>
            </a:r>
            <a:r>
              <a:rPr lang="et-EE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[5, 4, 3, 2, 1]</a:t>
            </a:r>
            <a:endParaRPr lang="et-EE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et-EE" sz="2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t-EE" sz="28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t-EE" sz="2800" b="1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et-EE" sz="2800" b="1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t-EE" sz="2800" b="1" dirty="0" smtClean="0">
                <a:latin typeface="Courier New" pitchFamily="49" charset="0"/>
                <a:cs typeface="Courier New" pitchFamily="49" charset="0"/>
              </a:rPr>
              <a:t> range(6):</a:t>
            </a:r>
          </a:p>
          <a:p>
            <a:pPr marL="0" indent="0">
              <a:buFontTx/>
              <a:buNone/>
              <a:defRPr/>
            </a:pPr>
            <a:r>
              <a:rPr lang="et-EE" sz="28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defRPr/>
            </a:pPr>
            <a:endParaRPr lang="et-EE" dirty="0"/>
          </a:p>
        </p:txBody>
      </p:sp>
      <p:sp>
        <p:nvSpPr>
          <p:cNvPr id="35844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E869B-257D-4E6E-B636-72D7F563AC30}" type="slidenum">
              <a:rPr lang="et-EE" altLang="et-EE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t-EE" altLang="et-EE" sz="1400"/>
          </a:p>
        </p:txBody>
      </p:sp>
    </p:spTree>
    <p:extLst>
      <p:ext uri="{BB962C8B-B14F-4D97-AF65-F5344CB8AC3E}">
        <p14:creationId xmlns:p14="http://schemas.microsoft.com/office/powerpoint/2010/main" val="7808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PQuestion"/>
          <p:cNvSpPr>
            <a:spLocks noGrp="1"/>
          </p:cNvSpPr>
          <p:nvPr>
            <p:ph type="title"/>
          </p:nvPr>
        </p:nvSpPr>
        <p:spPr>
          <a:xfrm>
            <a:off x="271463" y="554038"/>
            <a:ext cx="8229600" cy="1143000"/>
          </a:xfrm>
        </p:spPr>
        <p:txBody>
          <a:bodyPr/>
          <a:lstStyle/>
          <a:p>
            <a:r>
              <a:rPr lang="et-EE" altLang="et-EE" sz="3600" smtClean="0"/>
              <a:t>Milline arv ilmub viimasena ekraanile?</a:t>
            </a:r>
            <a:endParaRPr lang="en-US" altLang="et-EE" sz="3600" smtClean="0"/>
          </a:p>
        </p:txBody>
      </p:sp>
      <p:sp>
        <p:nvSpPr>
          <p:cNvPr id="38915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A23E52-0B4F-44EA-AB83-BDA693F511FA}" type="slidenum">
              <a:rPr lang="en-US" altLang="et-EE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t-EE" sz="140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38940965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2124075" y="1773238"/>
            <a:ext cx="4051300" cy="954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i in range(3):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</a:p>
        </p:txBody>
      </p:sp>
      <p:sp>
        <p:nvSpPr>
          <p:cNvPr id="38918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42913" y="3213100"/>
            <a:ext cx="4114800" cy="2986088"/>
          </a:xfrm>
        </p:spPr>
        <p:txBody>
          <a:bodyPr>
            <a:normAutofit lnSpcReduction="10000"/>
          </a:bodyPr>
          <a:lstStyle/>
          <a:p>
            <a:pPr marL="514350" indent="-514350">
              <a:buFontTx/>
              <a:buAutoNum type="arabicPeriod"/>
            </a:pPr>
            <a:r>
              <a:rPr lang="et-EE" altLang="et-EE" dirty="0" smtClean="0"/>
              <a:t>3</a:t>
            </a:r>
          </a:p>
          <a:p>
            <a:pPr marL="514350" indent="-514350">
              <a:buFontTx/>
              <a:buAutoNum type="arabicPeriod"/>
            </a:pPr>
            <a:r>
              <a:rPr lang="et-EE" altLang="et-EE" dirty="0" smtClean="0"/>
              <a:t>-3</a:t>
            </a:r>
          </a:p>
          <a:p>
            <a:pPr marL="514350" indent="-514350">
              <a:buFontTx/>
              <a:buAutoNum type="arabicPeriod"/>
            </a:pPr>
            <a:r>
              <a:rPr lang="et-EE" altLang="et-EE" dirty="0" smtClean="0"/>
              <a:t>-5</a:t>
            </a:r>
          </a:p>
          <a:p>
            <a:pPr marL="514350" indent="-514350">
              <a:buFontTx/>
              <a:buAutoNum type="arabicPeriod"/>
            </a:pPr>
            <a:r>
              <a:rPr lang="et-EE" altLang="et-EE" dirty="0" smtClean="0"/>
              <a:t>mingi muu arv</a:t>
            </a:r>
          </a:p>
          <a:p>
            <a:pPr marL="514350" indent="-514350">
              <a:buFontTx/>
              <a:buAutoNum type="arabicPeriod"/>
            </a:pPr>
            <a:r>
              <a:rPr lang="et-EE" altLang="et-EE" dirty="0" smtClean="0"/>
              <a:t>mitte midagi</a:t>
            </a:r>
          </a:p>
          <a:p>
            <a:pPr marL="514350" indent="-514350">
              <a:buFontTx/>
              <a:buAutoNum type="arabicPeriod"/>
            </a:pPr>
            <a:r>
              <a:rPr lang="et-EE" altLang="et-EE" dirty="0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36513" y="4561681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3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on esimene arv, mis ekraanile ilmub?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20327768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3, 5, 6]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(a[1]) </a:t>
            </a: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3527501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200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on esimene arv, mis ekraanile ilmub?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74942870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3, 5, 6]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3527501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700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on esimene arv, mis ekraanile ilmub?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46192633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3, 5, 6]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a[1] = 7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print(a[1]) </a:t>
            </a: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4551628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332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on esimene arv, mis ekraanile ilmub?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93685966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3, 5, 6]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a[1] = 7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4551628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9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Täna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Sissejuhatus ainesse </a:t>
            </a:r>
            <a:r>
              <a:rPr lang="et-EE" i="1" dirty="0"/>
              <a:t>Programmeerimise alused </a:t>
            </a:r>
            <a:r>
              <a:rPr lang="et-EE" i="1" dirty="0" smtClean="0"/>
              <a:t>II</a:t>
            </a:r>
            <a:endParaRPr lang="et-EE" dirty="0" smtClean="0"/>
          </a:p>
          <a:p>
            <a:r>
              <a:rPr lang="et-EE" dirty="0" smtClean="0"/>
              <a:t>Kordamine</a:t>
            </a:r>
          </a:p>
          <a:p>
            <a:pPr lvl="1"/>
            <a:r>
              <a:rPr lang="et-EE" i="1" dirty="0" smtClean="0"/>
              <a:t>Programmeerimise alused</a:t>
            </a:r>
          </a:p>
          <a:p>
            <a:r>
              <a:rPr lang="et-EE" dirty="0" err="1" smtClean="0"/>
              <a:t>Kahemõõtmeline</a:t>
            </a:r>
            <a:r>
              <a:rPr lang="et-EE" dirty="0" smtClean="0"/>
              <a:t> järjend 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253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on esimene arv, mis ekraanile ilmub?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78549905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3, 5, 6]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7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4551628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25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on esimene arv, mis ekraanile ilmub?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80356478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3, 5, 6]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7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print(a[1]) </a:t>
            </a:r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-39370" y="4551628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3358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on esimene arv, mis ekraanile ilmub?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02754299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4039565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6968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/>
          <a:lstStyle/>
          <a:p>
            <a:r>
              <a:rPr lang="et-EE" dirty="0" smtClean="0"/>
              <a:t>Mis on esimene arv, mis ekraanile ilmub?</a:t>
            </a:r>
            <a:endParaRPr lang="et-EE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85750" y="2919594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1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3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5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/>
              <a:t>7</a:t>
            </a:r>
            <a:endParaRPr lang="et-EE" dirty="0" smtClean="0"/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Mingi muu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t-EE" dirty="0" smtClean="0"/>
              <a:t>Veateade</a:t>
            </a:r>
            <a:endParaRPr lang="et-EE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57813868"/>
              </p:ext>
            </p:extLst>
          </p:nvPr>
        </p:nvGraphicFramePr>
        <p:xfrm>
          <a:off x="6824876" y="4206122"/>
          <a:ext cx="2255624" cy="253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4876" y="4206122"/>
                        <a:ext cx="2255624" cy="253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4863" y="1705779"/>
            <a:ext cx="507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7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39370" y="4039565"/>
            <a:ext cx="406400" cy="4064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8910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Sissejuhatus </a:t>
            </a:r>
            <a:r>
              <a:rPr lang="et-EE" i="1" dirty="0" smtClean="0"/>
              <a:t>Programmeerimise aluste</a:t>
            </a:r>
            <a:r>
              <a:rPr lang="et-EE" dirty="0" smtClean="0"/>
              <a:t> arvestusülesandesse</a:t>
            </a:r>
            <a:endParaRPr lang="et-EE" i="1" dirty="0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Tuludeklaratsiooni ülesanne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0D6-14C5-47D4-9219-7F0C87F8A719}" type="slidenum">
              <a:rPr lang="en-GB" altLang="et-EE" smtClean="0"/>
              <a:pPr/>
              <a:t>34</a:t>
            </a:fld>
            <a:endParaRPr lang="en-GB" altLang="et-EE"/>
          </a:p>
        </p:txBody>
      </p:sp>
    </p:spTree>
    <p:extLst>
      <p:ext uri="{BB962C8B-B14F-4D97-AF65-F5344CB8AC3E}">
        <p14:creationId xmlns:p14="http://schemas.microsoft.com/office/powerpoint/2010/main" val="32324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46404" y="0"/>
            <a:ext cx="8606155" cy="1325563"/>
          </a:xfrm>
        </p:spPr>
        <p:txBody>
          <a:bodyPr/>
          <a:lstStyle/>
          <a:p>
            <a:r>
              <a:rPr lang="et-EE" dirty="0" smtClean="0"/>
              <a:t>Kordamine. </a:t>
            </a:r>
            <a:br>
              <a:rPr lang="et-EE" dirty="0" smtClean="0"/>
            </a:br>
            <a:r>
              <a:rPr lang="et-EE" i="1" dirty="0" smtClean="0"/>
              <a:t>Programmeerimise alused</a:t>
            </a:r>
            <a:endParaRPr lang="et-EE" i="1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32080" y="1676400"/>
            <a:ext cx="8798560" cy="5573396"/>
          </a:xfrm>
        </p:spPr>
        <p:txBody>
          <a:bodyPr/>
          <a:lstStyle/>
          <a:p>
            <a:r>
              <a:rPr lang="et-EE" b="1" dirty="0" smtClean="0"/>
              <a:t>Muutuja</a:t>
            </a:r>
          </a:p>
          <a:p>
            <a:pPr lvl="1"/>
            <a:r>
              <a:rPr lang="et-EE" dirty="0" smtClean="0"/>
              <a:t>arvuline</a:t>
            </a:r>
          </a:p>
          <a:p>
            <a:pPr lvl="1"/>
            <a:r>
              <a:rPr lang="et-EE" dirty="0" err="1" smtClean="0"/>
              <a:t>sõneline</a:t>
            </a:r>
            <a:endParaRPr lang="et-EE" dirty="0" smtClean="0"/>
          </a:p>
          <a:p>
            <a:r>
              <a:rPr lang="et-EE" b="1" dirty="0" smtClean="0"/>
              <a:t>Tingimuslause</a:t>
            </a:r>
          </a:p>
          <a:p>
            <a:r>
              <a:rPr lang="et-EE" b="1" dirty="0" smtClean="0"/>
              <a:t>Funktsioon</a:t>
            </a:r>
          </a:p>
          <a:p>
            <a:r>
              <a:rPr lang="et-EE" b="1" dirty="0" smtClean="0"/>
              <a:t>Järjend</a:t>
            </a:r>
          </a:p>
          <a:p>
            <a:r>
              <a:rPr lang="et-EE" b="1" dirty="0" smtClean="0"/>
              <a:t>Tsükkel</a:t>
            </a:r>
          </a:p>
          <a:p>
            <a:r>
              <a:rPr lang="et-EE" b="1" dirty="0" smtClean="0"/>
              <a:t>Interaktiivne sisend/väljund</a:t>
            </a:r>
          </a:p>
          <a:p>
            <a:r>
              <a:rPr lang="et-EE" b="1" dirty="0" smtClean="0"/>
              <a:t>Andmevahetus</a:t>
            </a:r>
          </a:p>
          <a:p>
            <a:r>
              <a:rPr lang="et-EE" dirty="0" smtClean="0"/>
              <a:t>Graafika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69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628650" y="-112080"/>
            <a:ext cx="7886700" cy="1325563"/>
          </a:xfrm>
        </p:spPr>
        <p:txBody>
          <a:bodyPr/>
          <a:lstStyle/>
          <a:p>
            <a:r>
              <a:rPr lang="et-EE" dirty="0" smtClean="0"/>
              <a:t>Hindamisskeem 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21920" y="1016000"/>
            <a:ext cx="8900160" cy="5618479"/>
          </a:xfrm>
        </p:spPr>
        <p:txBody>
          <a:bodyPr>
            <a:normAutofit/>
          </a:bodyPr>
          <a:lstStyle/>
          <a:p>
            <a:r>
              <a:rPr lang="et-EE" dirty="0" smtClean="0"/>
              <a:t>Ülesanded, automaatkontrolliga ülesanded, </a:t>
            </a:r>
            <a:r>
              <a:rPr lang="et-EE" dirty="0" err="1" smtClean="0"/>
              <a:t>Moodle’i</a:t>
            </a:r>
            <a:r>
              <a:rPr lang="et-EE" dirty="0" smtClean="0"/>
              <a:t> testid jm</a:t>
            </a:r>
          </a:p>
          <a:p>
            <a:pPr lvl="1"/>
            <a:r>
              <a:rPr lang="et-EE" dirty="0" smtClean="0"/>
              <a:t>Enne 2. novembrit, </a:t>
            </a:r>
            <a:r>
              <a:rPr lang="et-EE" dirty="0" err="1" smtClean="0"/>
              <a:t>max</a:t>
            </a:r>
            <a:r>
              <a:rPr lang="et-EE" dirty="0" smtClean="0"/>
              <a:t> 16 punkti</a:t>
            </a:r>
          </a:p>
          <a:p>
            <a:pPr lvl="1"/>
            <a:r>
              <a:rPr lang="et-EE" dirty="0" smtClean="0"/>
              <a:t>Enne 15. novembrit, </a:t>
            </a:r>
            <a:r>
              <a:rPr lang="et-EE" dirty="0" err="1"/>
              <a:t>max</a:t>
            </a:r>
            <a:r>
              <a:rPr lang="et-EE" dirty="0"/>
              <a:t> 16 </a:t>
            </a:r>
            <a:r>
              <a:rPr lang="et-EE" dirty="0" smtClean="0"/>
              <a:t>punkti</a:t>
            </a:r>
          </a:p>
          <a:p>
            <a:pPr lvl="1"/>
            <a:r>
              <a:rPr lang="et-EE" dirty="0" smtClean="0"/>
              <a:t>Enne 30. novembrit, </a:t>
            </a:r>
            <a:r>
              <a:rPr lang="et-EE" dirty="0" err="1"/>
              <a:t>max</a:t>
            </a:r>
            <a:r>
              <a:rPr lang="et-EE" dirty="0"/>
              <a:t> 16 </a:t>
            </a:r>
            <a:r>
              <a:rPr lang="et-EE" dirty="0" smtClean="0"/>
              <a:t>punkti</a:t>
            </a:r>
          </a:p>
          <a:p>
            <a:pPr lvl="1"/>
            <a:r>
              <a:rPr lang="et-EE" dirty="0" smtClean="0"/>
              <a:t>Enne 14. detsembrit, </a:t>
            </a:r>
            <a:r>
              <a:rPr lang="et-EE" dirty="0" err="1"/>
              <a:t>max</a:t>
            </a:r>
            <a:r>
              <a:rPr lang="et-EE" dirty="0"/>
              <a:t> 16 </a:t>
            </a:r>
            <a:r>
              <a:rPr lang="et-EE" dirty="0" smtClean="0"/>
              <a:t>punkti</a:t>
            </a:r>
          </a:p>
          <a:p>
            <a:r>
              <a:rPr lang="et-EE" dirty="0" smtClean="0"/>
              <a:t>Eksam </a:t>
            </a:r>
            <a:r>
              <a:rPr lang="et-EE" dirty="0"/>
              <a:t>jaanuaris</a:t>
            </a:r>
          </a:p>
          <a:p>
            <a:pPr lvl="1"/>
            <a:r>
              <a:rPr lang="et-EE" dirty="0"/>
              <a:t>paberosa </a:t>
            </a:r>
            <a:r>
              <a:rPr lang="et-EE" dirty="0" err="1"/>
              <a:t>max</a:t>
            </a:r>
            <a:r>
              <a:rPr lang="et-EE" dirty="0"/>
              <a:t> 20 punkti, min </a:t>
            </a:r>
            <a:r>
              <a:rPr lang="et-EE" dirty="0" smtClean="0"/>
              <a:t>10</a:t>
            </a:r>
            <a:endParaRPr lang="et-EE" dirty="0"/>
          </a:p>
          <a:p>
            <a:pPr lvl="2"/>
            <a:r>
              <a:rPr lang="et-EE" dirty="0"/>
              <a:t>programmi mõistmine </a:t>
            </a:r>
          </a:p>
          <a:p>
            <a:pPr lvl="1"/>
            <a:r>
              <a:rPr lang="et-EE" dirty="0"/>
              <a:t>arvutiosa </a:t>
            </a:r>
            <a:r>
              <a:rPr lang="et-EE" dirty="0" err="1"/>
              <a:t>max</a:t>
            </a:r>
            <a:r>
              <a:rPr lang="et-EE" dirty="0"/>
              <a:t> 20 punkti, min </a:t>
            </a:r>
            <a:r>
              <a:rPr lang="et-EE" dirty="0" smtClean="0"/>
              <a:t>10</a:t>
            </a:r>
            <a:endParaRPr lang="et-EE" dirty="0"/>
          </a:p>
          <a:p>
            <a:pPr lvl="2"/>
            <a:r>
              <a:rPr lang="et-EE" dirty="0"/>
              <a:t>programmi </a:t>
            </a:r>
            <a:r>
              <a:rPr lang="et-EE" dirty="0" smtClean="0"/>
              <a:t>kirjutamine</a:t>
            </a:r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E 51-60, D 61-70, C 71-80, B 81-90, A 91-</a:t>
            </a:r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812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700" cy="1325563"/>
          </a:xfrm>
        </p:spPr>
        <p:txBody>
          <a:bodyPr>
            <a:normAutofit/>
          </a:bodyPr>
          <a:lstStyle/>
          <a:p>
            <a:r>
              <a:rPr lang="et-EE" dirty="0" smtClean="0"/>
              <a:t>Millist hinnet loodate aines </a:t>
            </a:r>
            <a:r>
              <a:rPr lang="et-EE" i="1" dirty="0" smtClean="0"/>
              <a:t>Programmeerimise alused II</a:t>
            </a:r>
            <a:endParaRPr lang="et-EE" i="1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93700" y="2392363"/>
            <a:ext cx="41148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t-EE" sz="3200" dirty="0" smtClean="0"/>
              <a:t>A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t-EE" sz="3200" dirty="0" smtClean="0"/>
              <a:t>B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t-EE" sz="3200" dirty="0" smtClean="0"/>
              <a:t>C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t-EE" sz="3200" dirty="0" smtClean="0"/>
              <a:t>D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t-EE" sz="3200" dirty="0" smtClean="0"/>
              <a:t>E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AutoNum type="alphaUcPeriod"/>
            </a:pPr>
            <a:r>
              <a:rPr lang="et-EE" sz="3200" dirty="0"/>
              <a:t>F</a:t>
            </a:r>
            <a:endParaRPr lang="et-EE" sz="3200" dirty="0" smtClean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0D6-14C5-47D4-9219-7F0C87F8A719}" type="slidenum">
              <a:rPr lang="en-GB" altLang="et-EE" smtClean="0"/>
              <a:pPr/>
              <a:t>37</a:t>
            </a:fld>
            <a:endParaRPr lang="en-GB" altLang="et-EE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89279169"/>
              </p:ext>
            </p:extLst>
          </p:nvPr>
        </p:nvGraphicFramePr>
        <p:xfrm>
          <a:off x="4508500" y="1600201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00201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6822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t-EE" dirty="0" smtClean="0"/>
              <a:t>Teemad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355600" y="1595120"/>
            <a:ext cx="8625840" cy="5262880"/>
          </a:xfrm>
        </p:spPr>
        <p:txBody>
          <a:bodyPr/>
          <a:lstStyle/>
          <a:p>
            <a:r>
              <a:rPr lang="et-EE" dirty="0"/>
              <a:t>Andmestruktuurid</a:t>
            </a:r>
          </a:p>
          <a:p>
            <a:pPr lvl="1"/>
            <a:r>
              <a:rPr lang="et-EE" dirty="0" smtClean="0"/>
              <a:t>sh </a:t>
            </a:r>
            <a:r>
              <a:rPr lang="et-EE" dirty="0" err="1"/>
              <a:t>k</a:t>
            </a:r>
            <a:r>
              <a:rPr lang="et-EE" dirty="0" err="1" smtClean="0"/>
              <a:t>ahemõõtmelised</a:t>
            </a:r>
            <a:r>
              <a:rPr lang="et-EE" dirty="0" smtClean="0"/>
              <a:t> </a:t>
            </a:r>
            <a:r>
              <a:rPr lang="et-EE" dirty="0" err="1" smtClean="0"/>
              <a:t>andmestuktuurid</a:t>
            </a:r>
            <a:endParaRPr lang="et-EE" dirty="0" smtClean="0"/>
          </a:p>
          <a:p>
            <a:r>
              <a:rPr lang="et-EE" dirty="0" smtClean="0"/>
              <a:t>Mitmekordne tsükkel</a:t>
            </a:r>
          </a:p>
          <a:p>
            <a:r>
              <a:rPr lang="et-EE" dirty="0" err="1" smtClean="0"/>
              <a:t>Rekursioon</a:t>
            </a:r>
            <a:endParaRPr lang="et-EE" dirty="0" smtClean="0"/>
          </a:p>
          <a:p>
            <a:r>
              <a:rPr lang="et-EE" dirty="0" smtClean="0"/>
              <a:t>Keerulisemad algoritmid</a:t>
            </a:r>
          </a:p>
          <a:p>
            <a:r>
              <a:rPr lang="et-EE" dirty="0" smtClean="0"/>
              <a:t>Programmi silumine</a:t>
            </a:r>
          </a:p>
          <a:p>
            <a:r>
              <a:rPr lang="et-EE" dirty="0" err="1" smtClean="0"/>
              <a:t>Varia</a:t>
            </a:r>
            <a:r>
              <a:rPr lang="et-EE" dirty="0" smtClean="0"/>
              <a:t> </a:t>
            </a:r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58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Järjendi elemendid võivad olla järjendid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 smtClean="0"/>
              <a:t>a = [[1, 3, 4], [2, 4, 5]]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smtClean="0"/>
              <a:t>Mis on a[1]?</a:t>
            </a:r>
          </a:p>
          <a:p>
            <a:pPr marL="0" indent="0">
              <a:buNone/>
            </a:pPr>
            <a:r>
              <a:rPr lang="et-EE" dirty="0" smtClean="0"/>
              <a:t>Mis on a[1][2]?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91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Milleks see aine?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t-EE" dirty="0" smtClean="0"/>
              <a:t>ÕIS: </a:t>
            </a:r>
            <a:r>
              <a:rPr lang="et-EE" i="1" dirty="0"/>
              <a:t>Üliõpilane süvendab algteadmisi programmide koostamisest, testimisest ja silumisest. Üliõpilane täiendab esmast programmeerimisoskust</a:t>
            </a:r>
            <a:r>
              <a:rPr lang="et-EE" i="1" dirty="0" smtClean="0"/>
              <a:t>.</a:t>
            </a:r>
            <a:br>
              <a:rPr lang="et-EE" i="1" dirty="0" smtClean="0"/>
            </a:br>
            <a:endParaRPr lang="et-EE" i="1" dirty="0" smtClean="0"/>
          </a:p>
          <a:p>
            <a:r>
              <a:rPr lang="et-EE" dirty="0" smtClean="0"/>
              <a:t>Ise teha, aru saada </a:t>
            </a:r>
          </a:p>
          <a:p>
            <a:endParaRPr lang="et-EE" i="1" dirty="0"/>
          </a:p>
          <a:p>
            <a:r>
              <a:rPr lang="et-EE" dirty="0" smtClean="0"/>
              <a:t>Programmeerimise alused </a:t>
            </a:r>
            <a:r>
              <a:rPr lang="et-EE" dirty="0" smtClean="0">
                <a:sym typeface="Wingdings" panose="05000000000000000000" pitchFamily="2" charset="2"/>
              </a:rPr>
              <a:t> </a:t>
            </a:r>
            <a:br>
              <a:rPr lang="et-EE" dirty="0" smtClean="0">
                <a:sym typeface="Wingdings" panose="05000000000000000000" pitchFamily="2" charset="2"/>
              </a:rPr>
            </a:br>
            <a:r>
              <a:rPr lang="et-EE" b="1" dirty="0" smtClean="0">
                <a:sym typeface="Wingdings" panose="05000000000000000000" pitchFamily="2" charset="2"/>
              </a:rPr>
              <a:t>Programmeerimise alused II</a:t>
            </a:r>
            <a:r>
              <a:rPr lang="et-EE" dirty="0" smtClean="0">
                <a:sym typeface="Wingdings" panose="05000000000000000000" pitchFamily="2" charset="2"/>
              </a:rPr>
              <a:t>  </a:t>
            </a:r>
            <a:br>
              <a:rPr lang="et-EE" dirty="0" smtClean="0">
                <a:sym typeface="Wingdings" panose="05000000000000000000" pitchFamily="2" charset="2"/>
              </a:rPr>
            </a:br>
            <a:r>
              <a:rPr lang="et-EE" dirty="0" smtClean="0">
                <a:sym typeface="Wingdings" panose="05000000000000000000" pitchFamily="2" charset="2"/>
              </a:rPr>
              <a:t>Objektorienteeritud programmeerimine</a:t>
            </a:r>
          </a:p>
          <a:p>
            <a:endParaRPr lang="et-EE" dirty="0">
              <a:sym typeface="Wingdings" panose="05000000000000000000" pitchFamily="2" charset="2"/>
            </a:endParaRPr>
          </a:p>
          <a:p>
            <a:endParaRPr lang="et-EE" dirty="0">
              <a:sym typeface="Wingdings" panose="05000000000000000000" pitchFamily="2" charset="2"/>
            </a:endParaRPr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386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ealkiri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et-EE" altLang="et-EE" smtClean="0"/>
              <a:t>Kahekordne tsükkel</a:t>
            </a:r>
          </a:p>
        </p:txBody>
      </p:sp>
      <p:sp>
        <p:nvSpPr>
          <p:cNvPr id="5123" name="Sisu kohatäide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741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maks</a:t>
            </a: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t-EE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a[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&lt; 0: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maks</a:t>
            </a: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t-EE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maks</a:t>
            </a: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t-EE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alt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maks</a:t>
            </a: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t-EE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t-EE" alt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B3D141-C170-4927-9263-531367B869C4}" type="slidenum">
              <a:rPr lang="en-GB" altLang="et-EE"/>
              <a:pPr eaLnBrk="1" hangingPunct="1"/>
              <a:t>40</a:t>
            </a:fld>
            <a:endParaRPr lang="en-GB" altLang="et-EE"/>
          </a:p>
        </p:txBody>
      </p:sp>
    </p:spTree>
    <p:extLst>
      <p:ext uri="{BB962C8B-B14F-4D97-AF65-F5344CB8AC3E}">
        <p14:creationId xmlns:p14="http://schemas.microsoft.com/office/powerpoint/2010/main" val="17264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Enne 2. novembrit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Programmeerimise aluste arvestusülesanne</a:t>
            </a:r>
          </a:p>
          <a:p>
            <a:r>
              <a:rPr lang="et-EE" dirty="0"/>
              <a:t>automaatkontrolliga ülesanded, </a:t>
            </a:r>
            <a:r>
              <a:rPr lang="et-EE" dirty="0" err="1"/>
              <a:t>Moodle’i</a:t>
            </a:r>
            <a:r>
              <a:rPr lang="et-EE" dirty="0"/>
              <a:t> testid </a:t>
            </a:r>
            <a:r>
              <a:rPr lang="et-EE" dirty="0" smtClean="0"/>
              <a:t>jm</a:t>
            </a:r>
          </a:p>
          <a:p>
            <a:pPr lvl="1"/>
            <a:r>
              <a:rPr lang="et-EE" dirty="0" smtClean="0"/>
              <a:t>kättesaadavad alates 24. oktoobrist</a:t>
            </a:r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endParaRPr lang="et-EE" dirty="0" smtClean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41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341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t-EE" dirty="0" smtClean="0"/>
              <a:t>Loengu tempo oli</a:t>
            </a: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87530429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kiire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aeglane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7904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Materjal tundus</a:t>
            </a:r>
            <a:br>
              <a:rPr lang="et-EE" dirty="0" smtClean="0"/>
            </a:b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8053573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lihtne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parajalt jõukohane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keeruline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505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ealkir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/>
          <a:lstStyle/>
          <a:p>
            <a:pPr eaLnBrk="1" hangingPunct="1"/>
            <a:r>
              <a:rPr lang="et-EE" dirty="0" smtClean="0"/>
              <a:t>Suur tänu osalemast!</a:t>
            </a:r>
            <a:br>
              <a:rPr lang="et-EE" dirty="0" smtClean="0"/>
            </a:br>
            <a:r>
              <a:rPr lang="et-EE" dirty="0" smtClean="0"/>
              <a:t>Kohtumiseni!</a:t>
            </a:r>
          </a:p>
        </p:txBody>
      </p:sp>
      <p:sp>
        <p:nvSpPr>
          <p:cNvPr id="2" name="Slaidinumbri kohatä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24A-423F-41BE-9398-C3CADF2A69E3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4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t-EE" dirty="0" smtClean="0"/>
              <a:t>Eeldusaineks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81280" y="1188720"/>
            <a:ext cx="8920480" cy="5532756"/>
          </a:xfrm>
        </p:spPr>
        <p:txBody>
          <a:bodyPr>
            <a:normAutofit fontScale="77500" lnSpcReduction="20000"/>
          </a:bodyPr>
          <a:lstStyle/>
          <a:p>
            <a:r>
              <a:rPr lang="et-EE" sz="3600" dirty="0" smtClean="0"/>
              <a:t>Programmeerimise alused + Programmeerimise alused II = Programmeerimine</a:t>
            </a:r>
          </a:p>
          <a:p>
            <a:pPr marL="0" indent="0">
              <a:buNone/>
            </a:pPr>
            <a:r>
              <a:rPr lang="et-EE" dirty="0"/>
              <a:t>	</a:t>
            </a:r>
          </a:p>
          <a:p>
            <a:r>
              <a:rPr lang="et-EE" sz="3400" dirty="0"/>
              <a:t>FKEF.02.097 </a:t>
            </a:r>
            <a:r>
              <a:rPr lang="et-EE" sz="3400" dirty="0" smtClean="0"/>
              <a:t>Reaalajasüsteemid, FKEF.02.141 </a:t>
            </a:r>
            <a:r>
              <a:rPr lang="et-EE" sz="3400" dirty="0"/>
              <a:t>Riistvaralahenduste </a:t>
            </a:r>
            <a:r>
              <a:rPr lang="et-EE" sz="3400" dirty="0" smtClean="0"/>
              <a:t>visuaalprogrammeerimine, FKKF.00.005 Reaalajasüsteemid, FKKF.00.006 </a:t>
            </a:r>
            <a:r>
              <a:rPr lang="et-EE" sz="3400" dirty="0"/>
              <a:t>Andmehõive ja analüüs </a:t>
            </a:r>
            <a:r>
              <a:rPr lang="et-EE" sz="3400" dirty="0" err="1"/>
              <a:t>LabVIEW</a:t>
            </a:r>
            <a:r>
              <a:rPr lang="et-EE" sz="3400" dirty="0"/>
              <a:t> </a:t>
            </a:r>
            <a:r>
              <a:rPr lang="et-EE" sz="3400" dirty="0" smtClean="0"/>
              <a:t>keskkonnas, LOFY.03.015 Reaalajasüsteemid, LOTI.05.053 Reaalajasüsteemid, </a:t>
            </a:r>
          </a:p>
          <a:p>
            <a:r>
              <a:rPr lang="et-EE" sz="3400" dirty="0" smtClean="0"/>
              <a:t>MTAT.03.130 </a:t>
            </a:r>
            <a:r>
              <a:rPr lang="et-EE" sz="3400" dirty="0"/>
              <a:t>Objektorienteeritud </a:t>
            </a:r>
            <a:r>
              <a:rPr lang="et-EE" sz="3400" dirty="0" smtClean="0"/>
              <a:t>programmeerimine, MTAT.03.134 Andmeturve, MTAT.03.299 </a:t>
            </a:r>
            <a:r>
              <a:rPr lang="et-EE" sz="3400" dirty="0"/>
              <a:t>Hariduslikud </a:t>
            </a:r>
            <a:r>
              <a:rPr lang="et-EE" sz="3400" dirty="0" smtClean="0"/>
              <a:t>programmeerimiskeeled, MTAT.03.302 </a:t>
            </a:r>
            <a:r>
              <a:rPr lang="et-EE" sz="3400" dirty="0"/>
              <a:t>Programmeerimine koolis (</a:t>
            </a:r>
            <a:r>
              <a:rPr lang="et-EE" sz="3400" dirty="0" err="1" smtClean="0"/>
              <a:t>Python</a:t>
            </a:r>
            <a:r>
              <a:rPr lang="et-EE" sz="3400" dirty="0" smtClean="0"/>
              <a:t>), MTAT.03.311 </a:t>
            </a:r>
            <a:r>
              <a:rPr lang="et-EE" sz="3400" dirty="0"/>
              <a:t>Loomuliku keele töötlus </a:t>
            </a:r>
            <a:r>
              <a:rPr lang="et-EE" sz="3400" dirty="0" err="1" smtClean="0"/>
              <a:t>Pythonis</a:t>
            </a:r>
            <a:r>
              <a:rPr lang="et-EE" sz="3400" dirty="0" smtClean="0"/>
              <a:t>, MTAT.05.122 </a:t>
            </a:r>
            <a:r>
              <a:rPr lang="et-EE" sz="3400" dirty="0"/>
              <a:t>Graafid ja matemaatiline </a:t>
            </a:r>
            <a:r>
              <a:rPr lang="et-EE" sz="3400" dirty="0" smtClean="0"/>
              <a:t>loogika, MTAT.06.008 </a:t>
            </a:r>
            <a:r>
              <a:rPr lang="et-EE" sz="3400" dirty="0"/>
              <a:t>Tehisintellekt </a:t>
            </a:r>
            <a:r>
              <a:rPr lang="et-EE" sz="3400" dirty="0" smtClean="0"/>
              <a:t>I, MTAT.06.045 Keeletehnoloogia, MTAT.07.015 </a:t>
            </a:r>
            <a:r>
              <a:rPr lang="et-EE" sz="3400" dirty="0"/>
              <a:t>Turvalise programmeerimise </a:t>
            </a:r>
            <a:r>
              <a:rPr lang="et-EE" sz="3400" dirty="0" smtClean="0"/>
              <a:t>meetodid, MTAT.08.039 </a:t>
            </a:r>
            <a:r>
              <a:rPr lang="et-EE" sz="3400" dirty="0"/>
              <a:t>Paralleelarvutuste </a:t>
            </a:r>
            <a:r>
              <a:rPr lang="et-EE" sz="3400" dirty="0" smtClean="0"/>
              <a:t>rakendusi, MTAT.08.041 </a:t>
            </a:r>
            <a:r>
              <a:rPr lang="et-EE" sz="3400" dirty="0"/>
              <a:t>Arvutuslike ja andmetöötlusülesannete numbrilised </a:t>
            </a:r>
            <a:r>
              <a:rPr lang="et-EE" sz="3400" dirty="0" smtClean="0"/>
              <a:t>meetodid,MTAT.08.042 </a:t>
            </a:r>
            <a:r>
              <a:rPr lang="et-EE" sz="3400" dirty="0"/>
              <a:t>Teadusandmetöötlus</a:t>
            </a:r>
            <a:endParaRPr lang="et-EE" sz="3400" dirty="0" smtClean="0"/>
          </a:p>
          <a:p>
            <a:endParaRPr lang="et-EE" sz="3400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962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Formaat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628650" y="1825625"/>
            <a:ext cx="8439150" cy="4351338"/>
          </a:xfrm>
        </p:spPr>
        <p:txBody>
          <a:bodyPr/>
          <a:lstStyle/>
          <a:p>
            <a:r>
              <a:rPr lang="et-EE" dirty="0" smtClean="0"/>
              <a:t>Statsionaarne kursus </a:t>
            </a:r>
            <a:r>
              <a:rPr lang="et-EE" dirty="0" smtClean="0">
                <a:sym typeface="Wingdings" panose="05000000000000000000" pitchFamily="2" charset="2"/>
              </a:rPr>
              <a:t></a:t>
            </a:r>
            <a:r>
              <a:rPr lang="et-EE" b="1" dirty="0" smtClean="0">
                <a:sym typeface="Wingdings" panose="05000000000000000000" pitchFamily="2" charset="2"/>
              </a:rPr>
              <a:t>AÜ kursus </a:t>
            </a:r>
            <a:r>
              <a:rPr lang="et-EE" dirty="0" smtClean="0">
                <a:sym typeface="Wingdings" panose="05000000000000000000" pitchFamily="2" charset="2"/>
              </a:rPr>
              <a:t> E-kursus (MOOC)</a:t>
            </a:r>
          </a:p>
          <a:p>
            <a:endParaRPr lang="et-EE" dirty="0">
              <a:sym typeface="Wingdings" panose="05000000000000000000" pitchFamily="2" charset="2"/>
            </a:endParaRPr>
          </a:p>
          <a:p>
            <a:r>
              <a:rPr lang="et-EE" dirty="0" smtClean="0">
                <a:sym typeface="Wingdings" panose="05000000000000000000" pitchFamily="2" charset="2"/>
              </a:rPr>
              <a:t>Mida teha </a:t>
            </a:r>
          </a:p>
          <a:p>
            <a:pPr lvl="1"/>
            <a:r>
              <a:rPr lang="et-EE" dirty="0" smtClean="0">
                <a:sym typeface="Wingdings" panose="05000000000000000000" pitchFamily="2" charset="2"/>
              </a:rPr>
              <a:t>tunnis?</a:t>
            </a:r>
          </a:p>
          <a:p>
            <a:pPr lvl="1"/>
            <a:r>
              <a:rPr lang="et-EE" dirty="0" smtClean="0">
                <a:sym typeface="Wingdings" panose="05000000000000000000" pitchFamily="2" charset="2"/>
              </a:rPr>
              <a:t>kodus?</a:t>
            </a:r>
          </a:p>
          <a:p>
            <a:pPr lvl="1"/>
            <a:endParaRPr lang="et-EE" dirty="0">
              <a:sym typeface="Wingdings" panose="05000000000000000000" pitchFamily="2" charset="2"/>
            </a:endParaRPr>
          </a:p>
          <a:p>
            <a:pPr lvl="1"/>
            <a:endParaRPr lang="et-EE" dirty="0" smtClean="0">
              <a:sym typeface="Wingdings" panose="05000000000000000000" pitchFamily="2" charset="2"/>
            </a:endParaRPr>
          </a:p>
          <a:p>
            <a:r>
              <a:rPr lang="et-EE" dirty="0" smtClean="0">
                <a:sym typeface="Wingdings" panose="05000000000000000000" pitchFamily="2" charset="2"/>
              </a:rPr>
              <a:t>Konstruktiivne kriitika, soovitused ...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851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Mida nõuab?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223520" y="1544320"/>
            <a:ext cx="8291830" cy="4968239"/>
          </a:xfrm>
        </p:spPr>
        <p:txBody>
          <a:bodyPr/>
          <a:lstStyle/>
          <a:p>
            <a:r>
              <a:rPr lang="et-EE" dirty="0" smtClean="0"/>
              <a:t>Aeg</a:t>
            </a:r>
          </a:p>
          <a:p>
            <a:pPr lvl="1"/>
            <a:r>
              <a:rPr lang="et-EE" dirty="0"/>
              <a:t>k</a:t>
            </a:r>
            <a:r>
              <a:rPr lang="et-EE" dirty="0" smtClean="0"/>
              <a:t>onkurents </a:t>
            </a:r>
            <a:r>
              <a:rPr lang="et-EE" dirty="0"/>
              <a:t>teiste ainetega, perega, tööga </a:t>
            </a:r>
            <a:r>
              <a:rPr lang="et-EE" dirty="0" smtClean="0"/>
              <a:t>...</a:t>
            </a:r>
          </a:p>
          <a:p>
            <a:r>
              <a:rPr lang="et-EE" dirty="0" smtClean="0"/>
              <a:t>Koostöö</a:t>
            </a:r>
          </a:p>
          <a:p>
            <a:pPr lvl="1"/>
            <a:r>
              <a:rPr lang="et-EE" dirty="0" smtClean="0"/>
              <a:t>selles formaadis pigem loengu jooksul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492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4000" dirty="0" smtClean="0"/>
              <a:t>Objektorienteeritud programmeerimine </a:t>
            </a:r>
            <a:r>
              <a:rPr lang="et-EE" dirty="0" smtClean="0"/>
              <a:t>7. loeng</a:t>
            </a:r>
            <a:endParaRPr lang="en-US" dirty="0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Ümarnurk-ristkülik-viiktekst 4"/>
          <p:cNvSpPr/>
          <p:nvPr/>
        </p:nvSpPr>
        <p:spPr>
          <a:xfrm>
            <a:off x="1763688" y="1773508"/>
            <a:ext cx="6547192" cy="2231555"/>
          </a:xfrm>
          <a:prstGeom prst="wedgeRoundRectCallout">
            <a:avLst>
              <a:gd name="adj1" fmla="val -68736"/>
              <a:gd name="adj2" fmla="val 39500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/>
              <a:t>Üldiselt</a:t>
            </a:r>
            <a:r>
              <a:rPr lang="en-US" sz="2800" dirty="0" smtClean="0"/>
              <a:t> on </a:t>
            </a:r>
            <a:r>
              <a:rPr lang="en-US" sz="2800" dirty="0" err="1" smtClean="0"/>
              <a:t>klikkerid</a:t>
            </a:r>
            <a:r>
              <a:rPr lang="en-US" sz="2800" dirty="0" smtClean="0"/>
              <a:t> </a:t>
            </a:r>
            <a:r>
              <a:rPr lang="en-US" sz="2800" dirty="0" err="1" smtClean="0"/>
              <a:t>üks</a:t>
            </a:r>
            <a:r>
              <a:rPr lang="en-US" sz="2800" dirty="0" smtClean="0"/>
              <a:t> </a:t>
            </a:r>
            <a:r>
              <a:rPr lang="en-US" sz="2800" dirty="0" err="1" smtClean="0"/>
              <a:t>suur</a:t>
            </a:r>
            <a:r>
              <a:rPr lang="en-US" sz="2800" dirty="0" smtClean="0"/>
              <a:t> </a:t>
            </a:r>
            <a:r>
              <a:rPr lang="en-US" sz="2800" dirty="0" err="1" smtClean="0"/>
              <a:t>põhjus</a:t>
            </a:r>
            <a:r>
              <a:rPr lang="en-US" sz="2800" dirty="0" smtClean="0"/>
              <a:t>, </a:t>
            </a:r>
            <a:r>
              <a:rPr lang="en-US" sz="2800" dirty="0" err="1" smtClean="0"/>
              <a:t>miks</a:t>
            </a:r>
            <a:r>
              <a:rPr lang="en-US" sz="2800" dirty="0" smtClean="0"/>
              <a:t> ma </a:t>
            </a:r>
            <a:r>
              <a:rPr lang="en-US" sz="2800" dirty="0" err="1" smtClean="0"/>
              <a:t>ennast</a:t>
            </a:r>
            <a:r>
              <a:rPr lang="en-US" sz="2800" dirty="0" smtClean="0"/>
              <a:t> </a:t>
            </a:r>
            <a:r>
              <a:rPr lang="en-US" sz="2800" dirty="0" err="1" smtClean="0"/>
              <a:t>iga</a:t>
            </a:r>
            <a:r>
              <a:rPr lang="en-US" sz="2800" dirty="0" smtClean="0"/>
              <a:t> </a:t>
            </a:r>
            <a:r>
              <a:rPr lang="en-US" sz="2800" dirty="0" err="1" smtClean="0"/>
              <a:t>esmaspäev</a:t>
            </a:r>
            <a:endParaRPr lang="en-US" sz="2800" dirty="0" smtClean="0"/>
          </a:p>
          <a:p>
            <a:r>
              <a:rPr lang="en-US" sz="2800" dirty="0" err="1" smtClean="0"/>
              <a:t>loengusse</a:t>
            </a:r>
            <a:r>
              <a:rPr lang="en-US" sz="2800" dirty="0" smtClean="0"/>
              <a:t> </a:t>
            </a:r>
            <a:r>
              <a:rPr lang="en-US" sz="2800" dirty="0" err="1" smtClean="0"/>
              <a:t>vean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Ümarnurk-ristkülik-viiktekst 5"/>
          <p:cNvSpPr/>
          <p:nvPr/>
        </p:nvSpPr>
        <p:spPr>
          <a:xfrm>
            <a:off x="467544" y="4419600"/>
            <a:ext cx="8767896" cy="2249760"/>
          </a:xfrm>
          <a:prstGeom prst="wedgeRoundRectCallout">
            <a:avLst>
              <a:gd name="adj1" fmla="val -49008"/>
              <a:gd name="adj2" fmla="val -59992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 </a:t>
            </a:r>
            <a:r>
              <a:rPr lang="en-US" sz="2800" dirty="0" err="1" smtClean="0"/>
              <a:t>usun</a:t>
            </a:r>
            <a:r>
              <a:rPr lang="en-US" sz="2800" dirty="0" smtClean="0"/>
              <a:t>, et </a:t>
            </a:r>
            <a:r>
              <a:rPr lang="en-US" sz="2800" dirty="0" err="1" smtClean="0"/>
              <a:t>klikkerite</a:t>
            </a:r>
            <a:r>
              <a:rPr lang="en-US" sz="2800" dirty="0" smtClean="0"/>
              <a:t> </a:t>
            </a:r>
            <a:r>
              <a:rPr lang="en-US" sz="2800" dirty="0" err="1" smtClean="0"/>
              <a:t>kasutamine</a:t>
            </a:r>
            <a:r>
              <a:rPr lang="en-US" sz="2800" dirty="0" smtClean="0"/>
              <a:t> </a:t>
            </a:r>
            <a:r>
              <a:rPr lang="en-US" sz="2800" dirty="0" err="1" smtClean="0"/>
              <a:t>annab</a:t>
            </a:r>
            <a:r>
              <a:rPr lang="en-US" sz="2800" dirty="0" smtClean="0"/>
              <a:t> </a:t>
            </a:r>
            <a:r>
              <a:rPr lang="en-US" sz="2800" dirty="0" err="1" smtClean="0"/>
              <a:t>võimaluse</a:t>
            </a:r>
            <a:r>
              <a:rPr lang="en-US" sz="2800" dirty="0" smtClean="0"/>
              <a:t> </a:t>
            </a:r>
            <a:r>
              <a:rPr lang="en-US" sz="2800" dirty="0" err="1" smtClean="0"/>
              <a:t>loengus</a:t>
            </a:r>
            <a:r>
              <a:rPr lang="en-US" sz="2800" dirty="0" smtClean="0"/>
              <a:t> </a:t>
            </a:r>
            <a:r>
              <a:rPr lang="en-US" sz="2800" dirty="0" err="1" smtClean="0"/>
              <a:t>aktiivselt</a:t>
            </a:r>
            <a:r>
              <a:rPr lang="en-US" sz="2800" dirty="0" smtClean="0"/>
              <a:t> </a:t>
            </a:r>
            <a:r>
              <a:rPr lang="en-US" sz="2800" dirty="0" err="1" smtClean="0"/>
              <a:t>kaasa</a:t>
            </a:r>
            <a:r>
              <a:rPr lang="et-EE" sz="2800" dirty="0" smtClean="0"/>
              <a:t> </a:t>
            </a:r>
            <a:r>
              <a:rPr lang="en-US" sz="2800" dirty="0" err="1" smtClean="0"/>
              <a:t>lüüa</a:t>
            </a:r>
            <a:r>
              <a:rPr lang="en-US" sz="2800" dirty="0" smtClean="0"/>
              <a:t> ka </a:t>
            </a:r>
            <a:r>
              <a:rPr lang="en-US" sz="2800" dirty="0" err="1" smtClean="0"/>
              <a:t>neile</a:t>
            </a:r>
            <a:r>
              <a:rPr lang="en-US" sz="2800" dirty="0" smtClean="0"/>
              <a:t> </a:t>
            </a:r>
            <a:r>
              <a:rPr lang="en-US" sz="2800" dirty="0" err="1" smtClean="0"/>
              <a:t>tudengitele</a:t>
            </a:r>
            <a:r>
              <a:rPr lang="en-US" sz="2800" dirty="0" smtClean="0"/>
              <a:t>, </a:t>
            </a:r>
            <a:r>
              <a:rPr lang="en-US" sz="2800" dirty="0" err="1" smtClean="0"/>
              <a:t>kes</a:t>
            </a:r>
            <a:r>
              <a:rPr lang="en-US" sz="2800" dirty="0" smtClean="0"/>
              <a:t> </a:t>
            </a:r>
            <a:r>
              <a:rPr lang="en-US" sz="2800" dirty="0" err="1" smtClean="0"/>
              <a:t>muidu</a:t>
            </a:r>
            <a:r>
              <a:rPr lang="en-US" sz="2800" dirty="0" smtClean="0"/>
              <a:t> </a:t>
            </a:r>
            <a:r>
              <a:rPr lang="en-US" sz="2800" dirty="0" err="1" smtClean="0"/>
              <a:t>kardaksid</a:t>
            </a:r>
            <a:r>
              <a:rPr lang="en-US" sz="2800" dirty="0" smtClean="0"/>
              <a:t> </a:t>
            </a:r>
            <a:r>
              <a:rPr lang="en-US" sz="2800" dirty="0" err="1" smtClean="0"/>
              <a:t>kõva</a:t>
            </a:r>
            <a:r>
              <a:rPr lang="en-US" sz="2800" dirty="0" smtClean="0"/>
              <a:t> </a:t>
            </a:r>
            <a:r>
              <a:rPr lang="en-US" sz="2800" dirty="0" err="1" smtClean="0"/>
              <a:t>häälega</a:t>
            </a:r>
            <a:r>
              <a:rPr lang="en-US" sz="2800" dirty="0" smtClean="0"/>
              <a:t> </a:t>
            </a:r>
            <a:r>
              <a:rPr lang="en-US" sz="2800" dirty="0" err="1" smtClean="0"/>
              <a:t>küsimustele</a:t>
            </a:r>
            <a:r>
              <a:rPr lang="et-EE" sz="2800" dirty="0" smtClean="0"/>
              <a:t> </a:t>
            </a:r>
            <a:r>
              <a:rPr lang="en-US" sz="2800" dirty="0" err="1" smtClean="0"/>
              <a:t>vastata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9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Ümarnurk-ristkülik-viiktekst 4"/>
          <p:cNvSpPr/>
          <p:nvPr/>
        </p:nvSpPr>
        <p:spPr>
          <a:xfrm>
            <a:off x="1187624" y="332656"/>
            <a:ext cx="7128792" cy="2520280"/>
          </a:xfrm>
          <a:prstGeom prst="wedgeRoundRectCallout">
            <a:avLst>
              <a:gd name="adj1" fmla="val -65106"/>
              <a:gd name="adj2" fmla="val 68937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3200" dirty="0" err="1" smtClean="0"/>
              <a:t>Saad</a:t>
            </a:r>
            <a:r>
              <a:rPr lang="fi-FI" sz="3200" dirty="0" smtClean="0"/>
              <a:t> </a:t>
            </a:r>
            <a:r>
              <a:rPr lang="fi-FI" sz="3200" dirty="0" err="1" smtClean="0"/>
              <a:t>avaldada</a:t>
            </a:r>
            <a:r>
              <a:rPr lang="fi-FI" sz="3200" dirty="0" smtClean="0"/>
              <a:t> oma </a:t>
            </a:r>
            <a:r>
              <a:rPr lang="fi-FI" sz="3200" dirty="0" err="1" smtClean="0"/>
              <a:t>arvamust</a:t>
            </a:r>
            <a:r>
              <a:rPr lang="fi-FI" sz="3200" dirty="0" smtClean="0"/>
              <a:t> </a:t>
            </a:r>
            <a:r>
              <a:rPr lang="fi-FI" sz="3200" dirty="0" err="1" smtClean="0"/>
              <a:t>suud</a:t>
            </a:r>
            <a:r>
              <a:rPr lang="fi-FI" sz="3200" dirty="0" smtClean="0"/>
              <a:t> lahti </a:t>
            </a:r>
            <a:r>
              <a:rPr lang="fi-FI" sz="3200" dirty="0" err="1" smtClean="0"/>
              <a:t>tegemata</a:t>
            </a:r>
            <a:r>
              <a:rPr lang="fi-FI" sz="3200" dirty="0" smtClean="0"/>
              <a:t> ja </a:t>
            </a:r>
            <a:r>
              <a:rPr lang="fi-FI" sz="3200" dirty="0" err="1" smtClean="0"/>
              <a:t>anonüümselt</a:t>
            </a:r>
            <a:r>
              <a:rPr lang="fi-FI" sz="3200" dirty="0" smtClean="0"/>
              <a:t>. </a:t>
            </a:r>
            <a:r>
              <a:rPr lang="fi-FI" sz="3200" dirty="0" err="1" smtClean="0"/>
              <a:t>Nagu</a:t>
            </a:r>
            <a:r>
              <a:rPr lang="fi-FI" sz="3200" dirty="0" smtClean="0"/>
              <a:t> </a:t>
            </a:r>
            <a:r>
              <a:rPr lang="fi-FI" sz="3200" dirty="0" err="1" smtClean="0"/>
              <a:t>neti</a:t>
            </a:r>
            <a:r>
              <a:rPr lang="et-EE" sz="3200" dirty="0" smtClean="0"/>
              <a:t> </a:t>
            </a:r>
            <a:r>
              <a:rPr lang="fi-FI" sz="3200" dirty="0" err="1" smtClean="0"/>
              <a:t>kommentaator</a:t>
            </a:r>
            <a:r>
              <a:rPr lang="fi-FI" sz="3200" dirty="0" smtClean="0"/>
              <a:t> :-)</a:t>
            </a:r>
          </a:p>
        </p:txBody>
      </p:sp>
      <p:sp>
        <p:nvSpPr>
          <p:cNvPr id="6" name="Ümarnurk-ristkülik-viiktekst 5"/>
          <p:cNvSpPr/>
          <p:nvPr/>
        </p:nvSpPr>
        <p:spPr>
          <a:xfrm>
            <a:off x="827584" y="3717032"/>
            <a:ext cx="7128792" cy="2520280"/>
          </a:xfrm>
          <a:prstGeom prst="wedgeRoundRectCallout">
            <a:avLst>
              <a:gd name="adj1" fmla="val -60141"/>
              <a:gd name="adj2" fmla="val -62730"/>
              <a:gd name="adj3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3200" dirty="0" err="1" smtClean="0"/>
              <a:t>Klikkerid</a:t>
            </a:r>
            <a:r>
              <a:rPr lang="fi-FI" sz="3200" dirty="0" smtClean="0"/>
              <a:t> on </a:t>
            </a:r>
            <a:r>
              <a:rPr lang="fi-FI" sz="3200" dirty="0" err="1" smtClean="0"/>
              <a:t>huvitavad</a:t>
            </a:r>
            <a:r>
              <a:rPr lang="fi-FI" sz="3200" dirty="0" smtClean="0"/>
              <a:t>, </a:t>
            </a:r>
            <a:r>
              <a:rPr lang="fi-FI" sz="3200" dirty="0" err="1" smtClean="0"/>
              <a:t>peavad</a:t>
            </a:r>
            <a:r>
              <a:rPr lang="fi-FI" sz="3200" dirty="0" smtClean="0"/>
              <a:t> </a:t>
            </a:r>
            <a:r>
              <a:rPr lang="fi-FI" sz="3200" dirty="0" err="1" smtClean="0"/>
              <a:t>kindlasti</a:t>
            </a:r>
            <a:r>
              <a:rPr lang="fi-FI" sz="3200" dirty="0" smtClean="0"/>
              <a:t> </a:t>
            </a:r>
            <a:r>
              <a:rPr lang="fi-FI" sz="3200" dirty="0" err="1" smtClean="0"/>
              <a:t>jääma</a:t>
            </a:r>
            <a:r>
              <a:rPr lang="fi-FI" sz="3200" dirty="0" smtClean="0"/>
              <a:t>. Alati on </a:t>
            </a:r>
            <a:r>
              <a:rPr lang="fi-FI" sz="3200" dirty="0" err="1" smtClean="0"/>
              <a:t>hea</a:t>
            </a:r>
            <a:r>
              <a:rPr lang="fi-FI" sz="3200" dirty="0" smtClean="0"/>
              <a:t> </a:t>
            </a:r>
            <a:r>
              <a:rPr lang="fi-FI" sz="3200" dirty="0" err="1" smtClean="0"/>
              <a:t>teada</a:t>
            </a:r>
            <a:r>
              <a:rPr lang="fi-FI" sz="3200" dirty="0" smtClean="0"/>
              <a:t>, et</a:t>
            </a:r>
            <a:r>
              <a:rPr lang="et-EE" sz="3200" dirty="0" smtClean="0"/>
              <a:t> </a:t>
            </a:r>
            <a:r>
              <a:rPr lang="fi-FI" sz="3200" dirty="0" err="1" smtClean="0"/>
              <a:t>sa</a:t>
            </a:r>
            <a:r>
              <a:rPr lang="et-EE" sz="3200" dirty="0"/>
              <a:t> </a:t>
            </a:r>
            <a:r>
              <a:rPr lang="fi-FI" sz="3200" dirty="0" err="1" smtClean="0"/>
              <a:t>pole</a:t>
            </a:r>
            <a:r>
              <a:rPr lang="fi-FI" sz="3200" dirty="0" smtClean="0"/>
              <a:t> </a:t>
            </a:r>
            <a:r>
              <a:rPr lang="fi-FI" sz="3200" dirty="0" err="1" smtClean="0"/>
              <a:t>ainuke</a:t>
            </a:r>
            <a:r>
              <a:rPr lang="fi-FI" sz="3200" dirty="0" smtClean="0"/>
              <a:t> </a:t>
            </a:r>
            <a:r>
              <a:rPr lang="fi-FI" sz="3200" dirty="0" err="1" smtClean="0"/>
              <a:t>loll</a:t>
            </a:r>
            <a:r>
              <a:rPr lang="fi-FI" sz="32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5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FDEAA860E73D495CA9B05294784CC31D"/>
  <p:tag name="TPVERSION" val="5"/>
  <p:tag name="TPFULLVERSION" val="5.3.2.24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17"/>
  <p:tag name="FONTSIZE" val="32"/>
  <p:tag name="BULLETTYPE" val="ppBulletArabicPeriod"/>
  <p:tag name="ANSWERTEXT" val="2&#10;3&#10;5&#10;midagi muud"/>
  <p:tag name="ZEROBAS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2|smicln|3|smicln|5|smicln|midagi muud"/>
  <p:tag name="SLIDEORDER" val="6"/>
  <p:tag name="SLIDEGUID" val="79DC5E1B1A40496AA8AF67BA5D6B1C70"/>
  <p:tag name="VALUES" val="Incorrect|smicln|Incorrect|smicln|Incorrect|smicln|Correct"/>
  <p:tag name="RESPONSESGATHERED" val="True"/>
  <p:tag name="TOTALRESPONSES" val="114"/>
  <p:tag name="RESPONSECOUNT" val="114"/>
  <p:tag name="SLICED" val="False"/>
  <p:tag name="RESPONSES" val="4;1;4;4;4;4;4;2;1;4;2;4;2;4;2;2;2;1;4;2;3;3;4;2;3;2;4;4;2;2;3;2;4;2;2;2;4;4;2;2;2;2;4;4;4;2;4;3;4;4;2;2;2;2;2;2;3;2;2;2;2;2;2;2;4;-;2;4;2;4;2;4;2;4;2;2;2;-;4;2;4;2;2;4;2;2;1;3;1;2;2;2;2;4;4;2;-;2;4;-;3;2;2;4;2;3;4;2;2;-;2;4;2;2;3;2;1;2;4;"/>
  <p:tag name="CHARTSTRINGSTD" val="6 61 10 37"/>
  <p:tag name="CHARTSTRINGREV" val="37 10 61 6"/>
  <p:tag name="CHARTSTRINGSTDPER" val="0,0526315789473684 0,535087719298246 0,087719298245614 0,324561403508772"/>
  <p:tag name="CHARTSTRINGREVPER" val="0,324561403508772 0,087719298245614 0,535087719298246 0,0526315789473684"/>
  <p:tag name="ANONYMOUSTEMP" val="False"/>
  <p:tag name="TYPE" val="MultiChoiceSlide"/>
  <p:tag name="TPQUESTIONXML" val="﻿&lt;?xml version=&quot;1.0&quot; encoding=&quot;utf-8&quot;?&gt;&#10;&lt;questionlist&gt;&#10;    &lt;properties&gt;&#10;        &lt;guid&gt;04CF695086E54E818E7C49ACE9480666&lt;/guid&gt;&#10;        &lt;description /&gt;&#10;        &lt;date&gt;10/20/2016 2:04:4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73EE333350F46839B9E29044BCBEE83&lt;/guid&gt;&#10;            &lt;repollguid&gt;C080935F9CBA4ABEA4E085772B49D961&lt;/repollguid&gt;&#10;            &lt;sourceid&gt;ED768B8FEBCA4B21A4F8A1C3C8B58473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F7286A46F342424480CC093628EFC58F&lt;/guid&gt;&#10;                    &lt;answertext&gt;2 &lt;/answertext&gt;&#10;                    &lt;valuetype&gt;-1&lt;/valuetype&gt;&#10;                &lt;/answer&gt;&#10;                &lt;answer&gt;&#10;                    &lt;guid&gt;F3ED7D0CF09440B49CA54A16EFC5B558&lt;/guid&gt;&#10;                    &lt;answertext&gt;3 &lt;/answertext&gt;&#10;                    &lt;valuetype&gt;-1&lt;/valuetype&gt;&#10;                &lt;/answer&gt;&#10;                &lt;answer&gt;&#10;                    &lt;guid&gt;E94F79E009BB438395825C938BB92734&lt;/guid&gt;&#10;                    &lt;answertext&gt;5 &lt;/answertext&gt;&#10;                    &lt;valuetype&gt;-1&lt;/valuetype&gt;&#10;                &lt;/answer&gt;&#10;                &lt;answer&gt;&#10;                    &lt;guid&gt;3A2228FF842D4F47BC7E65D2F962C798&lt;/guid&gt;&#10;                    &lt;answertext&gt;midagi muud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ilmub ekraanile?[;crlf;]15[;]15[;]15[;]False[;]10[;][;crlf;]3,33333333333333[;]4[;]0,942809041582063[;]0,888888888888889[;crlf;]0[;]-1[;]21[;]2[;][;crlf;]5[;]-1[;]32[;]3[;][;crlf;]0[;]-1[;]53[;]5[;][;crlf;]10[;]1[;]midagi muud4[;]midagi muud[;]"/>
  <p:tag name="HASRESULTS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17"/>
  <p:tag name="FONTSIZE" val="32"/>
  <p:tag name="BULLETTYPE" val="ppBulletArabicPeriod"/>
  <p:tag name="ANSWERTEXT" val="2&#10;3&#10;5&#10;midagi muud"/>
  <p:tag name="ZEROBAS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19CB2D2D0394B78A19C30ED0C1C899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SLIDEORDER" val="2"/>
  <p:tag name="SLIDEGUID" val="53014C170836467592EBEC6A0EEA0C14"/>
  <p:tag name="ANSWERSALIAS" val="Jah|smicln|Ei"/>
  <p:tag name="QUESTIONALIAS" val="Kas on lubatud muutujale anda nimeks If. Näiteks If = 14"/>
  <p:tag name="VALUES" val="Correct|smicln|Incorrect"/>
  <p:tag name="RESPONSESGATHERED" val="True"/>
  <p:tag name="TOTALRESPONSES" val="69"/>
  <p:tag name="RESPONSECOUNT" val="69"/>
  <p:tag name="SLICED" val="False"/>
  <p:tag name="RESPONSES" val="1;2;1;2;1;2;1;1;1;1;1;1;1;2;2;1;1;1;2;1;1;1;1;-;1;1;1;2;1;1;2;2;1;1;1;1;1;1;1;1;1;1;1;2;2;1;2;1;1;1;1;1;1;1;2;1;1;1;1;1;2;-;2;1;2;1;2;2;1;2;1;"/>
  <p:tag name="CHARTSTRINGSTD" val="50 19"/>
  <p:tag name="CHARTSTRINGREV" val="19 50"/>
  <p:tag name="CHARTSTRINGSTDPER" val="0,72463768115942 0,27536231884058"/>
  <p:tag name="CHARTSTRINGREVPER" val="0,27536231884058 0,72463768115942"/>
  <p:tag name="ANONYMOUSTEMP" val="False"/>
  <p:tag name="TYPE" val="MultiChoiceSlide"/>
  <p:tag name="TPQUESTIONXML" val="﻿&lt;?xml version=&quot;1.0&quot; encoding=&quot;utf-8&quot;?&gt;&#10;&lt;questionlist&gt;&#10;    &lt;properties&gt;&#10;        &lt;guid&gt;FF0B1570AEA6469EA7979BDD28CC055F&lt;/guid&gt;&#10;        &lt;description /&gt;&#10;        &lt;date&gt;10/20/2016 2:04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DF327A1079849C69E2C3106A431FBCA&lt;/guid&gt;&#10;            &lt;repollguid&gt;6A3651F372044AD58CA3BEC9D84CBC75&lt;/repollguid&gt;&#10;            &lt;sourceid&gt;4161A6EACDB64B8CBEE0C57BA050C044&lt;/sourceid&gt;&#10;            &lt;questiontext&gt;Kas on lubatud muutujale anda nimeks If? Näiteks If = 14.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FF55A6903A2743788FCB914F824A8282&lt;/guid&gt;&#10;                    &lt;answertext&gt;Jah &lt;/answertext&gt;&#10;                    &lt;valuetype&gt;1&lt;/valuetype&gt;&#10;                &lt;/answer&gt;&#10;                &lt;answer&gt;&#10;                    &lt;guid&gt;D8CB550E43F8483484CC7BF60FBE3202&lt;/guid&gt;&#10;                    &lt;answertext&gt;Ei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Kas on lubatud muutujale anda nimeks If? Näiteks If = 14.[;crlf;]15[;]15[;]15[;]False[;]0[;][;crlf;]2[;]2[;]0[;]0[;crlf;]0[;]1[;]Jah1[;]Jah[;][;crlf;]15[;]-1[;]Ei2[;]Ei[;]"/>
  <p:tag name="HASRESULTS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6"/>
  <p:tag name="FONTSIZE" val="32"/>
  <p:tag name="BULLETTYPE" val="ppBulletArabicPeriod"/>
  <p:tag name="ANSWERTEXT" val="Jah&#10;Ei"/>
  <p:tag name="ZEROBAS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3"/>
  <p:tag name="COLORTYPE" val="SCHEME"/>
  <p:tag name="DEFINEDCOLORS" val="3,6,10,45,32,50,13,4,9,55,1"/>
  <p:tag name="NUMBERFORMAT" val="0"/>
  <p:tag name="LABEL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1F7A7F0FA2E49D988BEC0B2F7FB1D22&lt;/guid&gt;&#10;        &lt;description /&gt;&#10;        &lt;date&gt;10/20/2016 2:04:3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507ABF2A216432DA55B10524F806C4D&lt;/guid&gt;&#10;            &lt;repollguid&gt;D8F31AC979EB47E08EAA899D09C661CC&lt;/repollguid&gt;&#10;            &lt;sourceid&gt;0247608438A742998841DB016ADABD1F&lt;/sourceid&gt;&#10;            &lt;questiontext&gt;Kui rõõmsalt täna järjekordsele õppesessioonile tulit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7AF42B64A4BC4215AD9909FB5117E14A&lt;/guid&gt;&#10;                    &lt;answertext&gt;Ilma igasuguse rõõmuta&lt;/answertext&gt;&#10;                    &lt;valuetype&gt;0&lt;/valuetype&gt;&#10;                &lt;/answer&gt;&#10;                &lt;answer&gt;&#10;                    &lt;guid&gt;8B9FDB78F5094DEAB6CED65B7C9FB290&lt;/guid&gt;&#10;                    &lt;answertext&gt; &lt;/answertext&gt;&#10;                    &lt;valuetype&gt;0&lt;/valuetype&gt;&#10;                &lt;/answer&gt;&#10;                &lt;answer&gt;&#10;                    &lt;guid&gt;5BB554375D78409691767D0C8442FAA6&lt;/guid&gt;&#10;                    &lt;answertext&gt; &lt;/answertext&gt;&#10;                    &lt;valuetype&gt;0&lt;/valuetype&gt;&#10;                &lt;/answer&gt;&#10;                &lt;answer&gt;&#10;                    &lt;guid&gt;AEE10554DE7348A09E1DC58C9BEE180A&lt;/guid&gt;&#10;                    &lt;answertext&gt; &lt;/answertext&gt;&#10;                    &lt;valuetype&gt;0&lt;/valuetype&gt;&#10;                &lt;/answer&gt;&#10;                &lt;answer&gt;&#10;                    &lt;guid&gt;BDEFBF7A54BC41A089E1C42F8B370970&lt;/guid&gt;&#10;                    &lt;answertext&gt;Väga rõõmsalt&lt;/answertext&gt;&#10;                    &lt;valuetype&gt;0&lt;/valuetype&gt;&#10;                &lt;/answer&gt;&#10;            &lt;/answers&gt;&#10;        &lt;/multichoice&gt;&#10;    &lt;/questions&gt;&#10;&lt;/questionlist&gt;"/>
  <p:tag name="LIVECHARTING" val="True"/>
  <p:tag name="AUTOOPENPOLL" val="True"/>
  <p:tag name="AUTOFORMATCHART" val="True"/>
  <p:tag name="RESULTS" val="Kui rõõmsalt täna järjekordsele õppesessioonile tulite?[;crlf;]12[;]12[;]12[;]False[;]0[;][;crlf;]4,5[;]5[;]1,11803398874989[;]1,25[;crlf;]1[;]0[;]Ilma igasuguse rõõmuta1[;]Ilma igasuguse rõõmuta[;][;crlf;]0[;]0[;] 2[;] [;][;crlf;]0[;]0[;] 3[;] [;][;crlf;]2[;]0[;] 4[;] [;][;crlf;]9[;]0[;]Väga rõõmsalt5[;]Väga rõõmsalt[;]"/>
  <p:tag name="HASRESULTS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19CB2D2D0394B78A19C30ED0C1C899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ANSWERSALIAS" val="Jah|smicln|Ei"/>
  <p:tag name="SLIDEORDER" val="3"/>
  <p:tag name="SLIDEGUID" val="73E67EAA57C04BDEBEC4D9C005B3686F"/>
  <p:tag name="QUESTIONALIAS" val="Kas on lubatud muutujale anda nimeks 15magamataööd?"/>
  <p:tag name="VALUES" val="Incorrect|smicln|Correct"/>
  <p:tag name="RESPONSESGATHERED" val="True"/>
  <p:tag name="TOTALRESPONSES" val="71"/>
  <p:tag name="RESPONSECOUNT" val="71"/>
  <p:tag name="SLICED" val="False"/>
  <p:tag name="RESPONSES" val="2;2;2;2;2;2;2;2;2;2;2;2;2;2;2;2;1;2;2;2;2;2;2;2;2;2;2;1;2;2;2;2;2;2;2;2;2;2;2;2;2;2;2;2;2;2;2;2;2;2;2;2;2;2;2;2;2;2;2;2;2;2;2;2;2;2;2;2;2;2;2;"/>
  <p:tag name="CHARTSTRINGSTD" val="2 69"/>
  <p:tag name="CHARTSTRINGREV" val="69 2"/>
  <p:tag name="CHARTSTRINGSTDPER" val="0,028169014084507 0,971830985915493"/>
  <p:tag name="CHARTSTRINGREVPER" val="0,971830985915493 0,028169014084507"/>
  <p:tag name="ANONYMOUSTEMP" val="False"/>
  <p:tag name="TYPE" val="MultiChoiceSlide"/>
  <p:tag name="TPQUESTIONXML" val="﻿&lt;?xml version=&quot;1.0&quot; encoding=&quot;utf-8&quot;?&gt;&#10;&lt;questionlist&gt;&#10;    &lt;properties&gt;&#10;        &lt;guid&gt;96A88441353340ED850C568656FCB62E&lt;/guid&gt;&#10;        &lt;description /&gt;&#10;        &lt;date&gt;10/20/2016 2:04:4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D15B2C7076B4523966C567BA6E54881&lt;/guid&gt;&#10;            &lt;repollguid&gt;A9AEAEF90E0A45B5B1BA69888B8789CF&lt;/repollguid&gt;&#10;            &lt;sourceid&gt;EACA0886992B44B1827544F8C4D93035&lt;/sourceid&gt;&#10;            &lt;questiontext&gt;Kas on lubatud muutujale anda nimeks 15magamataööd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012CEC7469BF478EBF3792A0BAE088F8&lt;/guid&gt;&#10;                    &lt;answertext&gt;Jah &lt;/answertext&gt;&#10;                    &lt;valuetype&gt;-1&lt;/valuetype&gt;&#10;                &lt;/answer&gt;&#10;                &lt;answer&gt;&#10;                    &lt;guid&gt;2CB22A96B3B84AF8AD585EDEDAB7719D&lt;/guid&gt;&#10;                    &lt;answertext&gt;Ei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Kas on lubatud muutujale anda nimeks 15magamataööd?[;crlf;]15[;]15[;]15[;]False[;]8[;][;crlf;]1,53333333333333[;]2[;]0,498887651569859[;]0,248888888888889[;crlf;]7[;]-1[;]Jah1[;]Jah[;][;crlf;]8[;]1[;]Ei2[;]Ei[;]"/>
  <p:tag name="HASRESULTS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6"/>
  <p:tag name="FONTSIZE" val="32"/>
  <p:tag name="BULLETTYPE" val="ppBulletArabicPeriod"/>
  <p:tag name="ANSWERTEXT" val="Jah&#10;Ei"/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3"/>
  <p:tag name="COLORTYPE" val="SCHEME"/>
  <p:tag name="DEFINEDCOLORS" val="3,6,10,45,32,50,13,4,9,55,1"/>
  <p:tag name="NUMBERFORMAT" val="0"/>
  <p:tag name="LABELFORMAT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19CB2D2D0394B78A19C30ED0C1C899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ANSWERSALIAS" val="Jah|smicln|Ei"/>
  <p:tag name="QUESTIONALIAS" val="Kas on lubatud muutujale anda nimeks 15magamataööd?"/>
  <p:tag name="SLIDEORDER" val="4"/>
  <p:tag name="SLIDEGUID" val="FCEA9B5FB83F4843AE7268701E12C422"/>
  <p:tag name="VALUES" val="Correct|smicln|Incorrect"/>
  <p:tag name="RESPONSESGATHERED" val="True"/>
  <p:tag name="TOTALRESPONSES" val="70"/>
  <p:tag name="RESPONSECOUNT" val="70"/>
  <p:tag name="SLICED" val="False"/>
  <p:tag name="RESPONSES" val="1;1;1;1;1;1;1;1;1;1;1;1;1;1;1;1;1;1;1;1;1;1;1;1;1;1;1;2;1;1;1;1;1;1;1;1;1;1;1;1;1;1;1;1;1;1;1;1;1;1;1;1;1;1;1;1;1;1;1;1;1;1;-;1;1;1;1;1;1;1;1;"/>
  <p:tag name="CHARTSTRINGSTD" val="69 1"/>
  <p:tag name="CHARTSTRINGREV" val="1 69"/>
  <p:tag name="CHARTSTRINGSTDPER" val="0,985714285714286 0,0142857142857143"/>
  <p:tag name="CHARTSTRINGREVPER" val="0,0142857142857143 0,985714285714286"/>
  <p:tag name="ANONYMOUSTEMP" val="False"/>
  <p:tag name="TYPE" val="MultiChoiceSlide"/>
  <p:tag name="TPQUESTIONXML" val="﻿&lt;?xml version=&quot;1.0&quot; encoding=&quot;utf-8&quot;?&gt;&#10;&lt;questionlist&gt;&#10;    &lt;properties&gt;&#10;        &lt;guid&gt;D890DAAEF7D44B55A52C2255D439AC08&lt;/guid&gt;&#10;        &lt;description /&gt;&#10;        &lt;date&gt;10/20/2016 2:04:4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AACF485C44F4BA586B10B4AA205B3F3&lt;/guid&gt;&#10;            &lt;repollguid&gt;1E31C7AE3D0840F6BDC5E83CE9E95610&lt;/repollguid&gt;&#10;            &lt;sourceid&gt;6228C88034164D6CA0DEE4D467648934&lt;/sourceid&gt;&#10;            &lt;questiontext&gt;Kas on lubatud muutujale anda nimeks _15magamataööd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B72FD5AC9ECB4DD49D5A681F1D7E3A21&lt;/guid&gt;&#10;                    &lt;answertext&gt;Jah &lt;/answertext&gt;&#10;                    &lt;valuetype&gt;1&lt;/valuetype&gt;&#10;                &lt;/answer&gt;&#10;                &lt;answer&gt;&#10;                    &lt;guid&gt;BFC16546CF384587A240BD6430B7B803&lt;/guid&gt;&#10;                    &lt;answertext&gt;Ei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Kas on lubatud muutujale anda nimeks _15magamataööd?[;crlf;]14[;]15[;]14[;]False[;]8[;][;crlf;]1,42857142857143[;]1[;]0,494871659305394[;]0,244897959183673[;crlf;]8[;]1[;]Jah1[;]Jah[;][;crlf;]6[;]-1[;]Ei2[;]Ei[;]"/>
  <p:tag name="HASRESULTS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6"/>
  <p:tag name="FONTSIZE" val="32"/>
  <p:tag name="BULLETTYPE" val="ppBulletArabicPeriod"/>
  <p:tag name="ANSWERTEXT" val="Jah&#10;Ei"/>
  <p:tag name="ZEROBASED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3"/>
  <p:tag name="COLORTYPE" val="SCHEME"/>
  <p:tag name="DEFINEDCOLORS" val="3,6,10,45,32,50,13,4,9,55,1"/>
  <p:tag name="NUMBERFORMAT" val="0"/>
  <p:tag name="LABELFORMA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SLIDEORDER" val="5"/>
  <p:tag name="SLIDEGUID" val="49F0F2248C3C498DBB9BBEF77884DE89"/>
  <p:tag name="ANSWERSALIAS" val="a|smicln|7|smicln|midagi muud|smicln|veateade"/>
  <p:tag name="VALUES" val="Incorrect|smicln|Incorrect|smicln|Incorrect|smicln|Correct"/>
  <p:tag name="RESPONSESGATHERED" val="True"/>
  <p:tag name="TOTALRESPONSES" val="64"/>
  <p:tag name="RESPONSECOUNT" val="64"/>
  <p:tag name="SLICED" val="False"/>
  <p:tag name="RESPONSES" val="4;4;4;1;4;4;-;3;3;2;4;3;4;4;3;4;4;-;3;4;3;4;1;-;3;-;2;3;4;4;4;3;4;3;2;3;4;3;2;3;4;4;3;4;3;3;2;4;4;3;-;4;3;4;3;3;3;3;3;4;3;-;4;4;2;3;-;2;4;4;4;"/>
  <p:tag name="CHARTSTRINGSTD" val="2 7 25 30"/>
  <p:tag name="CHARTSTRINGREV" val="30 25 7 2"/>
  <p:tag name="CHARTSTRINGSTDPER" val="0,03125 0,109375 0,390625 0,46875"/>
  <p:tag name="CHARTSTRINGREVPER" val="0,46875 0,390625 0,109375 0,03125"/>
  <p:tag name="ANONYMOUSTEMP" val="False"/>
  <p:tag name="TYPE" val="MultiChoiceSlide"/>
  <p:tag name="TPQUESTIONXML" val="﻿&lt;?xml version=&quot;1.0&quot; encoding=&quot;utf-8&quot;?&gt;&#10;&lt;questionlist&gt;&#10;    &lt;properties&gt;&#10;        &lt;guid&gt;5C85155F4D3848BA9EB246B36C2F177A&lt;/guid&gt;&#10;        &lt;description /&gt;&#10;        &lt;date&gt;10/20/2016 2:04:5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3B08F1C0A3246A6869E02DB0110A805&lt;/guid&gt;&#10;            &lt;repollguid&gt;3303DC33AD924A6392273DB94C14F4A7&lt;/repollguid&gt;&#10;            &lt;sourceid&gt;F9C019A823E044A996432FD8D1FE57C8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22134C2FE0214E97B742C73B0CFEF579&lt;/guid&gt;&#10;                    &lt;answertext&gt;a &lt;/answertext&gt;&#10;                    &lt;valuetype&gt;-1&lt;/valuetype&gt;&#10;                &lt;/answer&gt;&#10;                &lt;answer&gt;&#10;                    &lt;guid&gt;86B691B3805444E08B09E33AB105410F&lt;/guid&gt;&#10;                    &lt;answertext&gt;7 &lt;/answertext&gt;&#10;                    &lt;valuetype&gt;-1&lt;/valuetype&gt;&#10;                &lt;/answer&gt;&#10;                &lt;answer&gt;&#10;                    &lt;guid&gt;CC140E4B33ED4804B4C13FBBE32488B1&lt;/guid&gt;&#10;                    &lt;answertext&gt;midagi muud &lt;/answertext&gt;&#10;                    &lt;valuetype&gt;-1&lt;/valuetype&gt;&#10;                &lt;/answer&gt;&#10;                &lt;answer&gt;&#10;                    &lt;guid&gt;15C7643A18E042E0A3E3767C483993A2&lt;/guid&gt;&#10;                    &lt;answertext&gt;veateade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ilmub ekraanile?[;crlf;]13[;]15[;]13[;]False[;]4[;][;crlf;]2,84615384615385[;]3[;]0,94837138507215[;]0,899408284023669[;crlf;]1[;]-1[;]a1[;]a[;][;crlf;]4[;]-1[;]72[;]7[;][;crlf;]4[;]-1[;]midagi muud3[;]midagi muud[;][;crlf;]4[;]1[;]veateade4[;]veateade[;]"/>
  <p:tag name="HASRESULTS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24"/>
  <p:tag name="FONTSIZE" val="32"/>
  <p:tag name="BULLETTYPE" val="ppBulletArabicPeriod"/>
  <p:tag name="ANSWERTEXT" val="a&#10;7&#10;midagi muud&#10;veateade"/>
  <p:tag name="ZEROBASED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SLIDEORDER" val="6"/>
  <p:tag name="SLIDEGUID" val="2DBA4C8AFF684CE880BB3BF4CC32FB9E"/>
  <p:tag name="ANSWERSALIAS" val="3|smicln|9|smicln|12|smicln|midagi muud|smicln|veateade"/>
  <p:tag name="VALUES" val="Incorrect|smicln|Incorrect|smicln|Correct|smicln|Incorrect|smicln|Incorrect"/>
  <p:tag name="RESPONSESGATHERED" val="True"/>
  <p:tag name="TOTALRESPONSES" val="62"/>
  <p:tag name="RESPONSECOUNT" val="62"/>
  <p:tag name="SLICED" val="False"/>
  <p:tag name="RESPONSES" val="3;5;3;-;3;3;-;3;3;3;3;3;4;3;4;3;3;-;4;3;3;3;3;-;-;-;3;-;3;3;3;3;3;3;3;3;3;3;3;3;3;3;3;3;4;3;3;3;3;3;3;3;3;-;3;3;4;1;4;3;3;-;3;3;3;3;4;4;3;3;3;"/>
  <p:tag name="CHARTSTRINGSTD" val="1 0 52 8 1"/>
  <p:tag name="CHARTSTRINGREV" val="1 8 52 0 1"/>
  <p:tag name="CHARTSTRINGSTDPER" val="0,0161290322580645 0 0,838709677419355 0,129032258064516 0,0161290322580645"/>
  <p:tag name="CHARTSTRINGREVPER" val="0,0161290322580645 0,129032258064516 0,838709677419355 0 0,0161290322580645"/>
  <p:tag name="ANONYMOUSTEMP" val="False"/>
  <p:tag name="TYPE" val="MultiChoiceSlide"/>
  <p:tag name="TPQUESTIONXML" val="﻿&lt;?xml version=&quot;1.0&quot; encoding=&quot;utf-8&quot;?&gt;&#10;&lt;questionlist&gt;&#10;    &lt;properties&gt;&#10;        &lt;guid&gt;4068A7C191384156AF532A92F5F7C873&lt;/guid&gt;&#10;        &lt;description /&gt;&#10;        &lt;date&gt;10/20/2016 2:04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0928C0DA0EF496683CF8C8D89D76EC6&lt;/guid&gt;&#10;            &lt;repollguid&gt;257233CDF0BE426EBDC538D3C6004194&lt;/repollguid&gt;&#10;            &lt;sourceid&gt;2395A633CE734681AC35BFBABDAD8491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EE33332804F748D8A2A404EA82E40133&lt;/guid&gt;&#10;                    &lt;answertext&gt;3 &lt;/answertext&gt;&#10;                    &lt;valuetype&gt;-1&lt;/valuetype&gt;&#10;                &lt;/answer&gt;&#10;                &lt;answer&gt;&#10;                    &lt;guid&gt;4933A067B81B48F5AFBE9137E3CC761C&lt;/guid&gt;&#10;                    &lt;answertext&gt;9 &lt;/answertext&gt;&#10;                    &lt;valuetype&gt;-1&lt;/valuetype&gt;&#10;                &lt;/answer&gt;&#10;                &lt;answer&gt;&#10;                    &lt;guid&gt;02C4FD3A51F041E8AF6B85BABC17EED6&lt;/guid&gt;&#10;                    &lt;answertext&gt;12 &lt;/answertext&gt;&#10;                    &lt;valuetype&gt;1&lt;/valuetype&gt;&#10;                &lt;/answer&gt;&#10;                &lt;answer&gt;&#10;                    &lt;guid&gt;20B9394F63474796BA63DA7BA4DA774D&lt;/guid&gt;&#10;                    &lt;answertext&gt;midagi muud &lt;/answertext&gt;&#10;                    &lt;valuetype&gt;-1&lt;/valuetype&gt;&#10;                &lt;/answer&gt;&#10;                &lt;answer&gt;&#10;                    &lt;guid&gt;E8B2E445D87D4558A706C98CE9D531BC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ilmub ekraanile?[;crlf;]15[;]15[;]15[;]False[;]12[;][;crlf;]3,2[;]3[;]0,4[;]0,16[;crlf;]0[;]-1[;]31[;]3[;][;crlf;]0[;]-1[;]92[;]9[;][;crlf;]12[;]1[;]123[;]12[;][;crlf;]3[;]-1[;]midagi muud4[;]midagi muud[;][;crlf;]0[;]-1[;]veateade5[;]veateade[;]"/>
  <p:tag name="HASRESULTS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7"/>
  <p:tag name="FONTSIZE" val="32"/>
  <p:tag name="BULLETTYPE" val="ppBulletArabicPeriod"/>
  <p:tag name="ANSWERTEXT" val="3&#10;9&#10;12&#10;midagi muud&#10;veateade"/>
  <p:tag name="ZEROBASED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SLIDEORDER" val="7"/>
  <p:tag name="SLIDEGUID" val="6EF2C2A8E5A848D58F4D0A0D88773082"/>
  <p:tag name="ANSWERSALIAS" val="b|smicln|a|smicln|3|smicln|midagi muud|smicln|veateade"/>
  <p:tag name="VALUES" val="Incorrect|smicln|Incorrect|smicln|Correct|smicln|Incorrect|smicln|Incorrect"/>
  <p:tag name="RESPONSESGATHERED" val="True"/>
  <p:tag name="TOTALRESPONSES" val="65"/>
  <p:tag name="RESPONSECOUNT" val="65"/>
  <p:tag name="SLICED" val="False"/>
  <p:tag name="RESPONSES" val="3;5;3;5;5;5;-;5;3;3;3;5;3;3;3;5;3;-;2;5;3;5;3;-;3;-;1;1;5;3;5;5;5;3;4;3;5;5;3;3;3;5;3;2;5;3;3;3;3;3;-;3;3;5;3;5;5;3;3;5;5;-;5;5;5;3;3;5;3;3;3;"/>
  <p:tag name="CHARTSTRINGSTD" val="2 2 34 1 26"/>
  <p:tag name="CHARTSTRINGREV" val="26 1 34 2 2"/>
  <p:tag name="CHARTSTRINGSTDPER" val="0,0307692307692308 0,0307692307692308 0,523076923076923 0,0153846153846154 0,4"/>
  <p:tag name="CHARTSTRINGREVPER" val="0,4 0,0153846153846154 0,523076923076923 0,0307692307692308 0,0307692307692308"/>
  <p:tag name="ANONYMOUSTEMP" val="False"/>
  <p:tag name="TYPE" val="MultiChoiceSlide"/>
  <p:tag name="TPQUESTIONXML" val="﻿&lt;?xml version=&quot;1.0&quot; encoding=&quot;utf-8&quot;?&gt;&#10;&lt;questionlist&gt;&#10;    &lt;properties&gt;&#10;        &lt;guid&gt;4DFFA9B4676F48D18FCFEE66713C070F&lt;/guid&gt;&#10;        &lt;description /&gt;&#10;        &lt;date&gt;10/20/2016 2:04:5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C48C81289944018AE0D6A31EAED8282&lt;/guid&gt;&#10;            &lt;repollguid&gt;0EC804A9FB0E4838A7473BFC47B08B55&lt;/repollguid&gt;&#10;            &lt;sourceid&gt;2883CA598E454D2AA514E487D02F5A39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72695A18BB0847D8A86331BAE71F471C&lt;/guid&gt;&#10;                    &lt;answertext&gt;b &lt;/answertext&gt;&#10;                    &lt;valuetype&gt;-1&lt;/valuetype&gt;&#10;                &lt;/answer&gt;&#10;                &lt;answer&gt;&#10;                    &lt;guid&gt;B369011482D547D6804949C2E69457BF&lt;/guid&gt;&#10;                    &lt;answertext&gt;a &lt;/answertext&gt;&#10;                    &lt;valuetype&gt;-1&lt;/valuetype&gt;&#10;                &lt;/answer&gt;&#10;                &lt;answer&gt;&#10;                    &lt;guid&gt;B0C229EEA5A1445083428FBFB50A37CF&lt;/guid&gt;&#10;                    &lt;answertext&gt;3 &lt;/answertext&gt;&#10;                    &lt;valuetype&gt;1&lt;/valuetype&gt;&#10;                &lt;/answer&gt;&#10;                &lt;answer&gt;&#10;                    &lt;guid&gt;9DA12B06B7574110BA666E3B41AB3180&lt;/guid&gt;&#10;                    &lt;answertext&gt;midagi muud &lt;/answertext&gt;&#10;                    &lt;valuetype&gt;-1&lt;/valuetype&gt;&#10;                &lt;/answer&gt;&#10;                &lt;answer&gt;&#10;                    &lt;guid&gt;4CA00606F2C44567B6EC0D771D5E740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ilmub ekraanile?[;crlf;]15[;]15[;]15[;]False[;]8[;][;crlf;]3,46666666666667[;]3[;]1,20369800568452[;]1,44888888888889[;crlf;]1[;]-1[;]b1[;]b[;][;crlf;]1[;]-1[;]a2[;]a[;][;crlf;]8[;]1[;]33[;]3[;][;crlf;]0[;]-1[;]midagi muud4[;]midagi muud[;][;crlf;]5[;]-1[;]veateade5[;]veateade[;]"/>
  <p:tag name="HASRESULTS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6"/>
  <p:tag name="FONTSIZE" val="32"/>
  <p:tag name="BULLETTYPE" val="ppBulletArabicPeriod"/>
  <p:tag name="ANSWERTEXT" val="b&#10;a&#10;3&#10;midagi muud&#10;veateade"/>
  <p:tag name="ZEROBASED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SLIDEORDER" val="14"/>
  <p:tag name="SLIDEGUID" val="C205E0716B334CCEA6C117BF3651B4A0"/>
  <p:tag name="ANSWERSALIAS" val="10|smicln|15|smicln|ei midagi|smicln|midagi muud|smicln|veateade"/>
  <p:tag name="VALUES" val="Incorrect|smicln|Incorrect|smicln|Correct|smicln|Incorrect|smicln|Incorrect"/>
  <p:tag name="RESPONSESGATHERED" val="True"/>
  <p:tag name="TOTALRESPONSES" val="56"/>
  <p:tag name="RESPONSECOUNT" val="56"/>
  <p:tag name="SLICED" val="False"/>
  <p:tag name="RESPONSES" val="4;4;4;1;5;3;3;4;5;4;1;5;4;4;1;-;4;4;2;1;1;4;4;4;4;4;-;2;5;4;4;1;-;4;-;-;5;1;4;4;4;4;4;3;4;-;4;3;4;4;3;5;5;4;1;5;4;1;3;1;4;5;"/>
  <p:tag name="CHARTSTRINGSTD" val="10 2 6 29 9"/>
  <p:tag name="CHARTSTRINGREV" val="9 29 6 2 10"/>
  <p:tag name="CHARTSTRINGSTDPER" val="0,178571428571429 0,0357142857142857 0,107142857142857 0,517857142857143 0,160714285714286"/>
  <p:tag name="CHARTSTRINGREVPER" val="0,160714285714286 0,517857142857143 0,107142857142857 0,0357142857142857 0,178571428571429"/>
  <p:tag name="ANONYMOUSTEMP" val="False"/>
  <p:tag name="TYPE" val="MultiChoiceSlide"/>
  <p:tag name="TPQUESTIONXML" val="﻿&lt;?xml version=&quot;1.0&quot; encoding=&quot;utf-8&quot;?&gt;&#10;&lt;questionlist&gt;&#10;    &lt;properties&gt;&#10;        &lt;guid&gt;6C758DBCEC47444095209DB91B36F44F&lt;/guid&gt;&#10;        &lt;description /&gt;&#10;        &lt;date&gt;10/20/2016 2:04:5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89AFC24EC7049BC8D2C7957E65136CC&lt;/guid&gt;&#10;            &lt;repollguid&gt;91863E107A974B73A0D083C0AA4445F4&lt;/repollguid&gt;&#10;            &lt;sourceid&gt;E518142A170E45E0AAF5A3C7D0230E2E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D626099269624C1B8438B447695AD532&lt;/guid&gt;&#10;                    &lt;answertext&gt;10 &lt;/answertext&gt;&#10;                    &lt;valuetype&gt;-1&lt;/valuetype&gt;&#10;                &lt;/answer&gt;&#10;                &lt;answer&gt;&#10;                    &lt;guid&gt;51B87819F0834F20A3491292F43B3B47&lt;/guid&gt;&#10;                    &lt;answertext&gt;15 &lt;/answertext&gt;&#10;                    &lt;valuetype&gt;-1&lt;/valuetype&gt;&#10;                &lt;/answer&gt;&#10;                &lt;answer&gt;&#10;                    &lt;guid&gt;32E2F4D689B1424BA9E8DD3EE4656EFB&lt;/guid&gt;&#10;                    &lt;answertext&gt;ei midagi &lt;/answertext&gt;&#10;                    &lt;valuetype&gt;1&lt;/valuetype&gt;&#10;                &lt;/answer&gt;&#10;                &lt;answer&gt;&#10;                    &lt;guid&gt;A2658A1823964EFB98D577BFA9EC8A29&lt;/guid&gt;&#10;                    &lt;answertext&gt;midagi muud &lt;/answertext&gt;&#10;                    &lt;valuetype&gt;-1&lt;/valuetype&gt;&#10;                &lt;/answer&gt;&#10;                &lt;answer&gt;&#10;                    &lt;guid&gt;9A9FD594751A48FAAB7F6767270D6CA1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ilmub ekraanile?[;crlf;]15[;]15[;]15[;]False[;]4[;][;crlf;]3,26666666666667[;]3[;]1,28927197372091[;]1,66222222222222[;crlf;]2[;]-1[;]101[;]10[;][;crlf;]2[;]-1[;]152[;]15[;][;crlf;]4[;]1[;]ei midagi3[;]ei midagi[;][;crlf;]4[;]-1[;]midagi muud4[;]midagi muud[;][;crlf;]3[;]-1[;]veateade5[;]veateade[;]"/>
  <p:tag name="HASRESULTS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36"/>
  <p:tag name="FONTSIZE" val="32"/>
  <p:tag name="BULLETTYPE" val="ppBulletArabicPeriod"/>
  <p:tag name="ANSWERTEXT" val="10&#10;15&#10;ei midagi&#10;midagi muud&#10;veateade"/>
  <p:tag name="ZEROBASED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10|smicln|15|smicln|ei midagi|smicln|midagi muud|smicln|veateade"/>
  <p:tag name="SLIDEORDER" val="15"/>
  <p:tag name="SLIDEGUID" val="51F2F302A27843B9827F11B8F1A29536"/>
  <p:tag name="VALUES" val="Incorrect|smicln|Correct|smicln|Incorrect|smicln|Incorrect|smicln|Incorrect"/>
  <p:tag name="RESPONSESGATHERED" val="True"/>
  <p:tag name="TOTALRESPONSES" val="58"/>
  <p:tag name="RESPONSECOUNT" val="58"/>
  <p:tag name="SLICED" val="False"/>
  <p:tag name="RESPONSES" val="2;2;2;2;4;2;2;2;2;4;-;2;4;2;4;2;4;4;2;2;3;2;2;4;4;3;4;2;4;2;2;2;2;2;4;2;4;4;2;2;2;5;2;2;4;-;-;2;-;4;2;2;2;4;4;2;2;4;2;4;3;4;"/>
  <p:tag name="CHARTSTRINGSTD" val="0 34 3 20 1"/>
  <p:tag name="CHARTSTRINGREV" val="1 20 3 34 0"/>
  <p:tag name="CHARTSTRINGSTDPER" val="0 0,586206896551724 0,0517241379310345 0,344827586206897 0,0172413793103448"/>
  <p:tag name="CHARTSTRINGREVPER" val="0,0172413793103448 0,344827586206897 0,0517241379310345 0,586206896551724 0"/>
  <p:tag name="ANONYMOUSTEMP" val="False"/>
  <p:tag name="TYPE" val="MultiChoiceSlide"/>
  <p:tag name="TPQUESTIONXML" val="﻿&lt;?xml version=&quot;1.0&quot; encoding=&quot;utf-8&quot;?&gt;&#10;&lt;questionlist&gt;&#10;    &lt;properties&gt;&#10;        &lt;guid&gt;0534606A322C4BBB91BA2E7EB7BE3642&lt;/guid&gt;&#10;        &lt;description /&gt;&#10;        &lt;date&gt;10/20/2016 2:05:0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0F5838097A444B79B0E421EBB4302E3&lt;/guid&gt;&#10;            &lt;repollguid&gt;35EFAE18A6F04867AB048E97269561E9&lt;/repollguid&gt;&#10;            &lt;sourceid&gt;9E70A5CACF89423BBF2BE34DCE36B45E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5B8C487BF07E4CE2BD4C77C6560F11ED&lt;/guid&gt;&#10;                    &lt;answertext&gt;10 &lt;/answertext&gt;&#10;                    &lt;valuetype&gt;-1&lt;/valuetype&gt;&#10;                &lt;/answer&gt;&#10;                &lt;answer&gt;&#10;                    &lt;guid&gt;2C2E476944FF4298819DEC0A343D4253&lt;/guid&gt;&#10;                    &lt;answertext&gt;15 &lt;/answertext&gt;&#10;                    &lt;valuetype&gt;1&lt;/valuetype&gt;&#10;                &lt;/answer&gt;&#10;                &lt;answer&gt;&#10;                    &lt;guid&gt;5514AF7CCE4F4D36A84CE0E11352360B&lt;/guid&gt;&#10;                    &lt;answertext&gt;ei midagi &lt;/answertext&gt;&#10;                    &lt;valuetype&gt;-1&lt;/valuetype&gt;&#10;                &lt;/answer&gt;&#10;                &lt;answer&gt;&#10;                    &lt;guid&gt;564205F23EB34E13A1AABBC80D5C723E&lt;/guid&gt;&#10;                    &lt;answertext&gt;midagi muud &lt;/answertext&gt;&#10;                    &lt;valuetype&gt;-1&lt;/valuetype&gt;&#10;                &lt;/answer&gt;&#10;                &lt;answer&gt;&#10;                    &lt;guid&gt;502941FDED8E418B9D5680BD3D2C95FD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ilmub ekraanile?[;crlf;]14[;]15[;]14[;]False[;]7[;][;crlf;]2,5[;]2[;]1,11803398874989[;]1,25[;crlf;]2[;]-1[;]101[;]10[;][;crlf;]7[;]1[;]152[;]15[;][;crlf;]2[;]-1[;]ei midagi3[;]ei midagi[;][;crlf;]2[;]-1[;]midagi muud4[;]midagi muud[;][;crlf;]1[;]-1[;]veateade5[;]veateade[;]"/>
  <p:tag name="HASRESULTS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36"/>
  <p:tag name="FONTSIZE" val="32"/>
  <p:tag name="BULLETTYPE" val="ppBulletArabicPeriod"/>
  <p:tag name="ANSWERTEXT" val="10&#10;15&#10;ei midagi&#10;midagi muud&#10;veateade"/>
  <p:tag name="ZEROBASED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10|smicln|15|smicln|ei midagi|smicln|midagi muud|smicln|veateade"/>
  <p:tag name="SLIDEORDER" val="16"/>
  <p:tag name="SLIDEGUID" val="D464318F408C498DAC3AD46C75D15DCA"/>
  <p:tag name="RESPONSESGATHERED" val="True"/>
  <p:tag name="TOTALRESPONSES" val="53"/>
  <p:tag name="RESPONSECOUNT" val="53"/>
  <p:tag name="SLICED" val="False"/>
  <p:tag name="RESPONSES" val="3;4;5;4;4;4;4;5;4;-;3;4;4;3;4;4;4;5;3;3;3;4;3;4;3;3;-;5;-;4;4;3;4;4;4;3;3;5;4;4;5;5;4;4;-;-;1;4;-;4;4;5;1;3;4;3;4;-;4;-;-;2;"/>
  <p:tag name="CHARTSTRINGSTD" val="2 1 14 28 8"/>
  <p:tag name="CHARTSTRINGREV" val="8 28 14 1 2"/>
  <p:tag name="CHARTSTRINGSTDPER" val="0,0377358490566038 0,0188679245283019 0,264150943396226 0,528301886792453 0,150943396226415"/>
  <p:tag name="CHARTSTRINGREVPER" val="0,150943396226415 0,528301886792453 0,264150943396226 0,0188679245283019 0,0377358490566038"/>
  <p:tag name="ANONYMOUSTEMP" val="False"/>
  <p:tag name="VALUES" val="Incorrect|smicln|Incorrect|smicln|Incorrect|smicln|Correct|smicln|Incorrect"/>
  <p:tag name="TYPE" val="MultiChoiceSlide"/>
  <p:tag name="TPQUESTIONXML" val="﻿&lt;?xml version=&quot;1.0&quot; encoding=&quot;utf-8&quot;?&gt;&#10;&lt;questionlist&gt;&#10;    &lt;properties&gt;&#10;        &lt;guid&gt;84B0BEE727A54E8BB0D5592D54AFDF25&lt;/guid&gt;&#10;        &lt;description /&gt;&#10;        &lt;date&gt;10/20/2016 2:05:0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BC41D14BFC041F0BA79B886F02307EE&lt;/guid&gt;&#10;            &lt;repollguid&gt;B514D8DADAB846DB86D011E3AF8E51BB&lt;/repollguid&gt;&#10;            &lt;sourceid&gt;36E3683019CB42C9A36F28D3821EED7A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CC930C435F0943D2B9AF2F9B8E7CFCDA&lt;/guid&gt;&#10;                    &lt;answertext&gt;10 &lt;/answertext&gt;&#10;                    &lt;valuetype&gt;-1&lt;/valuetype&gt;&#10;                &lt;/answer&gt;&#10;                &lt;answer&gt;&#10;                    &lt;guid&gt;6FFA643392424743B24DCBC1C5C4A699&lt;/guid&gt;&#10;                    &lt;answertext&gt;15 &lt;/answertext&gt;&#10;                    &lt;valuetype&gt;-1&lt;/valuetype&gt;&#10;                &lt;/answer&gt;&#10;                &lt;answer&gt;&#10;                    &lt;guid&gt;E586171903FC47029F4AB5AD34AB5980&lt;/guid&gt;&#10;                    &lt;answertext&gt;ei midagi &lt;/answertext&gt;&#10;                    &lt;valuetype&gt;-1&lt;/valuetype&gt;&#10;                &lt;/answer&gt;&#10;                &lt;answer&gt;&#10;                    &lt;guid&gt;23185A53769E4C319E4E002AE06ADA19&lt;/guid&gt;&#10;                    &lt;answertext&gt;midagi muud &lt;/answertext&gt;&#10;                    &lt;valuetype&gt;1&lt;/valuetype&gt;&#10;                &lt;/answer&gt;&#10;                &lt;answer&gt;&#10;                    &lt;guid&gt;791BF226BD87445F886EBC9C66D6EB54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ilmub ekraanile?[;crlf;]14[;]15[;]14[;]False[;]9[;][;crlf;]4,07142857142857[;]4[;]0,59333027592272[;]0,352040816326531[;crlf;]0[;]-1[;]101[;]10[;][;crlf;]0[;]-1[;]152[;]15[;][;crlf;]2[;]-1[;]ei midagi3[;]ei midagi[;][;crlf;]9[;]1[;]midagi muud4[;]midagi muud[;][;crlf;]3[;]-1[;]veateade5[;]veateade[;]"/>
  <p:tag name="HASRESULTS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COLORTYPE" val="SCHEME"/>
  <p:tag name="DEFINEDCOLORS" val="3,6,10,45,32,50,13,4,9,55,1"/>
  <p:tag name="LABELFORMA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36"/>
  <p:tag name="FONTSIZE" val="32"/>
  <p:tag name="BULLETTYPE" val="ppBulletArabicPeriod"/>
  <p:tag name="ANSWERTEXT" val="10&#10;15&#10;ei midagi&#10;midagi muud&#10;veateade"/>
  <p:tag name="ZEROBASED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lline arv ilmub viimasena ekraanile?"/>
  <p:tag name="ANSWERSALIAS" val="3|smicln|-3|smicln|-5|smicln|mingi muu arv|smicln|mitte midagi|smicln|veateade"/>
  <p:tag name="SLIDEORDER" val="20"/>
  <p:tag name="SLIDEGUID" val="BA326EA955024DFC8D022BDA1B26AFB8"/>
  <p:tag name="VALUES" val="Incorrect|smicln|Incorrect|smicln|Incorrect|smicln|Correct|smicln|Incorrect|smicln|Incorrect"/>
  <p:tag name="RESPONSESGATHERED" val="True"/>
  <p:tag name="TOTALRESPONSES" val="58"/>
  <p:tag name="RESPONSECOUNT" val="58"/>
  <p:tag name="SLICED" val="False"/>
  <p:tag name="RESPONSES" val="4;4;1;4;4;6;4;4;4;4;-;4;4;4;1;4;4;4;4;4;4;6;4;4;4;4;4;4;5;1;4;4;1;4;4;4;4;1;4;4;4;1;5;4;5;4;-;4;4;4;4;4;4;4;1;4;5;4;4;4;"/>
  <p:tag name="CHARTSTRINGSTD" val="7 0 0 45 4 2"/>
  <p:tag name="CHARTSTRINGREV" val="2 4 45 0 0 7"/>
  <p:tag name="CHARTSTRINGSTDPER" val="0,120689655172414 0 0 0,775862068965517 0,0689655172413793 0,0344827586206897"/>
  <p:tag name="CHARTSTRINGREVPER" val="0,0344827586206897 0,0689655172413793 0,775862068965517 0 0 0,120689655172414"/>
  <p:tag name="ANONYMOUSTEMP" val="False"/>
  <p:tag name="TYPE" val="MultiChoiceSlide"/>
  <p:tag name="TPQUESTIONXML" val="﻿&lt;?xml version=&quot;1.0&quot; encoding=&quot;utf-8&quot;?&gt;&#10;&lt;questionlist&gt;&#10;    &lt;properties&gt;&#10;        &lt;guid&gt;1D20D2113C724EDDA767B0B6FB3FD6FD&lt;/guid&gt;&#10;        &lt;description /&gt;&#10;        &lt;date&gt;10/20/2016 2:05:1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60D6558FDF34929809EC80431B2A0ED&lt;/guid&gt;&#10;            &lt;repollguid&gt;14723F890C514DBB863C2E166DC5FE54&lt;/repollguid&gt;&#10;            &lt;sourceid&gt;0EA25D344B22468CB6E40F825CECD725&lt;/sourceid&gt;&#10;            &lt;questiontext&gt;Milline arv ilmub viimasena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4405813486374C85868FCA753D91B05A&lt;/guid&gt;&#10;                    &lt;answertext&gt;3&lt;/answertext&gt;&#10;                    &lt;valuetype&gt;-1&lt;/valuetype&gt;&#10;                &lt;/answer&gt;&#10;                &lt;answer&gt;&#10;                    &lt;guid&gt;F7FBA77C1B5F426B937163C9257E0D1F&lt;/guid&gt;&#10;                    &lt;answertext&gt;-3&lt;/answertext&gt;&#10;                    &lt;valuetype&gt;-1&lt;/valuetype&gt;&#10;                &lt;/answer&gt;&#10;                &lt;answer&gt;&#10;                    &lt;guid&gt;15117AA9FA6A45E4A4C7707D6E3D0BCD&lt;/guid&gt;&#10;                    &lt;answertext&gt;-5&lt;/answertext&gt;&#10;                    &lt;valuetype&gt;-1&lt;/valuetype&gt;&#10;                &lt;/answer&gt;&#10;                &lt;answer&gt;&#10;                    &lt;guid&gt;1BB62DE19FA74927A89B21C07501A163&lt;/guid&gt;&#10;                    &lt;answertext&gt;mingi muu arv&lt;/answertext&gt;&#10;                    &lt;valuetype&gt;1&lt;/valuetype&gt;&#10;                &lt;/answer&gt;&#10;                &lt;answer&gt;&#10;                    &lt;guid&gt;EDD8E0E39F1E4AD59F1B7070D3414222&lt;/guid&gt;&#10;                    &lt;answertext&gt;mitte midagi&lt;/answertext&gt;&#10;                    &lt;valuetype&gt;-1&lt;/valuetype&gt;&#10;                &lt;/answer&gt;&#10;                &lt;answer&gt;&#10;                    &lt;guid&gt;D3673609A5FA46499AEB884247569953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lline arv ilmub viimasena ekraanile?[;crlf;]14[;]15[;]14[;]False[;]12[;][;crlf;]3,92857142857143[;]4[;]0,960973146219551[;]0,923469387755102[;crlf;]1[;]-1[;]31[;]3[;][;crlf;]0[;]-1[;]-32[;]-3[;][;crlf;]0[;]-1[;]-53[;]-5[;][;crlf;]12[;]1[;]mingi muu arv4[;]mingi muu arv[;][;crlf;]0[;]-1[;]mitte midagi5[;]mitte midagi[;][;crlf;]1[;]-1[;]veateade6[;]veateade[;]"/>
  <p:tag name="HASRESULTS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43"/>
  <p:tag name="FONTSIZE" val="32"/>
  <p:tag name="BULLETTYPE" val="ppBulletArabicPeriod"/>
  <p:tag name="ANSWERTEXT" val="3&#10;-3&#10;-5&#10;mingi muu arv&#10;mitte midagi&#10;veateade"/>
  <p:tag name="ZEROBASED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0/20/2016 2:05:1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D26FA9D275048369B4AE300A17395CA&lt;/guid&gt;&#10;            &lt;repollguid&gt;41F96C6A5A5249F7946F76C6FDE0E145&lt;/repollguid&gt;&#10;            &lt;sourceid&gt;9F45E1613E5B4B63B723F304F0448A7A&lt;/sourceid&gt;&#10;            &lt;questiontext&gt;Mis on esimene arv, mis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1&lt;/valuetype&gt;&#10;                &lt;/answer&gt;&#10;                &lt;answer&gt;&#10;                    &lt;guid&gt;9C264515C9954BEB8C0685FB42F5C5F4&lt;/guid&gt;&#10;                    &lt;answertext&gt;5&lt;/answertext&gt;&#10;                    &lt;valuetype&gt;-1&lt;/valuetype&gt;&#10;                &lt;/answer&gt;&#10;                &lt;answer&gt;&#10;                    &lt;guid&gt;E57E4CF1C8CA4E96BA2C4E08C9326B97&lt;/guid&gt;&#10;                    &lt;answertext&gt;7&lt;/answertext&gt;&#10;                    &lt;valuetype&gt;-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on esimene arv, mis ekraanile ilmub?[;crlf;]13[;]15[;]13[;]False[;]12[;][;crlf;]2,07692307692308[;]2[;]0,266469355010596[;]0,0710059171597633[;crlf;]0[;]-1[;]11[;]1[;][;crlf;]12[;]1[;]32[;]3[;][;crlf;]1[;]-1[;]53[;]5[;][;crlf;]0[;]-1[;]74[;]7[;][;crlf;]0[;]-1[;]Mingi muu5[;]Mingi muu[;][;crlf;]0[;]-1[;]Veateade6[;]Veateade[;]"/>
  <p:tag name="HASRESULTS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0/20/2016 2:05:1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21A12BF808A402D971FB62BF327DAA1&lt;/guid&gt;&#10;            &lt;repollguid&gt;41F96C6A5A5249F7946F76C6FDE0E145&lt;/repollguid&gt;&#10;            &lt;sourceid&gt;9F45E1613E5B4B63B723F304F0448A7A&lt;/sourceid&gt;&#10;            &lt;questiontext&gt;Mis on esimene arv, mis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1&lt;/valuetype&gt;&#10;                &lt;/answer&gt;&#10;                &lt;answer&gt;&#10;                    &lt;guid&gt;9C264515C9954BEB8C0685FB42F5C5F4&lt;/guid&gt;&#10;                    &lt;answertext&gt;5&lt;/answertext&gt;&#10;                    &lt;valuetype&gt;-1&lt;/valuetype&gt;&#10;                &lt;/answer&gt;&#10;                &lt;answer&gt;&#10;                    &lt;guid&gt;E57E4CF1C8CA4E96BA2C4E08C9326B97&lt;/guid&gt;&#10;                    &lt;answertext&gt;7&lt;/answertext&gt;&#10;                    &lt;valuetype&gt;-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on esimene arv, mis ekraanile ilmub?[;crlf;]14[;]15[;]14[;]False[;]13[;][;crlf;]2,07142857142857[;]2[;]0,257539376818856[;]0,0663265306122449[;crlf;]0[;]-1[;]11[;]1[;][;crlf;]13[;]1[;]32[;]3[;][;crlf;]1[;]-1[;]53[;]5[;][;crlf;]0[;]-1[;]74[;]7[;][;crlf;]0[;]-1[;]Mingi muu5[;]Mingi muu[;][;crlf;]0[;]-1[;]Veateade6[;]Veateade[;]"/>
  <p:tag name="HASRESULTS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0/20/2016 2:05:1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05ACAF080AB496CA6A5196C1DC4077F&lt;/guid&gt;&#10;            &lt;repollguid&gt;41F96C6A5A5249F7946F76C6FDE0E145&lt;/repollguid&gt;&#10;            &lt;sourceid&gt;9F45E1613E5B4B63B723F304F0448A7A&lt;/sourceid&gt;&#10;            &lt;questiontext&gt;Mis on esimene arv, mis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-1&lt;/valuetype&gt;&#10;                &lt;/answer&gt;&#10;                &lt;answer&gt;&#10;                    &lt;guid&gt;E57E4CF1C8CA4E96BA2C4E08C9326B97&lt;/guid&gt;&#10;                    &lt;answertext&gt;7&lt;/answertext&gt;&#10;                    &lt;valuetype&gt;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on esimene arv, mis ekraanile ilmub?[;crlf;]8[;]15[;]8[;]False[;]8[;][;crlf;]4[;]4[;]0[;]0[;crlf;]0[;]-1[;]11[;]1[;][;crlf;]0[;]-1[;]32[;]3[;][;crlf;]0[;]-1[;]53[;]5[;][;crlf;]8[;]1[;]74[;]7[;][;crlf;]0[;]-1[;]Mingi muu5[;]Mingi muu[;][;crlf;]0[;]-1[;]Veateade6[;]Veateade[;]"/>
  <p:tag name="HASRESULTS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0/20/2016 2:05:2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CFADB43BB124BC5AEE10CA07AD3E392&lt;/guid&gt;&#10;            &lt;repollguid&gt;41F96C6A5A5249F7946F76C6FDE0E145&lt;/repollguid&gt;&#10;            &lt;sourceid&gt;9F45E1613E5B4B63B723F304F0448A7A&lt;/sourceid&gt;&#10;            &lt;questiontext&gt;Mis on esimene arv, mis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-1&lt;/valuetype&gt;&#10;                &lt;/answer&gt;&#10;                &lt;answer&gt;&#10;                    &lt;guid&gt;E57E4CF1C8CA4E96BA2C4E08C9326B97&lt;/guid&gt;&#10;                    &lt;answertext&gt;7&lt;/answertext&gt;&#10;                    &lt;valuetype&gt;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on esimene arv, mis ekraanile ilmub?[;crlf;]13[;]15[;]13[;]False[;]5[;][;crlf;]2,76923076923077[;]2[;]0,97300851082104[;]0,946745562130178[;crlf;]0[;]-1[;]11[;]1[;][;crlf;]8[;]-1[;]32[;]3[;][;crlf;]0[;]-1[;]53[;]5[;][;crlf;]5[;]1[;]74[;]7[;][;crlf;]0[;]-1[;]Mingi muu5[;]Mingi muu[;][;crlf;]0[;]-1[;]Veateade6[;]Veateade[;]"/>
  <p:tag name="HASRESULTS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0/20/2016 2:05:2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9D640349722453582377FEE92185289&lt;/guid&gt;&#10;            &lt;repollguid&gt;41F96C6A5A5249F7946F76C6FDE0E145&lt;/repollguid&gt;&#10;            &lt;sourceid&gt;9F45E1613E5B4B63B723F304F0448A7A&lt;/sourceid&gt;&#10;            &lt;questiontext&gt;Mis on esimene arv, mis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-1&lt;/valuetype&gt;&#10;                &lt;/answer&gt;&#10;                &lt;answer&gt;&#10;                    &lt;guid&gt;E57E4CF1C8CA4E96BA2C4E08C9326B97&lt;/guid&gt;&#10;                    &lt;answertext&gt;7&lt;/answertext&gt;&#10;                    &lt;valuetype&gt;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on esimene arv, mis ekraanile ilmub?[;crlf;]13[;]15[;]13[;]False[;]13[;][;crlf;]4[;]4[;]0[;]0[;crlf;]0[;]-1[;]11[;]1[;][;crlf;]0[;]-1[;]32[;]3[;][;crlf;]0[;]-1[;]53[;]5[;][;crlf;]13[;]1[;]74[;]7[;][;crlf;]0[;]-1[;]Mingi muu5[;]Mingi muu[;][;crlf;]0[;]-1[;]Veateade6[;]Veateade[;]"/>
  <p:tag name="HASRESULTS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0/20/2016 2:05:2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61F42A47574402582B06D1073257E6A&lt;/guid&gt;&#10;            &lt;repollguid&gt;41F96C6A5A5249F7946F76C6FDE0E145&lt;/repollguid&gt;&#10;            &lt;sourceid&gt;9F45E1613E5B4B63B723F304F0448A7A&lt;/sourceid&gt;&#10;            &lt;questiontext&gt;Mis on esimene arv, mis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-1&lt;/valuetype&gt;&#10;                &lt;/answer&gt;&#10;                &lt;answer&gt;&#10;                    &lt;guid&gt;E57E4CF1C8CA4E96BA2C4E08C9326B97&lt;/guid&gt;&#10;                    &lt;answertext&gt;7&lt;/answertext&gt;&#10;                    &lt;valuetype&gt;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on esimene arv, mis ekraanile ilmub?[;crlf;]15[;]15[;]15[;]False[;]8[;][;crlf;]3,06666666666667[;]4[;]0,997775303139718[;]0,995555555555556[;crlf;]0[;]-1[;]11[;]1[;][;crlf;]7[;]-1[;]32[;]3[;][;crlf;]0[;]-1[;]53[;]5[;][;crlf;]8[;]1[;]74[;]7[;][;crlf;]0[;]-1[;]Mingi muu5[;]Mingi muu[;][;crlf;]0[;]-1[;]Veateade6[;]Veateade[;]"/>
  <p:tag name="HASRESULTS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2|smicln|3|smicln|5|smicln|midagi muud"/>
  <p:tag name="SLIDEORDER" val="5"/>
  <p:tag name="SLIDEGUID" val="C11ECFA931894CA5B167F080EEE2C0EB"/>
  <p:tag name="VALUES" val="Incorrect|smicln|Correct|smicln|Incorrect|smicln|Incorrect"/>
  <p:tag name="RESPONSESGATHERED" val="True"/>
  <p:tag name="TOTALRESPONSES" val="114"/>
  <p:tag name="RESPONSECOUNT" val="114"/>
  <p:tag name="SLICED" val="False"/>
  <p:tag name="RESPONSES" val="2;2;3;2;3;2;2;4;4;2;2;2;-;2;2;2;-;-;4;4;4;1;1;2;3;2;2;-;3;4;4;2;3;3;2;3;3;2;3;2;4;2;3;2;4;4;2;3;4;4;3;4;2;4;3;3;3;2;-;4;3;3;2;4;2;1;4;1;4;3;3;2;2;3;4;3;1;1;2;2;2;4;3;4;3;3;3;2;4;3;3;2;3;3;4;2;3;3;4;3;2;3;3;4;4;3;2;4;2;4;2;2;2;2;3;4;3;3;3;"/>
  <p:tag name="CHARTSTRINGSTD" val="6 40 39 29"/>
  <p:tag name="CHARTSTRINGREV" val="29 39 40 6"/>
  <p:tag name="CHARTSTRINGSTDPER" val="0,0526315789473684 0,350877192982456 0,342105263157895 0,254385964912281"/>
  <p:tag name="CHARTSTRINGREVPER" val="0,254385964912281 0,342105263157895 0,350877192982456 0,0526315789473684"/>
  <p:tag name="ANONYMOUSTEMP" val="False"/>
  <p:tag name="TYPE" val="MultiChoiceSlide"/>
  <p:tag name="TPQUESTIONXML" val="﻿&lt;?xml version=&quot;1.0&quot; encoding=&quot;utf-8&quot;?&gt;&#10;&lt;questionlist&gt;&#10;    &lt;properties&gt;&#10;        &lt;guid&gt;3B8D58BF4860478E94D5665CA7CDAB6A&lt;/guid&gt;&#10;        &lt;description /&gt;&#10;        &lt;date&gt;10/20/2016 2:04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9A90084B67445579C20970980F48B03&lt;/guid&gt;&#10;            &lt;repollguid&gt;C80E7553DBCD4428A7B856C38F720C55&lt;/repollguid&gt;&#10;            &lt;sourceid&gt;965FAD0AB33140FA882C913833570309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DDBC4D7E80EF4EC899E9851B2C3B0D78&lt;/guid&gt;&#10;                    &lt;answertext&gt;2&lt;/answertext&gt;&#10;                    &lt;valuetype&gt;-1&lt;/valuetype&gt;&#10;                &lt;/answer&gt;&#10;                &lt;answer&gt;&#10;                    &lt;guid&gt;D56DC9B67828435B932028FA332A8BDA&lt;/guid&gt;&#10;                    &lt;answertext&gt;3&lt;/answertext&gt;&#10;                    &lt;valuetype&gt;1&lt;/valuetype&gt;&#10;                &lt;/answer&gt;&#10;                &lt;answer&gt;&#10;                    &lt;guid&gt;794B024508AF4C1FB046AF7A7DC463C6&lt;/guid&gt;&#10;                    &lt;answertext&gt;5&lt;/answertext&gt;&#10;                    &lt;valuetype&gt;-1&lt;/valuetype&gt;&#10;                &lt;/answer&gt;&#10;                &lt;answer&gt;&#10;                    &lt;guid&gt;C38A20C43AF2477A86386BB8E558E736&lt;/guid&gt;&#10;                    &lt;answertext&gt;midagi muud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ilmub ekraanile?[;crlf;]14[;]14[;]14[;]False[;]8[;][;crlf;]2,35714285714286[;]2[;]0,717848258651492[;]0,51530612244898[;crlf;]1[;]-1[;]21[;]2[;][;crlf;]8[;]1[;]32[;]3[;][;crlf;]4[;]-1[;]53[;]5[;][;crlf;]1[;]-1[;]midagi muud4[;]midagi muud[;]"/>
  <p:tag name="HASRESULTS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0/20/2016 2:05:2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3DB0F43A1184C3AA397643A7E8A7231&lt;/guid&gt;&#10;            &lt;repollguid&gt;41F96C6A5A5249F7946F76C6FDE0E145&lt;/repollguid&gt;&#10;            &lt;sourceid&gt;9F45E1613E5B4B63B723F304F0448A7A&lt;/sourceid&gt;&#10;            &lt;questiontext&gt;Mis on esimene arv, mis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1&lt;/valuetype&gt;&#10;                &lt;/answer&gt;&#10;                &lt;answer&gt;&#10;                    &lt;guid&gt;E57E4CF1C8CA4E96BA2C4E08C9326B97&lt;/guid&gt;&#10;                    &lt;answertext&gt;7&lt;/answertext&gt;&#10;                    &lt;valuetype&gt;-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on esimene arv, mis ekraanile ilmub?[;crlf;]15[;]15[;]15[;]False[;]14[;][;crlf;]3,13333333333333[;]3[;]0,498887651569859[;]0,248888888888889[;crlf;]0[;]-1[;]11[;]1[;][;crlf;]0[;]-1[;]32[;]3[;][;crlf;]14[;]1[;]53[;]5[;][;crlf;]0[;]-1[;]74[;]7[;][;crlf;]1[;]-1[;]Mingi muu5[;]Mingi muu[;][;crlf;]0[;]-1[;]Veateade6[;]Veateade[;]"/>
  <p:tag name="HASRESULTS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032D742EA169412E90C3B0DA4EA1E3A9&lt;/guid&gt;&#10;        &lt;description /&gt;&#10;        &lt;date&gt;10/20/2016 2:05:3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C98B15D1E784507BC37E42E3055B2A2&lt;/guid&gt;&#10;            &lt;repollguid&gt;41F96C6A5A5249F7946F76C6FDE0E145&lt;/repollguid&gt;&#10;            &lt;sourceid&gt;9F45E1613E5B4B63B723F304F0448A7A&lt;/sourceid&gt;&#10;            &lt;questiontext&gt;Mis on esimene arv, mis ekraanile ilmub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F7D6E95123814FBFB49E17D0C6771C30&lt;/guid&gt;&#10;                    &lt;answertext&gt;1&lt;/answertext&gt;&#10;                    &lt;valuetype&gt;-1&lt;/valuetype&gt;&#10;                &lt;/answer&gt;&#10;                &lt;answer&gt;&#10;                    &lt;guid&gt;B51F8F46B7F5453F813BDF7442C623EA&lt;/guid&gt;&#10;                    &lt;answertext&gt;3&lt;/answertext&gt;&#10;                    &lt;valuetype&gt;-1&lt;/valuetype&gt;&#10;                &lt;/answer&gt;&#10;                &lt;answer&gt;&#10;                    &lt;guid&gt;9C264515C9954BEB8C0685FB42F5C5F4&lt;/guid&gt;&#10;                    &lt;answertext&gt;5&lt;/answertext&gt;&#10;                    &lt;valuetype&gt;1&lt;/valuetype&gt;&#10;                &lt;/answer&gt;&#10;                &lt;answer&gt;&#10;                    &lt;guid&gt;E57E4CF1C8CA4E96BA2C4E08C9326B97&lt;/guid&gt;&#10;                    &lt;answertext&gt;7&lt;/answertext&gt;&#10;                    &lt;valuetype&gt;-1&lt;/valuetype&gt;&#10;                &lt;/answer&gt;&#10;                &lt;answer&gt;&#10;                    &lt;guid&gt;2C9D2C8C1DCA4557AE098F6E0B08BA12&lt;/guid&gt;&#10;                    &lt;answertext&gt;Mingi muu&lt;/answertext&gt;&#10;                    &lt;valuetype&gt;-1&lt;/valuetype&gt;&#10;                &lt;/answer&gt;&#10;                &lt;answer&gt;&#10;                    &lt;guid&gt;39EE82B488ED4A6CBC1C1B0607BF33CA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s on esimene arv, mis ekraanile ilmub?[;crlf;]15[;]15[;]15[;]False[;]9[;][;crlf;]3,4[;]3[;]0,489897948556636[;]0,24[;crlf;]0[;]-1[;]11[;]1[;][;crlf;]0[;]-1[;]32[;]3[;][;crlf;]9[;]1[;]53[;]5[;][;crlf;]6[;]-1[;]74[;]7[;][;crlf;]0[;]-1[;]Mingi muu5[;]Mingi muu[;][;crlf;]0[;]-1[;]Veateade6[;]Veateade[;]"/>
  <p:tag name="HASRESULTS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B2B25629BF904474BF597BC9FF83EF3C&lt;/guid&gt;&#10;        &lt;description /&gt;&#10;        &lt;date&gt;10/20/2016 2:05:5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E1B89A78402410C9C82E9DB9FBBD4F2&lt;/guid&gt;&#10;            &lt;repollguid&gt;60864D51AF7C4CE7AF17DD715C974423&lt;/repollguid&gt;&#10;            &lt;sourceid&gt;DF1840D7C035484A832138F839BF10E5&lt;/sourceid&gt;&#10;            &lt;questiontext&gt;Millist hinnet loodate aines Programmeerimise alused II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7F74B16CA884FC9A0F48EA409EB1F7B&lt;/guid&gt;&#10;                    &lt;answertext&gt;A&lt;/answertext&gt;&#10;                    &lt;valuetype&gt;0&lt;/valuetype&gt;&#10;                &lt;/answer&gt;&#10;                &lt;answer&gt;&#10;                    &lt;guid&gt;49988F85FEFA4FF7BD8E13DC888928B1&lt;/guid&gt;&#10;                    &lt;answertext&gt;B&lt;/answertext&gt;&#10;                    &lt;valuetype&gt;0&lt;/valuetype&gt;&#10;                &lt;/answer&gt;&#10;                &lt;answer&gt;&#10;                    &lt;guid&gt;45FF2CA69ECD439894831DB9722CAC37&lt;/guid&gt;&#10;                    &lt;answertext&gt;C&lt;/answertext&gt;&#10;                    &lt;valuetype&gt;0&lt;/valuetype&gt;&#10;                &lt;/answer&gt;&#10;                &lt;answer&gt;&#10;                    &lt;guid&gt;F53EA289A86B4B1B9E91997F3318B13C&lt;/guid&gt;&#10;                    &lt;answertext&gt;D&lt;/answertext&gt;&#10;                    &lt;valuetype&gt;0&lt;/valuetype&gt;&#10;                &lt;/answer&gt;&#10;                &lt;answer&gt;&#10;                    &lt;guid&gt;780A4F5765474196BB56AC0D35C5543F&lt;/guid&gt;&#10;                    &lt;answertext&gt;E&lt;/answertext&gt;&#10;                    &lt;valuetype&gt;0&lt;/valuetype&gt;&#10;                &lt;/answer&gt;&#10;                &lt;answer&gt;&#10;                    &lt;guid&gt;B6B431B4C06348E8A77FF76AD67CAEB2&lt;/guid&gt;&#10;                    &lt;answertext&gt;F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illist hinnet loodate aines Programmeerimise alused II[;crlf;]15[;]15[;]15[;]False[;]0[;][;crlf;]1,46666666666667[;]1[;]0,805536398239638[;]0,648888888888889[;crlf;]11[;]0[;]A1[;]A[;][;crlf;]1[;]0[;]B2[;]B[;][;crlf;]3[;]0[;]C3[;]C[;][;crlf;]0[;]0[;]D4[;]D[;][;crlf;]0[;]0[;]E5[;]E[;][;crlf;]0[;]0[;]F6[;]F[;]"/>
  <p:tag name="HASRESULTS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92FD9AFBEC444879859E3341DD792FE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Loengu tempo oli"/>
  <p:tag name="ANSWERSALIAS" val="liiga kiire|smicln|paras|smicln|liiga aeglane"/>
  <p:tag name="SLIDEORDER" val="5"/>
  <p:tag name="SLIDEGUID" val="669A0A32BDCA4BA18B791FCE65481DF9"/>
  <p:tag name="VALUES" val="No Value|smicln|No Value|smicln|No Value"/>
  <p:tag name="RESPONSESGATHERED" val="True"/>
  <p:tag name="TOTALRESPONSES" val="61"/>
  <p:tag name="RESPONSECOUNT" val="61"/>
  <p:tag name="SLICED" val="False"/>
  <p:tag name="RESPONSES" val="2;2;3;2;2;-;2;2;-;3;2;2;2;2;2;2;2;2;2;2;2;2;-;2;2;2;2;1;2;-;1;2;-;2;3;2;-;1;-;2;-;-;2;1;2;1;2;2;2;-;2;2;2;1;2;-;2;-;2;1;1;-;-;1;-;2;-;-;-;1;1;2;-;-;2;2;2;2;-;2;2;2;"/>
  <p:tag name="CHARTSTRINGSTD" val="11 47 3"/>
  <p:tag name="CHARTSTRINGREV" val="3 47 11"/>
  <p:tag name="CHARTSTRINGSTDPER" val="0,180327868852459 0,770491803278688 0,0491803278688525"/>
  <p:tag name="CHARTSTRINGREVPER" val="0,0491803278688525 0,770491803278688 0,180327868852459"/>
  <p:tag name="ANONYMOUSTEMP" val="False"/>
  <p:tag name="TYPE" val="MultiChoiceSlide"/>
  <p:tag name="TPQUESTIONXML" val="﻿&lt;?xml version=&quot;1.0&quot; encoding=&quot;utf-8&quot;?&gt;&#10;&lt;questionlist&gt;&#10;    &lt;properties&gt;&#10;        &lt;guid&gt;4EF38A32395F45DBBD026AA301610854&lt;/guid&gt;&#10;        &lt;description /&gt;&#10;        &lt;date&gt;10/20/2016 2:05:5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164B8E6947A4CB5988A740FE7F8B0C1&lt;/guid&gt;&#10;            &lt;repollguid&gt;90BC6B7FAA994679AC1CD8B1AE0ED0A2&lt;/repollguid&gt;&#10;            &lt;sourceid&gt;86EBA73EE82F47D9B14B2380CA602242&lt;/sourceid&gt;&#10;            &lt;questiontext&gt;Loengu tempo oli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E92BCF3B31A14DE09E5B8B996269674F&lt;/guid&gt;&#10;                    &lt;answertext&gt;liiga kiire&lt;/answertext&gt;&#10;                    &lt;valuetype&gt;0&lt;/valuetype&gt;&#10;                &lt;/answer&gt;&#10;                &lt;answer&gt;&#10;                    &lt;guid&gt;3EA388575E8047ACBF56D902C7C1B3DE&lt;/guid&gt;&#10;                    &lt;answertext&gt;paras&lt;/answertext&gt;&#10;                    &lt;valuetype&gt;0&lt;/valuetype&gt;&#10;                &lt;/answer&gt;&#10;                &lt;answer&gt;&#10;                    &lt;guid&gt;DCA28C7FAF3B419882E12FE510810045&lt;/guid&gt;&#10;                    &lt;answertext&gt;liiga aeglan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Loengu tempo oli[;crlf;]14[;]15[;]14[;]False[;]0[;][;crlf;]1,92857142857143[;]2[;]0,257539376818856[;]0,0663265306122449[;crlf;]1[;]0[;]liiga kiire1[;]liiga kiire[;][;crlf;]13[;]0[;]paras2[;]paras[;][;crlf;]0[;]0[;]liiga aeglane3[;]liiga aeglane[;]"/>
  <p:tag name="HASRESULTS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31"/>
  <p:tag name="FONTSIZE" val="32"/>
  <p:tag name="BULLETTYPE" val="ppBulletArabicPeriod"/>
  <p:tag name="ANSWERTEXT" val="liiga kiire&#10;paras&#10;liiga aeglane"/>
  <p:tag name="ZEROBASED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4EFE572E31974BF3BA1984CEB548617E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aterjal tundus"/>
  <p:tag name="ANSWERSALIAS" val="liiga lihtne|smicln|parajalt jõukohane|smicln|liiga keeruline"/>
  <p:tag name="SLIDEORDER" val="5"/>
  <p:tag name="SLIDEGUID" val="EB6F016A51EF4407840A95070FC60BC6"/>
  <p:tag name="VALUES" val="No Value|smicln|No Value|smicln|No Value"/>
  <p:tag name="RESPONSESGATHERED" val="True"/>
  <p:tag name="TOTALRESPONSES" val="39"/>
  <p:tag name="RESPONSECOUNT" val="39"/>
  <p:tag name="SLICED" val="False"/>
  <p:tag name="RESPONSES" val="-;-;2;3;2;-;2;2;-;1;2;-;-;2;2;2;2;2;2;-;2;-;-;2;2;2;-;2;-;-;-;2;-;2;1;2;-;-;-;2;-;-;2;1;2;2;-;2;3;-;-;-;-;-;2;-;1;-;2;3;-;-;-;-;-;1;2;-;-;3;3;-;-;-;3;-;2;-;-;-;-;-;"/>
  <p:tag name="CHARTSTRINGSTD" val="5 28 6"/>
  <p:tag name="CHARTSTRINGREV" val="6 28 5"/>
  <p:tag name="CHARTSTRINGSTDPER" val="0,128205128205128 0,717948717948718 0,153846153846154"/>
  <p:tag name="CHARTSTRINGREVPER" val="0,153846153846154 0,717948717948718 0,128205128205128"/>
  <p:tag name="ANONYMOUSTEMP" val="False"/>
  <p:tag name="TYPE" val="MultiChoiceSlide"/>
  <p:tag name="TPQUESTIONXML" val="﻿&lt;?xml version=&quot;1.0&quot; encoding=&quot;utf-8&quot;?&gt;&#10;&lt;questionlist&gt;&#10;    &lt;properties&gt;&#10;        &lt;guid&gt;052EB6A451B544769D2BD1350CDB100B&lt;/guid&gt;&#10;        &lt;description /&gt;&#10;        &lt;date&gt;10/20/2016 2:06:0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D33140A6CCD4374A62CAC459B3CEB7D&lt;/guid&gt;&#10;            &lt;repollguid&gt;68FBEE907E6942FA9CAFFB82D68E2E5F&lt;/repollguid&gt;&#10;            &lt;sourceid&gt;363E4A6A6A3A43CBAD386286E8E10F51&lt;/sourceid&gt;&#10;            &lt;questiontext&gt;Materjal tundus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FA99E19E05EB46599D7BEF129CBD3F9A&lt;/guid&gt;&#10;                    &lt;answertext&gt;liiga lihtne&lt;/answertext&gt;&#10;                    &lt;valuetype&gt;0&lt;/valuetype&gt;&#10;                &lt;/answer&gt;&#10;                &lt;answer&gt;&#10;                    &lt;guid&gt;243035B788E14005A7722C1D5CF42F59&lt;/guid&gt;&#10;                    &lt;answertext&gt;parajalt jõukohane&lt;/answertext&gt;&#10;                    &lt;valuetype&gt;0&lt;/valuetype&gt;&#10;                &lt;/answer&gt;&#10;                &lt;answer&gt;&#10;                    &lt;guid&gt;30EDBBB8E5F14E4DB067610CFD0B993D&lt;/guid&gt;&#10;                    &lt;answertext&gt;liiga keeruline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Materjal tundus[;crlf;]14[;]15[;]14[;]False[;]0[;][;crlf;]2,07142857142857[;]2[;]0,257539376818856[;]0,0663265306122449[;crlf;]0[;]0[;]liiga lihtne1[;]liiga lihtne[;][;crlf;]13[;]0[;]parajalt jõukohane2[;]parajalt jõukohane[;][;crlf;]1[;]0[;]liiga keeruline3[;]liiga keeruline[;]"/>
  <p:tag name="HASRESULTS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7"/>
  <p:tag name="FONTSIZE" val="32"/>
  <p:tag name="BULLETTYPE" val="ppBulletArabicPeriod"/>
  <p:tag name="ANSWERTEXT" val="liiga lihtne&#10;parajalt jõukohane&#10;liiga keeruline"/>
  <p:tag name="ZEROBASED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'i kujundus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1146</Words>
  <Application>Microsoft Office PowerPoint</Application>
  <PresentationFormat>Ekraaniseanss (4:3)</PresentationFormat>
  <Paragraphs>373</Paragraphs>
  <Slides>44</Slides>
  <Notes>1</Notes>
  <HiddenSlides>0</HiddenSlides>
  <MMClips>0</MMClips>
  <ScaleCrop>false</ScaleCrop>
  <HeadingPairs>
    <vt:vector size="8" baseType="variant">
      <vt:variant>
        <vt:lpstr>Kasutatud fondid</vt:lpstr>
      </vt:variant>
      <vt:variant>
        <vt:i4>5</vt:i4>
      </vt:variant>
      <vt:variant>
        <vt:lpstr>Kujundus</vt:lpstr>
      </vt:variant>
      <vt:variant>
        <vt:i4>1</vt:i4>
      </vt:variant>
      <vt:variant>
        <vt:lpstr>Manustatud OLE-serverid</vt:lpstr>
      </vt:variant>
      <vt:variant>
        <vt:i4>1</vt:i4>
      </vt:variant>
      <vt:variant>
        <vt:lpstr>Slaidipealkirjad</vt:lpstr>
      </vt:variant>
      <vt:variant>
        <vt:i4>44</vt:i4>
      </vt:variant>
    </vt:vector>
  </HeadingPairs>
  <TitlesOfParts>
    <vt:vector size="51" baseType="lpstr">
      <vt:lpstr>Arial</vt:lpstr>
      <vt:lpstr>Courier New</vt:lpstr>
      <vt:lpstr>Wingdings</vt:lpstr>
      <vt:lpstr>Calibri</vt:lpstr>
      <vt:lpstr>Calibri Light</vt:lpstr>
      <vt:lpstr>Office'i kujundus</vt:lpstr>
      <vt:lpstr>Chart</vt:lpstr>
      <vt:lpstr>Programmeerimise alused II</vt:lpstr>
      <vt:lpstr>Kui rõõmsalt täna järjekordsele õppesessioonile tulite?</vt:lpstr>
      <vt:lpstr>Täna</vt:lpstr>
      <vt:lpstr>Milleks see aine?</vt:lpstr>
      <vt:lpstr>Eeldusaineks</vt:lpstr>
      <vt:lpstr>Formaat</vt:lpstr>
      <vt:lpstr>Mida nõuab?</vt:lpstr>
      <vt:lpstr>Objektorienteeritud programmeerimine 7. loeng</vt:lpstr>
      <vt:lpstr>PowerPointi esitlus</vt:lpstr>
      <vt:lpstr>PowerPointi esitlus</vt:lpstr>
      <vt:lpstr>Kordamine.  Programmeerimise alused</vt:lpstr>
      <vt:lpstr>Tasemed</vt:lpstr>
      <vt:lpstr>Mis ilmub ekraanile?</vt:lpstr>
      <vt:lpstr>Mis ilmub ekraanile?</vt:lpstr>
      <vt:lpstr>Kas on lubatud muutujale anda nimeks If? Näiteks If = 14.</vt:lpstr>
      <vt:lpstr>Kas on lubatud muutujale anda nimeks 15magamataööd?</vt:lpstr>
      <vt:lpstr>Kas on lubatud muutujale anda nimeks _15magamataööd?</vt:lpstr>
      <vt:lpstr>Mis ilmub ekraanile?</vt:lpstr>
      <vt:lpstr>Mis ilmub ekraanile?</vt:lpstr>
      <vt:lpstr>Mis ilmub ekraanile?</vt:lpstr>
      <vt:lpstr>Mis ilmub ekraanile?</vt:lpstr>
      <vt:lpstr>Mis ilmub ekraanile?</vt:lpstr>
      <vt:lpstr>Mis ilmub ekraanile?</vt:lpstr>
      <vt:lpstr>range  vahemik</vt:lpstr>
      <vt:lpstr>Milline arv ilmub viimasena ekraanile?</vt:lpstr>
      <vt:lpstr>Mis on esimene arv, mis ekraanile ilmub?</vt:lpstr>
      <vt:lpstr>Mis on esimene arv, mis ekraanile ilmub?</vt:lpstr>
      <vt:lpstr>Mis on esimene arv, mis ekraanile ilmub?</vt:lpstr>
      <vt:lpstr>Mis on esimene arv, mis ekraanile ilmub?</vt:lpstr>
      <vt:lpstr>Mis on esimene arv, mis ekraanile ilmub?</vt:lpstr>
      <vt:lpstr>Mis on esimene arv, mis ekraanile ilmub?</vt:lpstr>
      <vt:lpstr>Mis on esimene arv, mis ekraanile ilmub?</vt:lpstr>
      <vt:lpstr>Mis on esimene arv, mis ekraanile ilmub?</vt:lpstr>
      <vt:lpstr>Sissejuhatus Programmeerimise aluste arvestusülesandesse</vt:lpstr>
      <vt:lpstr>Kordamine.  Programmeerimise alused</vt:lpstr>
      <vt:lpstr>Hindamisskeem </vt:lpstr>
      <vt:lpstr>Millist hinnet loodate aines Programmeerimise alused II</vt:lpstr>
      <vt:lpstr>Teemad</vt:lpstr>
      <vt:lpstr>Järjendi elemendid võivad olla järjendid</vt:lpstr>
      <vt:lpstr>Kahekordne tsükkel</vt:lpstr>
      <vt:lpstr>Enne 2. novembrit</vt:lpstr>
      <vt:lpstr>Loengu tempo oli</vt:lpstr>
      <vt:lpstr>Materjal tundus </vt:lpstr>
      <vt:lpstr>Suur tänu osalemast! Kohtumiseni!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Programmeerimise alused II</dc:title>
  <dc:creator>Eno Tõnisson</dc:creator>
  <cp:lastModifiedBy>Risto Hinno</cp:lastModifiedBy>
  <cp:revision>56</cp:revision>
  <cp:lastPrinted>2016-10-20T10:45:10Z</cp:lastPrinted>
  <dcterms:created xsi:type="dcterms:W3CDTF">2016-10-19T11:24:51Z</dcterms:created>
  <dcterms:modified xsi:type="dcterms:W3CDTF">2016-12-25T17:57:13Z</dcterms:modified>
</cp:coreProperties>
</file>