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9" r:id="rId3"/>
    <p:sldId id="327" r:id="rId4"/>
    <p:sldId id="328" r:id="rId5"/>
    <p:sldId id="266" r:id="rId6"/>
    <p:sldId id="386" r:id="rId7"/>
    <p:sldId id="492" r:id="rId8"/>
    <p:sldId id="488" r:id="rId9"/>
    <p:sldId id="489" r:id="rId10"/>
    <p:sldId id="490" r:id="rId11"/>
    <p:sldId id="491" r:id="rId12"/>
    <p:sldId id="487" r:id="rId13"/>
    <p:sldId id="335" r:id="rId14"/>
    <p:sldId id="336" r:id="rId15"/>
    <p:sldId id="337" r:id="rId16"/>
  </p:sldIdLst>
  <p:sldSz cx="9144000" cy="6858000" type="screen4x3"/>
  <p:notesSz cx="6669088" cy="9753600"/>
  <p:embeddedFontLst>
    <p:embeddedFont>
      <p:font typeface="Calibri Light" panose="020F030202020403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81" d="100"/>
          <a:sy n="81" d="100"/>
        </p:scale>
        <p:origin x="-86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quarter" idx="1"/>
          </p:nvPr>
        </p:nvSpPr>
        <p:spPr>
          <a:xfrm>
            <a:off x="3777608" y="0"/>
            <a:ext cx="2889938" cy="48937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r">
              <a:defRPr sz="1200"/>
            </a:lvl1pPr>
          </a:lstStyle>
          <a:p>
            <a:fld id="{C0637DC1-1301-4683-BDB4-C63B4C4D3CDC}" type="datetimeFigureOut">
              <a:rPr lang="et-EE" smtClean="0"/>
              <a:t>25.12.2016</a:t>
            </a:fld>
            <a:endParaRPr lang="et-EE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2"/>
          </p:nvPr>
        </p:nvSpPr>
        <p:spPr>
          <a:xfrm>
            <a:off x="0" y="9264229"/>
            <a:ext cx="2889938" cy="489373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3"/>
          </p:nvPr>
        </p:nvSpPr>
        <p:spPr>
          <a:xfrm>
            <a:off x="3777608" y="9264229"/>
            <a:ext cx="2889938" cy="489373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r">
              <a:defRPr sz="1200"/>
            </a:lvl1pPr>
          </a:lstStyle>
          <a:p>
            <a:fld id="{01D74E6F-CF1B-4B4F-8646-938E4945D13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005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777608" y="0"/>
            <a:ext cx="2889938" cy="489374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r">
              <a:defRPr sz="1200"/>
            </a:lvl1pPr>
          </a:lstStyle>
          <a:p>
            <a:fld id="{8E4D7855-4011-4EC0-BBC1-E324292F5967}" type="datetimeFigureOut">
              <a:rPr lang="et-EE" smtClean="0"/>
              <a:t>25.12.2016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219200"/>
            <a:ext cx="4389438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7" rIns="91432" bIns="45717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32" tIns="45717" rIns="91432" bIns="45717" rtlCol="0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9264229"/>
            <a:ext cx="2889938" cy="489373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777608" y="9264229"/>
            <a:ext cx="2889938" cy="489373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r">
              <a:defRPr sz="1200"/>
            </a:lvl1pPr>
          </a:lstStyle>
          <a:p>
            <a:fld id="{A7833305-6061-4162-8621-D52ACA04C19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7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3305-6061-4162-8621-D52ACA04C19F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105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Klõpsake laadi muutmiseks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664-1463-45DD-8D5A-1DA0B9104981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95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7FD-06F8-4E38-84B1-D2723DC1CF6C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911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790D-1D6C-4CF8-9F6F-815CD3D4C4DE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3432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ealkiri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tiitli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338E-3AFA-4645-8B19-94B015127B17}" type="datetime1">
              <a:rPr lang="et-EE" smtClean="0"/>
              <a:t>25.12.2016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950D6-14C5-47D4-9219-7F0C87F8A719}" type="slidenum">
              <a:rPr lang="en-GB" altLang="et-EE"/>
              <a:pPr/>
              <a:t>‹#›</a:t>
            </a:fld>
            <a:endParaRPr lang="en-GB" altLang="et-EE"/>
          </a:p>
        </p:txBody>
      </p:sp>
    </p:spTree>
    <p:extLst>
      <p:ext uri="{BB962C8B-B14F-4D97-AF65-F5344CB8AC3E}">
        <p14:creationId xmlns:p14="http://schemas.microsoft.com/office/powerpoint/2010/main" val="119429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038-3FB1-40D8-8747-17BE32FBDC07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913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D2C-01C7-4673-9974-B4B8CE670BBE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3956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31C5-6988-4BDC-A3A7-B592CA607C4B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309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2EE1-836A-4EB4-8562-76DB1645EA4D}" type="datetime1">
              <a:rPr lang="et-EE" smtClean="0"/>
              <a:t>25.12.2016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070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67D0-7215-45AD-B76E-4B5BCD918A3B}" type="datetime1">
              <a:rPr lang="et-EE" smtClean="0"/>
              <a:t>25.12.2016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11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0DCA-5098-40BF-BE14-1EF95C6E5750}" type="datetime1">
              <a:rPr lang="et-EE" smtClean="0"/>
              <a:t>25.12.2016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707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81EC-8E4A-4B37-847E-55AE1F487EBE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706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1AC-2F76-4E98-84E2-21009719E155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741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AFA-79C3-484B-905F-05880DC37CF8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533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4.emf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e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162560" y="258763"/>
            <a:ext cx="8859520" cy="2387600"/>
          </a:xfrm>
        </p:spPr>
        <p:txBody>
          <a:bodyPr/>
          <a:lstStyle/>
          <a:p>
            <a:r>
              <a:rPr lang="et-EE" dirty="0" smtClean="0"/>
              <a:t>Programmeerimise alused II</a:t>
            </a:r>
            <a:endParaRPr lang="et-EE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751840" y="3628074"/>
            <a:ext cx="7680960" cy="3093402"/>
          </a:xfrm>
        </p:spPr>
        <p:txBody>
          <a:bodyPr>
            <a:normAutofit/>
          </a:bodyPr>
          <a:lstStyle/>
          <a:p>
            <a:r>
              <a:rPr lang="et-EE" sz="3200" dirty="0" smtClean="0"/>
              <a:t>Infotehnoloogia mitteinformaatikutele</a:t>
            </a:r>
          </a:p>
          <a:p>
            <a:r>
              <a:rPr lang="et-EE" sz="3200" dirty="0" smtClean="0"/>
              <a:t>15. detsember 2016</a:t>
            </a:r>
          </a:p>
          <a:p>
            <a:r>
              <a:rPr lang="et-EE" sz="3200" dirty="0" smtClean="0"/>
              <a:t>Eno Tõnisson</a:t>
            </a:r>
            <a:endParaRPr lang="et-EE" sz="3200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595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u kohatäide 2"/>
          <p:cNvSpPr txBox="1">
            <a:spLocks/>
          </p:cNvSpPr>
          <p:nvPr/>
        </p:nvSpPr>
        <p:spPr>
          <a:xfrm>
            <a:off x="228600" y="193676"/>
            <a:ext cx="7010400" cy="4321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t-E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in range(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(a[i])):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a[i][j] &gt;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t-E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t-E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t-E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t-E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stkülik 4"/>
          <p:cNvSpPr/>
          <p:nvPr/>
        </p:nvSpPr>
        <p:spPr>
          <a:xfrm>
            <a:off x="4210050" y="4686300"/>
            <a:ext cx="47625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t-E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t-E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</a:t>
            </a:r>
            <a:r>
              <a:rPr lang="et-E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r>
              <a:rPr lang="et-E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onPositiivseid</a:t>
            </a:r>
            <a:r>
              <a:rPr lang="et-EE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(a[i]):</a:t>
            </a:r>
          </a:p>
          <a:p>
            <a:r>
              <a:rPr lang="et-E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endParaRPr lang="et-E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t-E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9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onPositiivseid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0: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  <a:endParaRPr lang="et-E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Suurem ülesanne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Midagi endale</a:t>
            </a:r>
          </a:p>
          <a:p>
            <a:endParaRPr lang="et-EE" dirty="0"/>
          </a:p>
          <a:p>
            <a:r>
              <a:rPr lang="et-EE" dirty="0" smtClean="0"/>
              <a:t>Midagi lähedastele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5475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t-EE" dirty="0" smtClean="0"/>
              <a:t>Loengu tempo oli</a:t>
            </a: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4788906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Chart" r:id="rId6" imgW="4572000" imgH="5143398" progId="MSGraph.Chart.8">
                  <p:embed followColorScheme="full"/>
                </p:oleObj>
              </mc:Choice>
              <mc:Fallback>
                <p:oleObj name="Chart" r:id="rId6" imgW="4572000" imgH="514339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kiire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aeglane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114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Materjal tundus</a:t>
            </a:r>
            <a:br>
              <a:rPr lang="et-EE" dirty="0" smtClean="0"/>
            </a:b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6324030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Chart" r:id="rId6" imgW="4572000" imgH="5143398" progId="MSGraph.Chart.8">
                  <p:embed followColorScheme="full"/>
                </p:oleObj>
              </mc:Choice>
              <mc:Fallback>
                <p:oleObj name="Chart" r:id="rId6" imgW="4572000" imgH="514339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lihtne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parajalt jõukohane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keeruline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61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ealkir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/>
          <a:lstStyle/>
          <a:p>
            <a:pPr eaLnBrk="1" hangingPunct="1"/>
            <a:r>
              <a:rPr lang="et-EE" dirty="0" smtClean="0"/>
              <a:t>Suur tänu osalemast!</a:t>
            </a:r>
            <a:br>
              <a:rPr lang="et-EE" dirty="0" smtClean="0"/>
            </a:br>
            <a:r>
              <a:rPr lang="et-EE" dirty="0" smtClean="0"/>
              <a:t>Kohtumiseni!</a:t>
            </a:r>
          </a:p>
        </p:txBody>
      </p:sp>
      <p:sp>
        <p:nvSpPr>
          <p:cNvPr id="2" name="Slaidinumbri kohatä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24A-423F-41BE-9398-C3CADF2A69E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4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54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Kui rõõmsalt täna järjekordsele õppesessioonile tulite?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199" y="2102321"/>
            <a:ext cx="4772025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Ilma igasuguse rõõmuta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 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Väga rõõmsalt</a:t>
            </a:r>
            <a:endParaRPr lang="en-US" dirty="0" smtClean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1C3E7-8A83-4C60-9F17-47BA86F1C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23988732"/>
              </p:ext>
            </p:extLst>
          </p:nvPr>
        </p:nvGraphicFramePr>
        <p:xfrm>
          <a:off x="4991099" y="1484784"/>
          <a:ext cx="386144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Chart" r:id="rId6" imgW="4572000" imgH="5143398" progId="MSGraph.Chart.8">
                  <p:embed followColorScheme="full"/>
                </p:oleObj>
              </mc:Choice>
              <mc:Fallback>
                <p:oleObj name="Chart" r:id="rId6" imgW="4572000" imgH="514339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099" y="1484784"/>
                        <a:ext cx="3861445" cy="5143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264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PQuestion"/>
          <p:cNvSpPr>
            <a:spLocks noGrp="1"/>
          </p:cNvSpPr>
          <p:nvPr>
            <p:ph type="title"/>
          </p:nvPr>
        </p:nvSpPr>
        <p:spPr>
          <a:xfrm>
            <a:off x="0" y="274637"/>
            <a:ext cx="8892480" cy="1143000"/>
          </a:xfrm>
        </p:spPr>
        <p:txBody>
          <a:bodyPr>
            <a:noAutofit/>
          </a:bodyPr>
          <a:lstStyle/>
          <a:p>
            <a:r>
              <a:rPr lang="et-EE" sz="3600" dirty="0" smtClean="0"/>
              <a:t>Umbes mitu tundi tegelesite pärast eelmist loengut selle ainega</a:t>
            </a:r>
            <a:endParaRPr lang="en-US" sz="3600" dirty="0"/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0-4 tundi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4-8 tundi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8-12 tundi  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12-16 tundi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16-20 tundi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üle 20 tunni</a:t>
            </a:r>
          </a:p>
        </p:txBody>
      </p:sp>
      <p:graphicFrame>
        <p:nvGraphicFramePr>
          <p:cNvPr id="13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02620348"/>
              </p:ext>
            </p:extLst>
          </p:nvPr>
        </p:nvGraphicFramePr>
        <p:xfrm>
          <a:off x="4067944" y="17145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Chart" r:id="rId6" imgW="4572000" imgH="5143398" progId="MSGraph.Chart.8">
                  <p:embed followColorScheme="full"/>
                </p:oleObj>
              </mc:Choice>
              <mc:Fallback>
                <p:oleObj name="Chart" r:id="rId6" imgW="4572000" imgH="514339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7145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aidinumbri kohatä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A7FD-8118-44E3-BCB2-B3B92EE8415C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73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Kuivõrd olete selle ainega graafikus? </a:t>
            </a:r>
            <a:br>
              <a:rPr lang="et-EE" dirty="0" smtClean="0"/>
            </a:b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Isegi ees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Täiesti graafikus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Veidi maas, aga saan ise hakkama  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Kõvasti maas, vajan abi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Ei oska öelda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63736378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Chart" r:id="rId6" imgW="4572000" imgH="5143398" progId="MSGraph.Chart.8">
                  <p:embed followColorScheme="full"/>
                </p:oleObj>
              </mc:Choice>
              <mc:Fallback>
                <p:oleObj name="Chart" r:id="rId6" imgW="4572000" imgH="514339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aidinumbri kohatä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25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35610" y="-203834"/>
            <a:ext cx="7886700" cy="1325563"/>
          </a:xfrm>
        </p:spPr>
        <p:txBody>
          <a:bodyPr/>
          <a:lstStyle/>
          <a:p>
            <a:r>
              <a:rPr lang="et-EE" dirty="0" smtClean="0"/>
              <a:t>Täna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11760" y="979804"/>
            <a:ext cx="8900160" cy="5878196"/>
          </a:xfrm>
        </p:spPr>
        <p:txBody>
          <a:bodyPr>
            <a:normAutofit/>
          </a:bodyPr>
          <a:lstStyle/>
          <a:p>
            <a:r>
              <a:rPr lang="et-EE" dirty="0" smtClean="0"/>
              <a:t>Kordamine eksamiks</a:t>
            </a:r>
          </a:p>
          <a:p>
            <a:r>
              <a:rPr lang="et-EE" dirty="0" smtClean="0"/>
              <a:t>Suurema ülesande ideed</a:t>
            </a:r>
            <a:endParaRPr lang="et-EE" dirty="0"/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/>
              <a:t>Homme kell 8.15 ruumis 512</a:t>
            </a:r>
          </a:p>
          <a:p>
            <a:r>
              <a:rPr lang="et-EE" dirty="0" smtClean="0"/>
              <a:t>Murede lahkamine</a:t>
            </a:r>
          </a:p>
          <a:p>
            <a:pPr lvl="1"/>
            <a:r>
              <a:rPr lang="et-EE" dirty="0" smtClean="0"/>
              <a:t>Julgesti juba täna küsida</a:t>
            </a:r>
            <a:endParaRPr lang="et-EE" dirty="0"/>
          </a:p>
          <a:p>
            <a:pPr marL="457200" lvl="1" indent="0">
              <a:buNone/>
            </a:pPr>
            <a:endParaRPr lang="et-EE" dirty="0"/>
          </a:p>
          <a:p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253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Edasi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Eksam</a:t>
            </a:r>
          </a:p>
          <a:p>
            <a:pPr lvl="1"/>
            <a:r>
              <a:rPr lang="et-EE" dirty="0" smtClean="0"/>
              <a:t>6. jaanuar 15-17</a:t>
            </a:r>
          </a:p>
          <a:p>
            <a:pPr lvl="1"/>
            <a:r>
              <a:rPr lang="et-EE" dirty="0" smtClean="0"/>
              <a:t>20. jaanuar 15-17</a:t>
            </a:r>
          </a:p>
          <a:p>
            <a:pPr lvl="1"/>
            <a:r>
              <a:rPr lang="et-EE" dirty="0" smtClean="0"/>
              <a:t>(Korduseksam) 27. jaanuar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3119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384810" y="1"/>
            <a:ext cx="7886700" cy="843280"/>
          </a:xfrm>
        </p:spPr>
        <p:txBody>
          <a:bodyPr/>
          <a:lstStyle/>
          <a:p>
            <a:r>
              <a:rPr lang="et-EE" dirty="0" smtClean="0"/>
              <a:t>Eksami korraldus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384810" y="965200"/>
            <a:ext cx="8130540" cy="601472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t-EE" dirty="0"/>
              <a:t>Eksam kestab 120 minutit (paberosa + arvutiosa). </a:t>
            </a:r>
            <a:endParaRPr lang="et-EE" sz="2400" dirty="0"/>
          </a:p>
          <a:p>
            <a:pPr lvl="0"/>
            <a:r>
              <a:rPr lang="et-EE" dirty="0"/>
              <a:t>Paberosa</a:t>
            </a:r>
            <a:endParaRPr lang="et-EE" sz="2400" dirty="0"/>
          </a:p>
          <a:p>
            <a:pPr lvl="1"/>
            <a:r>
              <a:rPr lang="et-EE" dirty="0"/>
              <a:t>ilma arvutita </a:t>
            </a:r>
            <a:endParaRPr lang="et-EE" sz="2000" dirty="0"/>
          </a:p>
          <a:p>
            <a:pPr lvl="1"/>
            <a:r>
              <a:rPr lang="et-EE" dirty="0"/>
              <a:t>ilma materjalideta</a:t>
            </a:r>
            <a:endParaRPr lang="et-EE" sz="2000" dirty="0"/>
          </a:p>
          <a:p>
            <a:pPr lvl="1"/>
            <a:r>
              <a:rPr lang="et-EE" dirty="0"/>
              <a:t>ilma suhtlemiseta </a:t>
            </a:r>
            <a:endParaRPr lang="et-EE" sz="2000" dirty="0"/>
          </a:p>
          <a:p>
            <a:pPr lvl="1"/>
            <a:r>
              <a:rPr lang="et-EE" dirty="0"/>
              <a:t>töö äraandmisaja otsustab üliõpilane</a:t>
            </a:r>
            <a:endParaRPr lang="et-EE" sz="2000" dirty="0"/>
          </a:p>
          <a:p>
            <a:pPr lvl="1"/>
            <a:r>
              <a:rPr lang="et-EE" dirty="0" err="1"/>
              <a:t>max</a:t>
            </a:r>
            <a:r>
              <a:rPr lang="et-EE" dirty="0"/>
              <a:t> 20 punkti, positiivse hinde jaoks min 10 punkti</a:t>
            </a:r>
            <a:endParaRPr lang="et-EE" sz="2000" dirty="0"/>
          </a:p>
          <a:p>
            <a:r>
              <a:rPr lang="et-EE" dirty="0"/>
              <a:t>Kõiki vastuseid tuleb põhjendada! Veateate korral pole vajalik selle täpse teksti esitamine, vaid põhjuse kirjeldamine.</a:t>
            </a:r>
            <a:endParaRPr lang="et-EE" sz="2400" dirty="0"/>
          </a:p>
          <a:p>
            <a:r>
              <a:rPr lang="et-EE" dirty="0"/>
              <a:t>Kõrgelt hinnatakse õigeid vastuseid ja selgitusi. Samas omavad väärtust ka selgitused, mis näitavad mõistlikku </a:t>
            </a:r>
            <a:r>
              <a:rPr lang="et-EE" dirty="0" err="1"/>
              <a:t>mitmevahelolekut</a:t>
            </a:r>
            <a:r>
              <a:rPr lang="et-EE" dirty="0"/>
              <a:t>.</a:t>
            </a:r>
            <a:endParaRPr lang="et-EE" sz="2400" dirty="0"/>
          </a:p>
          <a:p>
            <a:pPr marL="0" indent="0">
              <a:buNone/>
            </a:pPr>
            <a:endParaRPr lang="et-EE" sz="2400" dirty="0"/>
          </a:p>
          <a:p>
            <a:pPr lvl="0"/>
            <a:r>
              <a:rPr lang="et-EE" dirty="0"/>
              <a:t>Arvutiosa</a:t>
            </a:r>
            <a:endParaRPr lang="et-EE" sz="2400" dirty="0"/>
          </a:p>
          <a:p>
            <a:pPr lvl="1"/>
            <a:r>
              <a:rPr lang="et-EE" dirty="0"/>
              <a:t>arvutiga</a:t>
            </a:r>
            <a:endParaRPr lang="et-EE" sz="2000" dirty="0"/>
          </a:p>
          <a:p>
            <a:pPr lvl="1"/>
            <a:r>
              <a:rPr lang="et-EE" dirty="0"/>
              <a:t>materjale võib kasutada</a:t>
            </a:r>
            <a:endParaRPr lang="et-EE" sz="2000" dirty="0"/>
          </a:p>
          <a:p>
            <a:pPr lvl="1"/>
            <a:r>
              <a:rPr lang="et-EE" dirty="0"/>
              <a:t>ilma suhtlemiseta</a:t>
            </a:r>
            <a:endParaRPr lang="et-EE" sz="2000" dirty="0"/>
          </a:p>
          <a:p>
            <a:pPr lvl="1"/>
            <a:r>
              <a:rPr lang="et-EE" dirty="0"/>
              <a:t>töö esitamine </a:t>
            </a:r>
            <a:r>
              <a:rPr lang="et-EE" dirty="0" err="1"/>
              <a:t>Moodle’is</a:t>
            </a:r>
            <a:endParaRPr lang="et-EE" sz="2000" dirty="0"/>
          </a:p>
          <a:p>
            <a:pPr lvl="1"/>
            <a:r>
              <a:rPr lang="et-EE" dirty="0" err="1"/>
              <a:t>max</a:t>
            </a:r>
            <a:r>
              <a:rPr lang="et-EE" dirty="0"/>
              <a:t> 20 punkti, positiivse hinde jaoks min 10 punkti</a:t>
            </a:r>
            <a:endParaRPr lang="et-EE" sz="2000" dirty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0211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19100" y="193676"/>
            <a:ext cx="7886700" cy="1325563"/>
          </a:xfrm>
        </p:spPr>
        <p:txBody>
          <a:bodyPr>
            <a:normAutofit/>
          </a:bodyPr>
          <a:lstStyle/>
          <a:p>
            <a:r>
              <a:rPr lang="et-EE" sz="2700" dirty="0"/>
              <a:t>Järgnev programmilõik leiab </a:t>
            </a:r>
            <a:r>
              <a:rPr lang="et-EE" sz="2700" dirty="0" err="1"/>
              <a:t>kahemõõtmelise</a:t>
            </a:r>
            <a:r>
              <a:rPr lang="et-EE" sz="2700" dirty="0"/>
              <a:t> järjendi korral, kui paljudes ridades on </a:t>
            </a:r>
            <a:r>
              <a:rPr lang="et-EE" sz="2700" dirty="0" smtClean="0"/>
              <a:t>positiivseid elemente</a:t>
            </a:r>
            <a:r>
              <a:rPr lang="et-EE" dirty="0"/>
              <a:t>.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t-E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j in range(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(a[i])):</a:t>
            </a: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a[i][j] &gt; 0:</a:t>
            </a: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t-E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t-E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endParaRPr lang="et-E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7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152400" y="365126"/>
            <a:ext cx="8724900" cy="1325563"/>
          </a:xfrm>
        </p:spPr>
        <p:txBody>
          <a:bodyPr>
            <a:noAutofit/>
          </a:bodyPr>
          <a:lstStyle/>
          <a:p>
            <a:r>
              <a:rPr lang="et-EE" sz="2800" dirty="0"/>
              <a:t>Koostada funktsioon </a:t>
            </a:r>
            <a:r>
              <a:rPr lang="et-E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onPositiivseid</a:t>
            </a:r>
            <a:r>
              <a:rPr lang="et-EE" sz="2800" dirty="0"/>
              <a:t>, mille puhul </a:t>
            </a:r>
            <a:r>
              <a:rPr lang="et-EE" sz="2800" dirty="0" err="1"/>
              <a:t>alltoodud</a:t>
            </a:r>
            <a:r>
              <a:rPr lang="et-EE" sz="2800" dirty="0"/>
              <a:t> programmilõik töötaks ülaltooduga </a:t>
            </a:r>
            <a:r>
              <a:rPr lang="et-EE" sz="2800" dirty="0" smtClean="0"/>
              <a:t>võrdväärselt</a:t>
            </a:r>
            <a:r>
              <a:rPr lang="et-EE" sz="2800" dirty="0"/>
              <a:t>.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onPositiivseid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(a[i]):</a:t>
            </a: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endParaRPr lang="et-E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t-E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30D651C47EF746A9A258E0D874D4EF1F"/>
  <p:tag name="TPVERSION" val="5"/>
  <p:tag name="TPFULLVERSION" val="5.2.1.3179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0,0,0,0,0,0,0,0,0,0,0"/>
  <p:tag name="NUMBERFORMAT" val="0"/>
  <p:tag name="LABELFORMA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92FD9AFBEC444879859E3341DD792FE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Loengu tempo oli"/>
  <p:tag name="ANSWERSALIAS" val="liiga kiire|smicln|paras|smicln|liiga aeglane"/>
  <p:tag name="SLIDEORDER" val="5"/>
  <p:tag name="SLIDEGUID" val="669A0A32BDCA4BA18B791FCE65481DF9"/>
  <p:tag name="VALUES" val="No Value|smicln|No Value|smicln|No Value"/>
  <p:tag name="RESPONSESGATHERED" val="True"/>
  <p:tag name="TOTALRESPONSES" val="61"/>
  <p:tag name="RESPONSECOUNT" val="61"/>
  <p:tag name="SLICED" val="False"/>
  <p:tag name="RESPONSES" val="2;2;3;2;2;-;2;2;-;3;2;2;2;2;2;2;2;2;2;2;2;2;-;2;2;2;2;1;2;-;1;2;-;2;3;2;-;1;-;2;-;-;2;1;2;1;2;2;2;-;2;2;2;1;2;-;2;-;2;1;1;-;-;1;-;2;-;-;-;1;1;2;-;-;2;2;2;2;-;2;2;2;"/>
  <p:tag name="CHARTSTRINGSTD" val="11 47 3"/>
  <p:tag name="CHARTSTRINGREV" val="3 47 11"/>
  <p:tag name="CHARTSTRINGSTDPER" val="0,180327868852459 0,770491803278688 0,0491803278688525"/>
  <p:tag name="CHARTSTRINGREVPER" val="0,0491803278688525 0,770491803278688 0,180327868852459"/>
  <p:tag name="ANONYMOUSTEMP" val="False"/>
  <p:tag name="RESULTS" val="Loengu tempo oli[;crlf;]15[;]15[;]15[;]False[;]0[;][;crlf;]1,66666666666667[;]2[;]0,471404520791032[;]0,222222222222222[;crlf;]5[;]0[;]liiga kiire1[;]liiga kiire[;][;crlf;]10[;]0[;]paras2[;]paras[;][;crlf;]0[;]0[;]liiga aeglane3[;]liiga aeglane[;]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4EF38A32395F45DBBD026AA301610854&lt;/guid&gt;&#10;        &lt;description /&gt;&#10;        &lt;date&gt;11/17/2016 11:46:43 E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164B8E6947A4CB5988A740FE7F8B0C1&lt;/guid&gt;&#10;            &lt;repollguid&gt;90BC6B7FAA994679AC1CD8B1AE0ED0A2&lt;/repollguid&gt;&#10;            &lt;sourceid&gt;86EBA73EE82F47D9B14B2380CA602242&lt;/sourceid&gt;&#10;            &lt;questiontext&gt;Loengu tempo oli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E92BCF3B31A14DE09E5B8B996269674F&lt;/guid&gt;&#10;                    &lt;answertext&gt;liiga kiire&lt;/answertext&gt;&#10;                    &lt;valuetype&gt;0&lt;/valuetype&gt;&#10;                &lt;/answer&gt;&#10;                &lt;answer&gt;&#10;                    &lt;guid&gt;3EA388575E8047ACBF56D902C7C1B3DE&lt;/guid&gt;&#10;                    &lt;answertext&gt;paras&lt;/answertext&gt;&#10;                    &lt;valuetype&gt;0&lt;/valuetype&gt;&#10;                &lt;/answer&gt;&#10;                &lt;answer&gt;&#10;                    &lt;guid&gt;DCA28C7FAF3B419882E12FE510810045&lt;/guid&gt;&#10;                    &lt;answertext&gt;liiga aeglane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31"/>
  <p:tag name="FONTSIZE" val="32"/>
  <p:tag name="BULLETTYPE" val="ppBulletArabicPeriod"/>
  <p:tag name="ANSWERTEXT" val="liiga kiire&#10;paras&#10;liiga aeglane"/>
  <p:tag name="ZEROBAS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4EFE572E31974BF3BA1984CEB548617E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aterjal tundus"/>
  <p:tag name="ANSWERSALIAS" val="liiga lihtne|smicln|parajalt jõukohane|smicln|liiga keeruline"/>
  <p:tag name="SLIDEORDER" val="5"/>
  <p:tag name="SLIDEGUID" val="EB6F016A51EF4407840A95070FC60BC6"/>
  <p:tag name="VALUES" val="No Value|smicln|No Value|smicln|No Value"/>
  <p:tag name="RESPONSESGATHERED" val="True"/>
  <p:tag name="TOTALRESPONSES" val="39"/>
  <p:tag name="RESPONSECOUNT" val="39"/>
  <p:tag name="SLICED" val="False"/>
  <p:tag name="RESPONSES" val="-;-;2;3;2;-;2;2;-;1;2;-;-;2;2;2;2;2;2;-;2;-;-;2;2;2;-;2;-;-;-;2;-;2;1;2;-;-;-;2;-;-;2;1;2;2;-;2;3;-;-;-;-;-;2;-;1;-;2;3;-;-;-;-;-;1;2;-;-;3;3;-;-;-;3;-;2;-;-;-;-;-;"/>
  <p:tag name="CHARTSTRINGSTD" val="5 28 6"/>
  <p:tag name="CHARTSTRINGREV" val="6 28 5"/>
  <p:tag name="CHARTSTRINGSTDPER" val="0,128205128205128 0,717948717948718 0,153846153846154"/>
  <p:tag name="CHARTSTRINGREVPER" val="0,153846153846154 0,717948717948718 0,128205128205128"/>
  <p:tag name="ANONYMOUSTEMP" val="False"/>
  <p:tag name="RESULTS" val="Materjal tundus[;crlf;]13[;]15[;]13[;]False[;]0[;][;crlf;]2,46153846153846[;]2[;]0,498518515262143[;]0,248520710059172[;crlf;]0[;]0[;]liiga lihtne1[;]liiga lihtne[;][;crlf;]7[;]0[;]parajalt jõukohane2[;]parajalt jõukohane[;][;crlf;]6[;]0[;]liiga keeruline3[;]liiga keeruline[;]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052EB6A451B544769D2BD1350CDB100B&lt;/guid&gt;&#10;        &lt;description /&gt;&#10;        &lt;date&gt;11/17/2016 11:46:45 E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D33140A6CCD4374A62CAC459B3CEB7D&lt;/guid&gt;&#10;            &lt;repollguid&gt;68FBEE907E6942FA9CAFFB82D68E2E5F&lt;/repollguid&gt;&#10;            &lt;sourceid&gt;363E4A6A6A3A43CBAD386286E8E10F51&lt;/sourceid&gt;&#10;            &lt;questiontext&gt;Materjal tundus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FA99E19E05EB46599D7BEF129CBD3F9A&lt;/guid&gt;&#10;                    &lt;answertext&gt;liiga lihtne&lt;/answertext&gt;&#10;                    &lt;valuetype&gt;0&lt;/valuetype&gt;&#10;                &lt;/answer&gt;&#10;                &lt;answer&gt;&#10;                    &lt;guid&gt;243035B788E14005A7722C1D5CF42F59&lt;/guid&gt;&#10;                    &lt;answertext&gt;parajalt jõukohane&lt;/answertext&gt;&#10;                    &lt;valuetype&gt;0&lt;/valuetype&gt;&#10;                &lt;/answer&gt;&#10;                &lt;answer&gt;&#10;                    &lt;guid&gt;30EDBBB8E5F14E4DB067610CFD0B993D&lt;/guid&gt;&#10;                    &lt;answertext&gt;liiga keerulin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7"/>
  <p:tag name="FONTSIZE" val="32"/>
  <p:tag name="BULLETTYPE" val="ppBulletArabicPeriod"/>
  <p:tag name="ANSWERTEXT" val="liiga lihtne&#10;parajalt jõukohane&#10;liiga keeruline"/>
  <p:tag name="ZEROBAS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Kui rõõmsalt täna järjekordsele õppesessioonile tulite?[;crlf;]15[;]15[;]15[;]False[;]0[;][;crlf;]4[;]4[;]1,31656117720877[;]1,73333333333333[;crlf;]2[;]0[;]Ilma igasuguse rõõmuta1[;]Ilma igasuguse rõõmuta[;][;crlf;]0[;]0[;] 2[;] [;][;crlf;]1[;]0[;] 3[;] [;][;crlf;]5[;]0[;] 4[;] [;][;crlf;]7[;]0[;]Väga rõõmsalt5[;]Väga rõõmsalt[;]"/>
  <p:tag name="LIVECHARTING" val="Tru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41F7A7F0FA2E49D988BEC0B2F7FB1D22&lt;/guid&gt;&#10;        &lt;description /&gt;&#10;        &lt;date&gt;11/17/2016 11:46:12 E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507ABF2A216432DA55B10524F806C4D&lt;/guid&gt;&#10;            &lt;repollguid&gt;D8F31AC979EB47E08EAA899D09C661CC&lt;/repollguid&gt;&#10;            &lt;sourceid&gt;0247608438A742998841DB016ADABD1F&lt;/sourceid&gt;&#10;            &lt;questiontext&gt;Kui rõõmsalt täna järjekordsele õppesessioonile tulit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7AF42B64A4BC4215AD9909FB5117E14A&lt;/guid&gt;&#10;                    &lt;answertext&gt;Ilma igasuguse rõõmuta&lt;/answertext&gt;&#10;                    &lt;valuetype&gt;0&lt;/valuetype&gt;&#10;                &lt;/answer&gt;&#10;                &lt;answer&gt;&#10;                    &lt;guid&gt;8B9FDB78F5094DEAB6CED65B7C9FB290&lt;/guid&gt;&#10;                    &lt;answertext&gt; &lt;/answertext&gt;&#10;                    &lt;valuetype&gt;0&lt;/valuetype&gt;&#10;                &lt;/answer&gt;&#10;                &lt;answer&gt;&#10;                    &lt;guid&gt;5BB554375D78409691767D0C8442FAA6&lt;/guid&gt;&#10;                    &lt;answertext&gt; &lt;/answertext&gt;&#10;                    &lt;valuetype&gt;0&lt;/valuetype&gt;&#10;                &lt;/answer&gt;&#10;                &lt;answer&gt;&#10;                    &lt;guid&gt;AEE10554DE7348A09E1DC58C9BEE180A&lt;/guid&gt;&#10;                    &lt;answertext&gt; &lt;/answertext&gt;&#10;                    &lt;valuetype&gt;0&lt;/valuetype&gt;&#10;                &lt;/answer&gt;&#10;                &lt;answer&gt;&#10;                    &lt;guid&gt;BDEFBF7A54BC41A089E1C42F8B370970&lt;/guid&gt;&#10;                    &lt;answertext&gt;Väga rõõmsalt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Umbes mitu tundi tegelesite pärast eelmist loengut selle ainega[;crlf;]15[;]15[;]15[;]False[;]0[;][;crlf;]3[;]3[;]1,50554530541816[;]2,26666666666667[;crlf;]3[;]0[;]0-4 tundi1[;]0-4 tundi[;][;crlf;]3[;]0[;]4-8 tundi2[;]4-8 tundi[;][;crlf;]4[;]0[;]8-12 tundi  3[;]8-12 tundi  [;][;crlf;]2[;]0[;]12-16 tundi4[;]12-16 tundi[;][;crlf;]2[;]0[;]16-20 tundi5[;]16-20 tundi[;][;crlf;]1[;]0[;]üle 20 tunni6[;]üle 20 tunni[;]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9AA5A97FB0BF4453986D9CFD9188BB43&lt;/guid&gt;&#10;        &lt;description /&gt;&#10;        &lt;date&gt;11/17/2016 11:46:14 E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D99591BE4DE4B01AB3EAFA4D32B6350&lt;/guid&gt;&#10;            &lt;repollguid&gt;A2F089A6DD1A4B06942A2960E82A9723&lt;/repollguid&gt;&#10;            &lt;sourceid&gt;4FB01C964A3C4890A3824B56FB1ABCE1&lt;/sourceid&gt;&#10;            &lt;questiontext&gt;Umbes mitu tundi tegelesite pärast eelmist loengut selle ainega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A9814BE878BD46688CA9D579A857B818&lt;/guid&gt;&#10;                    &lt;answertext&gt;0-4 tundi&lt;/answertext&gt;&#10;                    &lt;valuetype&gt;0&lt;/valuetype&gt;&#10;                &lt;/answer&gt;&#10;                &lt;answer&gt;&#10;                    &lt;guid&gt;3F0ABE763E524FF580CD4CA4D2A3F59A&lt;/guid&gt;&#10;                    &lt;answertext&gt;4-8 tundi&lt;/answertext&gt;&#10;                    &lt;valuetype&gt;0&lt;/valuetype&gt;&#10;                &lt;/answer&gt;&#10;                &lt;answer&gt;&#10;                    &lt;guid&gt;F6B53E862EB949598E972DCAA8E93B0F&lt;/guid&gt;&#10;                    &lt;answertext&gt;8-12 tundi  &lt;/answertext&gt;&#10;                    &lt;valuetype&gt;0&lt;/valuetype&gt;&#10;                &lt;/answer&gt;&#10;                &lt;answer&gt;&#10;                    &lt;guid&gt;0004E04C9A4841D6851160CB22BEF2A4&lt;/guid&gt;&#10;                    &lt;answertext&gt;12-16 tundi&lt;/answertext&gt;&#10;                    &lt;valuetype&gt;0&lt;/valuetype&gt;&#10;                &lt;/answer&gt;&#10;                &lt;answer&gt;&#10;                    &lt;guid&gt;DCF3093EF3FB4DC4A80DBBB534F07DC7&lt;/guid&gt;&#10;                    &lt;answertext&gt;16-20 tundi&lt;/answertext&gt;&#10;                    &lt;valuetype&gt;0&lt;/valuetype&gt;&#10;                &lt;/answer&gt;&#10;                &lt;answer&gt;&#10;                    &lt;guid&gt;5BF3EE7DA77B4B6EA92176BB5A261AC8&lt;/guid&gt;&#10;                    &lt;answertext&gt;üle 20 tunni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0,0,0,0,0,0,0,0,0,0,0"/>
  <p:tag name="COLORTYPE" val="SCHEME"/>
  <p:tag name="LABELFORMAT" val="0"/>
  <p:tag name="NUMBER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Kuivõrd olete selle ainega graafikus? [;crlf;]14[;]15[;]14[;]False[;]0[;][;crlf;]2,85714285714286[;]3[;]0,63887656499994[;]0,408163265306122[;crlf;]0[;]0[;]Isegi ees1[;]Isegi ees[;][;crlf;]4[;]0[;]Täiesti graafikus2[;]Täiesti graafikus[;][;crlf;]8[;]0[;]Veidi maas, aga saan ise hakkama  3[;]Veidi maas, aga saan ise hakkama  [;][;crlf;]2[;]0[;]Kõvasti maas, vajan abi4[;]Kõvasti maas, vajan abi[;][;crlf;]0[;]0[;]Ei oska öelda5[;]Ei oska öelda[;]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D112DBF4123342E38F4962F6B1D67142&lt;/guid&gt;&#10;        &lt;description /&gt;&#10;        &lt;date&gt;11/17/2016 11:46:15 EL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5A647F8CF1243A8B8B3795D0DB94E3E&lt;/guid&gt;&#10;            &lt;repollguid&gt;D561161570D04D1B9E4A1B5FDBFDAEE5&lt;/repollguid&gt;&#10;            &lt;sourceid&gt;C2912A49075E47E49EF94C0350083C9E&lt;/sourceid&gt;&#10;            &lt;questiontext&gt;Kuivõrd olete selle ainega graafikus? &lt;/questiontext&gt;&#10;            &lt;showresults&gt;True&lt;/showresults&gt;&#10;            &lt;responsegrid&gt;0&lt;/responsegrid&gt;&#10;            &lt;countdowntimer&gt;False&lt;/countdowntimer&gt;&#10;            &lt;correctvalue&gt;0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49DE48550EA64BCB9325EDA89B8A3802&lt;/guid&gt;&#10;                    &lt;answertext&gt;Isegi ees&lt;/answertext&gt;&#10;                    &lt;valuetype&gt;0&lt;/valuetype&gt;&#10;                &lt;/answer&gt;&#10;                &lt;answer&gt;&#10;                    &lt;guid&gt;2535562741A0437EBD6FE42338B0875C&lt;/guid&gt;&#10;                    &lt;answertext&gt;Täiesti graafikus&lt;/answertext&gt;&#10;                    &lt;valuetype&gt;0&lt;/valuetype&gt;&#10;                &lt;/answer&gt;&#10;                &lt;answer&gt;&#10;                    &lt;guid&gt;29624276186C4284AA913346EA057EDE&lt;/guid&gt;&#10;                    &lt;answertext&gt;Veidi maas, aga saan ise hakkama  &lt;/answertext&gt;&#10;                    &lt;valuetype&gt;0&lt;/valuetype&gt;&#10;                &lt;/answer&gt;&#10;                &lt;answer&gt;&#10;                    &lt;guid&gt;2C111834697A49DC8DD05B9A08989B4E&lt;/guid&gt;&#10;                    &lt;answertext&gt;Kõvasti maas, vajan abi&lt;/answertext&gt;&#10;                    &lt;valuetype&gt;0&lt;/valuetype&gt;&#10;                &lt;/answer&gt;&#10;                &lt;answer&gt;&#10;                    &lt;guid&gt;92245689E361427C8053D817A38601E2&lt;/guid&gt;&#10;                    &lt;answertext&gt;Ei oska öelda&lt;/answertext&gt;&#10;                    &lt;valuetype&gt;0&lt;/valuetype&gt;&#10;                &lt;/answer&gt;&#10;            &lt;/answers&gt;&#10;        &lt;/multichoice&gt;&#10;    &lt;/questions&gt;&#10;&lt;/questionlist&gt;"/>
  <p:tag name="HASRESULTS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'i kujundus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</TotalTime>
  <Words>402</Words>
  <Application>Microsoft Office PowerPoint</Application>
  <PresentationFormat>Ekraaniseanss (4:3)</PresentationFormat>
  <Paragraphs>121</Paragraphs>
  <Slides>15</Slides>
  <Notes>1</Notes>
  <HiddenSlides>0</HiddenSlides>
  <MMClips>0</MMClips>
  <ScaleCrop>false</ScaleCrop>
  <HeadingPairs>
    <vt:vector size="8" baseType="variant">
      <vt:variant>
        <vt:lpstr>Kasutatud fondid</vt:lpstr>
      </vt:variant>
      <vt:variant>
        <vt:i4>4</vt:i4>
      </vt:variant>
      <vt:variant>
        <vt:lpstr>Kujundus</vt:lpstr>
      </vt:variant>
      <vt:variant>
        <vt:i4>1</vt:i4>
      </vt:variant>
      <vt:variant>
        <vt:lpstr>Manustatud OLE-serverid</vt:lpstr>
      </vt:variant>
      <vt:variant>
        <vt:i4>1</vt:i4>
      </vt:variant>
      <vt:variant>
        <vt:lpstr>Slaidipealkirjad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Calibri Light</vt:lpstr>
      <vt:lpstr>Calibri</vt:lpstr>
      <vt:lpstr>Office'i kujundus</vt:lpstr>
      <vt:lpstr>Chart</vt:lpstr>
      <vt:lpstr>Programmeerimise alused II</vt:lpstr>
      <vt:lpstr>Kui rõõmsalt täna järjekordsele õppesessioonile tulite?</vt:lpstr>
      <vt:lpstr>Umbes mitu tundi tegelesite pärast eelmist loengut selle ainega</vt:lpstr>
      <vt:lpstr>Kuivõrd olete selle ainega graafikus?  </vt:lpstr>
      <vt:lpstr>Täna</vt:lpstr>
      <vt:lpstr>Edasi</vt:lpstr>
      <vt:lpstr>Eksami korraldus</vt:lpstr>
      <vt:lpstr>Järgnev programmilõik leiab kahemõõtmelise järjendi korral, kui paljudes ridades on positiivseid elemente.</vt:lpstr>
      <vt:lpstr>Koostada funktsioon onPositiivseid, mille puhul alltoodud programmilõik töötaks ülaltooduga võrdväärselt.</vt:lpstr>
      <vt:lpstr>PowerPointi esitlus</vt:lpstr>
      <vt:lpstr>PowerPointi esitlus</vt:lpstr>
      <vt:lpstr>Suurem ülesanne</vt:lpstr>
      <vt:lpstr>Loengu tempo oli</vt:lpstr>
      <vt:lpstr>Materjal tundus </vt:lpstr>
      <vt:lpstr>Suur tänu osalemast! Kohtumiseni!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Programmeerimise alused II</dc:title>
  <dc:creator>Eno Tõnisson</dc:creator>
  <cp:lastModifiedBy>Risto Hinno</cp:lastModifiedBy>
  <cp:revision>143</cp:revision>
  <cp:lastPrinted>2016-12-01T11:52:02Z</cp:lastPrinted>
  <dcterms:created xsi:type="dcterms:W3CDTF">2016-10-19T11:24:51Z</dcterms:created>
  <dcterms:modified xsi:type="dcterms:W3CDTF">2016-12-25T18:45:01Z</dcterms:modified>
</cp:coreProperties>
</file>