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319" r:id="rId3"/>
    <p:sldId id="327" r:id="rId4"/>
    <p:sldId id="328" r:id="rId5"/>
    <p:sldId id="266" r:id="rId6"/>
    <p:sldId id="386" r:id="rId7"/>
    <p:sldId id="468" r:id="rId8"/>
    <p:sldId id="465" r:id="rId9"/>
    <p:sldId id="467" r:id="rId10"/>
    <p:sldId id="466" r:id="rId11"/>
    <p:sldId id="453" r:id="rId12"/>
    <p:sldId id="455" r:id="rId13"/>
    <p:sldId id="454" r:id="rId14"/>
    <p:sldId id="469" r:id="rId15"/>
    <p:sldId id="457" r:id="rId16"/>
    <p:sldId id="458" r:id="rId17"/>
    <p:sldId id="459" r:id="rId18"/>
    <p:sldId id="460" r:id="rId19"/>
    <p:sldId id="461" r:id="rId20"/>
    <p:sldId id="462" r:id="rId21"/>
    <p:sldId id="470" r:id="rId22"/>
    <p:sldId id="486" r:id="rId23"/>
    <p:sldId id="474" r:id="rId24"/>
    <p:sldId id="476" r:id="rId25"/>
    <p:sldId id="477" r:id="rId26"/>
    <p:sldId id="478" r:id="rId27"/>
    <p:sldId id="482" r:id="rId28"/>
    <p:sldId id="479" r:id="rId29"/>
    <p:sldId id="481" r:id="rId30"/>
    <p:sldId id="480" r:id="rId31"/>
    <p:sldId id="484" r:id="rId32"/>
    <p:sldId id="485" r:id="rId33"/>
    <p:sldId id="472" r:id="rId34"/>
    <p:sldId id="334" r:id="rId35"/>
    <p:sldId id="335" r:id="rId36"/>
    <p:sldId id="336" r:id="rId37"/>
    <p:sldId id="337" r:id="rId38"/>
  </p:sldIdLst>
  <p:sldSz cx="9144000" cy="6858000" type="screen4x3"/>
  <p:notesSz cx="6669088" cy="9753600"/>
  <p:embeddedFontLst>
    <p:embeddedFont>
      <p:font typeface="Calibri Light" panose="020F0302020204030204" pitchFamily="34" charset="0"/>
      <p:regular r:id="rId41"/>
      <p: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</p:embeddedFontLst>
  <p:custDataLst>
    <p:tags r:id="rId47"/>
  </p:custDataLst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>
        <p:scale>
          <a:sx n="81" d="100"/>
          <a:sy n="81" d="100"/>
        </p:scale>
        <p:origin x="-84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se kohatäid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32" tIns="45717" rIns="91432" bIns="45717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Kuupäeva kohatäide 2"/>
          <p:cNvSpPr>
            <a:spLocks noGrp="1"/>
          </p:cNvSpPr>
          <p:nvPr>
            <p:ph type="dt" sz="quarter" idx="1"/>
          </p:nvPr>
        </p:nvSpPr>
        <p:spPr>
          <a:xfrm>
            <a:off x="3777608" y="0"/>
            <a:ext cx="2889938" cy="489374"/>
          </a:xfrm>
          <a:prstGeom prst="rect">
            <a:avLst/>
          </a:prstGeom>
        </p:spPr>
        <p:txBody>
          <a:bodyPr vert="horz" lIns="91432" tIns="45717" rIns="91432" bIns="45717" rtlCol="0"/>
          <a:lstStyle>
            <a:lvl1pPr algn="r">
              <a:defRPr sz="1200"/>
            </a:lvl1pPr>
          </a:lstStyle>
          <a:p>
            <a:fld id="{C0637DC1-1301-4683-BDB4-C63B4C4D3CDC}" type="datetimeFigureOut">
              <a:rPr lang="et-EE" smtClean="0"/>
              <a:t>06.12.2016</a:t>
            </a:fld>
            <a:endParaRPr lang="et-EE"/>
          </a:p>
        </p:txBody>
      </p:sp>
      <p:sp>
        <p:nvSpPr>
          <p:cNvPr id="4" name="Jaluse kohatäide 3"/>
          <p:cNvSpPr>
            <a:spLocks noGrp="1"/>
          </p:cNvSpPr>
          <p:nvPr>
            <p:ph type="ftr" sz="quarter" idx="2"/>
          </p:nvPr>
        </p:nvSpPr>
        <p:spPr>
          <a:xfrm>
            <a:off x="0" y="9264229"/>
            <a:ext cx="2889938" cy="489373"/>
          </a:xfrm>
          <a:prstGeom prst="rect">
            <a:avLst/>
          </a:prstGeom>
        </p:spPr>
        <p:txBody>
          <a:bodyPr vert="horz" lIns="91432" tIns="45717" rIns="91432" bIns="45717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5" name="Slaidinumbri kohatäide 4"/>
          <p:cNvSpPr>
            <a:spLocks noGrp="1"/>
          </p:cNvSpPr>
          <p:nvPr>
            <p:ph type="sldNum" sz="quarter" idx="3"/>
          </p:nvPr>
        </p:nvSpPr>
        <p:spPr>
          <a:xfrm>
            <a:off x="3777608" y="9264229"/>
            <a:ext cx="2889938" cy="489373"/>
          </a:xfrm>
          <a:prstGeom prst="rect">
            <a:avLst/>
          </a:prstGeom>
        </p:spPr>
        <p:txBody>
          <a:bodyPr vert="horz" lIns="91432" tIns="45717" rIns="91432" bIns="45717" rtlCol="0" anchor="b"/>
          <a:lstStyle>
            <a:lvl1pPr algn="r">
              <a:defRPr sz="1200"/>
            </a:lvl1pPr>
          </a:lstStyle>
          <a:p>
            <a:fld id="{01D74E6F-CF1B-4B4F-8646-938E4945D13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10052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se kohatäid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32" tIns="45717" rIns="91432" bIns="45717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Kuupäeva kohatäide 2"/>
          <p:cNvSpPr>
            <a:spLocks noGrp="1"/>
          </p:cNvSpPr>
          <p:nvPr>
            <p:ph type="dt" idx="1"/>
          </p:nvPr>
        </p:nvSpPr>
        <p:spPr>
          <a:xfrm>
            <a:off x="3777608" y="0"/>
            <a:ext cx="2889938" cy="489374"/>
          </a:xfrm>
          <a:prstGeom prst="rect">
            <a:avLst/>
          </a:prstGeom>
        </p:spPr>
        <p:txBody>
          <a:bodyPr vert="horz" lIns="91432" tIns="45717" rIns="91432" bIns="45717" rtlCol="0"/>
          <a:lstStyle>
            <a:lvl1pPr algn="r">
              <a:defRPr sz="1200"/>
            </a:lvl1pPr>
          </a:lstStyle>
          <a:p>
            <a:fld id="{8E4D7855-4011-4EC0-BBC1-E324292F5967}" type="datetimeFigureOut">
              <a:rPr lang="et-EE" smtClean="0"/>
              <a:t>06.12.2016</a:t>
            </a:fld>
            <a:endParaRPr lang="et-EE"/>
          </a:p>
        </p:txBody>
      </p:sp>
      <p:sp>
        <p:nvSpPr>
          <p:cNvPr id="4" name="Slaidi pildi kohatäide 3"/>
          <p:cNvSpPr>
            <a:spLocks noGrp="1" noRot="1" noChangeAspect="1"/>
          </p:cNvSpPr>
          <p:nvPr>
            <p:ph type="sldImg" idx="2"/>
          </p:nvPr>
        </p:nvSpPr>
        <p:spPr>
          <a:xfrm>
            <a:off x="1139825" y="1219200"/>
            <a:ext cx="4389438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7" rIns="91432" bIns="45717" rtlCol="0" anchor="ctr"/>
          <a:lstStyle/>
          <a:p>
            <a:endParaRPr lang="et-EE"/>
          </a:p>
        </p:txBody>
      </p:sp>
      <p:sp>
        <p:nvSpPr>
          <p:cNvPr id="5" name="Märkmete kohatäide 4"/>
          <p:cNvSpPr>
            <a:spLocks noGrp="1"/>
          </p:cNvSpPr>
          <p:nvPr>
            <p:ph type="body" sz="quarter" idx="3"/>
          </p:nvPr>
        </p:nvSpPr>
        <p:spPr>
          <a:xfrm>
            <a:off x="666909" y="4693920"/>
            <a:ext cx="5335270" cy="3840480"/>
          </a:xfrm>
          <a:prstGeom prst="rect">
            <a:avLst/>
          </a:prstGeom>
        </p:spPr>
        <p:txBody>
          <a:bodyPr vert="horz" lIns="91432" tIns="45717" rIns="91432" bIns="45717" rtlCol="0"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6" name="Jaluse kohatäide 5"/>
          <p:cNvSpPr>
            <a:spLocks noGrp="1"/>
          </p:cNvSpPr>
          <p:nvPr>
            <p:ph type="ftr" sz="quarter" idx="4"/>
          </p:nvPr>
        </p:nvSpPr>
        <p:spPr>
          <a:xfrm>
            <a:off x="0" y="9264229"/>
            <a:ext cx="2889938" cy="489373"/>
          </a:xfrm>
          <a:prstGeom prst="rect">
            <a:avLst/>
          </a:prstGeom>
        </p:spPr>
        <p:txBody>
          <a:bodyPr vert="horz" lIns="91432" tIns="45717" rIns="91432" bIns="45717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aidinumbri kohatäide 6"/>
          <p:cNvSpPr>
            <a:spLocks noGrp="1"/>
          </p:cNvSpPr>
          <p:nvPr>
            <p:ph type="sldNum" sz="quarter" idx="5"/>
          </p:nvPr>
        </p:nvSpPr>
        <p:spPr>
          <a:xfrm>
            <a:off x="3777608" y="9264229"/>
            <a:ext cx="2889938" cy="489373"/>
          </a:xfrm>
          <a:prstGeom prst="rect">
            <a:avLst/>
          </a:prstGeom>
        </p:spPr>
        <p:txBody>
          <a:bodyPr vert="horz" lIns="91432" tIns="45717" rIns="91432" bIns="45717" rtlCol="0" anchor="b"/>
          <a:lstStyle>
            <a:lvl1pPr algn="r">
              <a:defRPr sz="1200"/>
            </a:lvl1pPr>
          </a:lstStyle>
          <a:p>
            <a:fld id="{A7833305-6061-4162-8621-D52ACA04C19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0783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3305-6061-4162-8621-D52ACA04C19F}" type="slidenum">
              <a:rPr lang="et-EE" smtClean="0"/>
              <a:t>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81054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smtClean="0"/>
              <a:t>Klõpsake laadi muutmiseks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1664-1463-45DD-8D5A-1DA0B9104981}" type="datetime1">
              <a:rPr lang="et-EE" smtClean="0"/>
              <a:t>06.12.2016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1955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97FD-06F8-4E38-84B1-D2723DC1CF6C}" type="datetime1">
              <a:rPr lang="et-EE" smtClean="0"/>
              <a:t>06.12.2016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19911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790D-1D6C-4CF8-9F6F-815CD3D4C4DE}" type="datetime1">
              <a:rPr lang="et-EE" smtClean="0"/>
              <a:t>06.12.2016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34325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ealkiri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tiitli laadi</a:t>
            </a:r>
            <a:endParaRPr lang="et-EE"/>
          </a:p>
        </p:txBody>
      </p:sp>
      <p:sp>
        <p:nvSpPr>
          <p:cNvPr id="3" name="Teksti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A338E-3AFA-4645-8B19-94B015127B17}" type="datetime1">
              <a:rPr lang="et-EE" smtClean="0"/>
              <a:t>06.12.2016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950D6-14C5-47D4-9219-7F0C87F8A719}" type="slidenum">
              <a:rPr lang="en-GB" altLang="et-EE"/>
              <a:pPr/>
              <a:t>‹#›</a:t>
            </a:fld>
            <a:endParaRPr lang="en-GB" altLang="et-EE"/>
          </a:p>
        </p:txBody>
      </p:sp>
    </p:spTree>
    <p:extLst>
      <p:ext uri="{BB962C8B-B14F-4D97-AF65-F5344CB8AC3E}">
        <p14:creationId xmlns:p14="http://schemas.microsoft.com/office/powerpoint/2010/main" val="119429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D038-3FB1-40D8-8747-17BE32FBDC07}" type="datetime1">
              <a:rPr lang="et-EE" smtClean="0"/>
              <a:t>06.12.2016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69134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CD2C-01C7-4673-9974-B4B8CE670BBE}" type="datetime1">
              <a:rPr lang="et-EE" smtClean="0"/>
              <a:t>06.12.2016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3956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31C5-6988-4BDC-A3A7-B592CA607C4B}" type="datetime1">
              <a:rPr lang="et-EE" smtClean="0"/>
              <a:t>06.12.2016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3095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2EE1-836A-4EB4-8562-76DB1645EA4D}" type="datetime1">
              <a:rPr lang="et-EE" smtClean="0"/>
              <a:t>06.12.2016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0070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67D0-7215-45AD-B76E-4B5BCD918A3B}" type="datetime1">
              <a:rPr lang="et-EE" smtClean="0"/>
              <a:t>06.12.2016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9114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0DCA-5098-40BF-BE14-1EF95C6E5750}" type="datetime1">
              <a:rPr lang="et-EE" smtClean="0"/>
              <a:t>06.12.2016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7078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81EC-8E4A-4B37-847E-55AE1F487EBE}" type="datetime1">
              <a:rPr lang="et-EE" smtClean="0"/>
              <a:t>06.12.2016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7060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 smtClean="0"/>
              <a:t>Pildi lisamiseks klõpsake ikooni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F1AC-2F76-4E98-84E2-21009719E155}" type="datetime1">
              <a:rPr lang="et-EE" smtClean="0"/>
              <a:t>06.12.2016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7413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4AFA-79C3-484B-905F-05880DC37CF8}" type="datetime1">
              <a:rPr lang="et-EE" smtClean="0"/>
              <a:t>06.12.2016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2533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16.xml"/><Relationship Id="rId7" Type="http://schemas.openxmlformats.org/officeDocument/2006/relationships/oleObject" Target="../embeddings/oleObject5.bin"/><Relationship Id="rId2" Type="http://schemas.openxmlformats.org/officeDocument/2006/relationships/tags" Target="../tags/tag15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tags" Target="../tags/tag20.xml"/><Relationship Id="rId7" Type="http://schemas.openxmlformats.org/officeDocument/2006/relationships/oleObject" Target="../embeddings/oleObject6.bin"/><Relationship Id="rId2" Type="http://schemas.openxmlformats.org/officeDocument/2006/relationships/tags" Target="../tags/tag19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24.xml"/><Relationship Id="rId7" Type="http://schemas.openxmlformats.org/officeDocument/2006/relationships/oleObject" Target="../embeddings/oleObject7.bin"/><Relationship Id="rId2" Type="http://schemas.openxmlformats.org/officeDocument/2006/relationships/tags" Target="../tags/tag23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28.xml"/><Relationship Id="rId7" Type="http://schemas.openxmlformats.org/officeDocument/2006/relationships/oleObject" Target="../embeddings/oleObject8.bin"/><Relationship Id="rId2" Type="http://schemas.openxmlformats.org/officeDocument/2006/relationships/tags" Target="../tags/tag27.xml"/><Relationship Id="rId1" Type="http://schemas.openxmlformats.org/officeDocument/2006/relationships/vmlDrawing" Target="../drawings/vmlDrawing8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tags" Target="../tags/tag32.xml"/><Relationship Id="rId7" Type="http://schemas.openxmlformats.org/officeDocument/2006/relationships/oleObject" Target="../embeddings/oleObject9.bin"/><Relationship Id="rId2" Type="http://schemas.openxmlformats.org/officeDocument/2006/relationships/tags" Target="../tags/tag31.xml"/><Relationship Id="rId1" Type="http://schemas.openxmlformats.org/officeDocument/2006/relationships/vmlDrawing" Target="../drawings/vmlDrawing9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tags" Target="../tags/tag36.xml"/><Relationship Id="rId7" Type="http://schemas.openxmlformats.org/officeDocument/2006/relationships/oleObject" Target="../embeddings/oleObject10.bin"/><Relationship Id="rId2" Type="http://schemas.openxmlformats.org/officeDocument/2006/relationships/tags" Target="../tags/tag35.xml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tags" Target="../tags/tag40.xml"/><Relationship Id="rId7" Type="http://schemas.openxmlformats.org/officeDocument/2006/relationships/oleObject" Target="../embeddings/oleObject11.bin"/><Relationship Id="rId2" Type="http://schemas.openxmlformats.org/officeDocument/2006/relationships/tags" Target="../tags/tag39.xml"/><Relationship Id="rId1" Type="http://schemas.openxmlformats.org/officeDocument/2006/relationships/vmlDrawing" Target="../drawings/vmlDrawing11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tags" Target="../tags/tag44.xml"/><Relationship Id="rId7" Type="http://schemas.openxmlformats.org/officeDocument/2006/relationships/oleObject" Target="../embeddings/oleObject12.bin"/><Relationship Id="rId2" Type="http://schemas.openxmlformats.org/officeDocument/2006/relationships/tags" Target="../tags/tag43.xml"/><Relationship Id="rId1" Type="http://schemas.openxmlformats.org/officeDocument/2006/relationships/vmlDrawing" Target="../drawings/vmlDrawing12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48.xml"/><Relationship Id="rId7" Type="http://schemas.openxmlformats.org/officeDocument/2006/relationships/oleObject" Target="../embeddings/oleObject13.bin"/><Relationship Id="rId2" Type="http://schemas.openxmlformats.org/officeDocument/2006/relationships/tags" Target="../tags/tag47.xml"/><Relationship Id="rId1" Type="http://schemas.openxmlformats.org/officeDocument/2006/relationships/vmlDrawing" Target="../drawings/vmlDrawing13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tags" Target="../tags/tag52.xml"/><Relationship Id="rId7" Type="http://schemas.openxmlformats.org/officeDocument/2006/relationships/oleObject" Target="../embeddings/oleObject14.bin"/><Relationship Id="rId2" Type="http://schemas.openxmlformats.org/officeDocument/2006/relationships/tags" Target="../tags/tag51.xml"/><Relationship Id="rId1" Type="http://schemas.openxmlformats.org/officeDocument/2006/relationships/vmlDrawing" Target="../drawings/vmlDrawing14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56.xml"/><Relationship Id="rId7" Type="http://schemas.openxmlformats.org/officeDocument/2006/relationships/oleObject" Target="../embeddings/oleObject15.bin"/><Relationship Id="rId2" Type="http://schemas.openxmlformats.org/officeDocument/2006/relationships/tags" Target="../tags/tag55.xml"/><Relationship Id="rId1" Type="http://schemas.openxmlformats.org/officeDocument/2006/relationships/vmlDrawing" Target="../drawings/vmlDrawing15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2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image" Target="../media/image16.emf"/><Relationship Id="rId2" Type="http://schemas.openxmlformats.org/officeDocument/2006/relationships/tags" Target="../tags/tag59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6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image" Target="../media/image17.emf"/><Relationship Id="rId2" Type="http://schemas.openxmlformats.org/officeDocument/2006/relationships/tags" Target="../tags/tag6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6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3.emf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12.xml"/><Relationship Id="rId7" Type="http://schemas.openxmlformats.org/officeDocument/2006/relationships/oleObject" Target="../embeddings/oleObject4.bin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ctrTitle"/>
          </p:nvPr>
        </p:nvSpPr>
        <p:spPr>
          <a:xfrm>
            <a:off x="162560" y="258763"/>
            <a:ext cx="8859520" cy="2387600"/>
          </a:xfrm>
        </p:spPr>
        <p:txBody>
          <a:bodyPr/>
          <a:lstStyle/>
          <a:p>
            <a:r>
              <a:rPr lang="et-EE" dirty="0" smtClean="0"/>
              <a:t>Programmeerimise alused II</a:t>
            </a:r>
            <a:endParaRPr lang="et-EE" dirty="0"/>
          </a:p>
        </p:txBody>
      </p:sp>
      <p:sp>
        <p:nvSpPr>
          <p:cNvPr id="3" name="Alapealkiri 2"/>
          <p:cNvSpPr>
            <a:spLocks noGrp="1"/>
          </p:cNvSpPr>
          <p:nvPr>
            <p:ph type="subTitle" idx="1"/>
          </p:nvPr>
        </p:nvSpPr>
        <p:spPr>
          <a:xfrm>
            <a:off x="751840" y="3628074"/>
            <a:ext cx="7680960" cy="3093402"/>
          </a:xfrm>
        </p:spPr>
        <p:txBody>
          <a:bodyPr>
            <a:normAutofit/>
          </a:bodyPr>
          <a:lstStyle/>
          <a:p>
            <a:r>
              <a:rPr lang="et-EE" sz="3200" dirty="0" smtClean="0"/>
              <a:t>Infotehnoloogia mitteinformaatikutele</a:t>
            </a:r>
          </a:p>
          <a:p>
            <a:r>
              <a:rPr lang="et-EE" sz="3200" dirty="0"/>
              <a:t>1</a:t>
            </a:r>
            <a:r>
              <a:rPr lang="et-EE" sz="3200" dirty="0" smtClean="0"/>
              <a:t>. detsember 2016</a:t>
            </a:r>
          </a:p>
          <a:p>
            <a:r>
              <a:rPr lang="et-EE" sz="3200" dirty="0" smtClean="0"/>
              <a:t>Eno Tõnisson</a:t>
            </a:r>
            <a:endParaRPr lang="et-EE" sz="3200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595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700" cy="1325563"/>
          </a:xfrm>
        </p:spPr>
        <p:txBody>
          <a:bodyPr/>
          <a:lstStyle/>
          <a:p>
            <a:r>
              <a:rPr lang="et-EE" dirty="0"/>
              <a:t>Mis </a:t>
            </a:r>
            <a:r>
              <a:rPr lang="et-EE" dirty="0" smtClean="0"/>
              <a:t>võib ilmuda </a:t>
            </a:r>
            <a:r>
              <a:rPr lang="et-EE" dirty="0"/>
              <a:t>ekraanile?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85750" y="2919594"/>
            <a:ext cx="41148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lphaLcPeriod"/>
            </a:pPr>
            <a:r>
              <a:rPr lang="et-EE" dirty="0" smtClean="0"/>
              <a:t>2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lphaLcPeriod"/>
            </a:pPr>
            <a:r>
              <a:rPr lang="fi-FI" dirty="0" smtClean="0"/>
              <a:t>{2}</a:t>
            </a:r>
            <a:endParaRPr lang="fi-FI" dirty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lphaLcPeriod"/>
            </a:pPr>
            <a:r>
              <a:rPr lang="et-EE" dirty="0" smtClean="0"/>
              <a:t>Midagi muud</a:t>
            </a:r>
            <a:endParaRPr lang="fi-FI" dirty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lphaLcPeriod"/>
            </a:pPr>
            <a:r>
              <a:rPr lang="fi-FI" dirty="0" err="1" smtClean="0"/>
              <a:t>Veateade</a:t>
            </a:r>
            <a:endParaRPr lang="et-EE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42549310"/>
              </p:ext>
            </p:extLst>
          </p:nvPr>
        </p:nvGraphicFramePr>
        <p:xfrm>
          <a:off x="6824876" y="4206122"/>
          <a:ext cx="2255624" cy="253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4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4876" y="4206122"/>
                        <a:ext cx="2255624" cy="253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9920" y="1481267"/>
            <a:ext cx="70231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set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a.add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AI1"/>
          <p:cNvSpPr/>
          <p:nvPr>
            <p:custDataLst>
              <p:tags r:id="rId5"/>
            </p:custDataLst>
          </p:nvPr>
        </p:nvSpPr>
        <p:spPr>
          <a:xfrm rot="10800000">
            <a:off x="-39370" y="3527501"/>
            <a:ext cx="406400" cy="4064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989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Pealkiri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et-EE" altLang="et-EE" smtClean="0"/>
              <a:t>Sõnastik</a:t>
            </a:r>
            <a:endParaRPr lang="en-US" altLang="et-EE" smtClean="0"/>
          </a:p>
        </p:txBody>
      </p:sp>
      <p:sp>
        <p:nvSpPr>
          <p:cNvPr id="15363" name="Sisu kohatäide 2"/>
          <p:cNvSpPr>
            <a:spLocks noGrp="1"/>
          </p:cNvSpPr>
          <p:nvPr>
            <p:ph idx="1"/>
          </p:nvPr>
        </p:nvSpPr>
        <p:spPr>
          <a:xfrm>
            <a:off x="250825" y="1196975"/>
            <a:ext cx="8893175" cy="5159376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S</a:t>
            </a:r>
            <a:r>
              <a:rPr lang="et-EE" sz="2400" dirty="0" smtClean="0"/>
              <a:t>õ</a:t>
            </a:r>
            <a:r>
              <a:rPr lang="en-US" sz="2400" dirty="0" err="1" smtClean="0"/>
              <a:t>nastik</a:t>
            </a:r>
            <a:r>
              <a:rPr lang="en-US" sz="2400" dirty="0" smtClean="0"/>
              <a:t> (</a:t>
            </a:r>
            <a:r>
              <a:rPr lang="en-US" sz="2400" dirty="0" err="1" smtClean="0"/>
              <a:t>ingl</a:t>
            </a:r>
            <a:r>
              <a:rPr lang="en-US" sz="2400" dirty="0" smtClean="0"/>
              <a:t>. </a:t>
            </a:r>
            <a:r>
              <a:rPr lang="en-US" sz="2400" i="1" dirty="0" smtClean="0"/>
              <a:t>dictionary</a:t>
            </a:r>
            <a:r>
              <a:rPr lang="en-US" sz="2400" dirty="0" smtClean="0"/>
              <a:t>) on d</a:t>
            </a:r>
            <a:r>
              <a:rPr lang="et-EE" sz="2400" dirty="0" smtClean="0"/>
              <a:t>ü</a:t>
            </a:r>
            <a:r>
              <a:rPr lang="en-US" sz="2400" dirty="0" err="1" smtClean="0"/>
              <a:t>naamilise</a:t>
            </a:r>
            <a:r>
              <a:rPr lang="en-US" sz="2400" dirty="0" smtClean="0"/>
              <a:t> </a:t>
            </a:r>
            <a:r>
              <a:rPr lang="et-EE" sz="2400" dirty="0" smtClean="0"/>
              <a:t>pikkusega</a:t>
            </a:r>
            <a:r>
              <a:rPr lang="en-US" sz="2400" dirty="0" smtClean="0"/>
              <a:t> </a:t>
            </a:r>
            <a:r>
              <a:rPr lang="et-EE" sz="2400" dirty="0" smtClean="0"/>
              <a:t>muudetav (</a:t>
            </a:r>
            <a:r>
              <a:rPr lang="en-US" sz="2400" dirty="0" err="1" smtClean="0"/>
              <a:t>muteeritav</a:t>
            </a:r>
            <a:r>
              <a:rPr lang="et-EE" sz="2400" dirty="0" smtClean="0"/>
              <a:t>) </a:t>
            </a:r>
            <a:r>
              <a:rPr lang="en-US" sz="2400" dirty="0" err="1" smtClean="0"/>
              <a:t>andmestruktuur</a:t>
            </a:r>
            <a:r>
              <a:rPr lang="en-US" sz="2400" dirty="0" smtClean="0"/>
              <a:t>, </a:t>
            </a:r>
            <a:r>
              <a:rPr lang="en-US" sz="2400" dirty="0" err="1" smtClean="0"/>
              <a:t>kus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elemente</a:t>
            </a:r>
            <a:r>
              <a:rPr lang="en-US" sz="2400" dirty="0" smtClean="0"/>
              <a:t> </a:t>
            </a:r>
            <a:r>
              <a:rPr lang="en-US" sz="2400" dirty="0" err="1" smtClean="0"/>
              <a:t>identi</a:t>
            </a:r>
            <a:r>
              <a:rPr lang="et-EE" sz="2400" dirty="0" err="1" smtClean="0"/>
              <a:t>fi</a:t>
            </a:r>
            <a:r>
              <a:rPr lang="en-US" sz="2400" dirty="0" err="1" smtClean="0"/>
              <a:t>tseeritakse</a:t>
            </a:r>
            <a:r>
              <a:rPr lang="et-EE" sz="2400" dirty="0" smtClean="0"/>
              <a:t> </a:t>
            </a:r>
            <a:r>
              <a:rPr lang="en-US" sz="2400" dirty="0" smtClean="0"/>
              <a:t>v</a:t>
            </a:r>
            <a:r>
              <a:rPr lang="et-EE" sz="2400" dirty="0" smtClean="0"/>
              <a:t>õ</a:t>
            </a:r>
            <a:r>
              <a:rPr lang="en-US" sz="2400" dirty="0" err="1" smtClean="0"/>
              <a:t>tmetega</a:t>
            </a:r>
            <a:r>
              <a:rPr lang="en-US" sz="2400" dirty="0" smtClean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err="1" smtClean="0"/>
              <a:t>Esitatakse</a:t>
            </a:r>
            <a:r>
              <a:rPr lang="en-US" sz="2400" dirty="0" smtClean="0"/>
              <a:t> (v</a:t>
            </a:r>
            <a:r>
              <a:rPr lang="et-EE" sz="2400" dirty="0" smtClean="0"/>
              <a:t>õ</a:t>
            </a:r>
            <a:r>
              <a:rPr lang="en-US" sz="2400" dirty="0" err="1" smtClean="0"/>
              <a:t>ti:v</a:t>
            </a:r>
            <a:r>
              <a:rPr lang="et-EE" sz="2400" dirty="0" err="1" smtClean="0"/>
              <a:t>ää</a:t>
            </a:r>
            <a:r>
              <a:rPr lang="en-US" sz="2400" dirty="0" err="1" smtClean="0"/>
              <a:t>rtus</a:t>
            </a:r>
            <a:r>
              <a:rPr lang="en-US" sz="2400" dirty="0" smtClean="0"/>
              <a:t>)-</a:t>
            </a:r>
            <a:r>
              <a:rPr lang="en-US" sz="2400" dirty="0" err="1" smtClean="0"/>
              <a:t>paaride</a:t>
            </a:r>
            <a:r>
              <a:rPr lang="en-US" sz="2400" dirty="0" smtClean="0"/>
              <a:t> </a:t>
            </a:r>
            <a:r>
              <a:rPr lang="en-US" sz="2400" dirty="0" err="1" smtClean="0"/>
              <a:t>loendina</a:t>
            </a:r>
            <a:r>
              <a:rPr lang="en-US" sz="2400" dirty="0" smtClean="0"/>
              <a:t> </a:t>
            </a:r>
            <a:r>
              <a:rPr lang="en-US" sz="2400" dirty="0" err="1" smtClean="0"/>
              <a:t>loogeliste</a:t>
            </a:r>
            <a:r>
              <a:rPr lang="en-US" sz="2400" dirty="0" smtClean="0"/>
              <a:t> </a:t>
            </a:r>
            <a:r>
              <a:rPr lang="en-US" sz="2400" dirty="0" err="1" smtClean="0"/>
              <a:t>sulgude</a:t>
            </a:r>
            <a:r>
              <a:rPr lang="et-EE" sz="2400" dirty="0" smtClean="0"/>
              <a:t> </a:t>
            </a:r>
            <a:r>
              <a:rPr lang="en-US" sz="2400" dirty="0" err="1" smtClean="0"/>
              <a:t>vahel</a:t>
            </a:r>
            <a:r>
              <a:rPr lang="en-US" sz="2400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t-EE" sz="2400" b="1" dirty="0" smtClean="0">
                <a:latin typeface="Courier New" pitchFamily="49" charset="0"/>
                <a:cs typeface="Courier New" pitchFamily="49" charset="0"/>
              </a:rPr>
              <a:t>		{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:expr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key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:expr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t-EE" sz="2400" b="1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t-EE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ke</a:t>
            </a:r>
            <a:r>
              <a:rPr lang="et-EE" sz="2400" b="1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:expr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t-EE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t-EE" sz="2400" b="1" dirty="0" smtClean="0">
                <a:latin typeface="Courier New" pitchFamily="49" charset="0"/>
                <a:cs typeface="Courier New" pitchFamily="49" charset="0"/>
              </a:rPr>
            </a:b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i-FI" sz="2400" dirty="0" smtClean="0"/>
              <a:t>V</a:t>
            </a:r>
            <a:r>
              <a:rPr lang="et-EE" sz="2400" dirty="0" smtClean="0"/>
              <a:t>õ</a:t>
            </a:r>
            <a:r>
              <a:rPr lang="fi-FI" sz="2400" dirty="0" err="1" smtClean="0"/>
              <a:t>tmed</a:t>
            </a:r>
            <a:r>
              <a:rPr lang="et-EE" sz="2400" dirty="0" smtClean="0"/>
              <a:t> </a:t>
            </a:r>
            <a:r>
              <a:rPr lang="fi-FI" sz="2400" dirty="0" smtClean="0"/>
              <a:t>v</a:t>
            </a:r>
            <a:r>
              <a:rPr lang="et-EE" sz="2400" dirty="0" smtClean="0"/>
              <a:t>õ</a:t>
            </a:r>
            <a:r>
              <a:rPr lang="fi-FI" sz="2400" dirty="0" err="1" smtClean="0"/>
              <a:t>ivad</a:t>
            </a:r>
            <a:r>
              <a:rPr lang="fi-FI" sz="2400" dirty="0" smtClean="0"/>
              <a:t> olla </a:t>
            </a:r>
            <a:r>
              <a:rPr lang="fi-FI" sz="2400" dirty="0" err="1" smtClean="0"/>
              <a:t>suvalist</a:t>
            </a:r>
            <a:r>
              <a:rPr lang="fi-FI" sz="2400" dirty="0" smtClean="0"/>
              <a:t> </a:t>
            </a:r>
            <a:r>
              <a:rPr lang="et-EE" sz="2400" dirty="0" smtClean="0"/>
              <a:t>muutmatut (</a:t>
            </a:r>
            <a:r>
              <a:rPr lang="fi-FI" sz="2400" dirty="0" err="1" smtClean="0"/>
              <a:t>mittemuteeritavat</a:t>
            </a:r>
            <a:r>
              <a:rPr lang="et-EE" sz="2400" dirty="0" smtClean="0"/>
              <a:t>)</a:t>
            </a:r>
            <a:r>
              <a:rPr lang="fi-FI" sz="2400" dirty="0" smtClean="0"/>
              <a:t> t</a:t>
            </a:r>
            <a:r>
              <a:rPr lang="et-EE" sz="2400" dirty="0" err="1" smtClean="0"/>
              <a:t>üü</a:t>
            </a:r>
            <a:r>
              <a:rPr lang="fi-FI" sz="2400" dirty="0" err="1" smtClean="0"/>
              <a:t>pi</a:t>
            </a:r>
            <a:r>
              <a:rPr lang="et-EE" sz="2400" dirty="0" smtClean="0"/>
              <a:t> </a:t>
            </a:r>
            <a:r>
              <a:rPr lang="en-US" sz="2400" dirty="0" smtClean="0"/>
              <a:t>v</a:t>
            </a:r>
            <a:r>
              <a:rPr lang="et-EE" sz="2400" dirty="0" err="1" smtClean="0"/>
              <a:t>ää</a:t>
            </a:r>
            <a:r>
              <a:rPr lang="en-US" sz="2400" dirty="0" err="1" smtClean="0"/>
              <a:t>rtused</a:t>
            </a:r>
            <a:r>
              <a:rPr lang="en-US" sz="2400" dirty="0" smtClean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K</a:t>
            </a:r>
            <a:r>
              <a:rPr lang="et-EE" sz="2400" dirty="0" smtClean="0"/>
              <a:t>õ</a:t>
            </a:r>
            <a:r>
              <a:rPr lang="en-US" sz="2400" dirty="0" err="1" smtClean="0"/>
              <a:t>ik</a:t>
            </a:r>
            <a:r>
              <a:rPr lang="en-US" sz="2400" dirty="0" smtClean="0"/>
              <a:t> v</a:t>
            </a:r>
            <a:r>
              <a:rPr lang="et-EE" sz="2400" dirty="0" smtClean="0"/>
              <a:t>õ</a:t>
            </a:r>
            <a:r>
              <a:rPr lang="en-US" sz="2400" dirty="0" err="1" smtClean="0"/>
              <a:t>tmed</a:t>
            </a:r>
            <a:r>
              <a:rPr lang="en-US" sz="2400" dirty="0" smtClean="0"/>
              <a:t> on </a:t>
            </a:r>
            <a:r>
              <a:rPr lang="en-US" sz="2400" dirty="0" err="1" smtClean="0"/>
              <a:t>reeglina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t</a:t>
            </a:r>
            <a:r>
              <a:rPr lang="et-EE" sz="2400" dirty="0" err="1" smtClean="0"/>
              <a:t>üü</a:t>
            </a:r>
            <a:r>
              <a:rPr lang="en-US" sz="2400" dirty="0" smtClean="0"/>
              <a:t>pi </a:t>
            </a:r>
            <a:r>
              <a:rPr lang="en-US" sz="2400" dirty="0" err="1" smtClean="0"/>
              <a:t>ja</a:t>
            </a:r>
            <a:r>
              <a:rPr lang="en-US" sz="2400" dirty="0" smtClean="0"/>
              <a:t> v</a:t>
            </a:r>
            <a:r>
              <a:rPr lang="et-EE" sz="2400" dirty="0" err="1" smtClean="0"/>
              <a:t>ää</a:t>
            </a:r>
            <a:r>
              <a:rPr lang="en-US" sz="2400" dirty="0" err="1" smtClean="0"/>
              <a:t>rtused</a:t>
            </a:r>
            <a:r>
              <a:rPr lang="et-EE" sz="2400" dirty="0" err="1" smtClean="0"/>
              <a:t>ki</a:t>
            </a:r>
            <a:r>
              <a:rPr lang="et-EE" sz="2400" dirty="0" smtClean="0"/>
              <a:t> </a:t>
            </a:r>
            <a:r>
              <a:rPr lang="en-US" sz="2400" dirty="0" smtClean="0"/>
              <a:t>on </a:t>
            </a:r>
            <a:r>
              <a:rPr lang="en-US" sz="2400" dirty="0" err="1" smtClean="0"/>
              <a:t>reeglina</a:t>
            </a:r>
            <a:r>
              <a:rPr lang="en-US" sz="2400" dirty="0" smtClean="0"/>
              <a:t> </a:t>
            </a:r>
            <a:r>
              <a:rPr lang="et-EE" sz="2400" dirty="0" smtClean="0"/>
              <a:t>ü</a:t>
            </a:r>
            <a:r>
              <a:rPr lang="en-US" sz="2400" dirty="0" err="1" smtClean="0"/>
              <a:t>hte</a:t>
            </a:r>
            <a:r>
              <a:rPr lang="en-US" sz="2400" dirty="0" smtClean="0"/>
              <a:t> t</a:t>
            </a:r>
            <a:r>
              <a:rPr lang="et-EE" sz="2400" dirty="0" err="1" smtClean="0"/>
              <a:t>üü</a:t>
            </a:r>
            <a:r>
              <a:rPr lang="en-US" sz="2400" dirty="0" smtClean="0"/>
              <a:t>pi, </a:t>
            </a:r>
            <a:r>
              <a:rPr lang="en-US" sz="2400" dirty="0" err="1" smtClean="0"/>
              <a:t>kuid</a:t>
            </a:r>
            <a:r>
              <a:rPr lang="en-US" sz="2400" dirty="0" smtClean="0"/>
              <a:t> Python </a:t>
            </a:r>
            <a:r>
              <a:rPr lang="en-US" sz="2400" dirty="0" err="1" smtClean="0"/>
              <a:t>lubab</a:t>
            </a:r>
            <a:r>
              <a:rPr lang="en-US" sz="2400" dirty="0" smtClean="0"/>
              <a:t> </a:t>
            </a:r>
            <a:r>
              <a:rPr lang="en-US" sz="2400" dirty="0" err="1" smtClean="0"/>
              <a:t>ka</a:t>
            </a:r>
            <a:r>
              <a:rPr lang="en-US" sz="2400" dirty="0" smtClean="0"/>
              <a:t> </a:t>
            </a:r>
            <a:r>
              <a:rPr lang="en-US" sz="2400" dirty="0" err="1" smtClean="0"/>
              <a:t>erinevat</a:t>
            </a:r>
            <a:r>
              <a:rPr lang="et-EE" sz="2400" dirty="0" smtClean="0"/>
              <a:t> </a:t>
            </a:r>
            <a:r>
              <a:rPr lang="en-US" sz="2400" dirty="0" smtClean="0"/>
              <a:t>t</a:t>
            </a:r>
            <a:r>
              <a:rPr lang="et-EE" sz="2400" dirty="0" err="1" smtClean="0"/>
              <a:t>üü</a:t>
            </a:r>
            <a:r>
              <a:rPr lang="en-US" sz="2400" dirty="0" smtClean="0"/>
              <a:t>pi v</a:t>
            </a:r>
            <a:r>
              <a:rPr lang="et-EE" sz="2400" dirty="0" smtClean="0"/>
              <a:t>õ</a:t>
            </a:r>
            <a:r>
              <a:rPr lang="en-US" sz="2400" dirty="0" err="1" smtClean="0"/>
              <a:t>tmeid</a:t>
            </a:r>
            <a:r>
              <a:rPr lang="en-US" sz="2400" dirty="0" smtClean="0"/>
              <a:t> </a:t>
            </a:r>
            <a:r>
              <a:rPr lang="en-US" sz="2400" dirty="0" err="1" smtClean="0"/>
              <a:t>ja</a:t>
            </a:r>
            <a:r>
              <a:rPr lang="en-US" sz="2400" dirty="0" smtClean="0"/>
              <a:t>/v</a:t>
            </a:r>
            <a:r>
              <a:rPr lang="et-EE" sz="2400" dirty="0" smtClean="0"/>
              <a:t>õ</a:t>
            </a:r>
            <a:r>
              <a:rPr lang="en-US" sz="2400" dirty="0" err="1" smtClean="0"/>
              <a:t>i</a:t>
            </a:r>
            <a:r>
              <a:rPr lang="en-US" sz="2400" dirty="0" smtClean="0"/>
              <a:t> v</a:t>
            </a:r>
            <a:r>
              <a:rPr lang="et-EE" sz="2400" dirty="0" err="1" smtClean="0"/>
              <a:t>ää</a:t>
            </a:r>
            <a:r>
              <a:rPr lang="en-US" sz="2400" dirty="0" err="1" smtClean="0"/>
              <a:t>rtusi</a:t>
            </a:r>
            <a:r>
              <a:rPr lang="en-US" sz="2400" dirty="0" smtClean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err="1" smtClean="0"/>
              <a:t>Sarnaselt</a:t>
            </a:r>
            <a:r>
              <a:rPr lang="en-US" sz="2400" dirty="0" smtClean="0"/>
              <a:t> </a:t>
            </a:r>
            <a:r>
              <a:rPr lang="en-US" sz="2400" dirty="0" err="1" smtClean="0"/>
              <a:t>listidega</a:t>
            </a:r>
            <a:r>
              <a:rPr lang="en-US" sz="2400" dirty="0" smtClean="0"/>
              <a:t>, </a:t>
            </a:r>
            <a:r>
              <a:rPr lang="en-US" sz="2400" dirty="0" err="1" smtClean="0"/>
              <a:t>toimub</a:t>
            </a:r>
            <a:r>
              <a:rPr lang="en-US" sz="2400" dirty="0" smtClean="0"/>
              <a:t> s</a:t>
            </a:r>
            <a:r>
              <a:rPr lang="et-EE" sz="2400" dirty="0" smtClean="0"/>
              <a:t>õ</a:t>
            </a:r>
            <a:r>
              <a:rPr lang="en-US" sz="2400" dirty="0" err="1" smtClean="0"/>
              <a:t>nastiku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elementidele</a:t>
            </a:r>
            <a:r>
              <a:rPr lang="en-US" sz="2400" dirty="0" smtClean="0"/>
              <a:t> </a:t>
            </a:r>
            <a:r>
              <a:rPr lang="en-US" sz="2400" dirty="0" err="1" smtClean="0"/>
              <a:t>juurdep</a:t>
            </a:r>
            <a:r>
              <a:rPr lang="et-EE" sz="2400" dirty="0" err="1" smtClean="0"/>
              <a:t>ää</a:t>
            </a:r>
            <a:r>
              <a:rPr lang="en-US" sz="2400" dirty="0" smtClean="0"/>
              <a:t>s</a:t>
            </a:r>
            <a:r>
              <a:rPr lang="et-EE" sz="2400" dirty="0" smtClean="0"/>
              <a:t> </a:t>
            </a:r>
            <a:r>
              <a:rPr lang="en-US" sz="2400" dirty="0" err="1" smtClean="0"/>
              <a:t>indekseerimisega</a:t>
            </a:r>
            <a:r>
              <a:rPr lang="en-US" sz="2400" dirty="0" smtClean="0"/>
              <a:t>, </a:t>
            </a:r>
            <a:r>
              <a:rPr lang="en-US" sz="2400" dirty="0" err="1" smtClean="0"/>
              <a:t>kuid</a:t>
            </a:r>
            <a:r>
              <a:rPr lang="en-US" sz="2400" dirty="0" smtClean="0"/>
              <a:t> t</a:t>
            </a:r>
            <a:r>
              <a:rPr lang="et-EE" sz="2400" dirty="0" smtClean="0"/>
              <a:t>ä</a:t>
            </a:r>
            <a:r>
              <a:rPr lang="en-US" sz="2400" dirty="0" err="1" smtClean="0"/>
              <a:t>isarvuliste</a:t>
            </a:r>
            <a:r>
              <a:rPr lang="en-US" sz="2400" dirty="0" smtClean="0"/>
              <a:t> </a:t>
            </a:r>
            <a:r>
              <a:rPr lang="en-US" sz="2400" dirty="0" err="1" smtClean="0"/>
              <a:t>indeksite</a:t>
            </a:r>
            <a:r>
              <a:rPr lang="en-US" sz="2400" dirty="0" smtClean="0"/>
              <a:t> </a:t>
            </a:r>
            <a:r>
              <a:rPr lang="en-US" sz="2400" dirty="0" err="1" smtClean="0"/>
              <a:t>asemel</a:t>
            </a:r>
            <a:r>
              <a:rPr lang="en-US" sz="2400" dirty="0" smtClean="0"/>
              <a:t> </a:t>
            </a:r>
            <a:r>
              <a:rPr lang="en-US" sz="2400" dirty="0" err="1" smtClean="0"/>
              <a:t>kasutatakse</a:t>
            </a:r>
            <a:r>
              <a:rPr lang="et-EE" sz="2400" dirty="0" smtClean="0"/>
              <a:t> </a:t>
            </a:r>
            <a:r>
              <a:rPr lang="en-US" sz="2400" dirty="0" smtClean="0"/>
              <a:t>v</a:t>
            </a:r>
            <a:r>
              <a:rPr lang="et-EE" sz="2400" dirty="0" smtClean="0"/>
              <a:t>õ</a:t>
            </a:r>
            <a:r>
              <a:rPr lang="en-US" sz="2400" dirty="0" err="1" smtClean="0"/>
              <a:t>tmeid</a:t>
            </a:r>
            <a:r>
              <a:rPr lang="en-US" sz="2400" dirty="0" smtClean="0"/>
              <a:t>.</a:t>
            </a:r>
            <a:endParaRPr lang="et-EE" sz="24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err="1" smtClean="0"/>
              <a:t>Samuti</a:t>
            </a:r>
            <a:r>
              <a:rPr lang="en-US" sz="2400" dirty="0" smtClean="0"/>
              <a:t> </a:t>
            </a:r>
            <a:r>
              <a:rPr lang="en-US" sz="2400" dirty="0" err="1" smtClean="0"/>
              <a:t>saab</a:t>
            </a:r>
            <a:r>
              <a:rPr lang="en-US" sz="2400" dirty="0" smtClean="0"/>
              <a:t> </a:t>
            </a:r>
            <a:r>
              <a:rPr lang="et-EE" sz="2400" dirty="0" smtClean="0"/>
              <a:t>ü</a:t>
            </a:r>
            <a:r>
              <a:rPr lang="en-US" sz="2400" dirty="0" smtClean="0"/>
              <a:t>le s</a:t>
            </a:r>
            <a:r>
              <a:rPr lang="et-EE" sz="2400" dirty="0" smtClean="0"/>
              <a:t>õ</a:t>
            </a:r>
            <a:r>
              <a:rPr lang="en-US" sz="2400" dirty="0" err="1" smtClean="0"/>
              <a:t>nastiku</a:t>
            </a:r>
            <a:r>
              <a:rPr lang="en-US" sz="2400" dirty="0" smtClean="0"/>
              <a:t> </a:t>
            </a:r>
            <a:r>
              <a:rPr lang="en-US" sz="2400" dirty="0" err="1" smtClean="0"/>
              <a:t>itereerimiseks</a:t>
            </a:r>
            <a:r>
              <a:rPr lang="en-US" sz="2400" dirty="0" smtClean="0"/>
              <a:t> </a:t>
            </a:r>
            <a:r>
              <a:rPr lang="en-US" sz="2400" dirty="0" err="1" smtClean="0"/>
              <a:t>kasutada</a:t>
            </a:r>
            <a:r>
              <a:rPr lang="en-US" sz="2400" dirty="0" smtClean="0"/>
              <a:t> for-</a:t>
            </a:r>
            <a:r>
              <a:rPr lang="en-US" sz="2400" dirty="0" err="1" smtClean="0"/>
              <a:t>ts</a:t>
            </a:r>
            <a:r>
              <a:rPr lang="et-EE" sz="2400" dirty="0" smtClean="0"/>
              <a:t>ü</a:t>
            </a:r>
            <a:r>
              <a:rPr lang="en-US" sz="2400" dirty="0" err="1" smtClean="0"/>
              <a:t>klit</a:t>
            </a:r>
            <a:r>
              <a:rPr lang="et-EE" sz="2400" dirty="0" smtClean="0"/>
              <a:t>.</a:t>
            </a:r>
            <a:endParaRPr lang="en-US" sz="2400" dirty="0" smtClean="0"/>
          </a:p>
        </p:txBody>
      </p:sp>
      <p:sp>
        <p:nvSpPr>
          <p:cNvPr id="3076" name="Slaidinumbri kohatä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CC770EFE-AB83-490C-BE95-BD8EDF7BE0C1}" type="slidenum">
              <a:rPr lang="en-GB" altLang="et-EE">
                <a:latin typeface="Arial" panose="020B0604020202020204" pitchFamily="34" charset="0"/>
              </a:rPr>
              <a:pPr eaLnBrk="1" hangingPunct="1"/>
              <a:t>11</a:t>
            </a:fld>
            <a:endParaRPr lang="en-GB" altLang="et-E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isu kohatäide 2"/>
          <p:cNvSpPr>
            <a:spLocks noGrp="1"/>
          </p:cNvSpPr>
          <p:nvPr>
            <p:ph idx="1"/>
          </p:nvPr>
        </p:nvSpPr>
        <p:spPr>
          <a:xfrm>
            <a:off x="169228" y="331152"/>
            <a:ext cx="8974772" cy="6390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hääli</a:t>
            </a: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{'Andrus': 12900, 'Indrek':14000, 'Marju':</a:t>
            </a:r>
            <a:r>
              <a:rPr lang="en-US" alt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19000}</a:t>
            </a:r>
            <a:endParaRPr lang="en-US" altLang="et-E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hääli</a:t>
            </a: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hääli</a:t>
            </a: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</a:t>
            </a: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= 20000</a:t>
            </a:r>
          </a:p>
          <a:p>
            <a:pPr marL="0" indent="0">
              <a:buNone/>
            </a:pP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hääli</a:t>
            </a: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nimi</a:t>
            </a: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hääli</a:t>
            </a: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nimi</a:t>
            </a: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" " + </a:t>
            </a: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hääli</a:t>
            </a: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nimi</a:t>
            </a:r>
            <a:r>
              <a:rPr lang="en-US" alt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  <a:endParaRPr lang="et-EE" altLang="et-EE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t-EE" altLang="et-E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alt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t-EE" alt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</a:t>
            </a: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Marju</a:t>
            </a: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19000, 'Andrus': 12900, '</a:t>
            </a: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Indrek</a:t>
            </a: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14000}</a:t>
            </a:r>
          </a:p>
          <a:p>
            <a:pPr marL="0" indent="0">
              <a:buNone/>
            </a:pP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</a:t>
            </a: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Marju</a:t>
            </a: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19000, '</a:t>
            </a: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</a:t>
            </a: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20000, 'Andrus': 12900, '</a:t>
            </a: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Indrek</a:t>
            </a: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14000}</a:t>
            </a:r>
          </a:p>
          <a:p>
            <a:pPr marL="0" indent="0">
              <a:buNone/>
            </a:pP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Marju</a:t>
            </a: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19000</a:t>
            </a:r>
          </a:p>
          <a:p>
            <a:pPr marL="0" indent="0">
              <a:buNone/>
            </a:pP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</a:t>
            </a: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20000</a:t>
            </a:r>
          </a:p>
          <a:p>
            <a:pPr marL="0" indent="0">
              <a:buNone/>
            </a:pP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Andrus 12900</a:t>
            </a:r>
          </a:p>
          <a:p>
            <a:pPr marL="0" indent="0">
              <a:buNone/>
            </a:pP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Indrek</a:t>
            </a: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14000</a:t>
            </a:r>
            <a:endParaRPr lang="en-US" altLang="et-EE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Slaidinumbri kohatä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FB8E8C60-7D2B-4EBD-B32B-311B94D85C0C}" type="slidenum">
              <a:rPr lang="en-GB" altLang="et-EE">
                <a:latin typeface="Arial" panose="020B0604020202020204" pitchFamily="34" charset="0"/>
              </a:rPr>
              <a:pPr eaLnBrk="1" hangingPunct="1"/>
              <a:t>12</a:t>
            </a:fld>
            <a:endParaRPr lang="en-GB" altLang="et-E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16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isu kohatäide 2"/>
          <p:cNvSpPr>
            <a:spLocks noGrp="1"/>
          </p:cNvSpPr>
          <p:nvPr>
            <p:ph idx="1"/>
          </p:nvPr>
        </p:nvSpPr>
        <p:spPr>
          <a:xfrm>
            <a:off x="323850" y="1052513"/>
            <a:ext cx="8820150" cy="53292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t-EE" b="1" dirty="0" smtClean="0">
                <a:latin typeface="Courier New" pitchFamily="49" charset="0"/>
                <a:cs typeface="Courier New" pitchFamily="49" charset="0"/>
              </a:rPr>
              <a:t>k </a:t>
            </a:r>
            <a:r>
              <a:rPr lang="et-EE" b="1" dirty="0" err="1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t-EE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i-FI" b="1" dirty="0" smtClean="0">
                <a:latin typeface="Courier New" pitchFamily="49" charset="0"/>
                <a:cs typeface="Courier New" pitchFamily="49" charset="0"/>
              </a:rPr>
              <a:t>D </a:t>
            </a:r>
            <a:r>
              <a:rPr lang="et-EE" dirty="0" smtClean="0"/>
              <a:t>		</a:t>
            </a:r>
            <a:r>
              <a:rPr lang="fi-FI" dirty="0" smtClean="0"/>
              <a:t>kas v</a:t>
            </a:r>
            <a:r>
              <a:rPr lang="et-EE" dirty="0" smtClean="0"/>
              <a:t>õ</a:t>
            </a:r>
            <a:r>
              <a:rPr lang="fi-FI" dirty="0" smtClean="0"/>
              <a:t>ti k on s</a:t>
            </a:r>
            <a:r>
              <a:rPr lang="et-EE" dirty="0" smtClean="0"/>
              <a:t>õ</a:t>
            </a:r>
            <a:r>
              <a:rPr lang="fi-FI" dirty="0" err="1" smtClean="0"/>
              <a:t>nastikus</a:t>
            </a:r>
            <a:r>
              <a:rPr lang="fi-FI" dirty="0" smtClean="0"/>
              <a:t>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D.keys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t-EE" dirty="0" smtClean="0"/>
              <a:t>	</a:t>
            </a:r>
            <a:r>
              <a:rPr lang="en-US" dirty="0" err="1" smtClean="0"/>
              <a:t>tagastab</a:t>
            </a:r>
            <a:r>
              <a:rPr lang="en-US" dirty="0" smtClean="0"/>
              <a:t> v</a:t>
            </a:r>
            <a:r>
              <a:rPr lang="et-EE" dirty="0" smtClean="0"/>
              <a:t>õ</a:t>
            </a:r>
            <a:r>
              <a:rPr lang="en-US" dirty="0" err="1" smtClean="0"/>
              <a:t>tmete</a:t>
            </a:r>
            <a:r>
              <a:rPr lang="en-US" dirty="0" smtClean="0"/>
              <a:t> </a:t>
            </a:r>
            <a:r>
              <a:rPr lang="en-US" dirty="0" err="1" smtClean="0"/>
              <a:t>listi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D.values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t-EE" dirty="0" smtClean="0"/>
              <a:t>	</a:t>
            </a:r>
            <a:r>
              <a:rPr lang="en-US" dirty="0" err="1" smtClean="0"/>
              <a:t>tagastab</a:t>
            </a:r>
            <a:r>
              <a:rPr lang="en-US" dirty="0" smtClean="0"/>
              <a:t> v</a:t>
            </a:r>
            <a:r>
              <a:rPr lang="et-EE" dirty="0" err="1" smtClean="0"/>
              <a:t>ää</a:t>
            </a:r>
            <a:r>
              <a:rPr lang="en-US" dirty="0" err="1" smtClean="0"/>
              <a:t>rtuste</a:t>
            </a:r>
            <a:r>
              <a:rPr lang="en-US" dirty="0" smtClean="0"/>
              <a:t> </a:t>
            </a:r>
            <a:r>
              <a:rPr lang="en-US" dirty="0" err="1" smtClean="0"/>
              <a:t>listi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D.items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t-EE" dirty="0" smtClean="0"/>
              <a:t>	</a:t>
            </a:r>
            <a:r>
              <a:rPr lang="en-US" dirty="0" err="1" smtClean="0"/>
              <a:t>tagastab</a:t>
            </a:r>
            <a:r>
              <a:rPr lang="en-US" dirty="0" smtClean="0"/>
              <a:t> (v</a:t>
            </a:r>
            <a:r>
              <a:rPr lang="et-EE" dirty="0" smtClean="0"/>
              <a:t>õ</a:t>
            </a:r>
            <a:r>
              <a:rPr lang="en-US" dirty="0" err="1" smtClean="0"/>
              <a:t>ti</a:t>
            </a:r>
            <a:r>
              <a:rPr lang="en-US" dirty="0" smtClean="0"/>
              <a:t>,</a:t>
            </a:r>
            <a:r>
              <a:rPr lang="et-EE" dirty="0" smtClean="0"/>
              <a:t> </a:t>
            </a:r>
            <a:r>
              <a:rPr lang="en-US" dirty="0" smtClean="0"/>
              <a:t>v</a:t>
            </a:r>
            <a:r>
              <a:rPr lang="et-EE" dirty="0" err="1" smtClean="0"/>
              <a:t>ää</a:t>
            </a:r>
            <a:r>
              <a:rPr lang="en-US" dirty="0" err="1" smtClean="0"/>
              <a:t>rtus</a:t>
            </a:r>
            <a:r>
              <a:rPr lang="en-US" dirty="0" smtClean="0"/>
              <a:t>)-</a:t>
            </a:r>
            <a:r>
              <a:rPr lang="en-US" dirty="0" err="1" smtClean="0"/>
              <a:t>paaride</a:t>
            </a:r>
            <a:r>
              <a:rPr lang="en-US" dirty="0" smtClean="0"/>
              <a:t> </a:t>
            </a:r>
            <a:r>
              <a:rPr lang="en-US" dirty="0" err="1" smtClean="0"/>
              <a:t>listi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D.copy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t-EE" dirty="0" smtClean="0"/>
              <a:t>	</a:t>
            </a:r>
            <a:r>
              <a:rPr lang="en-US" dirty="0" err="1" smtClean="0"/>
              <a:t>tagastab</a:t>
            </a:r>
            <a:r>
              <a:rPr lang="en-US" dirty="0" smtClean="0"/>
              <a:t> s</a:t>
            </a:r>
            <a:r>
              <a:rPr lang="et-EE" dirty="0" smtClean="0"/>
              <a:t>õ</a:t>
            </a:r>
            <a:r>
              <a:rPr lang="en-US" dirty="0" err="1" smtClean="0"/>
              <a:t>nastiku</a:t>
            </a:r>
            <a:r>
              <a:rPr lang="en-US" dirty="0" smtClean="0"/>
              <a:t> </a:t>
            </a:r>
            <a:r>
              <a:rPr lang="en-US" dirty="0" err="1" smtClean="0"/>
              <a:t>koopia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D.pop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(k)</a:t>
            </a:r>
            <a:r>
              <a:rPr lang="en-US" dirty="0" smtClean="0"/>
              <a:t> </a:t>
            </a:r>
            <a:r>
              <a:rPr lang="et-EE" dirty="0" smtClean="0"/>
              <a:t>	</a:t>
            </a:r>
            <a:r>
              <a:rPr lang="en-US" dirty="0" err="1" smtClean="0"/>
              <a:t>tagastab</a:t>
            </a:r>
            <a:r>
              <a:rPr lang="en-US" dirty="0" smtClean="0"/>
              <a:t> </a:t>
            </a:r>
            <a:r>
              <a:rPr lang="et-EE" dirty="0" smtClean="0"/>
              <a:t>võtmega</a:t>
            </a:r>
            <a:r>
              <a:rPr lang="en-US" dirty="0" smtClean="0"/>
              <a:t> k v</a:t>
            </a:r>
            <a:r>
              <a:rPr lang="et-EE" dirty="0" err="1" smtClean="0"/>
              <a:t>ää</a:t>
            </a:r>
            <a:r>
              <a:rPr lang="en-US" dirty="0" err="1" smtClean="0"/>
              <a:t>rtuse</a:t>
            </a:r>
            <a:r>
              <a:rPr lang="et-EE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t-EE" dirty="0" smtClean="0"/>
              <a:t>					</a:t>
            </a:r>
            <a:r>
              <a:rPr lang="en-US" dirty="0" err="1" smtClean="0"/>
              <a:t>eemaldab</a:t>
            </a:r>
            <a:r>
              <a:rPr lang="en-US" dirty="0" smtClean="0"/>
              <a:t> </a:t>
            </a:r>
            <a:r>
              <a:rPr lang="en-US" dirty="0" err="1" smtClean="0"/>
              <a:t>selle</a:t>
            </a:r>
            <a:r>
              <a:rPr lang="en-US" dirty="0" smtClean="0"/>
              <a:t> s</a:t>
            </a:r>
            <a:r>
              <a:rPr lang="et-EE" dirty="0" smtClean="0"/>
              <a:t>õ</a:t>
            </a:r>
            <a:r>
              <a:rPr lang="en-US" dirty="0" err="1" smtClean="0"/>
              <a:t>nastikust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del D[k] </a:t>
            </a:r>
            <a:r>
              <a:rPr lang="et-EE" dirty="0" smtClean="0"/>
              <a:t>	</a:t>
            </a:r>
            <a:r>
              <a:rPr lang="en-US" dirty="0" err="1" smtClean="0"/>
              <a:t>eemaldab</a:t>
            </a:r>
            <a:r>
              <a:rPr lang="en-US" dirty="0" smtClean="0"/>
              <a:t> </a:t>
            </a:r>
            <a:r>
              <a:rPr lang="en-US" dirty="0" err="1" smtClean="0"/>
              <a:t>indeksiga</a:t>
            </a:r>
            <a:r>
              <a:rPr lang="en-US" dirty="0" smtClean="0"/>
              <a:t> k </a:t>
            </a:r>
            <a:r>
              <a:rPr lang="et-EE" dirty="0" smtClean="0"/>
              <a:t>						</a:t>
            </a:r>
            <a:r>
              <a:rPr lang="en-US" dirty="0" smtClean="0"/>
              <a:t>v</a:t>
            </a:r>
            <a:r>
              <a:rPr lang="et-EE" dirty="0" err="1" smtClean="0"/>
              <a:t>ää</a:t>
            </a:r>
            <a:r>
              <a:rPr lang="en-US" dirty="0" err="1" smtClean="0"/>
              <a:t>rtuse</a:t>
            </a:r>
            <a:r>
              <a:rPr lang="en-US" dirty="0" smtClean="0"/>
              <a:t> s</a:t>
            </a:r>
            <a:r>
              <a:rPr lang="et-EE" dirty="0" smtClean="0"/>
              <a:t>õ</a:t>
            </a:r>
            <a:r>
              <a:rPr lang="en-US" dirty="0" err="1" smtClean="0"/>
              <a:t>nastikust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(D)</a:t>
            </a:r>
            <a:r>
              <a:rPr lang="en-US" dirty="0" smtClean="0"/>
              <a:t> </a:t>
            </a:r>
            <a:r>
              <a:rPr lang="et-EE" dirty="0" smtClean="0"/>
              <a:t>		</a:t>
            </a:r>
            <a:r>
              <a:rPr lang="en-US" dirty="0" err="1" smtClean="0"/>
              <a:t>tagastab</a:t>
            </a:r>
            <a:r>
              <a:rPr lang="en-US" dirty="0" smtClean="0"/>
              <a:t> s</a:t>
            </a:r>
            <a:r>
              <a:rPr lang="et-EE" dirty="0" smtClean="0"/>
              <a:t>õ</a:t>
            </a:r>
            <a:r>
              <a:rPr lang="en-US" dirty="0" err="1" smtClean="0"/>
              <a:t>nastiku</a:t>
            </a:r>
            <a:r>
              <a:rPr lang="en-US" dirty="0" smtClean="0"/>
              <a:t> </a:t>
            </a:r>
            <a:r>
              <a:rPr lang="et-EE" dirty="0" smtClean="0"/>
              <a:t>pikku</a:t>
            </a:r>
            <a:r>
              <a:rPr lang="en-US" dirty="0" smtClean="0"/>
              <a:t>se</a:t>
            </a:r>
          </a:p>
        </p:txBody>
      </p:sp>
      <p:sp>
        <p:nvSpPr>
          <p:cNvPr id="4099" name="Slaidinumbri kohatä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FEBD34F8-4987-43BE-9F6D-EBE021091CDB}" type="slidenum">
              <a:rPr lang="en-GB" altLang="et-EE">
                <a:latin typeface="Arial" panose="020B0604020202020204" pitchFamily="34" charset="0"/>
              </a:rPr>
              <a:pPr eaLnBrk="1" hangingPunct="1"/>
              <a:t>13</a:t>
            </a:fld>
            <a:endParaRPr lang="en-GB" altLang="et-E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7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0" y="616584"/>
            <a:ext cx="9144000" cy="6383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hääli = {'Andrus': 12900, 'Indrek':14000, 'Marju':19000}</a:t>
            </a:r>
          </a:p>
          <a:p>
            <a:pPr marL="0" indent="0">
              <a:buNone/>
            </a:pPr>
            <a:r>
              <a:rPr lang="et-E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n, h in </a:t>
            </a:r>
            <a:r>
              <a:rPr 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hääli.items</a:t>
            </a:r>
            <a:r>
              <a:rPr 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print(n, h)</a:t>
            </a:r>
          </a:p>
          <a:p>
            <a:pPr marL="0" indent="0">
              <a:buNone/>
            </a:pPr>
            <a:r>
              <a:rPr lang="et-EE" dirty="0"/>
              <a:t> </a:t>
            </a:r>
            <a:endParaRPr lang="et-EE" dirty="0" smtClean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t-E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Marju 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19000</a:t>
            </a:r>
          </a:p>
          <a:p>
            <a:pPr marL="0" indent="0">
              <a:buNone/>
            </a:pP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Indrek 14000</a:t>
            </a:r>
          </a:p>
          <a:p>
            <a:pPr marL="0" indent="0">
              <a:buNone/>
            </a:pP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Andrus 12900</a:t>
            </a:r>
            <a:endParaRPr lang="et-E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14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399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700" cy="1325563"/>
          </a:xfrm>
        </p:spPr>
        <p:txBody>
          <a:bodyPr/>
          <a:lstStyle/>
          <a:p>
            <a:r>
              <a:rPr lang="et-EE" dirty="0" smtClean="0"/>
              <a:t>Mis ilmub ekraanile?</a:t>
            </a:r>
            <a:endParaRPr lang="et-EE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85750" y="2919594"/>
            <a:ext cx="41148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/>
              <a:t>17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err="1" smtClean="0"/>
              <a:t>Jüri</a:t>
            </a:r>
            <a:endParaRPr lang="fi-FI" dirty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err="1" smtClean="0"/>
              <a:t>True</a:t>
            </a:r>
            <a:endParaRPr lang="fi-FI" dirty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err="1" smtClean="0"/>
              <a:t>False</a:t>
            </a:r>
            <a:endParaRPr lang="fi-FI" dirty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err="1" smtClean="0"/>
              <a:t>Veateade</a:t>
            </a:r>
            <a:endParaRPr lang="et-EE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75609940"/>
              </p:ext>
            </p:extLst>
          </p:nvPr>
        </p:nvGraphicFramePr>
        <p:xfrm>
          <a:off x="6824876" y="4206122"/>
          <a:ext cx="2255624" cy="253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1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4876" y="4206122"/>
                        <a:ext cx="2255624" cy="253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50818" y="1379667"/>
            <a:ext cx="699308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Jüri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17}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Jüri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in d)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AI1"/>
          <p:cNvSpPr/>
          <p:nvPr>
            <p:custDataLst>
              <p:tags r:id="rId5"/>
            </p:custDataLst>
          </p:nvPr>
        </p:nvSpPr>
        <p:spPr>
          <a:xfrm rot="10800000">
            <a:off x="-39370" y="4039565"/>
            <a:ext cx="406400" cy="4064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369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700" cy="1325563"/>
          </a:xfrm>
        </p:spPr>
        <p:txBody>
          <a:bodyPr/>
          <a:lstStyle/>
          <a:p>
            <a:r>
              <a:rPr lang="et-EE" dirty="0"/>
              <a:t>Mis ilmub ekraanile?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85750" y="2919594"/>
            <a:ext cx="41148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/>
              <a:t>17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err="1" smtClean="0"/>
              <a:t>Jüri</a:t>
            </a:r>
            <a:endParaRPr lang="fi-FI" dirty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err="1" smtClean="0"/>
              <a:t>True</a:t>
            </a:r>
            <a:endParaRPr lang="fi-FI" dirty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err="1" smtClean="0"/>
              <a:t>False</a:t>
            </a:r>
            <a:endParaRPr lang="fi-FI" dirty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err="1" smtClean="0"/>
              <a:t>Veateade</a:t>
            </a:r>
            <a:endParaRPr lang="et-EE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03184326"/>
              </p:ext>
            </p:extLst>
          </p:nvPr>
        </p:nvGraphicFramePr>
        <p:xfrm>
          <a:off x="6824876" y="4206122"/>
          <a:ext cx="2255624" cy="253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5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4876" y="4206122"/>
                        <a:ext cx="2255624" cy="253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50818" y="1379667"/>
            <a:ext cx="699308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Jüri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17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print(d["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Jüri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"])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AI1"/>
          <p:cNvSpPr/>
          <p:nvPr>
            <p:custDataLst>
              <p:tags r:id="rId5"/>
            </p:custDataLst>
          </p:nvPr>
        </p:nvSpPr>
        <p:spPr>
          <a:xfrm rot="10800000">
            <a:off x="11430" y="2965314"/>
            <a:ext cx="342900" cy="342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9357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700" cy="1325563"/>
          </a:xfrm>
        </p:spPr>
        <p:txBody>
          <a:bodyPr/>
          <a:lstStyle/>
          <a:p>
            <a:r>
              <a:rPr lang="et-EE" dirty="0"/>
              <a:t>Mis ilmub ekraanile?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85750" y="2919594"/>
            <a:ext cx="41148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/>
              <a:t>17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err="1" smtClean="0"/>
              <a:t>Jüri</a:t>
            </a:r>
            <a:endParaRPr lang="fi-FI" dirty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err="1" smtClean="0"/>
              <a:t>True</a:t>
            </a:r>
            <a:endParaRPr lang="fi-FI" dirty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err="1" smtClean="0"/>
              <a:t>False</a:t>
            </a:r>
            <a:endParaRPr lang="fi-FI" dirty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err="1" smtClean="0"/>
              <a:t>Veateade</a:t>
            </a:r>
            <a:endParaRPr lang="et-EE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93013561"/>
              </p:ext>
            </p:extLst>
          </p:nvPr>
        </p:nvGraphicFramePr>
        <p:xfrm>
          <a:off x="6824876" y="4206122"/>
          <a:ext cx="2255624" cy="253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9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4876" y="4206122"/>
                        <a:ext cx="2255624" cy="253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50818" y="1379667"/>
            <a:ext cx="699308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Jüri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17}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print(d[17])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AI1"/>
          <p:cNvSpPr/>
          <p:nvPr>
            <p:custDataLst>
              <p:tags r:id="rId5"/>
            </p:custDataLst>
          </p:nvPr>
        </p:nvSpPr>
        <p:spPr>
          <a:xfrm rot="10800000">
            <a:off x="-39370" y="5063692"/>
            <a:ext cx="406400" cy="4064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4117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700" cy="1325563"/>
          </a:xfrm>
        </p:spPr>
        <p:txBody>
          <a:bodyPr/>
          <a:lstStyle/>
          <a:p>
            <a:r>
              <a:rPr lang="et-EE" dirty="0"/>
              <a:t>Mis ilmub ekraanile?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85750" y="2919594"/>
            <a:ext cx="41148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err="1" smtClean="0"/>
              <a:t>True</a:t>
            </a:r>
            <a:endParaRPr lang="fi-FI" dirty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err="1" smtClean="0"/>
              <a:t>False</a:t>
            </a:r>
            <a:endParaRPr lang="fi-FI" dirty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err="1" smtClean="0"/>
              <a:t>Veateade</a:t>
            </a:r>
            <a:endParaRPr lang="et-EE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25208609"/>
              </p:ext>
            </p:extLst>
          </p:nvPr>
        </p:nvGraphicFramePr>
        <p:xfrm>
          <a:off x="6824876" y="4206122"/>
          <a:ext cx="2255624" cy="253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3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4876" y="4206122"/>
                        <a:ext cx="2255624" cy="253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50818" y="1379667"/>
            <a:ext cx="699308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d1 = {"</a:t>
            </a: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Kersti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15,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Jüri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17}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d2 = {"</a:t>
            </a: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Kersti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25,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Jüri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27}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print(d1 == d2)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AI1"/>
          <p:cNvSpPr/>
          <p:nvPr>
            <p:custDataLst>
              <p:tags r:id="rId5"/>
            </p:custDataLst>
          </p:nvPr>
        </p:nvSpPr>
        <p:spPr>
          <a:xfrm rot="10800000">
            <a:off x="-39370" y="3527501"/>
            <a:ext cx="406400" cy="4064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4810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700" cy="1325563"/>
          </a:xfrm>
        </p:spPr>
        <p:txBody>
          <a:bodyPr/>
          <a:lstStyle/>
          <a:p>
            <a:r>
              <a:rPr lang="et-EE" dirty="0"/>
              <a:t>Mis </a:t>
            </a:r>
            <a:r>
              <a:rPr lang="et-EE" dirty="0" smtClean="0"/>
              <a:t>võib ilmuda </a:t>
            </a:r>
            <a:r>
              <a:rPr lang="et-EE" dirty="0"/>
              <a:t>ekraanile?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85750" y="2919594"/>
            <a:ext cx="41148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smtClean="0"/>
              <a:t>{2</a:t>
            </a:r>
            <a:r>
              <a:rPr lang="fi-FI" dirty="0"/>
              <a:t>: 1}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smtClean="0"/>
              <a:t>{</a:t>
            </a:r>
            <a:r>
              <a:rPr lang="fi-FI" dirty="0"/>
              <a:t>1: 1, 2: 1}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err="1" smtClean="0"/>
              <a:t>Veateade</a:t>
            </a:r>
            <a:endParaRPr lang="et-EE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13246059"/>
              </p:ext>
            </p:extLst>
          </p:nvPr>
        </p:nvGraphicFramePr>
        <p:xfrm>
          <a:off x="6824876" y="4206122"/>
          <a:ext cx="2255624" cy="253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7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4876" y="4206122"/>
                        <a:ext cx="2255624" cy="253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50818" y="1379667"/>
            <a:ext cx="699308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{2: 1}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d[1] = 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AI1"/>
          <p:cNvSpPr/>
          <p:nvPr>
            <p:custDataLst>
              <p:tags r:id="rId5"/>
            </p:custDataLst>
          </p:nvPr>
        </p:nvSpPr>
        <p:spPr>
          <a:xfrm rot="10800000">
            <a:off x="-39370" y="3527501"/>
            <a:ext cx="406400" cy="4064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7720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54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t-EE" dirty="0" smtClean="0"/>
              <a:t>Kui rõõmsalt täna järjekordsele õppesessioonile tulite?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199" y="2102321"/>
            <a:ext cx="4772025" cy="4525963"/>
          </a:xfrm>
        </p:spPr>
        <p:txBody>
          <a:bodyPr>
            <a:norm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Ilma igasuguse rõõmuta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 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 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/>
              <a:t> </a:t>
            </a:r>
            <a:endParaRPr lang="et-EE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Väga rõõmsalt</a:t>
            </a:r>
            <a:endParaRPr lang="en-US" dirty="0" smtClean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51C3E7-8A83-4C60-9F17-47BA86F1CAB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190329356"/>
              </p:ext>
            </p:extLst>
          </p:nvPr>
        </p:nvGraphicFramePr>
        <p:xfrm>
          <a:off x="4991099" y="1484784"/>
          <a:ext cx="3861445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0" name="Chart" r:id="rId6" imgW="4571955" imgH="5143342" progId="MSGraph.Chart.8">
                  <p:embed followColorScheme="full"/>
                </p:oleObj>
              </mc:Choice>
              <mc:Fallback>
                <p:oleObj name="Chart" r:id="rId6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099" y="1484784"/>
                        <a:ext cx="3861445" cy="5143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5264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700" cy="1325563"/>
          </a:xfrm>
        </p:spPr>
        <p:txBody>
          <a:bodyPr/>
          <a:lstStyle/>
          <a:p>
            <a:r>
              <a:rPr lang="et-EE" dirty="0"/>
              <a:t>Mis </a:t>
            </a:r>
            <a:r>
              <a:rPr lang="et-EE" dirty="0" smtClean="0"/>
              <a:t>võib ilmuda </a:t>
            </a:r>
            <a:r>
              <a:rPr lang="et-EE" dirty="0"/>
              <a:t>ekraanile?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85750" y="2919594"/>
            <a:ext cx="41148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/>
              <a:t>15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/>
              <a:t>"</a:t>
            </a:r>
            <a:r>
              <a:rPr lang="et-EE" dirty="0" smtClean="0"/>
              <a:t>Kersti</a:t>
            </a:r>
            <a:r>
              <a:rPr lang="fi-FI" dirty="0" smtClean="0"/>
              <a:t>": </a:t>
            </a:r>
            <a:r>
              <a:rPr lang="fi-FI" dirty="0"/>
              <a:t>15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err="1" smtClean="0"/>
              <a:t>Mitte</a:t>
            </a:r>
            <a:r>
              <a:rPr lang="fi-FI" dirty="0" smtClean="0"/>
              <a:t> </a:t>
            </a:r>
            <a:r>
              <a:rPr lang="fi-FI" dirty="0" err="1"/>
              <a:t>midagi</a:t>
            </a:r>
            <a:endParaRPr lang="fi-FI" dirty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err="1" smtClean="0"/>
              <a:t>Veateade</a:t>
            </a:r>
            <a:endParaRPr lang="et-EE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47474790"/>
              </p:ext>
            </p:extLst>
          </p:nvPr>
        </p:nvGraphicFramePr>
        <p:xfrm>
          <a:off x="6824876" y="4206122"/>
          <a:ext cx="2255624" cy="253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1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4876" y="4206122"/>
                        <a:ext cx="2255624" cy="253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50818" y="1379667"/>
            <a:ext cx="699308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{"</a:t>
            </a: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Kersti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15,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Jüri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17}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d.pop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Kersti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AI1"/>
          <p:cNvSpPr/>
          <p:nvPr>
            <p:custDataLst>
              <p:tags r:id="rId5"/>
            </p:custDataLst>
          </p:nvPr>
        </p:nvSpPr>
        <p:spPr>
          <a:xfrm rot="10800000">
            <a:off x="11430" y="2965314"/>
            <a:ext cx="342900" cy="342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8569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Väärtus hulgana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81280" y="1825625"/>
            <a:ext cx="906272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t-EE" sz="1600" dirty="0"/>
              <a:t>lubadused = {</a:t>
            </a:r>
          </a:p>
          <a:p>
            <a:pPr marL="0" indent="0">
              <a:buNone/>
            </a:pPr>
            <a:r>
              <a:rPr lang="et-EE" sz="1600" dirty="0"/>
              <a:t>    "</a:t>
            </a:r>
            <a:r>
              <a:rPr lang="et-EE" sz="1600" dirty="0" err="1"/>
              <a:t>erakondA</a:t>
            </a:r>
            <a:r>
              <a:rPr lang="et-EE" sz="1600" dirty="0"/>
              <a:t>": {"lastetoetusi tõsta", "pensione tõsta", "tulumaksu langetada", "kaitsekulutusi tõsta"},</a:t>
            </a:r>
          </a:p>
          <a:p>
            <a:pPr marL="0" indent="0">
              <a:buNone/>
            </a:pPr>
            <a:r>
              <a:rPr lang="et-EE" sz="1600" dirty="0"/>
              <a:t>    "</a:t>
            </a:r>
            <a:r>
              <a:rPr lang="et-EE" sz="1600" dirty="0" err="1"/>
              <a:t>erakondB</a:t>
            </a:r>
            <a:r>
              <a:rPr lang="et-EE" sz="1600" dirty="0"/>
              <a:t>": {"muuta kõike varasemat"},</a:t>
            </a:r>
          </a:p>
          <a:p>
            <a:pPr marL="0" indent="0">
              <a:buNone/>
            </a:pPr>
            <a:r>
              <a:rPr lang="et-EE" sz="1600" dirty="0"/>
              <a:t>    "</a:t>
            </a:r>
            <a:r>
              <a:rPr lang="et-EE" sz="1600" dirty="0" err="1"/>
              <a:t>erakondC</a:t>
            </a:r>
            <a:r>
              <a:rPr lang="et-EE" sz="1600" dirty="0"/>
              <a:t>": {"sisserännet piirata", "pensione tõsta", "kaitsekulutusi tõsta"}</a:t>
            </a:r>
          </a:p>
          <a:p>
            <a:pPr marL="0" indent="0">
              <a:buNone/>
            </a:pPr>
            <a:r>
              <a:rPr lang="et-EE" sz="1600" dirty="0"/>
              <a:t>    }</a:t>
            </a:r>
          </a:p>
          <a:p>
            <a:pPr marL="0" indent="0">
              <a:buNone/>
            </a:pPr>
            <a:endParaRPr lang="et-EE" sz="1600" dirty="0"/>
          </a:p>
          <a:p>
            <a:pPr marL="0" indent="0">
              <a:buNone/>
            </a:pPr>
            <a:r>
              <a:rPr lang="et-EE" sz="1600" dirty="0"/>
              <a:t>print(lubadused)</a:t>
            </a:r>
          </a:p>
          <a:p>
            <a:pPr marL="0" indent="0">
              <a:buNone/>
            </a:pPr>
            <a:endParaRPr lang="et-EE" sz="1600" dirty="0"/>
          </a:p>
          <a:p>
            <a:pPr marL="0" indent="0">
              <a:buNone/>
            </a:pPr>
            <a:r>
              <a:rPr lang="et-EE" sz="1600" dirty="0"/>
              <a:t>lubadused["</a:t>
            </a:r>
            <a:r>
              <a:rPr lang="et-EE" sz="1600" dirty="0" err="1"/>
              <a:t>erakondA</a:t>
            </a:r>
            <a:r>
              <a:rPr lang="et-EE" sz="1600" dirty="0"/>
              <a:t>"].</a:t>
            </a:r>
            <a:r>
              <a:rPr lang="et-EE" sz="1600" dirty="0" err="1"/>
              <a:t>add</a:t>
            </a:r>
            <a:r>
              <a:rPr lang="et-EE" sz="1600" dirty="0"/>
              <a:t>("teha haldusreform")</a:t>
            </a:r>
          </a:p>
          <a:p>
            <a:pPr marL="0" indent="0">
              <a:buNone/>
            </a:pPr>
            <a:endParaRPr lang="et-EE" sz="1600" dirty="0"/>
          </a:p>
          <a:p>
            <a:pPr marL="0" indent="0">
              <a:buNone/>
            </a:pPr>
            <a:r>
              <a:rPr lang="et-EE" sz="1600" dirty="0"/>
              <a:t>print(lubadused["</a:t>
            </a:r>
            <a:r>
              <a:rPr lang="et-EE" sz="1600" dirty="0" err="1"/>
              <a:t>erakondA</a:t>
            </a:r>
            <a:r>
              <a:rPr lang="et-EE" sz="1600" dirty="0"/>
              <a:t>"])</a:t>
            </a:r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21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7222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910070" cy="1460499"/>
          </a:xfrm>
        </p:spPr>
        <p:txBody>
          <a:bodyPr/>
          <a:lstStyle/>
          <a:p>
            <a:r>
              <a:rPr lang="fi-FI" dirty="0" err="1"/>
              <a:t>Mida</a:t>
            </a:r>
            <a:r>
              <a:rPr lang="fi-FI" dirty="0"/>
              <a:t> </a:t>
            </a:r>
            <a:r>
              <a:rPr lang="fi-FI" dirty="0" err="1"/>
              <a:t>väljastatakse</a:t>
            </a:r>
            <a:r>
              <a:rPr lang="fi-FI" dirty="0"/>
              <a:t> </a:t>
            </a:r>
            <a:r>
              <a:rPr lang="fi-FI" dirty="0" err="1"/>
              <a:t>programmi</a:t>
            </a:r>
            <a:r>
              <a:rPr lang="fi-FI" dirty="0"/>
              <a:t> </a:t>
            </a:r>
            <a:r>
              <a:rPr lang="fi-FI" dirty="0" err="1"/>
              <a:t>töötamisel</a:t>
            </a:r>
            <a:r>
              <a:rPr lang="fi-FI" dirty="0"/>
              <a:t> </a:t>
            </a:r>
            <a:r>
              <a:rPr lang="fi-FI" dirty="0" err="1"/>
              <a:t>ekraanile</a:t>
            </a:r>
            <a:r>
              <a:rPr lang="fi-FI" dirty="0"/>
              <a:t>?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0" y="2005013"/>
            <a:ext cx="907288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muusikud = ("John", "Paul", "George", "</a:t>
            </a:r>
            <a:r>
              <a:rPr 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Ringo</a:t>
            </a:r>
            <a:r>
              <a:rPr 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endParaRPr lang="et-EE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[1941, 1842, 1943] </a:t>
            </a:r>
            <a:endParaRPr lang="et-EE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</a:t>
            </a:r>
            <a:r>
              <a:rPr 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1942 </a:t>
            </a:r>
            <a:endParaRPr lang="et-EE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{muusikud[0]:a[0], muusikud[2]:a[2], muusikud[3]:a[0]} </a:t>
            </a:r>
            <a:endParaRPr lang="et-EE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["Paul"] = a[1] </a:t>
            </a:r>
            <a:endParaRPr lang="et-EE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</a:t>
            </a:r>
            <a:r>
              <a:rPr 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["John"]) </a:t>
            </a:r>
            <a:endParaRPr lang="et-EE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</a:t>
            </a:r>
            <a:r>
              <a:rPr 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["Paul"]) </a:t>
            </a:r>
            <a:endParaRPr lang="et-EE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s.copy</a:t>
            </a:r>
            <a:r>
              <a:rPr 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t-EE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s2["John"] </a:t>
            </a:r>
            <a:endParaRPr lang="et-EE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s.update</a:t>
            </a:r>
            <a:r>
              <a:rPr 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({"John":1940}) </a:t>
            </a:r>
            <a:endParaRPr lang="et-EE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s2.items(): print(</a:t>
            </a:r>
            <a:r>
              <a:rPr 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j,i</a:t>
            </a:r>
            <a:r>
              <a:rPr 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22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7198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700" cy="1325563"/>
          </a:xfrm>
        </p:spPr>
        <p:txBody>
          <a:bodyPr/>
          <a:lstStyle/>
          <a:p>
            <a:r>
              <a:rPr lang="et-EE" dirty="0" smtClean="0"/>
              <a:t>Mis arv ekraanile ilmub?</a:t>
            </a:r>
            <a:endParaRPr lang="et-EE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85750" y="2919594"/>
            <a:ext cx="41148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1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3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5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7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Mingi muu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Veateade</a:t>
            </a:r>
            <a:endParaRPr lang="et-EE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70000585"/>
              </p:ext>
            </p:extLst>
          </p:nvPr>
        </p:nvGraphicFramePr>
        <p:xfrm>
          <a:off x="6824876" y="4206122"/>
          <a:ext cx="2255624" cy="253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7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4876" y="4206122"/>
                        <a:ext cx="2255624" cy="253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74863" y="1705779"/>
            <a:ext cx="50778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[1, 3, 5, 6]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a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a[1] = 7 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</a:p>
        </p:txBody>
      </p:sp>
      <p:sp>
        <p:nvSpPr>
          <p:cNvPr id="7" name="CAI1"/>
          <p:cNvSpPr/>
          <p:nvPr>
            <p:custDataLst>
              <p:tags r:id="rId5"/>
            </p:custDataLst>
          </p:nvPr>
        </p:nvSpPr>
        <p:spPr>
          <a:xfrm rot="10800000">
            <a:off x="-39370" y="4551628"/>
            <a:ext cx="406400" cy="4064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3834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700" cy="1325563"/>
          </a:xfrm>
        </p:spPr>
        <p:txBody>
          <a:bodyPr/>
          <a:lstStyle/>
          <a:p>
            <a:r>
              <a:rPr lang="et-EE" dirty="0"/>
              <a:t>Mis arv ekraanile ilmub?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85750" y="2919594"/>
            <a:ext cx="41148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1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3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5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7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Mingi muu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Veateade</a:t>
            </a:r>
            <a:endParaRPr lang="et-EE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03433863"/>
              </p:ext>
            </p:extLst>
          </p:nvPr>
        </p:nvGraphicFramePr>
        <p:xfrm>
          <a:off x="6824876" y="4206122"/>
          <a:ext cx="2255624" cy="253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1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4876" y="4206122"/>
                        <a:ext cx="2255624" cy="253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74863" y="1705779"/>
            <a:ext cx="50778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[1, 3, 5, 6]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a </a:t>
            </a:r>
          </a:p>
          <a:p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7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print(a[1]) </a:t>
            </a:r>
          </a:p>
        </p:txBody>
      </p:sp>
      <p:sp>
        <p:nvSpPr>
          <p:cNvPr id="7" name="CAI1"/>
          <p:cNvSpPr/>
          <p:nvPr>
            <p:custDataLst>
              <p:tags r:id="rId5"/>
            </p:custDataLst>
          </p:nvPr>
        </p:nvSpPr>
        <p:spPr>
          <a:xfrm rot="10800000">
            <a:off x="-39370" y="4551628"/>
            <a:ext cx="406400" cy="4064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4144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700" cy="1325563"/>
          </a:xfrm>
        </p:spPr>
        <p:txBody>
          <a:bodyPr/>
          <a:lstStyle/>
          <a:p>
            <a:r>
              <a:rPr lang="et-EE" dirty="0"/>
              <a:t>Mis arv ekraanile ilmub?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85750" y="2919594"/>
            <a:ext cx="41148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1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3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5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7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Mingi muu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Veateade</a:t>
            </a:r>
            <a:endParaRPr lang="et-EE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83952017"/>
              </p:ext>
            </p:extLst>
          </p:nvPr>
        </p:nvGraphicFramePr>
        <p:xfrm>
          <a:off x="6824876" y="4206122"/>
          <a:ext cx="2255624" cy="253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5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4876" y="4206122"/>
                        <a:ext cx="2255624" cy="253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74863" y="1705779"/>
            <a:ext cx="50778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5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a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</p:txBody>
      </p:sp>
      <p:sp>
        <p:nvSpPr>
          <p:cNvPr id="6" name="CAI1"/>
          <p:cNvSpPr/>
          <p:nvPr>
            <p:custDataLst>
              <p:tags r:id="rId5"/>
            </p:custDataLst>
          </p:nvPr>
        </p:nvSpPr>
        <p:spPr>
          <a:xfrm rot="10800000">
            <a:off x="-39370" y="4039565"/>
            <a:ext cx="406400" cy="4064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5724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700" cy="1325563"/>
          </a:xfrm>
        </p:spPr>
        <p:txBody>
          <a:bodyPr/>
          <a:lstStyle/>
          <a:p>
            <a:r>
              <a:rPr lang="et-EE" dirty="0"/>
              <a:t>Mis arv ekraanile ilmub?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85750" y="2919594"/>
            <a:ext cx="41148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1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3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5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7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Mingi muu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Veateade</a:t>
            </a:r>
            <a:endParaRPr lang="et-EE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01131400"/>
              </p:ext>
            </p:extLst>
          </p:nvPr>
        </p:nvGraphicFramePr>
        <p:xfrm>
          <a:off x="6824876" y="4206122"/>
          <a:ext cx="2255624" cy="253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4876" y="4206122"/>
                        <a:ext cx="2255624" cy="253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74863" y="1705779"/>
            <a:ext cx="50778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5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a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7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  <p:sp>
        <p:nvSpPr>
          <p:cNvPr id="6" name="CAI1"/>
          <p:cNvSpPr/>
          <p:nvPr>
            <p:custDataLst>
              <p:tags r:id="rId5"/>
            </p:custDataLst>
          </p:nvPr>
        </p:nvSpPr>
        <p:spPr>
          <a:xfrm rot="10800000">
            <a:off x="-39370" y="4039565"/>
            <a:ext cx="406400" cy="4064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8965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Omistamine 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5</a:t>
            </a:r>
          </a:p>
          <a:p>
            <a:pPr marL="0" indent="0">
              <a:buNone/>
            </a:pP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[1, 4, 6]</a:t>
            </a:r>
          </a:p>
          <a:p>
            <a:pPr marL="0" indent="0">
              <a:buNone/>
            </a:pPr>
            <a:endParaRPr lang="et-E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t-E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id(a)</a:t>
            </a:r>
            <a:r>
              <a:rPr lang="et-EE" dirty="0"/>
              <a:t> </a:t>
            </a:r>
            <a:r>
              <a:rPr lang="et-EE" dirty="0" smtClean="0"/>
              <a:t>- aadress </a:t>
            </a:r>
            <a:r>
              <a:rPr lang="et-EE" dirty="0"/>
              <a:t>arvuti mälus – </a:t>
            </a:r>
            <a:r>
              <a:rPr lang="et-EE" dirty="0" smtClean="0"/>
              <a:t>viit, </a:t>
            </a:r>
            <a:r>
              <a:rPr lang="et-EE" dirty="0"/>
              <a:t>mida muutujad sisaldavad. </a:t>
            </a:r>
            <a:endParaRPr lang="et-E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t-EE" dirty="0"/>
          </a:p>
          <a:p>
            <a:pPr marL="457200" lvl="1" indent="0">
              <a:buNone/>
            </a:pPr>
            <a:r>
              <a:rPr lang="et-EE" dirty="0" smtClean="0"/>
              <a:t> </a:t>
            </a:r>
          </a:p>
          <a:p>
            <a:endParaRPr lang="et-EE" dirty="0" smtClean="0"/>
          </a:p>
          <a:p>
            <a:pPr marL="457200" lvl="1" indent="0">
              <a:buNone/>
            </a:pPr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27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5594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Muudetavad ja muutmatud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Muudetavad</a:t>
            </a:r>
          </a:p>
          <a:p>
            <a:pPr lvl="1"/>
            <a:r>
              <a:rPr lang="et-EE" dirty="0" smtClean="0"/>
              <a:t>list</a:t>
            </a:r>
          </a:p>
          <a:p>
            <a:pPr lvl="1"/>
            <a:r>
              <a:rPr lang="et-EE" dirty="0" smtClean="0"/>
              <a:t>hulk (</a:t>
            </a:r>
            <a:r>
              <a:rPr lang="et-EE" dirty="0" err="1" smtClean="0"/>
              <a:t>set</a:t>
            </a:r>
            <a:r>
              <a:rPr lang="et-EE" dirty="0" smtClean="0"/>
              <a:t>)</a:t>
            </a:r>
          </a:p>
          <a:p>
            <a:pPr lvl="1"/>
            <a:r>
              <a:rPr lang="et-EE" dirty="0" smtClean="0"/>
              <a:t>sõnastik</a:t>
            </a:r>
          </a:p>
          <a:p>
            <a:r>
              <a:rPr lang="et-EE" dirty="0" smtClean="0"/>
              <a:t>Muutmatu</a:t>
            </a:r>
          </a:p>
          <a:p>
            <a:pPr lvl="1"/>
            <a:r>
              <a:rPr lang="et-EE" dirty="0" err="1" smtClean="0"/>
              <a:t>ennik</a:t>
            </a:r>
            <a:endParaRPr lang="et-EE" dirty="0" smtClean="0"/>
          </a:p>
          <a:p>
            <a:pPr lvl="1"/>
            <a:r>
              <a:rPr lang="et-EE" dirty="0" smtClean="0"/>
              <a:t>sõne</a:t>
            </a:r>
          </a:p>
          <a:p>
            <a:pPr lvl="1"/>
            <a:r>
              <a:rPr lang="et-EE" dirty="0"/>
              <a:t>hulk (</a:t>
            </a:r>
            <a:r>
              <a:rPr lang="et-EE" dirty="0" err="1"/>
              <a:t>frozenset</a:t>
            </a:r>
            <a:r>
              <a:rPr lang="et-EE" dirty="0"/>
              <a:t>)</a:t>
            </a:r>
          </a:p>
          <a:p>
            <a:pPr lvl="1"/>
            <a:endParaRPr lang="et-EE" dirty="0" smtClean="0"/>
          </a:p>
          <a:p>
            <a:pPr lvl="1"/>
            <a:endParaRPr lang="et-EE" dirty="0" smtClean="0"/>
          </a:p>
          <a:p>
            <a:pPr lvl="1"/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28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8545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Funktsiooni parameetrid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lisa(järjend, väärtus):</a:t>
            </a:r>
          </a:p>
          <a:p>
            <a:pPr marL="0" indent="0">
              <a:buNone/>
            </a:pP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järjend.append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(väärtus)</a:t>
            </a:r>
          </a:p>
          <a:p>
            <a:pPr marL="0" indent="0">
              <a:buNone/>
            </a:pPr>
            <a:endParaRPr lang="et-E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t-E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arvud = [1, 2, 3]</a:t>
            </a:r>
          </a:p>
          <a:p>
            <a:pPr marL="0" indent="0">
              <a:buNone/>
            </a:pP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lisa(arvud, 4)</a:t>
            </a:r>
          </a:p>
          <a:p>
            <a:pPr marL="0" indent="0">
              <a:buNone/>
            </a:pPr>
            <a:endParaRPr lang="et-E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print(arvud)</a:t>
            </a:r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29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994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PQuestion"/>
          <p:cNvSpPr>
            <a:spLocks noGrp="1"/>
          </p:cNvSpPr>
          <p:nvPr>
            <p:ph type="title"/>
          </p:nvPr>
        </p:nvSpPr>
        <p:spPr>
          <a:xfrm>
            <a:off x="0" y="274637"/>
            <a:ext cx="8892480" cy="1143000"/>
          </a:xfrm>
        </p:spPr>
        <p:txBody>
          <a:bodyPr>
            <a:noAutofit/>
          </a:bodyPr>
          <a:lstStyle/>
          <a:p>
            <a:r>
              <a:rPr lang="et-EE" sz="3600" dirty="0" smtClean="0"/>
              <a:t>Umbes mitu tundi tegelesite pärast eelmist loengut selle ainega</a:t>
            </a:r>
            <a:endParaRPr lang="en-US" sz="3600" dirty="0"/>
          </a:p>
        </p:txBody>
      </p:sp>
      <p:sp>
        <p:nvSpPr>
          <p:cNvPr id="3" name="TPAnswers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0-4 tundi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4-8 tundi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8-12 tundi  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12-16 tundi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16-20 tundi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üle 20 tunni</a:t>
            </a:r>
          </a:p>
        </p:txBody>
      </p:sp>
      <p:graphicFrame>
        <p:nvGraphicFramePr>
          <p:cNvPr id="13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1497388"/>
              </p:ext>
            </p:extLst>
          </p:nvPr>
        </p:nvGraphicFramePr>
        <p:xfrm>
          <a:off x="4067944" y="17145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0" name="Chart" r:id="rId6" imgW="4571955" imgH="5143342" progId="MSGraph.Chart.8">
                  <p:embed followColorScheme="full"/>
                </p:oleObj>
              </mc:Choice>
              <mc:Fallback>
                <p:oleObj name="Chart" r:id="rId6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1714500"/>
                        <a:ext cx="4572000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aidinumbri kohatä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A7FD-8118-44E3-BCB2-B3B92EE8415C}" type="slidenum">
              <a:rPr lang="en-US" smtClean="0"/>
              <a:pPr/>
              <a:t>3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5731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Vältimine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[2, 4, 6]</a:t>
            </a:r>
          </a:p>
          <a:p>
            <a:pPr marL="0" indent="0">
              <a:buNone/>
            </a:pP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a[:]</a:t>
            </a:r>
          </a:p>
          <a:p>
            <a:pPr marL="0" indent="0">
              <a:buNone/>
            </a:pPr>
            <a:r>
              <a:rPr 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b.append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pPr marL="0" indent="0">
              <a:buNone/>
            </a:pP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30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6172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Muudetavad</a:t>
            </a:r>
          </a:p>
          <a:p>
            <a:pPr lvl="1"/>
            <a:r>
              <a:rPr lang="et-EE" dirty="0" smtClean="0"/>
              <a:t>list</a:t>
            </a:r>
          </a:p>
          <a:p>
            <a:pPr lvl="2"/>
            <a:r>
              <a:rPr lang="et-EE" dirty="0" smtClean="0"/>
              <a:t>a[:]</a:t>
            </a:r>
            <a:endParaRPr lang="et-EE" dirty="0"/>
          </a:p>
          <a:p>
            <a:pPr lvl="1"/>
            <a:r>
              <a:rPr lang="et-EE" dirty="0"/>
              <a:t>hulk (</a:t>
            </a:r>
            <a:r>
              <a:rPr lang="et-EE" dirty="0" err="1"/>
              <a:t>set</a:t>
            </a:r>
            <a:r>
              <a:rPr lang="et-EE" dirty="0" smtClean="0"/>
              <a:t>)</a:t>
            </a:r>
          </a:p>
          <a:p>
            <a:pPr lvl="2"/>
            <a:r>
              <a:rPr lang="et-EE" dirty="0" err="1" smtClean="0"/>
              <a:t>b.copy</a:t>
            </a:r>
            <a:r>
              <a:rPr lang="et-EE" dirty="0" smtClean="0"/>
              <a:t>()</a:t>
            </a:r>
            <a:endParaRPr lang="et-EE" dirty="0"/>
          </a:p>
          <a:p>
            <a:pPr lvl="1"/>
            <a:r>
              <a:rPr lang="et-EE" dirty="0" smtClean="0"/>
              <a:t>sõnastik</a:t>
            </a:r>
          </a:p>
          <a:p>
            <a:pPr lvl="2"/>
            <a:r>
              <a:rPr lang="et-EE" dirty="0" err="1" smtClean="0"/>
              <a:t>c.copy</a:t>
            </a:r>
            <a:r>
              <a:rPr lang="et-EE" dirty="0" smtClean="0"/>
              <a:t>()</a:t>
            </a:r>
          </a:p>
          <a:p>
            <a:pPr lvl="2"/>
            <a:endParaRPr lang="et-EE" dirty="0"/>
          </a:p>
          <a:p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31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5218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6920230" cy="437514"/>
          </a:xfrm>
        </p:spPr>
        <p:txBody>
          <a:bodyPr>
            <a:normAutofit fontScale="90000"/>
          </a:bodyPr>
          <a:lstStyle/>
          <a:p>
            <a:r>
              <a:rPr lang="et-EE" dirty="0"/>
              <a:t>Mida väljastatakse programmi töötamisel ekraanile?</a:t>
            </a:r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628650" y="1825624"/>
            <a:ext cx="8149590" cy="47885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arva 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= 4 </a:t>
            </a:r>
            <a:endParaRPr lang="et-E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arvb</a:t>
            </a: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= arva </a:t>
            </a:r>
            <a:endParaRPr lang="et-E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arvb</a:t>
            </a: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= 7 </a:t>
            </a:r>
            <a:endParaRPr lang="et-E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print(arva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t-E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= [-1, 4, 5, -2] </a:t>
            </a:r>
            <a:endParaRPr lang="et-E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listb</a:t>
            </a: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t-E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listb</a:t>
            </a: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7 </a:t>
            </a:r>
            <a:endParaRPr lang="et-E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endParaRPr lang="et-E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listc</a:t>
            </a: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[:] </a:t>
            </a:r>
            <a:endParaRPr lang="et-E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8 </a:t>
            </a:r>
            <a:endParaRPr lang="et-E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listc</a:t>
            </a: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32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885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Testimine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P</a:t>
            </a:r>
            <a:r>
              <a:rPr lang="fi-FI" dirty="0" err="1" smtClean="0"/>
              <a:t>iirjuhud</a:t>
            </a:r>
            <a:endParaRPr lang="et-EE" dirty="0" smtClean="0"/>
          </a:p>
          <a:p>
            <a:r>
              <a:rPr lang="fi-FI" dirty="0" err="1" smtClean="0"/>
              <a:t>Thonnys</a:t>
            </a:r>
            <a:r>
              <a:rPr lang="fi-FI" dirty="0" smtClean="0"/>
              <a:t> </a:t>
            </a:r>
            <a:r>
              <a:rPr lang="fi-FI" dirty="0" err="1" smtClean="0"/>
              <a:t>silumi</a:t>
            </a:r>
            <a:r>
              <a:rPr lang="et-EE" dirty="0" err="1" smtClean="0"/>
              <a:t>ne</a:t>
            </a:r>
            <a:r>
              <a:rPr lang="fi-FI" dirty="0" smtClean="0"/>
              <a:t> </a:t>
            </a:r>
            <a:endParaRPr lang="et-EE" dirty="0" smtClean="0"/>
          </a:p>
          <a:p>
            <a:r>
              <a:rPr lang="et-EE" dirty="0" err="1" smtClean="0"/>
              <a:t>Pythoni</a:t>
            </a:r>
            <a:r>
              <a:rPr lang="et-EE" dirty="0" smtClean="0"/>
              <a:t> ühiktestid</a:t>
            </a:r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33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317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Enne järgmist sessi (14. dets)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309880" y="1899920"/>
            <a:ext cx="8524240" cy="4958080"/>
          </a:xfrm>
        </p:spPr>
        <p:txBody>
          <a:bodyPr>
            <a:normAutofit/>
          </a:bodyPr>
          <a:lstStyle/>
          <a:p>
            <a:r>
              <a:rPr lang="et-EE" dirty="0" err="1" smtClean="0"/>
              <a:t>Moodle’i</a:t>
            </a:r>
            <a:r>
              <a:rPr lang="et-EE" dirty="0" smtClean="0"/>
              <a:t> testid</a:t>
            </a:r>
          </a:p>
          <a:p>
            <a:r>
              <a:rPr lang="et-EE" dirty="0" smtClean="0"/>
              <a:t>Automaatkontrolliga ülesanded</a:t>
            </a:r>
            <a:endParaRPr lang="et-EE" dirty="0"/>
          </a:p>
          <a:p>
            <a:r>
              <a:rPr lang="et-EE" dirty="0"/>
              <a:t>4</a:t>
            </a:r>
            <a:r>
              <a:rPr lang="fi-FI" dirty="0" smtClean="0"/>
              <a:t>. </a:t>
            </a:r>
            <a:r>
              <a:rPr lang="fi-FI" dirty="0"/>
              <a:t>perioodi </a:t>
            </a:r>
            <a:r>
              <a:rPr lang="fi-FI" dirty="0" err="1"/>
              <a:t>muljete</a:t>
            </a:r>
            <a:r>
              <a:rPr lang="fi-FI" dirty="0"/>
              <a:t> ja </a:t>
            </a:r>
            <a:r>
              <a:rPr lang="fi-FI" dirty="0" err="1"/>
              <a:t>ettepanekute</a:t>
            </a:r>
            <a:r>
              <a:rPr lang="fi-FI" dirty="0"/>
              <a:t> </a:t>
            </a:r>
            <a:r>
              <a:rPr lang="fi-FI" dirty="0" err="1"/>
              <a:t>esitamine</a:t>
            </a:r>
            <a:endParaRPr lang="et-EE" dirty="0" smtClean="0"/>
          </a:p>
          <a:p>
            <a:pPr lvl="1"/>
            <a:endParaRPr lang="et-EE" dirty="0"/>
          </a:p>
          <a:p>
            <a:endParaRPr lang="et-EE" dirty="0" smtClean="0"/>
          </a:p>
          <a:p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34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121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et-EE" dirty="0" smtClean="0"/>
              <a:t>Loengu tempo oli</a:t>
            </a:r>
            <a:endParaRPr lang="en-US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76DE-33FD-4ED8-A3E9-D4ACD058302A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73581257"/>
              </p:ext>
            </p:extLst>
          </p:nvPr>
        </p:nvGraphicFramePr>
        <p:xfrm>
          <a:off x="4508500" y="16510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3" name="Chart" r:id="rId6" imgW="4571955" imgH="5143342" progId="MSGraph.Chart.8">
                  <p:embed followColorScheme="full"/>
                </p:oleObj>
              </mc:Choice>
              <mc:Fallback>
                <p:oleObj name="Chart" r:id="rId6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651000"/>
                        <a:ext cx="4572000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1600200"/>
            <a:ext cx="4114800" cy="4525963"/>
          </a:xfrm>
        </p:spPr>
        <p:txBody>
          <a:bodyPr>
            <a:no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liiga kiire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paras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liiga aeglane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1143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t-EE" dirty="0" smtClean="0"/>
              <a:t>Materjal tundus</a:t>
            </a:r>
            <a:br>
              <a:rPr lang="et-EE" dirty="0" smtClean="0"/>
            </a:br>
            <a:endParaRPr lang="en-US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76DE-33FD-4ED8-A3E9-D4ACD058302A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44321752"/>
              </p:ext>
            </p:extLst>
          </p:nvPr>
        </p:nvGraphicFramePr>
        <p:xfrm>
          <a:off x="4508500" y="16510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7" name="Chart" r:id="rId6" imgW="4571955" imgH="5143342" progId="MSGraph.Chart.8">
                  <p:embed followColorScheme="full"/>
                </p:oleObj>
              </mc:Choice>
              <mc:Fallback>
                <p:oleObj name="Chart" r:id="rId6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651000"/>
                        <a:ext cx="4572000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1600200"/>
            <a:ext cx="4114800" cy="4525963"/>
          </a:xfrm>
        </p:spPr>
        <p:txBody>
          <a:bodyPr>
            <a:no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liiga lihtne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parajalt jõukohane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liiga keeruline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2616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Pealkir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58618"/>
          </a:xfrm>
        </p:spPr>
        <p:txBody>
          <a:bodyPr/>
          <a:lstStyle/>
          <a:p>
            <a:pPr eaLnBrk="1" hangingPunct="1"/>
            <a:r>
              <a:rPr lang="et-EE" dirty="0" smtClean="0"/>
              <a:t>Suur tänu osalemast!</a:t>
            </a:r>
            <a:br>
              <a:rPr lang="et-EE" dirty="0" smtClean="0"/>
            </a:br>
            <a:r>
              <a:rPr lang="et-EE" dirty="0" smtClean="0"/>
              <a:t>Kohtumiseni!</a:t>
            </a:r>
          </a:p>
        </p:txBody>
      </p:sp>
      <p:sp>
        <p:nvSpPr>
          <p:cNvPr id="2" name="Slaidinumbri kohatä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24A-423F-41BE-9398-C3CADF2A69E3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84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t-EE" dirty="0" smtClean="0"/>
              <a:t>Kuivõrd olete selle ainega graafikus? </a:t>
            </a:r>
            <a:br>
              <a:rPr lang="et-EE" dirty="0" smtClean="0"/>
            </a:b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4690864" cy="4525963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Isegi ees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Täiesti graafikus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Veidi maas, aga saan ise hakkama  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Kõvasti maas, vajan abi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Ei oska öelda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33770954"/>
              </p:ext>
            </p:extLst>
          </p:nvPr>
        </p:nvGraphicFramePr>
        <p:xfrm>
          <a:off x="4508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6" name="Chart" r:id="rId6" imgW="4571955" imgH="5143342" progId="MSGraph.Chart.8">
                  <p:embed followColorScheme="full"/>
                </p:oleObj>
              </mc:Choice>
              <mc:Fallback>
                <p:oleObj name="Chart" r:id="rId6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600200"/>
                        <a:ext cx="4572000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aidinumbri kohatä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76DE-33FD-4ED8-A3E9-D4ACD058302A}" type="slidenum">
              <a:rPr lang="en-US" smtClean="0"/>
              <a:pPr/>
              <a:t>4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6259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435610" y="-203834"/>
            <a:ext cx="7886700" cy="1325563"/>
          </a:xfrm>
        </p:spPr>
        <p:txBody>
          <a:bodyPr/>
          <a:lstStyle/>
          <a:p>
            <a:r>
              <a:rPr lang="et-EE" dirty="0" smtClean="0"/>
              <a:t>Täna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111760" y="979804"/>
            <a:ext cx="8900160" cy="5878196"/>
          </a:xfrm>
        </p:spPr>
        <p:txBody>
          <a:bodyPr>
            <a:normAutofit/>
          </a:bodyPr>
          <a:lstStyle/>
          <a:p>
            <a:r>
              <a:rPr lang="et-EE" dirty="0" smtClean="0"/>
              <a:t>Andmestruktuurid </a:t>
            </a:r>
          </a:p>
          <a:p>
            <a:pPr lvl="1"/>
            <a:r>
              <a:rPr lang="et-EE" dirty="0" smtClean="0"/>
              <a:t>Sõnastikud</a:t>
            </a:r>
          </a:p>
          <a:p>
            <a:pPr lvl="1"/>
            <a:r>
              <a:rPr lang="et-EE" dirty="0" smtClean="0"/>
              <a:t>jt</a:t>
            </a:r>
          </a:p>
          <a:p>
            <a:pPr marL="228600" lvl="1">
              <a:spcBef>
                <a:spcPts val="1000"/>
              </a:spcBef>
            </a:pPr>
            <a:r>
              <a:rPr lang="et-EE" dirty="0" smtClean="0"/>
              <a:t>Natuke programmi testimisest </a:t>
            </a:r>
            <a:r>
              <a:rPr lang="et-EE" dirty="0"/>
              <a:t>ja </a:t>
            </a:r>
            <a:r>
              <a:rPr lang="et-EE" dirty="0" smtClean="0"/>
              <a:t>silumisest</a:t>
            </a:r>
            <a:endParaRPr lang="et-EE" dirty="0"/>
          </a:p>
          <a:p>
            <a:endParaRPr lang="et-EE" dirty="0" smtClean="0"/>
          </a:p>
          <a:p>
            <a:pPr marL="0" indent="0">
              <a:buNone/>
            </a:pPr>
            <a:r>
              <a:rPr lang="et-EE" dirty="0"/>
              <a:t>Homme kell 8.15 ruumis 512</a:t>
            </a:r>
          </a:p>
          <a:p>
            <a:r>
              <a:rPr lang="et-EE" dirty="0" err="1" smtClean="0"/>
              <a:t>Rekursioon</a:t>
            </a:r>
            <a:endParaRPr lang="et-EE" dirty="0" smtClean="0"/>
          </a:p>
          <a:p>
            <a:r>
              <a:rPr lang="et-EE" dirty="0" smtClean="0"/>
              <a:t>Andmestruktuurid</a:t>
            </a:r>
            <a:endParaRPr lang="et-EE" dirty="0"/>
          </a:p>
          <a:p>
            <a:pPr marL="457200" lvl="1" indent="0">
              <a:buNone/>
            </a:pPr>
            <a:endParaRPr lang="et-EE" dirty="0"/>
          </a:p>
          <a:p>
            <a:endParaRPr lang="et-EE" dirty="0" smtClean="0"/>
          </a:p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 smtClean="0"/>
          </a:p>
          <a:p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5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253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Edasi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15. detsember</a:t>
            </a:r>
          </a:p>
          <a:p>
            <a:pPr lvl="1"/>
            <a:r>
              <a:rPr lang="et-EE" dirty="0" smtClean="0"/>
              <a:t>Keerulisemad algoritmid. Kokkuvõttev ülesanne</a:t>
            </a:r>
          </a:p>
          <a:p>
            <a:pPr lvl="1"/>
            <a:r>
              <a:rPr lang="et-EE" dirty="0" smtClean="0"/>
              <a:t>Kordamine</a:t>
            </a:r>
          </a:p>
          <a:p>
            <a:r>
              <a:rPr lang="et-EE" dirty="0" smtClean="0"/>
              <a:t>Eksam</a:t>
            </a:r>
          </a:p>
          <a:p>
            <a:pPr lvl="1"/>
            <a:r>
              <a:rPr lang="et-EE" dirty="0" smtClean="0"/>
              <a:t>6. jaanuar 15-17</a:t>
            </a:r>
          </a:p>
          <a:p>
            <a:pPr lvl="1"/>
            <a:r>
              <a:rPr lang="et-EE" dirty="0" smtClean="0"/>
              <a:t>20. jaanuar 15-17</a:t>
            </a:r>
          </a:p>
          <a:p>
            <a:pPr lvl="1"/>
            <a:r>
              <a:rPr lang="et-EE" dirty="0" smtClean="0"/>
              <a:t>(Korduseksam) 27. jaanuar</a:t>
            </a:r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6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311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Eelmisel korral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(Järjend) []</a:t>
            </a:r>
          </a:p>
          <a:p>
            <a:r>
              <a:rPr lang="et-EE" dirty="0" err="1" smtClean="0"/>
              <a:t>Ennik</a:t>
            </a:r>
            <a:r>
              <a:rPr lang="et-EE" dirty="0" smtClean="0"/>
              <a:t> ()</a:t>
            </a:r>
          </a:p>
          <a:p>
            <a:r>
              <a:rPr lang="et-EE" dirty="0" smtClean="0"/>
              <a:t>Hulk {}</a:t>
            </a:r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7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515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700" cy="1325563"/>
          </a:xfrm>
        </p:spPr>
        <p:txBody>
          <a:bodyPr/>
          <a:lstStyle/>
          <a:p>
            <a:r>
              <a:rPr lang="et-EE" dirty="0"/>
              <a:t>Mis </a:t>
            </a:r>
            <a:r>
              <a:rPr lang="et-EE" dirty="0" smtClean="0"/>
              <a:t>võib ilmuda </a:t>
            </a:r>
            <a:r>
              <a:rPr lang="et-EE" dirty="0"/>
              <a:t>ekraanile?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85750" y="2919594"/>
            <a:ext cx="41148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lphaLcPeriod"/>
            </a:pPr>
            <a:r>
              <a:rPr lang="et-EE" dirty="0" smtClean="0"/>
              <a:t>2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lphaLcPeriod"/>
            </a:pPr>
            <a:r>
              <a:rPr lang="fi-FI" dirty="0" smtClean="0"/>
              <a:t>{2}</a:t>
            </a:r>
            <a:endParaRPr lang="fi-FI" dirty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lphaLcPeriod"/>
            </a:pPr>
            <a:r>
              <a:rPr lang="et-EE" dirty="0" smtClean="0"/>
              <a:t>Midagi muud</a:t>
            </a:r>
            <a:endParaRPr lang="fi-FI" dirty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lphaLcPeriod"/>
            </a:pPr>
            <a:r>
              <a:rPr lang="fi-FI" dirty="0" err="1" smtClean="0"/>
              <a:t>Veateade</a:t>
            </a:r>
            <a:endParaRPr lang="et-EE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781499844"/>
              </p:ext>
            </p:extLst>
          </p:nvPr>
        </p:nvGraphicFramePr>
        <p:xfrm>
          <a:off x="6824876" y="4206122"/>
          <a:ext cx="2255624" cy="253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2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4876" y="4206122"/>
                        <a:ext cx="2255624" cy="253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9920" y="1481267"/>
            <a:ext cx="70231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t-E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a.add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AI1"/>
          <p:cNvSpPr/>
          <p:nvPr>
            <p:custDataLst>
              <p:tags r:id="rId5"/>
            </p:custDataLst>
          </p:nvPr>
        </p:nvSpPr>
        <p:spPr>
          <a:xfrm rot="10800000">
            <a:off x="-39370" y="4551628"/>
            <a:ext cx="406400" cy="4064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7699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Viga</a:t>
            </a:r>
            <a:endParaRPr lang="et-EE" dirty="0"/>
          </a:p>
        </p:txBody>
      </p:sp>
      <p:sp>
        <p:nvSpPr>
          <p:cNvPr id="3" name="Teksti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Traceback</a:t>
            </a:r>
            <a:r>
              <a:rPr lang="en-US" dirty="0">
                <a:solidFill>
                  <a:srgbClr val="FF0000"/>
                </a:solidFill>
              </a:rPr>
              <a:t> (most recent call last):</a:t>
            </a:r>
          </a:p>
          <a:p>
            <a:pPr marL="0" indent="0">
              <a:buNone/>
            </a:pPr>
            <a:r>
              <a:rPr lang="en-US" dirty="0"/>
              <a:t>  File "C:\ketas\oppetoo\pral2minf\Ntuhjad.py", line 2, in &lt;module&gt;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a.add</a:t>
            </a:r>
            <a:r>
              <a:rPr lang="en-US" dirty="0">
                <a:solidFill>
                  <a:srgbClr val="FF0000"/>
                </a:solidFill>
              </a:rPr>
              <a:t>(2)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AttributeError</a:t>
            </a:r>
            <a:r>
              <a:rPr lang="en-US" dirty="0">
                <a:solidFill>
                  <a:srgbClr val="FF0000"/>
                </a:solidFill>
              </a:rPr>
              <a:t>: '</a:t>
            </a:r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>
                <a:solidFill>
                  <a:srgbClr val="FF0000"/>
                </a:solidFill>
              </a:rPr>
              <a:t>' object has no attribute 'add'</a:t>
            </a:r>
            <a:endParaRPr lang="et-EE" dirty="0">
              <a:solidFill>
                <a:srgbClr val="FF0000"/>
              </a:solidFill>
            </a:endParaRPr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50D6-14C5-47D4-9219-7F0C87F8A719}" type="slidenum">
              <a:rPr lang="en-GB" altLang="et-EE" smtClean="0"/>
              <a:pPr/>
              <a:t>9</a:t>
            </a:fld>
            <a:endParaRPr lang="en-GB" altLang="et-EE"/>
          </a:p>
        </p:txBody>
      </p:sp>
    </p:spTree>
    <p:extLst>
      <p:ext uri="{BB962C8B-B14F-4D97-AF65-F5344CB8AC3E}">
        <p14:creationId xmlns:p14="http://schemas.microsoft.com/office/powerpoint/2010/main" val="22703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806B12A999CB477F863A680FD3FE387B"/>
  <p:tag name="TPVERSION" val="5"/>
  <p:tag name="TPFULLVERSION" val="5.2.1.3179"/>
  <p:tag name="PPTVERSION" val="15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0,0,0,0,0,0,0,0,0,0,0"/>
  <p:tag name="NUMBERFORMAT" val="0"/>
  <p:tag name="LABELFORMAT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Mis võib ilmuda ekraanile?[;crlf;]13[;]15[;]13[;]False[;]0[;][;crlf;]2[;]2[;]0[;]0[;crlf;]0[;]-1[;]21[;]2[;][;crlf;]13[;]-1[;]{2}2[;]{2}[;][;crlf;]0[;]-1[;]Midagi muud3[;]Midagi muud[;][;crlf;]0[;]1[;]Veateade4[;]Veateade[;]"/>
  <p:tag name="HASRESULTS" val="Tru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032D742EA169412E90C3B0DA4EA1E3A9&lt;/guid&gt;&#10;        &lt;description /&gt;&#10;        &lt;date&gt;12/1/2016 5:02:49 PL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DE61719AAB84447876CE93AB182357F&lt;/guid&gt;&#10;            &lt;repollguid&gt;41F96C6A5A5249F7946F76C6FDE0E145&lt;/repollguid&gt;&#10;            &lt;sourceid&gt;9F45E1613E5B4B63B723F304F0448A7A&lt;/sourceid&gt;&#10;            &lt;questiontext&gt;Mis võib ilmuda ekraanil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3&lt;/bulletstyle&gt;&#10;            &lt;correctanswerindicator&gt;True&lt;/correctanswerindicator&gt;&#10;            &lt;answers&gt;&#10;                &lt;answer&gt;&#10;                    &lt;guid&gt;F7D6E95123814FBFB49E17D0C6771C30&lt;/guid&gt;&#10;                    &lt;answertext&gt;2&lt;/answertext&gt;&#10;                    &lt;valuetype&gt;-1&lt;/valuetype&gt;&#10;                &lt;/answer&gt;&#10;                &lt;answer&gt;&#10;                    &lt;guid&gt;B51F8F46B7F5453F813BDF7442C623EA&lt;/guid&gt;&#10;                    &lt;answertext&gt;{2}&lt;/answertext&gt;&#10;                    &lt;valuetype&gt;-1&lt;/valuetype&gt;&#10;                &lt;/answer&gt;&#10;                &lt;answer&gt;&#10;                    &lt;guid&gt;9C264515C9954BEB8C0685FB42F5C5F4&lt;/guid&gt;&#10;                    &lt;answertext&gt;Midagi muud&lt;/answertext&gt;&#10;                    &lt;valuetype&gt;-1&lt;/valuetype&gt;&#10;                &lt;/answer&gt;&#10;                &lt;answer&gt;&#10;                    &lt;guid&gt;E173A98E749D40A989D8139B80C464C8&lt;/guid&gt;&#10;                    &lt;answertext&gt;Veateade&lt;/answertext&gt;&#10;                    &lt;valuetype&gt;1&lt;/valuetype&gt;&#10;                &lt;/answer&gt;&#10;            &lt;/answers&gt;&#10;        &lt;/multichoice&gt;&#10;    &lt;/questions&gt;&#10;&lt;/questionlist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Mis võib ilmuda ekraanile?[;crlf;]13[;]15[;]13[;]False[;]10[;][;crlf;]2,15384615384615[;]2[;]0,661717328234048[;]0,437869822485207[;crlf;]1[;]-1[;]21[;]2[;][;crlf;]10[;]1[;]{2}2[;]{2}[;][;crlf;]1[;]-1[;]Midagi muud3[;]Midagi muud[;][;crlf;]1[;]-1[;]Veateade4[;]Veateade[;]"/>
  <p:tag name="HASRESULTS" val="Tru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032D742EA169412E90C3B0DA4EA1E3A9&lt;/guid&gt;&#10;        &lt;description /&gt;&#10;        &lt;date&gt;12/1/2016 5:02:50 PL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8B56972C7EB7456DB2ADD938C433E2F7&lt;/guid&gt;&#10;            &lt;repollguid&gt;41F96C6A5A5249F7946F76C6FDE0E145&lt;/repollguid&gt;&#10;            &lt;sourceid&gt;9F45E1613E5B4B63B723F304F0448A7A&lt;/sourceid&gt;&#10;            &lt;questiontext&gt;Mis võib ilmuda ekraanil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3&lt;/bulletstyle&gt;&#10;            &lt;correctanswerindicator&gt;True&lt;/correctanswerindicator&gt;&#10;            &lt;answers&gt;&#10;                &lt;answer&gt;&#10;                    &lt;guid&gt;F7D6E95123814FBFB49E17D0C6771C30&lt;/guid&gt;&#10;                    &lt;answertext&gt;2&lt;/answertext&gt;&#10;                    &lt;valuetype&gt;-1&lt;/valuetype&gt;&#10;                &lt;/answer&gt;&#10;                &lt;answer&gt;&#10;                    &lt;guid&gt;B51F8F46B7F5453F813BDF7442C623EA&lt;/guid&gt;&#10;                    &lt;answertext&gt;{2}&lt;/answertext&gt;&#10;                    &lt;valuetype&gt;1&lt;/valuetype&gt;&#10;                &lt;/answer&gt;&#10;                &lt;answer&gt;&#10;                    &lt;guid&gt;9C264515C9954BEB8C0685FB42F5C5F4&lt;/guid&gt;&#10;                    &lt;answertext&gt;Midagi muud&lt;/answertext&gt;&#10;                    &lt;valuetype&gt;-1&lt;/valuetype&gt;&#10;                &lt;/answer&gt;&#10;                &lt;answer&gt;&#10;                    &lt;guid&gt;E173A98E749D40A989D8139B80C464C8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Mis ilmub ekraanile?[;crlf;]14[;]15[;]14[;]False[;]10[;][;crlf;]2,5[;]3[;]0,823754471047914[;]0,678571428571429[;crlf;]3[;]-1[;]171[;]17[;][;crlf;]1[;]-1[;]Jüri2[;]Jüri[;][;crlf;]10[;]1[;]True3[;]True[;][;crlf;]0[;]-1[;]False4[;]False[;][;crlf;]0[;]-1[;]Veateade5[;]Veateade[;]"/>
  <p:tag name="HASRESULTS" val="Tru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032D742EA169412E90C3B0DA4EA1E3A9&lt;/guid&gt;&#10;        &lt;description /&gt;&#10;        &lt;date&gt;12/1/2016 5:02:53 PL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39DFED056FEE4D16A409F9E3DDCF52FA&lt;/guid&gt;&#10;            &lt;repollguid&gt;41F96C6A5A5249F7946F76C6FDE0E145&lt;/repollguid&gt;&#10;            &lt;sourceid&gt;9F45E1613E5B4B63B723F304F0448A7A&lt;/sourceid&gt;&#10;            &lt;questiontext&gt;Mis ilmub ekraanil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F7D6E95123814FBFB49E17D0C6771C30&lt;/guid&gt;&#10;                    &lt;answertext&gt;17&lt;/answertext&gt;&#10;                    &lt;valuetype&gt;-1&lt;/valuetype&gt;&#10;                &lt;/answer&gt;&#10;                &lt;answer&gt;&#10;                    &lt;guid&gt;B51F8F46B7F5453F813BDF7442C623EA&lt;/guid&gt;&#10;                    &lt;answertext&gt;Jüri&lt;/answertext&gt;&#10;                    &lt;valuetype&gt;-1&lt;/valuetype&gt;&#10;                &lt;/answer&gt;&#10;                &lt;answer&gt;&#10;                    &lt;guid&gt;9C264515C9954BEB8C0685FB42F5C5F4&lt;/guid&gt;&#10;                    &lt;answertext&gt;True&lt;/answertext&gt;&#10;                    &lt;valuetype&gt;1&lt;/valuetype&gt;&#10;                &lt;/answer&gt;&#10;                &lt;answer&gt;&#10;                    &lt;guid&gt;E57E4CF1C8CA4E96BA2C4E08C9326B97&lt;/guid&gt;&#10;                    &lt;answertext&gt;False&lt;/answertext&gt;&#10;                    &lt;valuetype&gt;-1&lt;/valuetype&gt;&#10;                &lt;/answer&gt;&#10;                &lt;answer&gt;&#10;                    &lt;guid&gt;8876E177892F4736BC792D55399A0D0C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Kui rõõmsalt täna järjekordsele õppesessioonile tulite?[;crlf;]13[;]13[;]13[;]False[;]0[;][;crlf;]2,84615384615385[;]3[;]1,0986812966989[;]1,20710059171598[;crlf;]2[;]0[;]Ilma igasuguse rõõmuta1[;]Ilma igasuguse rõõmuta[;][;crlf;]2[;]0[;] 2[;] [;][;crlf;]6[;]0[;] 3[;] [;][;crlf;]2[;]0[;] 4[;] [;][;crlf;]1[;]0[;]Väga rõõmsalt5[;]Väga rõõmsalt[;]"/>
  <p:tag name="HASRESULTS" val="True"/>
  <p:tag name="AUTOOPENPOLL" val="True"/>
  <p:tag name="AUTOFORMATCHART" val="True"/>
  <p:tag name="LIVECHARTING" val="True"/>
  <p:tag name="TYPE" val="MultiChoiceSlide"/>
  <p:tag name="TPQUESTIONXML" val="﻿&lt;?xml version=&quot;1.0&quot; encoding=&quot;utf-8&quot;?&gt;&#10;&lt;questionlist&gt;&#10;    &lt;properties&gt;&#10;        &lt;guid&gt;41F7A7F0FA2E49D988BEC0B2F7FB1D22&lt;/guid&gt;&#10;        &lt;description /&gt;&#10;        &lt;date&gt;12/1/2016 5:02:41 PL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3507ABF2A216432DA55B10524F806C4D&lt;/guid&gt;&#10;            &lt;repollguid&gt;D8F31AC979EB47E08EAA899D09C661CC&lt;/repollguid&gt;&#10;            &lt;sourceid&gt;0247608438A742998841DB016ADABD1F&lt;/sourceid&gt;&#10;            &lt;questiontext&gt;Kui rõõmsalt täna järjekordsele õppesessioonile tulit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7AF42B64A4BC4215AD9909FB5117E14A&lt;/guid&gt;&#10;                    &lt;answertext&gt;Ilma igasuguse rõõmuta&lt;/answertext&gt;&#10;                    &lt;valuetype&gt;0&lt;/valuetype&gt;&#10;                &lt;/answer&gt;&#10;                &lt;answer&gt;&#10;                    &lt;guid&gt;8B9FDB78F5094DEAB6CED65B7C9FB290&lt;/guid&gt;&#10;                    &lt;answertext&gt; &lt;/answertext&gt;&#10;                    &lt;valuetype&gt;0&lt;/valuetype&gt;&#10;                &lt;/answer&gt;&#10;                &lt;answer&gt;&#10;                    &lt;guid&gt;5BB554375D78409691767D0C8442FAA6&lt;/guid&gt;&#10;                    &lt;answertext&gt; &lt;/answertext&gt;&#10;                    &lt;valuetype&gt;0&lt;/valuetype&gt;&#10;                &lt;/answer&gt;&#10;                &lt;answer&gt;&#10;                    &lt;guid&gt;AEE10554DE7348A09E1DC58C9BEE180A&lt;/guid&gt;&#10;                    &lt;answertext&gt; &lt;/answertext&gt;&#10;                    &lt;valuetype&gt;0&lt;/valuetype&gt;&#10;                &lt;/answer&gt;&#10;                &lt;answer&gt;&#10;                    &lt;guid&gt;BDEFBF7A54BC41A089E1C42F8B370970&lt;/guid&gt;&#10;                    &lt;answertext&gt;Väga rõõmsalt&lt;/answertext&gt;&#10;                    &lt;valuetype&gt;0&lt;/valuetype&gt;&#10;                &lt;/answer&gt;&#10;            &lt;/answers&gt;&#10;        &lt;/multichoice&gt;&#10;    &lt;/questions&gt;&#10;&lt;/questionlist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Mis ilmub ekraanile?[;crlf;]12[;]15[;]12[;]False[;]7[;][;crlf;]1,91666666666667[;]1[;]1,32024829314624[;]1,74305555555556[;crlf;]7[;]1[;]171[;]17[;][;crlf;]2[;]-1[;]Jüri2[;]Jüri[;][;crlf;]1[;]-1[;]True3[;]True[;][;crlf;]1[;]-1[;]False4[;]False[;][;crlf;]1[;]-1[;]Veateade5[;]Veateade[;]"/>
  <p:tag name="HASRESULTS" val="Tru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032D742EA169412E90C3B0DA4EA1E3A9&lt;/guid&gt;&#10;        &lt;description /&gt;&#10;        &lt;date&gt;12/1/2016 5:02:53 PL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BC2835515B44EEAAF22DC42CD7046F1&lt;/guid&gt;&#10;            &lt;repollguid&gt;41F96C6A5A5249F7946F76C6FDE0E145&lt;/repollguid&gt;&#10;            &lt;sourceid&gt;9F45E1613E5B4B63B723F304F0448A7A&lt;/sourceid&gt;&#10;            &lt;questiontext&gt;Mis ilmub ekraanil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F7D6E95123814FBFB49E17D0C6771C30&lt;/guid&gt;&#10;                    &lt;answertext&gt;17&lt;/answertext&gt;&#10;                    &lt;valuetype&gt;1&lt;/valuetype&gt;&#10;                &lt;/answer&gt;&#10;                &lt;answer&gt;&#10;                    &lt;guid&gt;B51F8F46B7F5453F813BDF7442C623EA&lt;/guid&gt;&#10;                    &lt;answertext&gt;Jüri&lt;/answertext&gt;&#10;                    &lt;valuetype&gt;-1&lt;/valuetype&gt;&#10;                &lt;/answer&gt;&#10;                &lt;answer&gt;&#10;                    &lt;guid&gt;9C264515C9954BEB8C0685FB42F5C5F4&lt;/guid&gt;&#10;                    &lt;answertext&gt;True&lt;/answertext&gt;&#10;                    &lt;valuetype&gt;-1&lt;/valuetype&gt;&#10;                &lt;/answer&gt;&#10;                &lt;answer&gt;&#10;                    &lt;guid&gt;E57E4CF1C8CA4E96BA2C4E08C9326B97&lt;/guid&gt;&#10;                    &lt;answertext&gt;False&lt;/answertext&gt;&#10;                    &lt;valuetype&gt;-1&lt;/valuetype&gt;&#10;                &lt;/answer&gt;&#10;                &lt;answer&gt;&#10;                    &lt;guid&gt;8876E177892F4736BC792D55399A0D0C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Mis ilmub ekraanile?[;crlf;]14[;]15[;]14[;]False[;]12[;][;crlf;]4,64285714285714[;]5[;]0,894997434724405[;]0,801020408163265[;crlf;]0[;]-1[;]171[;]17[;][;crlf;]1[;]-1[;]Jüri2[;]Jüri[;][;crlf;]1[;]-1[;]True3[;]True[;][;crlf;]0[;]-1[;]False4[;]False[;][;crlf;]12[;]1[;]Veateade5[;]Veateade[;]"/>
  <p:tag name="HASRESULTS" val="Tru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032D742EA169412E90C3B0DA4EA1E3A9&lt;/guid&gt;&#10;        &lt;description /&gt;&#10;        &lt;date&gt;12/1/2016 5:02:54 PL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024145D1B92F4CB898BAF1A0872C4A0B&lt;/guid&gt;&#10;            &lt;repollguid&gt;41F96C6A5A5249F7946F76C6FDE0E145&lt;/repollguid&gt;&#10;            &lt;sourceid&gt;9F45E1613E5B4B63B723F304F0448A7A&lt;/sourceid&gt;&#10;            &lt;questiontext&gt;Mis ilmub ekraanil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F7D6E95123814FBFB49E17D0C6771C30&lt;/guid&gt;&#10;                    &lt;answertext&gt;17&lt;/answertext&gt;&#10;                    &lt;valuetype&gt;-1&lt;/valuetype&gt;&#10;                &lt;/answer&gt;&#10;                &lt;answer&gt;&#10;                    &lt;guid&gt;B51F8F46B7F5453F813BDF7442C623EA&lt;/guid&gt;&#10;                    &lt;answertext&gt;Jüri&lt;/answertext&gt;&#10;                    &lt;valuetype&gt;-1&lt;/valuetype&gt;&#10;                &lt;/answer&gt;&#10;                &lt;answer&gt;&#10;                    &lt;guid&gt;9C264515C9954BEB8C0685FB42F5C5F4&lt;/guid&gt;&#10;                    &lt;answertext&gt;True&lt;/answertext&gt;&#10;                    &lt;valuetype&gt;-1&lt;/valuetype&gt;&#10;                &lt;/answer&gt;&#10;                &lt;answer&gt;&#10;                    &lt;guid&gt;E57E4CF1C8CA4E96BA2C4E08C9326B97&lt;/guid&gt;&#10;                    &lt;answertext&gt;False&lt;/answertext&gt;&#10;                    &lt;valuetype&gt;-1&lt;/valuetype&gt;&#10;                &lt;/answer&gt;&#10;                &lt;answer&gt;&#10;                    &lt;guid&gt;8876E177892F4736BC792D55399A0D0C&lt;/guid&gt;&#10;                    &lt;answertext&gt;Veateade&lt;/answertext&gt;&#10;                    &lt;valuetype&gt;1&lt;/valuetype&gt;&#10;                &lt;/answer&gt;&#10;            &lt;/answers&gt;&#10;        &lt;/multichoice&gt;&#10;    &lt;/questions&gt;&#10;&lt;/questionlist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Mis ilmub ekraanile?[;crlf;]14[;]15[;]14[;]False[;]8[;][;crlf;]1,71428571428571[;]2[;]0,589015089373952[;]0,346938775510204[;crlf;]5[;]-1[;]True1[;]True[;][;crlf;]8[;]1[;]False2[;]False[;][;crlf;]1[;]-1[;]Veateade3[;]Veateade[;]"/>
  <p:tag name="HASRESULTS" val="Tru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032D742EA169412E90C3B0DA4EA1E3A9&lt;/guid&gt;&#10;        &lt;description /&gt;&#10;        &lt;date&gt;12/1/2016 5:02:54 PL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6E18B95ABE64A08A62FD0E9FB27CC0A&lt;/guid&gt;&#10;            &lt;repollguid&gt;41F96C6A5A5249F7946F76C6FDE0E145&lt;/repollguid&gt;&#10;            &lt;sourceid&gt;9F45E1613E5B4B63B723F304F0448A7A&lt;/sourceid&gt;&#10;            &lt;questiontext&gt;Mis ilmub ekraanil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F7D6E95123814FBFB49E17D0C6771C30&lt;/guid&gt;&#10;                    &lt;answertext&gt;True&lt;/answertext&gt;&#10;                    &lt;valuetype&gt;-1&lt;/valuetype&gt;&#10;                &lt;/answer&gt;&#10;                &lt;answer&gt;&#10;                    &lt;guid&gt;B51F8F46B7F5453F813BDF7442C623EA&lt;/guid&gt;&#10;                    &lt;answertext&gt;False&lt;/answertext&gt;&#10;                    &lt;valuetype&gt;1&lt;/valuetype&gt;&#10;                &lt;/answer&gt;&#10;                &lt;answer&gt;&#10;                    &lt;guid&gt;9C264515C9954BEB8C0685FB42F5C5F4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Mis võib ilmuda ekraanile?[;crlf;]15[;]15[;]15[;]False[;]5[;][;crlf;]2[;]2[;]0,816496580927726[;]0,666666666666667[;crlf;]5[;]-1[;]{2: 1}1[;]{2: 1}[;][;crlf;]5[;]1[;]{1: 1, 2: 1}2[;]{1: 1, 2: 1}[;][;crlf;]5[;]-1[;]Veateade3[;]Veateade[;]"/>
  <p:tag name="HASRESULTS" val="Tru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032D742EA169412E90C3B0DA4EA1E3A9&lt;/guid&gt;&#10;        &lt;description /&gt;&#10;        &lt;date&gt;12/1/2016 5:02:54 PL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DE61719AAB84447876CE93AB182357F&lt;/guid&gt;&#10;            &lt;repollguid&gt;41F96C6A5A5249F7946F76C6FDE0E145&lt;/repollguid&gt;&#10;            &lt;sourceid&gt;9F45E1613E5B4B63B723F304F0448A7A&lt;/sourceid&gt;&#10;            &lt;questiontext&gt;Mis võib ilmuda ekraanil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F7D6E95123814FBFB49E17D0C6771C30&lt;/guid&gt;&#10;                    &lt;answertext&gt;{2: 1}&lt;/answertext&gt;&#10;                    &lt;valuetype&gt;-1&lt;/valuetype&gt;&#10;                &lt;/answer&gt;&#10;                &lt;answer&gt;&#10;                    &lt;guid&gt;B51F8F46B7F5453F813BDF7442C623EA&lt;/guid&gt;&#10;                    &lt;answertext&gt;{1: 1, 2: 1}&lt;/answertext&gt;&#10;                    &lt;valuetype&gt;1&lt;/valuetype&gt;&#10;                &lt;/answer&gt;&#10;                &lt;answer&gt;&#10;                    &lt;guid&gt;9C264515C9954BEB8C0685FB42F5C5F4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Mis võib ilmuda ekraanile?[;crlf;]14[;]15[;]14[;]False[;]9[;][;crlf;]1,57142857142857[;]1[;]0,82065180664829[;]0,673469387755102[;crlf;]9[;]1[;]151[;]15[;][;crlf;]2[;]-1[;]&quot;Kersti&quot;: 152[;]&quot;Kersti&quot;: 15[;][;crlf;]3[;]-1[;]Mitte midagi3[;]Mitte midagi[;][;crlf;]0[;]-1[;]Veateade4[;]Veateade[;]"/>
  <p:tag name="HASRESULTS" val="Tru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032D742EA169412E90C3B0DA4EA1E3A9&lt;/guid&gt;&#10;        &lt;description /&gt;&#10;        &lt;date&gt;12/1/2016 5:02:55 PL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40E0493A4BE840C389FD898D35563588&lt;/guid&gt;&#10;            &lt;repollguid&gt;41F96C6A5A5249F7946F76C6FDE0E145&lt;/repollguid&gt;&#10;            &lt;sourceid&gt;9F45E1613E5B4B63B723F304F0448A7A&lt;/sourceid&gt;&#10;            &lt;questiontext&gt;Mis võib ilmuda ekraanil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F7D6E95123814FBFB49E17D0C6771C30&lt;/guid&gt;&#10;                    &lt;answertext&gt;15&lt;/answertext&gt;&#10;                    &lt;valuetype&gt;1&lt;/valuetype&gt;&#10;                &lt;/answer&gt;&#10;                &lt;answer&gt;&#10;                    &lt;guid&gt;B51F8F46B7F5453F813BDF7442C623EA&lt;/guid&gt;&#10;                    &lt;answertext&gt;&quot;Kersti&quot;: 15&lt;/answertext&gt;&#10;                    &lt;valuetype&gt;-1&lt;/valuetype&gt;&#10;                &lt;/answer&gt;&#10;                &lt;answer&gt;&#10;                    &lt;guid&gt;9C264515C9954BEB8C0685FB42F5C5F4&lt;/guid&gt;&#10;                    &lt;answertext&gt;Mitte midagi&lt;/answertext&gt;&#10;                    &lt;valuetype&gt;-1&lt;/valuetype&gt;&#10;                &lt;/answer&gt;&#10;                &lt;answer&gt;&#10;                    &lt;guid&gt;D1F918D54D504100A12A623B8952DABE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Mis arv ekraanile ilmub?[;crlf;]15[;]15[;]15[;]False[;]11[;][;crlf;]3,46666666666667[;]4[;]0,884433277428107[;]0,782222222222222[;crlf;]0[;]-1[;]11[;]1[;][;crlf;]4[;]-1[;]32[;]3[;][;crlf;]0[;]-1[;]53[;]5[;][;crlf;]11[;]1[;]74[;]7[;][;crlf;]0[;]-1[;]Mingi muu5[;]Mingi muu[;][;crlf;]0[;]-1[;]Veateade6[;]Veateade[;]"/>
  <p:tag name="HASRESULTS" val="Tru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032D742EA169412E90C3B0DA4EA1E3A9&lt;/guid&gt;&#10;        &lt;description /&gt;&#10;        &lt;date&gt;12/1/2016 5:02:57 PL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E9DCD22046B54CB4852F1B2CDD7EF2E0&lt;/guid&gt;&#10;            &lt;repollguid&gt;41F96C6A5A5249F7946F76C6FDE0E145&lt;/repollguid&gt;&#10;            &lt;sourceid&gt;9F45E1613E5B4B63B723F304F0448A7A&lt;/sourceid&gt;&#10;            &lt;questiontext&gt;Mis arv ekraanile ilmub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F7D6E95123814FBFB49E17D0C6771C30&lt;/guid&gt;&#10;                    &lt;answertext&gt;1&lt;/answertext&gt;&#10;                    &lt;valuetype&gt;-1&lt;/valuetype&gt;&#10;                &lt;/answer&gt;&#10;                &lt;answer&gt;&#10;                    &lt;guid&gt;B51F8F46B7F5453F813BDF7442C623EA&lt;/guid&gt;&#10;                    &lt;answertext&gt;3&lt;/answertext&gt;&#10;                    &lt;valuetype&gt;-1&lt;/valuetype&gt;&#10;                &lt;/answer&gt;&#10;                &lt;answer&gt;&#10;                    &lt;guid&gt;9C264515C9954BEB8C0685FB42F5C5F4&lt;/guid&gt;&#10;                    &lt;answertext&gt;5&lt;/answertext&gt;&#10;                    &lt;valuetype&gt;-1&lt;/valuetype&gt;&#10;                &lt;/answer&gt;&#10;                &lt;answer&gt;&#10;                    &lt;guid&gt;E57E4CF1C8CA4E96BA2C4E08C9326B97&lt;/guid&gt;&#10;                    &lt;answertext&gt;7&lt;/answertext&gt;&#10;                    &lt;valuetype&gt;1&lt;/valuetype&gt;&#10;                &lt;/answer&gt;&#10;                &lt;answer&gt;&#10;                    &lt;guid&gt;2C9D2C8C1DCA4557AE098F6E0B08BA12&lt;/guid&gt;&#10;                    &lt;answertext&gt;Mingi muu&lt;/answertext&gt;&#10;                    &lt;valuetype&gt;-1&lt;/valuetype&gt;&#10;                &lt;/answer&gt;&#10;                &lt;answer&gt;&#10;                    &lt;guid&gt;39EE82B488ED4A6CBC1C1B0607BF33CA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Mis arv ekraanile ilmub?[;crlf;]15[;]15[;]15[;]False[;]6[;][;crlf;]2,8[;]2[;]0,979795897113271[;]0,96[;crlf;]0[;]-1[;]11[;]1[;][;crlf;]9[;]-1[;]32[;]3[;][;crlf;]0[;]-1[;]53[;]5[;][;crlf;]6[;]1[;]74[;]7[;][;crlf;]0[;]-1[;]Mingi muu5[;]Mingi muu[;][;crlf;]0[;]-1[;]Veateade6[;]Veateade[;]"/>
  <p:tag name="HASRESULTS" val="Tru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032D742EA169412E90C3B0DA4EA1E3A9&lt;/guid&gt;&#10;        &lt;description /&gt;&#10;        &lt;date&gt;12/1/2016 5:02:58 PL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5A3A34E0A78A46008742D6E88D685DFB&lt;/guid&gt;&#10;            &lt;repollguid&gt;41F96C6A5A5249F7946F76C6FDE0E145&lt;/repollguid&gt;&#10;            &lt;sourceid&gt;9F45E1613E5B4B63B723F304F0448A7A&lt;/sourceid&gt;&#10;            &lt;questiontext&gt;Mis arv ekraanile ilmub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F7D6E95123814FBFB49E17D0C6771C30&lt;/guid&gt;&#10;                    &lt;answertext&gt;1&lt;/answertext&gt;&#10;                    &lt;valuetype&gt;-1&lt;/valuetype&gt;&#10;                &lt;/answer&gt;&#10;                &lt;answer&gt;&#10;                    &lt;guid&gt;B51F8F46B7F5453F813BDF7442C623EA&lt;/guid&gt;&#10;                    &lt;answertext&gt;3&lt;/answertext&gt;&#10;                    &lt;valuetype&gt;-1&lt;/valuetype&gt;&#10;                &lt;/answer&gt;&#10;                &lt;answer&gt;&#10;                    &lt;guid&gt;9C264515C9954BEB8C0685FB42F5C5F4&lt;/guid&gt;&#10;                    &lt;answertext&gt;5&lt;/answertext&gt;&#10;                    &lt;valuetype&gt;-1&lt;/valuetype&gt;&#10;                &lt;/answer&gt;&#10;                &lt;answer&gt;&#10;                    &lt;guid&gt;E57E4CF1C8CA4E96BA2C4E08C9326B97&lt;/guid&gt;&#10;                    &lt;answertext&gt;7&lt;/answertext&gt;&#10;                    &lt;valuetype&gt;1&lt;/valuetype&gt;&#10;                &lt;/answer&gt;&#10;                &lt;answer&gt;&#10;                    &lt;guid&gt;2C9D2C8C1DCA4557AE098F6E0B08BA12&lt;/guid&gt;&#10;                    &lt;answertext&gt;Mingi muu&lt;/answertext&gt;&#10;                    &lt;valuetype&gt;-1&lt;/valuetype&gt;&#10;                &lt;/answer&gt;&#10;                &lt;answer&gt;&#10;                    &lt;guid&gt;39EE82B488ED4A6CBC1C1B0607BF33CA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Umbes mitu tundi tegelesite pärast eelmist loengut selle ainega[;crlf;]13[;]14[;]13[;]False[;]0[;][;crlf;]2,69230769230769[;]3[;]0,991084517440394[;]0,982248520710059[;crlf;]2[;]0[;]0-4 tundi1[;]0-4 tundi[;][;crlf;]3[;]0[;]4-8 tundi2[;]4-8 tundi[;][;crlf;]5[;]0[;]8-12 tundi  3[;]8-12 tundi  [;][;crlf;]3[;]0[;]12-16 tundi4[;]12-16 tundi[;][;crlf;]0[;]0[;]16-20 tundi5[;]16-20 tundi[;][;crlf;]0[;]0[;]üle 20 tunni6[;]üle 20 tunni[;]"/>
  <p:tag name="HASRESULTS" val="Tru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9AA5A97FB0BF4453986D9CFD9188BB43&lt;/guid&gt;&#10;        &lt;description /&gt;&#10;        &lt;date&gt;12/1/2016 5:02:42 PL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BD99591BE4DE4B01AB3EAFA4D32B6350&lt;/guid&gt;&#10;            &lt;repollguid&gt;A2F089A6DD1A4B06942A2960E82A9723&lt;/repollguid&gt;&#10;            &lt;sourceid&gt;4FB01C964A3C4890A3824B56FB1ABCE1&lt;/sourceid&gt;&#10;            &lt;questiontext&gt;Umbes mitu tundi tegelesite pärast eelmist loengut selle ainega&lt;/questiontext&gt;&#10;            &lt;showresults&gt;True&lt;/showresults&gt;&#10;            &lt;responsegrid&gt;0&lt;/responsegrid&gt;&#10;            &lt;countdowntimer&gt;False&lt;/countdowntimer&gt;&#10;            &lt;correctvalue&gt;100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A9814BE878BD46688CA9D579A857B818&lt;/guid&gt;&#10;                    &lt;answertext&gt;0-4 tundi&lt;/answertext&gt;&#10;                    &lt;valuetype&gt;0&lt;/valuetype&gt;&#10;                &lt;/answer&gt;&#10;                &lt;answer&gt;&#10;                    &lt;guid&gt;3F0ABE763E524FF580CD4CA4D2A3F59A&lt;/guid&gt;&#10;                    &lt;answertext&gt;4-8 tundi&lt;/answertext&gt;&#10;                    &lt;valuetype&gt;0&lt;/valuetype&gt;&#10;                &lt;/answer&gt;&#10;                &lt;answer&gt;&#10;                    &lt;guid&gt;F6B53E862EB949598E972DCAA8E93B0F&lt;/guid&gt;&#10;                    &lt;answertext&gt;8-12 tundi  &lt;/answertext&gt;&#10;                    &lt;valuetype&gt;0&lt;/valuetype&gt;&#10;                &lt;/answer&gt;&#10;                &lt;answer&gt;&#10;                    &lt;guid&gt;0004E04C9A4841D6851160CB22BEF2A4&lt;/guid&gt;&#10;                    &lt;answertext&gt;12-16 tundi&lt;/answertext&gt;&#10;                    &lt;valuetype&gt;0&lt;/valuetype&gt;&#10;                &lt;/answer&gt;&#10;                &lt;answer&gt;&#10;                    &lt;guid&gt;DCF3093EF3FB4DC4A80DBBB534F07DC7&lt;/guid&gt;&#10;                    &lt;answertext&gt;16-20 tundi&lt;/answertext&gt;&#10;                    &lt;valuetype&gt;0&lt;/valuetype&gt;&#10;                &lt;/answer&gt;&#10;                &lt;answer&gt;&#10;                    &lt;guid&gt;5BF3EE7DA77B4B6EA92176BB5A261AC8&lt;/guid&gt;&#10;                    &lt;answertext&gt;üle 20 tunni&lt;/answertext&gt;&#10;                    &lt;valuetype&gt;0&lt;/valuetype&gt;&#10;                &lt;/answer&gt;&#10;            &lt;/answers&gt;&#10;        &lt;/multichoice&gt;&#10;    &lt;/questions&gt;&#10;&lt;/questionlist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Mis arv ekraanile ilmub?[;crlf;]15[;]15[;]15[;]False[;]15[;][;crlf;]3[;]3[;]0[;]0[;crlf;]0[;]-1[;]11[;]1[;][;crlf;]0[;]-1[;]32[;]3[;][;crlf;]15[;]1[;]53[;]5[;][;crlf;]0[;]-1[;]74[;]7[;][;crlf;]0[;]-1[;]Mingi muu5[;]Mingi muu[;][;crlf;]0[;]-1[;]Veateade6[;]Veateade[;]"/>
  <p:tag name="HASRESULTS" val="Tru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032D742EA169412E90C3B0DA4EA1E3A9&lt;/guid&gt;&#10;        &lt;description /&gt;&#10;        &lt;date&gt;12/1/2016 5:02:58 PL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050D2B9C49ED4B8AA424B1148C790BE0&lt;/guid&gt;&#10;            &lt;repollguid&gt;41F96C6A5A5249F7946F76C6FDE0E145&lt;/repollguid&gt;&#10;            &lt;sourceid&gt;9F45E1613E5B4B63B723F304F0448A7A&lt;/sourceid&gt;&#10;            &lt;questiontext&gt;Mis arv ekraanile ilmub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F7D6E95123814FBFB49E17D0C6771C30&lt;/guid&gt;&#10;                    &lt;answertext&gt;1&lt;/answertext&gt;&#10;                    &lt;valuetype&gt;-1&lt;/valuetype&gt;&#10;                &lt;/answer&gt;&#10;                &lt;answer&gt;&#10;                    &lt;guid&gt;B51F8F46B7F5453F813BDF7442C623EA&lt;/guid&gt;&#10;                    &lt;answertext&gt;3&lt;/answertext&gt;&#10;                    &lt;valuetype&gt;-1&lt;/valuetype&gt;&#10;                &lt;/answer&gt;&#10;                &lt;answer&gt;&#10;                    &lt;guid&gt;9C264515C9954BEB8C0685FB42F5C5F4&lt;/guid&gt;&#10;                    &lt;answertext&gt;5&lt;/answertext&gt;&#10;                    &lt;valuetype&gt;1&lt;/valuetype&gt;&#10;                &lt;/answer&gt;&#10;                &lt;answer&gt;&#10;                    &lt;guid&gt;E57E4CF1C8CA4E96BA2C4E08C9326B97&lt;/guid&gt;&#10;                    &lt;answertext&gt;7&lt;/answertext&gt;&#10;                    &lt;valuetype&gt;-1&lt;/valuetype&gt;&#10;                &lt;/answer&gt;&#10;                &lt;answer&gt;&#10;                    &lt;guid&gt;2C9D2C8C1DCA4557AE098F6E0B08BA12&lt;/guid&gt;&#10;                    &lt;answertext&gt;Mingi muu&lt;/answertext&gt;&#10;                    &lt;valuetype&gt;-1&lt;/valuetype&gt;&#10;                &lt;/answer&gt;&#10;                &lt;answer&gt;&#10;                    &lt;guid&gt;39EE82B488ED4A6CBC1C1B0607BF33CA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Mis arv ekraanile ilmub?[;crlf;]15[;]15[;]15[;]False[;]6[;][;crlf;]3,6[;]4[;]0,489897948556636[;]0,24[;crlf;]0[;]-1[;]11[;]1[;][;crlf;]0[;]-1[;]32[;]3[;][;crlf;]6[;]1[;]53[;]5[;][;crlf;]9[;]-1[;]74[;]7[;][;crlf;]0[;]-1[;]Mingi muu5[;]Mingi muu[;][;crlf;]0[;]-1[;]Veateade6[;]Veateade[;]"/>
  <p:tag name="HASRESULTS" val="Tru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032D742EA169412E90C3B0DA4EA1E3A9&lt;/guid&gt;&#10;        &lt;description /&gt;&#10;        &lt;date&gt;12/1/2016 5:02:59 PL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2D206301AE9D4EDB91A522EE5DC0CE52&lt;/guid&gt;&#10;            &lt;repollguid&gt;41F96C6A5A5249F7946F76C6FDE0E145&lt;/repollguid&gt;&#10;            &lt;sourceid&gt;9F45E1613E5B4B63B723F304F0448A7A&lt;/sourceid&gt;&#10;            &lt;questiontext&gt;Mis arv ekraanile ilmub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F7D6E95123814FBFB49E17D0C6771C30&lt;/guid&gt;&#10;                    &lt;answertext&gt;1&lt;/answertext&gt;&#10;                    &lt;valuetype&gt;-1&lt;/valuetype&gt;&#10;                &lt;/answer&gt;&#10;                &lt;answer&gt;&#10;                    &lt;guid&gt;B51F8F46B7F5453F813BDF7442C623EA&lt;/guid&gt;&#10;                    &lt;answertext&gt;3&lt;/answertext&gt;&#10;                    &lt;valuetype&gt;-1&lt;/valuetype&gt;&#10;                &lt;/answer&gt;&#10;                &lt;answer&gt;&#10;                    &lt;guid&gt;9C264515C9954BEB8C0685FB42F5C5F4&lt;/guid&gt;&#10;                    &lt;answertext&gt;5&lt;/answertext&gt;&#10;                    &lt;valuetype&gt;1&lt;/valuetype&gt;&#10;                &lt;/answer&gt;&#10;                &lt;answer&gt;&#10;                    &lt;guid&gt;E57E4CF1C8CA4E96BA2C4E08C9326B97&lt;/guid&gt;&#10;                    &lt;answertext&gt;7&lt;/answertext&gt;&#10;                    &lt;valuetype&gt;-1&lt;/valuetype&gt;&#10;                &lt;/answer&gt;&#10;                &lt;answer&gt;&#10;                    &lt;guid&gt;2C9D2C8C1DCA4557AE098F6E0B08BA12&lt;/guid&gt;&#10;                    &lt;answertext&gt;Mingi muu&lt;/answertext&gt;&#10;                    &lt;valuetype&gt;-1&lt;/valuetype&gt;&#10;                &lt;/answer&gt;&#10;                &lt;answer&gt;&#10;                    &lt;guid&gt;39EE82B488ED4A6CBC1C1B0607BF33CA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92FD9AFBEC444879859E3341DD792FE2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Loengu tempo oli"/>
  <p:tag name="ANSWERSALIAS" val="liiga kiire|smicln|paras|smicln|liiga aeglane"/>
  <p:tag name="SLIDEORDER" val="5"/>
  <p:tag name="SLIDEGUID" val="669A0A32BDCA4BA18B791FCE65481DF9"/>
  <p:tag name="VALUES" val="No Value|smicln|No Value|smicln|No Value"/>
  <p:tag name="RESPONSESGATHERED" val="True"/>
  <p:tag name="TOTALRESPONSES" val="61"/>
  <p:tag name="RESPONSECOUNT" val="61"/>
  <p:tag name="SLICED" val="False"/>
  <p:tag name="RESPONSES" val="2;2;3;2;2;-;2;2;-;3;2;2;2;2;2;2;2;2;2;2;2;2;-;2;2;2;2;1;2;-;1;2;-;2;3;2;-;1;-;2;-;-;2;1;2;1;2;2;2;-;2;2;2;1;2;-;2;-;2;1;1;-;-;1;-;2;-;-;-;1;1;2;-;-;2;2;2;2;-;2;2;2;"/>
  <p:tag name="CHARTSTRINGSTD" val="11 47 3"/>
  <p:tag name="CHARTSTRINGREV" val="3 47 11"/>
  <p:tag name="CHARTSTRINGSTDPER" val="0,180327868852459 0,770491803278688 0,0491803278688525"/>
  <p:tag name="CHARTSTRINGREVPER" val="0,0491803278688525 0,770491803278688 0,180327868852459"/>
  <p:tag name="ANONYMOUSTEMP" val="False"/>
  <p:tag name="RESULTS" val="Loengu tempo oli[;crlf;]15[;]15[;]15[;]False[;]0[;][;crlf;]1,93333333333333[;]2[;]0,249443825784929[;]0,0622222222222222[;crlf;]1[;]0[;]liiga kiire1[;]liiga kiire[;][;crlf;]14[;]0[;]paras2[;]paras[;][;crlf;]0[;]0[;]liiga aeglane3[;]liiga aeglane[;]"/>
  <p:tag name="HASRESULTS" val="Tru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4EF38A32395F45DBBD026AA301610854&lt;/guid&gt;&#10;        &lt;description /&gt;&#10;        &lt;date&gt;12/1/2016 5:03:10 PL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F164B8E6947A4CB5988A740FE7F8B0C1&lt;/guid&gt;&#10;            &lt;repollguid&gt;90BC6B7FAA994679AC1CD8B1AE0ED0A2&lt;/repollguid&gt;&#10;            &lt;sourceid&gt;86EBA73EE82F47D9B14B2380CA602242&lt;/sourceid&gt;&#10;            &lt;questiontext&gt;Loengu tempo oli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E92BCF3B31A14DE09E5B8B996269674F&lt;/guid&gt;&#10;                    &lt;answertext&gt;liiga kiire&lt;/answertext&gt;&#10;                    &lt;valuetype&gt;0&lt;/valuetype&gt;&#10;                &lt;/answer&gt;&#10;                &lt;answer&gt;&#10;                    &lt;guid&gt;3EA388575E8047ACBF56D902C7C1B3DE&lt;/guid&gt;&#10;                    &lt;answertext&gt;paras&lt;/answertext&gt;&#10;                    &lt;valuetype&gt;0&lt;/valuetype&gt;&#10;                &lt;/answer&gt;&#10;                &lt;answer&gt;&#10;                    &lt;guid&gt;DCA28C7FAF3B419882E12FE510810045&lt;/guid&gt;&#10;                    &lt;answertext&gt;liiga aeglane&lt;/answertext&gt;&#10;                    &lt;valuetype&gt;0&lt;/valuetype&gt;&#10;                &lt;/answer&gt;&#10;            &lt;/answers&gt;&#10;        &lt;/multichoice&gt;&#10;    &lt;/questions&gt;&#10;&lt;/questionlist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3"/>
  <p:tag name="TEXTLENGTH" val="31"/>
  <p:tag name="FONTSIZE" val="32"/>
  <p:tag name="BULLETTYPE" val="ppBulletArabicPeriod"/>
  <p:tag name="ANSWERTEXT" val="liiga kiire&#10;paras&#10;liiga aeglane"/>
  <p:tag name="ZEROBASED" val="Fals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4EFE572E31974BF3BA1984CEB548617E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Materjal tundus"/>
  <p:tag name="ANSWERSALIAS" val="liiga lihtne|smicln|parajalt jõukohane|smicln|liiga keeruline"/>
  <p:tag name="SLIDEORDER" val="5"/>
  <p:tag name="SLIDEGUID" val="EB6F016A51EF4407840A95070FC60BC6"/>
  <p:tag name="VALUES" val="No Value|smicln|No Value|smicln|No Value"/>
  <p:tag name="RESPONSESGATHERED" val="True"/>
  <p:tag name="TOTALRESPONSES" val="39"/>
  <p:tag name="RESPONSECOUNT" val="39"/>
  <p:tag name="SLICED" val="False"/>
  <p:tag name="RESPONSES" val="-;-;2;3;2;-;2;2;-;1;2;-;-;2;2;2;2;2;2;-;2;-;-;2;2;2;-;2;-;-;-;2;-;2;1;2;-;-;-;2;-;-;2;1;2;2;-;2;3;-;-;-;-;-;2;-;1;-;2;3;-;-;-;-;-;1;2;-;-;3;3;-;-;-;3;-;2;-;-;-;-;-;"/>
  <p:tag name="CHARTSTRINGSTD" val="5 28 6"/>
  <p:tag name="CHARTSTRINGREV" val="6 28 5"/>
  <p:tag name="CHARTSTRINGSTDPER" val="0,128205128205128 0,717948717948718 0,153846153846154"/>
  <p:tag name="CHARTSTRINGREVPER" val="0,153846153846154 0,717948717948718 0,128205128205128"/>
  <p:tag name="ANONYMOUSTEMP" val="False"/>
  <p:tag name="TYPE" val="MultiChoiceSlide"/>
  <p:tag name="LIVECHARTING" val="False"/>
  <p:tag name="TPQUESTIONXML" val="﻿&lt;?xml version=&quot;1.0&quot; encoding=&quot;utf-8&quot;?&gt;&#10;&lt;questionlist&gt;&#10;    &lt;properties&gt;&#10;        &lt;guid&gt;052EB6A451B544769D2BD1350CDB100B&lt;/guid&gt;&#10;        &lt;description /&gt;&#10;        &lt;date&gt;12/1/2016 3:42:4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4D33140A6CCD4374A62CAC459B3CEB7D&lt;/guid&gt;&#10;            &lt;repollguid&gt;68FBEE907E6942FA9CAFFB82D68E2E5F&lt;/repollguid&gt;&#10;            &lt;sourceid&gt;363E4A6A6A3A43CBAD386286E8E10F51&lt;/sourceid&gt;&#10;            &lt;questiontext&gt;Materjal tundus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FA99E19E05EB46599D7BEF129CBD3F9A&lt;/guid&gt;&#10;                    &lt;answertext&gt;liiga lihtne&lt;/answertext&gt;&#10;                    &lt;valuetype&gt;0&lt;/valuetype&gt;&#10;                &lt;/answer&gt;&#10;                &lt;answer&gt;&#10;                    &lt;guid&gt;243035B788E14005A7722C1D5CF42F59&lt;/guid&gt;&#10;                    &lt;answertext&gt;parajalt jõukohane&lt;/answertext&gt;&#10;                    &lt;valuetype&gt;0&lt;/valuetype&gt;&#10;                &lt;/answer&gt;&#10;                &lt;answer&gt;&#10;                    &lt;guid&gt;30EDBBB8E5F14E4DB067610CFD0B993D&lt;/guid&gt;&#10;                    &lt;answertext&gt;liiga keeruline&lt;/answertext&gt;&#10;                    &lt;valuetype&gt;0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Materjal tundus[;crlf;]15[;]15[;]15[;]False[;]0[;][;crlf;]2[;]2[;]0[;]0[;crlf;]0[;]0[;]liiga lihtne1[;]liiga lihtne[;][;crlf;]15[;]0[;]parajalt jõukohane2[;]parajalt jõukohane[;][;crlf;]0[;]0[;]liiga keeruline3[;]liiga keeruline[;]"/>
  <p:tag name="HASRESULTS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3"/>
  <p:tag name="TEXTLENGTH" val="47"/>
  <p:tag name="FONTSIZE" val="32"/>
  <p:tag name="BULLETTYPE" val="ppBulletArabicPeriod"/>
  <p:tag name="ANSWERTEXT" val="liiga lihtne&#10;parajalt jõukohane&#10;liiga keeruline"/>
  <p:tag name="ZEROBASED" val="Fals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0,0,0,0,0,0,0,0,0,0,0"/>
  <p:tag name="COLORTYPE" val="SCHEME"/>
  <p:tag name="LABELFORMAT" val="0"/>
  <p:tag name="NUMBERFORMAT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Kuivõrd olete selle ainega graafikus? [;crlf;]12[;]14[;]12[;]False[;]0[;][;crlf;]2,83333333333333[;]3[;]0,552770798392567[;]0,305555555555556[;crlf;]0[;]0[;]Isegi ees1[;]Isegi ees[;][;crlf;]3[;]0[;]Täiesti graafikus2[;]Täiesti graafikus[;][;crlf;]8[;]0[;]Veidi maas, aga saan ise hakkama  3[;]Veidi maas, aga saan ise hakkama  [;][;crlf;]1[;]0[;]Kõvasti maas, vajan abi4[;]Kõvasti maas, vajan abi[;][;crlf;]0[;]0[;]Ei oska öelda5[;]Ei oska öelda[;]"/>
  <p:tag name="HASRESULTS" val="Tru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D112DBF4123342E38F4962F6B1D67142&lt;/guid&gt;&#10;        &lt;description /&gt;&#10;        &lt;date&gt;12/1/2016 5:02:44 PL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25A647F8CF1243A8B8B3795D0DB94E3E&lt;/guid&gt;&#10;            &lt;repollguid&gt;D561161570D04D1B9E4A1B5FDBFDAEE5&lt;/repollguid&gt;&#10;            &lt;sourceid&gt;C2912A49075E47E49EF94C0350083C9E&lt;/sourceid&gt;&#10;            &lt;questiontext&gt;Kuivõrd olete selle ainega graafikus? &lt;/questiontext&gt;&#10;            &lt;showresults&gt;True&lt;/showresults&gt;&#10;            &lt;responsegrid&gt;0&lt;/responsegrid&gt;&#10;            &lt;countdowntimer&gt;False&lt;/countdowntimer&gt;&#10;            &lt;correctvalue&gt;0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49DE48550EA64BCB9325EDA89B8A3802&lt;/guid&gt;&#10;                    &lt;answertext&gt;Isegi ees&lt;/answertext&gt;&#10;                    &lt;valuetype&gt;0&lt;/valuetype&gt;&#10;                &lt;/answer&gt;&#10;                &lt;answer&gt;&#10;                    &lt;guid&gt;2535562741A0437EBD6FE42338B0875C&lt;/guid&gt;&#10;                    &lt;answertext&gt;Täiesti graafikus&lt;/answertext&gt;&#10;                    &lt;valuetype&gt;0&lt;/valuetype&gt;&#10;                &lt;/answer&gt;&#10;                &lt;answer&gt;&#10;                    &lt;guid&gt;29624276186C4284AA913346EA057EDE&lt;/guid&gt;&#10;                    &lt;answertext&gt;Veidi maas, aga saan ise hakkama  &lt;/answertext&gt;&#10;                    &lt;valuetype&gt;0&lt;/valuetype&gt;&#10;                &lt;/answer&gt;&#10;                &lt;answer&gt;&#10;                    &lt;guid&gt;2C111834697A49DC8DD05B9A08989B4E&lt;/guid&gt;&#10;                    &lt;answertext&gt;Kõvasti maas, vajan abi&lt;/answertext&gt;&#10;                    &lt;valuetype&gt;0&lt;/valuetype&gt;&#10;                &lt;/answer&gt;&#10;                &lt;answer&gt;&#10;                    &lt;guid&gt;92245689E361427C8053D817A38601E2&lt;/guid&gt;&#10;                    &lt;answertext&gt;Ei oska öelda&lt;/answertext&gt;&#10;                    &lt;valuetype&gt;0&lt;/valuetype&gt;&#10;                &lt;/answer&gt;&#10;            &lt;/answers&gt;&#10;        &lt;/multichoice&gt;&#10;    &lt;/questions&gt;&#10;&lt;/questionlist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Office'i kujundus">
  <a:themeElements>
    <a:clrScheme name="Office'i kujundu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'i kujundu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'i kujund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1639</TotalTime>
  <Words>957</Words>
  <Application>Microsoft Office PowerPoint</Application>
  <PresentationFormat>Ekraaniseanss (4:3)</PresentationFormat>
  <Paragraphs>316</Paragraphs>
  <Slides>37</Slides>
  <Notes>1</Notes>
  <HiddenSlides>0</HiddenSlides>
  <MMClips>0</MMClips>
  <ScaleCrop>false</ScaleCrop>
  <HeadingPairs>
    <vt:vector size="8" baseType="variant">
      <vt:variant>
        <vt:lpstr>Kasutatud fondid</vt:lpstr>
      </vt:variant>
      <vt:variant>
        <vt:i4>4</vt:i4>
      </vt:variant>
      <vt:variant>
        <vt:lpstr>Kujundus</vt:lpstr>
      </vt:variant>
      <vt:variant>
        <vt:i4>1</vt:i4>
      </vt:variant>
      <vt:variant>
        <vt:lpstr>Manustatud OLE-serverid</vt:lpstr>
      </vt:variant>
      <vt:variant>
        <vt:i4>1</vt:i4>
      </vt:variant>
      <vt:variant>
        <vt:lpstr>Slaidipealkirjad</vt:lpstr>
      </vt:variant>
      <vt:variant>
        <vt:i4>37</vt:i4>
      </vt:variant>
    </vt:vector>
  </HeadingPairs>
  <TitlesOfParts>
    <vt:vector size="43" baseType="lpstr">
      <vt:lpstr>Arial</vt:lpstr>
      <vt:lpstr>Calibri Light</vt:lpstr>
      <vt:lpstr>Calibri</vt:lpstr>
      <vt:lpstr>Courier New</vt:lpstr>
      <vt:lpstr>Office'i kujundus</vt:lpstr>
      <vt:lpstr>Chart</vt:lpstr>
      <vt:lpstr>Programmeerimise alused II</vt:lpstr>
      <vt:lpstr>Kui rõõmsalt täna järjekordsele õppesessioonile tulite?</vt:lpstr>
      <vt:lpstr>Umbes mitu tundi tegelesite pärast eelmist loengut selle ainega</vt:lpstr>
      <vt:lpstr>Kuivõrd olete selle ainega graafikus?  </vt:lpstr>
      <vt:lpstr>Täna</vt:lpstr>
      <vt:lpstr>Edasi</vt:lpstr>
      <vt:lpstr>Eelmisel korral</vt:lpstr>
      <vt:lpstr>Mis võib ilmuda ekraanile?</vt:lpstr>
      <vt:lpstr>Viga</vt:lpstr>
      <vt:lpstr>Mis võib ilmuda ekraanile?</vt:lpstr>
      <vt:lpstr>Sõnastik</vt:lpstr>
      <vt:lpstr>PowerPointi esitlus</vt:lpstr>
      <vt:lpstr>PowerPointi esitlus</vt:lpstr>
      <vt:lpstr>PowerPointi esitlus</vt:lpstr>
      <vt:lpstr>Mis ilmub ekraanile?</vt:lpstr>
      <vt:lpstr>Mis ilmub ekraanile?</vt:lpstr>
      <vt:lpstr>Mis ilmub ekraanile?</vt:lpstr>
      <vt:lpstr>Mis ilmub ekraanile?</vt:lpstr>
      <vt:lpstr>Mis võib ilmuda ekraanile?</vt:lpstr>
      <vt:lpstr>Mis võib ilmuda ekraanile?</vt:lpstr>
      <vt:lpstr>Väärtus hulgana</vt:lpstr>
      <vt:lpstr>Mida väljastatakse programmi töötamisel ekraanile?</vt:lpstr>
      <vt:lpstr>Mis arv ekraanile ilmub?</vt:lpstr>
      <vt:lpstr>Mis arv ekraanile ilmub?</vt:lpstr>
      <vt:lpstr>Mis arv ekraanile ilmub?</vt:lpstr>
      <vt:lpstr>Mis arv ekraanile ilmub?</vt:lpstr>
      <vt:lpstr>Omistamine </vt:lpstr>
      <vt:lpstr>Muudetavad ja muutmatud</vt:lpstr>
      <vt:lpstr>Funktsiooni parameetrid</vt:lpstr>
      <vt:lpstr>Vältimine</vt:lpstr>
      <vt:lpstr>PowerPointi esitlus</vt:lpstr>
      <vt:lpstr>Mida väljastatakse programmi töötamisel ekraanile?</vt:lpstr>
      <vt:lpstr>Testimine</vt:lpstr>
      <vt:lpstr>Enne järgmist sessi (14. dets)</vt:lpstr>
      <vt:lpstr>Loengu tempo oli</vt:lpstr>
      <vt:lpstr>Materjal tundus </vt:lpstr>
      <vt:lpstr>Suur tänu osalemast! Kohtumiseni!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Programmeerimise alused II</dc:title>
  <dc:creator>Eno Tõnisson</dc:creator>
  <cp:lastModifiedBy>Risto Hinno</cp:lastModifiedBy>
  <cp:revision>141</cp:revision>
  <cp:lastPrinted>2016-12-01T11:52:02Z</cp:lastPrinted>
  <dcterms:created xsi:type="dcterms:W3CDTF">2016-10-19T11:24:51Z</dcterms:created>
  <dcterms:modified xsi:type="dcterms:W3CDTF">2016-12-06T13:19:40Z</dcterms:modified>
</cp:coreProperties>
</file>