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7" r:id="rId8"/>
    <p:sldId id="268" r:id="rId9"/>
    <p:sldId id="269" r:id="rId10"/>
    <p:sldId id="270" r:id="rId11"/>
    <p:sldId id="266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9CC49-73B8-412E-9A92-A340C8D5F2AB}" v="9" dt="2025-06-20T13:36:30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2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2809" y="5469940"/>
            <a:ext cx="4533060" cy="731463"/>
          </a:xfrm>
        </p:spPr>
        <p:txBody>
          <a:bodyPr anchor="ctr">
            <a:normAutofit fontScale="90000"/>
          </a:bodyPr>
          <a:lstStyle/>
          <a:p>
            <a:r>
              <a:rPr lang="de-DE" sz="4800" dirty="0" err="1">
                <a:solidFill>
                  <a:schemeClr val="bg1">
                    <a:lumMod val="76000"/>
                    <a:lumOff val="24000"/>
                  </a:schemeClr>
                </a:solidFill>
              </a:rPr>
              <a:t>Título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2F23FB64-22AD-9EB2-F496-B66AEAC0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381A376-EA33-91FE-3A59-E6AB4C750CB8}"/>
              </a:ext>
            </a:extLst>
          </p:cNvPr>
          <p:cNvSpPr txBox="1"/>
          <p:nvPr/>
        </p:nvSpPr>
        <p:spPr>
          <a:xfrm>
            <a:off x="1097584" y="5374006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Rodrigo Pereira Romano</a:t>
            </a:r>
          </a:p>
          <a:p>
            <a:r>
              <a:rPr lang="pt-BR" dirty="0">
                <a:solidFill>
                  <a:schemeClr val="bg1"/>
                </a:solidFill>
              </a:rPr>
              <a:t>Miguel Martins Lima</a:t>
            </a:r>
          </a:p>
          <a:p>
            <a:r>
              <a:rPr lang="pt-BR" dirty="0">
                <a:solidFill>
                  <a:schemeClr val="bg1"/>
                </a:solidFill>
              </a:rPr>
              <a:t>Lucas Furlan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D1B7-C249-8684-5202-1C2B0BE3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1E79329B-248B-87D2-2FFB-D67E87819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F96C5-C797-AE55-EB91-9253A9A7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00" y="1233427"/>
            <a:ext cx="11322279" cy="1145675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Arquitetura do Sistema: </a:t>
            </a:r>
            <a:r>
              <a:rPr lang="pt-BR" sz="4400" i="1" dirty="0" smtClean="0"/>
              <a:t>Diagrama de Classes</a:t>
            </a:r>
            <a:endParaRPr lang="pt-BR" sz="4400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8F3216-209A-CC5C-3A63-106A8E921940}"/>
              </a:ext>
            </a:extLst>
          </p:cNvPr>
          <p:cNvSpPr txBox="1"/>
          <p:nvPr/>
        </p:nvSpPr>
        <p:spPr>
          <a:xfrm>
            <a:off x="640076" y="2044807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Mostra a estrutura estática do sistema, com as entidades principais (</a:t>
            </a:r>
            <a:r>
              <a:rPr lang="pt-BR" sz="3600" dirty="0" err="1"/>
              <a:t>UserModel</a:t>
            </a:r>
            <a:r>
              <a:rPr lang="pt-BR" sz="3600" dirty="0"/>
              <a:t>, </a:t>
            </a:r>
            <a:r>
              <a:rPr lang="pt-BR" sz="3600" dirty="0" err="1"/>
              <a:t>Report</a:t>
            </a:r>
            <a:r>
              <a:rPr lang="pt-BR" sz="3600" dirty="0"/>
              <a:t>, Denuncia) e os relacionamentos entre elas</a:t>
            </a:r>
            <a:r>
              <a:rPr lang="pt-BR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Evidencia as camadas (</a:t>
            </a:r>
            <a:r>
              <a:rPr lang="pt-BR" sz="3600" dirty="0" err="1"/>
              <a:t>domain</a:t>
            </a:r>
            <a:r>
              <a:rPr lang="pt-BR" sz="3600" dirty="0"/>
              <a:t>, </a:t>
            </a:r>
            <a:r>
              <a:rPr lang="pt-BR" sz="3600" dirty="0" err="1"/>
              <a:t>dao</a:t>
            </a:r>
            <a:r>
              <a:rPr lang="pt-BR" sz="3600" dirty="0"/>
              <a:t>, </a:t>
            </a:r>
            <a:r>
              <a:rPr lang="pt-BR" sz="3600" dirty="0" err="1"/>
              <a:t>service</a:t>
            </a:r>
            <a:r>
              <a:rPr lang="pt-BR" sz="3600" dirty="0"/>
              <a:t>, </a:t>
            </a:r>
            <a:r>
              <a:rPr lang="pt-BR" sz="3600" dirty="0" err="1"/>
              <a:t>controller</a:t>
            </a:r>
            <a:r>
              <a:rPr lang="pt-BR" sz="3600" dirty="0" smtClean="0"/>
              <a:t>).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37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0343B-0A06-5744-B47B-38105C385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D18CC7D5-6998-4D24-E558-CA973CC1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0DEDA-D064-DABE-85CF-EA23FDB1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39" y="3045699"/>
            <a:ext cx="6522721" cy="766601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Demonstração do projeto</a:t>
            </a:r>
            <a:endParaRPr lang="pt-BR" sz="4400" i="1" dirty="0"/>
          </a:p>
        </p:txBody>
      </p:sp>
    </p:spTree>
    <p:extLst>
      <p:ext uri="{BB962C8B-B14F-4D97-AF65-F5344CB8AC3E}">
        <p14:creationId xmlns:p14="http://schemas.microsoft.com/office/powerpoint/2010/main" val="35281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B55AC-14F2-6172-7DFB-358C8E1C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C428DE4E-5737-7182-59E9-CEAF706CF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01D3D-8133-ABF7-D738-FA0BF3F3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77" y="1488980"/>
            <a:ext cx="4932046" cy="714374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 pela atenção!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08F477-2F0A-E53C-664C-68D8E0428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2857500"/>
            <a:ext cx="3028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304924"/>
          </a:xfrm>
        </p:spPr>
        <p:txBody>
          <a:bodyPr>
            <a:noAutofit/>
          </a:bodyPr>
          <a:lstStyle/>
          <a:p>
            <a:r>
              <a:rPr lang="pt-BR" i="1" dirty="0"/>
              <a:t>Fala, Cidade! Uma plataforma para o cidadão fiscalizar e a prefeitura ouvir.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E8219F-F8FF-60B2-4161-A65CD6CC6466}"/>
              </a:ext>
            </a:extLst>
          </p:cNvPr>
          <p:cNvSpPr txBox="1"/>
          <p:nvPr/>
        </p:nvSpPr>
        <p:spPr>
          <a:xfrm>
            <a:off x="640079" y="2790825"/>
            <a:ext cx="93802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b="1" dirty="0"/>
          </a:p>
          <a:p>
            <a:r>
              <a:rPr lang="pt-BR" sz="3600" b="1" dirty="0"/>
              <a:t>O que é o Fala-Cidade?</a:t>
            </a:r>
          </a:p>
          <a:p>
            <a:r>
              <a:rPr lang="pt-BR" sz="3200" dirty="0"/>
              <a:t>É um projeto de software, que tem como interesse resolver problemas urbanos e dificuldades de comunicação entre cidadãos e órgãos públicos.</a:t>
            </a:r>
          </a:p>
          <a:p>
            <a:r>
              <a:rPr lang="pt-BR" sz="3200" dirty="0"/>
              <a:t>Através de um sistema de denúncias online entre o cidadão e o órgão público.</a:t>
            </a:r>
          </a:p>
        </p:txBody>
      </p:sp>
    </p:spTree>
    <p:extLst>
      <p:ext uri="{BB962C8B-B14F-4D97-AF65-F5344CB8AC3E}">
        <p14:creationId xmlns:p14="http://schemas.microsoft.com/office/powerpoint/2010/main" val="10095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61A5-E83B-E85C-2D34-2AA139871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3DA6B3B5-41F9-77C4-D35E-38B5214DA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017" y="-32725"/>
            <a:ext cx="12263017" cy="689072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264355F-EE43-07F9-3A62-A8B4596A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rmAutofit/>
          </a:bodyPr>
          <a:lstStyle/>
          <a:p>
            <a:r>
              <a:rPr lang="pt-BR" sz="4400" dirty="0"/>
              <a:t>A ideia e o Problema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3A6031-FC8B-6121-2BEC-AD88581E46D0}"/>
              </a:ext>
            </a:extLst>
          </p:cNvPr>
          <p:cNvSpPr txBox="1"/>
          <p:nvPr/>
        </p:nvSpPr>
        <p:spPr>
          <a:xfrm>
            <a:off x="640079" y="2324099"/>
            <a:ext cx="102469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A dificuldade dos cidadãos em reportar problemas urbanos (buracos na rua, lixo acumulado, etc.) </a:t>
            </a:r>
          </a:p>
          <a:p>
            <a:r>
              <a:rPr lang="pt-BR" sz="3600" dirty="0"/>
              <a:t>e a falta de um canal eficiente para a prefeitura gerenciar essas demandas.</a:t>
            </a:r>
          </a:p>
          <a:p>
            <a:endParaRPr lang="pt-BR" sz="3200" dirty="0"/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"A burocracia desincentiva a participação. Nossa ideia é simplificar esse processo."</a:t>
            </a:r>
          </a:p>
        </p:txBody>
      </p:sp>
    </p:spTree>
    <p:extLst>
      <p:ext uri="{BB962C8B-B14F-4D97-AF65-F5344CB8AC3E}">
        <p14:creationId xmlns:p14="http://schemas.microsoft.com/office/powerpoint/2010/main" val="17387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A11B-4B0A-8C05-1CF6-1C929D1DD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9EA7D130-053F-F88D-DE17-FF0351B8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BAA209-A519-C0F3-0993-496595BE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506573"/>
            <a:ext cx="8010525" cy="486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F036-F3FB-C98A-DC9E-C2F5F792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C1D0C509-09B3-2F13-0207-ACB550EB4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1F51B-17EA-42CC-FF70-19BFBB01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rmAutofit/>
          </a:bodyPr>
          <a:lstStyle/>
          <a:p>
            <a:r>
              <a:rPr lang="pt-BR" sz="4400" dirty="0"/>
              <a:t>Objetivo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0D13E7-5D45-011B-AE58-4546E3AABF47}"/>
              </a:ext>
            </a:extLst>
          </p:cNvPr>
          <p:cNvSpPr txBox="1"/>
          <p:nvPr/>
        </p:nvSpPr>
        <p:spPr>
          <a:xfrm>
            <a:off x="0" y="1861977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b="1" dirty="0"/>
              <a:t>Objetivos Funcionais (O que o sistema faz):</a:t>
            </a:r>
            <a:endParaRPr lang="pt-BR" sz="32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Permitir que o cidadão registre denúncias de forma simples e intuitiva.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Oferecer um canal para o acompanhamento do status das denúncias.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Fornecer à gestão pública uma ferramenta para </a:t>
            </a:r>
            <a:r>
              <a:rPr lang="pt-BR" sz="3200" dirty="0" smtClean="0"/>
              <a:t>receber, e </a:t>
            </a:r>
            <a:r>
              <a:rPr lang="pt-BR" sz="3200" dirty="0"/>
              <a:t>gerenciar as denúncias.</a:t>
            </a:r>
          </a:p>
        </p:txBody>
      </p:sp>
    </p:spTree>
    <p:extLst>
      <p:ext uri="{BB962C8B-B14F-4D97-AF65-F5344CB8AC3E}">
        <p14:creationId xmlns:p14="http://schemas.microsoft.com/office/powerpoint/2010/main" val="14979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8BF76-AA40-D0B7-55BB-5ACB35C6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E1DF6C9B-9C27-6024-6982-BBD581970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F8215-F5F5-CC60-DFE5-4B85DDA6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rmAutofit/>
          </a:bodyPr>
          <a:lstStyle/>
          <a:p>
            <a:r>
              <a:rPr lang="pt-BR" sz="4400" dirty="0"/>
              <a:t>Objetivo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C5149D-6A84-A815-1759-F779204F0FFD}"/>
              </a:ext>
            </a:extLst>
          </p:cNvPr>
          <p:cNvSpPr txBox="1"/>
          <p:nvPr/>
        </p:nvSpPr>
        <p:spPr>
          <a:xfrm>
            <a:off x="-29339" y="1888251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pt-B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b="1" dirty="0"/>
              <a:t>Objetivos Não Funcionais (Como o sistema funciona):</a:t>
            </a:r>
            <a:endParaRPr lang="pt-BR" sz="32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Ser uma plataforma </a:t>
            </a:r>
            <a:r>
              <a:rPr lang="pt-BR" sz="3200" b="1" dirty="0"/>
              <a:t>segura</a:t>
            </a:r>
            <a:r>
              <a:rPr lang="pt-BR" sz="3200" dirty="0"/>
              <a:t>, garantindo a proteção dos dados dos usuários.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Ser </a:t>
            </a:r>
            <a:r>
              <a:rPr lang="pt-BR" sz="3200" b="1" dirty="0"/>
              <a:t>escalável</a:t>
            </a:r>
            <a:r>
              <a:rPr lang="pt-BR" sz="3200" dirty="0"/>
              <a:t>, para suportar um grande volume de denúncias.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Ter uma interface </a:t>
            </a:r>
            <a:r>
              <a:rPr lang="pt-BR" sz="3200" b="1" dirty="0"/>
              <a:t>simples e acessível</a:t>
            </a:r>
            <a:r>
              <a:rPr lang="pt-BR" sz="3200" dirty="0"/>
              <a:t> para todos os tipos de usuários.</a:t>
            </a:r>
          </a:p>
        </p:txBody>
      </p:sp>
    </p:spTree>
    <p:extLst>
      <p:ext uri="{BB962C8B-B14F-4D97-AF65-F5344CB8AC3E}">
        <p14:creationId xmlns:p14="http://schemas.microsoft.com/office/powerpoint/2010/main" val="35041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B6004-674A-4907-AAC2-3D6AF8E7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7943B706-38E7-25E3-008A-392B010D6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7CB45-CBF4-BC66-00CC-9B13F7FF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60" y="1138845"/>
            <a:ext cx="10890929" cy="766601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Arquitetura do Sistema: </a:t>
            </a:r>
            <a:r>
              <a:rPr lang="pt-BR" sz="4400" i="1" dirty="0"/>
              <a:t>Diagrama de Pacotes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B06AB0-E910-C784-A18D-B161E241A610}"/>
              </a:ext>
            </a:extLst>
          </p:cNvPr>
          <p:cNvSpPr txBox="1"/>
          <p:nvPr/>
        </p:nvSpPr>
        <p:spPr>
          <a:xfrm>
            <a:off x="535304" y="2241387"/>
            <a:ext cx="101993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Ele apresenta a organização do projeto de alto nível  do sistema em camadas lógicas: </a:t>
            </a:r>
            <a:r>
              <a:rPr lang="pt-BR" sz="3600" dirty="0" err="1"/>
              <a:t>controller</a:t>
            </a:r>
            <a:r>
              <a:rPr lang="pt-BR" sz="3600" dirty="0"/>
              <a:t>, </a:t>
            </a:r>
            <a:r>
              <a:rPr lang="pt-BR" sz="3600" dirty="0" err="1"/>
              <a:t>service</a:t>
            </a:r>
            <a:r>
              <a:rPr lang="pt-BR" sz="3600" dirty="0"/>
              <a:t>, </a:t>
            </a:r>
            <a:r>
              <a:rPr lang="pt-BR" sz="3600" dirty="0" err="1"/>
              <a:t>dao</a:t>
            </a:r>
            <a:r>
              <a:rPr lang="pt-BR" sz="3600" dirty="0"/>
              <a:t> e </a:t>
            </a:r>
            <a:r>
              <a:rPr lang="pt-BR" sz="3600" dirty="0" err="1"/>
              <a:t>domain</a:t>
            </a:r>
            <a:r>
              <a:rPr lang="pt-BR" sz="3600" dirty="0"/>
              <a:t>.</a:t>
            </a:r>
          </a:p>
          <a:p>
            <a:pPr lvl="2"/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</a:t>
            </a:r>
            <a:r>
              <a:rPr lang="pt-BR" sz="3600" b="1" dirty="0" err="1"/>
              <a:t>controller</a:t>
            </a:r>
            <a:r>
              <a:rPr lang="pt-BR" sz="3600" dirty="0"/>
              <a:t> lida com as requisições (API).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</a:t>
            </a:r>
            <a:r>
              <a:rPr lang="pt-BR" sz="3600" b="1" dirty="0" err="1"/>
              <a:t>service</a:t>
            </a:r>
            <a:r>
              <a:rPr lang="pt-BR" sz="3600" dirty="0"/>
              <a:t> contém a lógica de negócio principal.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</a:t>
            </a:r>
            <a:r>
              <a:rPr lang="pt-BR" sz="3600" b="1" dirty="0" err="1"/>
              <a:t>dao</a:t>
            </a:r>
            <a:r>
              <a:rPr lang="pt-BR" sz="3600" dirty="0"/>
              <a:t> lida com a persistência de dados.</a:t>
            </a:r>
          </a:p>
          <a:p>
            <a:pPr lvl="2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15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D1B7-C249-8684-5202-1C2B0BE3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1E79329B-248B-87D2-2FFB-D67E87819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F96C5-C797-AE55-EB91-9253A9A7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7" y="1271848"/>
            <a:ext cx="10890929" cy="1295399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Arquitetura do Sistema: </a:t>
            </a:r>
            <a:r>
              <a:rPr lang="pt-BR" sz="4400" i="1" dirty="0"/>
              <a:t>Diagrama de Sequencia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8F3216-209A-CC5C-3A63-106A8E921940}"/>
              </a:ext>
            </a:extLst>
          </p:cNvPr>
          <p:cNvSpPr txBox="1"/>
          <p:nvPr/>
        </p:nvSpPr>
        <p:spPr>
          <a:xfrm>
            <a:off x="640078" y="2019300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pt-BR" sz="4000" dirty="0"/>
          </a:p>
          <a:p>
            <a:r>
              <a:rPr lang="pt-BR" sz="3600" dirty="0"/>
              <a:t>Esse diagrama mostra o fluxo dinâmico e a ordem cronológica das interações do caso de uso “Registrar Denúncia”.</a:t>
            </a:r>
          </a:p>
          <a:p>
            <a:endParaRPr lang="pt-BR" sz="3600" dirty="0"/>
          </a:p>
          <a:p>
            <a:r>
              <a:rPr lang="pt-BR" sz="3600" dirty="0"/>
              <a:t>E o diagrama de sequencia alternativo para o caso de login com credenciais incorretas.</a:t>
            </a:r>
          </a:p>
        </p:txBody>
      </p:sp>
    </p:spTree>
    <p:extLst>
      <p:ext uri="{BB962C8B-B14F-4D97-AF65-F5344CB8AC3E}">
        <p14:creationId xmlns:p14="http://schemas.microsoft.com/office/powerpoint/2010/main" val="37920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D1B7-C249-8684-5202-1C2B0BE3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1E79329B-248B-87D2-2FFB-D67E87819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F96C5-C797-AE55-EB91-9253A9A7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00" y="1233427"/>
            <a:ext cx="11322279" cy="1145675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Arquitetura do Sistema: </a:t>
            </a:r>
            <a:r>
              <a:rPr lang="pt-BR" sz="4400" i="1" dirty="0" smtClean="0"/>
              <a:t>Diagrama de Classes</a:t>
            </a:r>
            <a:endParaRPr lang="pt-BR" sz="4400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8F3216-209A-CC5C-3A63-106A8E921940}"/>
              </a:ext>
            </a:extLst>
          </p:cNvPr>
          <p:cNvSpPr txBox="1"/>
          <p:nvPr/>
        </p:nvSpPr>
        <p:spPr>
          <a:xfrm>
            <a:off x="640076" y="2044807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Mostra a estrutura estática do sistema, com as entidades principais (</a:t>
            </a:r>
            <a:r>
              <a:rPr lang="pt-BR" sz="3600" dirty="0" err="1"/>
              <a:t>UserModel</a:t>
            </a:r>
            <a:r>
              <a:rPr lang="pt-BR" sz="3600" dirty="0"/>
              <a:t>, </a:t>
            </a:r>
            <a:r>
              <a:rPr lang="pt-BR" sz="3600" dirty="0" err="1"/>
              <a:t>Report</a:t>
            </a:r>
            <a:r>
              <a:rPr lang="pt-BR" sz="3600" dirty="0"/>
              <a:t>, Denuncia) e os relacionamentos entre elas</a:t>
            </a:r>
            <a:r>
              <a:rPr lang="pt-BR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Evidencia as camadas (</a:t>
            </a:r>
            <a:r>
              <a:rPr lang="pt-BR" sz="3600" dirty="0" err="1"/>
              <a:t>domain</a:t>
            </a:r>
            <a:r>
              <a:rPr lang="pt-BR" sz="3600" dirty="0"/>
              <a:t>, </a:t>
            </a:r>
            <a:r>
              <a:rPr lang="pt-BR" sz="3600" dirty="0" err="1"/>
              <a:t>dao</a:t>
            </a:r>
            <a:r>
              <a:rPr lang="pt-BR" sz="3600" dirty="0"/>
              <a:t>, </a:t>
            </a:r>
            <a:r>
              <a:rPr lang="pt-BR" sz="3600" dirty="0" err="1"/>
              <a:t>service</a:t>
            </a:r>
            <a:r>
              <a:rPr lang="pt-BR" sz="3600" dirty="0"/>
              <a:t>, </a:t>
            </a:r>
            <a:r>
              <a:rPr lang="pt-BR" sz="3600" dirty="0" err="1"/>
              <a:t>controller</a:t>
            </a:r>
            <a:r>
              <a:rPr lang="pt-BR" sz="3600" dirty="0" smtClean="0"/>
              <a:t>).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46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Grandview Display</vt:lpstr>
      <vt:lpstr>DashVTI</vt:lpstr>
      <vt:lpstr>Título</vt:lpstr>
      <vt:lpstr>Fala, Cidade! Uma plataforma para o cidadão fiscalizar e a prefeitura ouvir. </vt:lpstr>
      <vt:lpstr>A ideia e o Problema</vt:lpstr>
      <vt:lpstr>Apresentação do PowerPoint</vt:lpstr>
      <vt:lpstr>Objetivo do Projeto</vt:lpstr>
      <vt:lpstr>Objetivo do Projeto</vt:lpstr>
      <vt:lpstr>Arquitetura do Sistema: Diagrama de Pacotes</vt:lpstr>
      <vt:lpstr>Arquitetura do Sistema: Diagrama de Sequencia</vt:lpstr>
      <vt:lpstr>Arquitetura do Sistema: Diagrama de Classes</vt:lpstr>
      <vt:lpstr>Arquitetura do Sistema: Diagrama de Classes</vt:lpstr>
      <vt:lpstr>Demonstração do projeto</vt:lpstr>
      <vt:lpstr>Obrigado pela atenção!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romano</dc:creator>
  <cp:lastModifiedBy>Alunos</cp:lastModifiedBy>
  <cp:revision>28</cp:revision>
  <dcterms:created xsi:type="dcterms:W3CDTF">2025-06-03T13:07:46Z</dcterms:created>
  <dcterms:modified xsi:type="dcterms:W3CDTF">2025-09-17T01:47:04Z</dcterms:modified>
</cp:coreProperties>
</file>