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6"/>
  </p:notesMasterIdLst>
  <p:handoutMasterIdLst>
    <p:handoutMasterId r:id="rId17"/>
  </p:handoutMasterIdLst>
  <p:sldIdLst>
    <p:sldId id="396" r:id="rId7"/>
    <p:sldId id="397" r:id="rId8"/>
    <p:sldId id="398" r:id="rId9"/>
    <p:sldId id="399" r:id="rId10"/>
    <p:sldId id="400" r:id="rId11"/>
    <p:sldId id="401" r:id="rId12"/>
    <p:sldId id="405" r:id="rId13"/>
    <p:sldId id="403" r:id="rId14"/>
    <p:sldId id="404" r:id="rId15"/>
  </p:sldIdLst>
  <p:sldSz cx="9144000" cy="6858000" type="screen4x3"/>
  <p:notesSz cx="7315200" cy="9601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FF99"/>
    <a:srgbClr val="6666FF"/>
    <a:srgbClr val="CCCCFF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6400" autoAdjust="0"/>
  </p:normalViewPr>
  <p:slideViewPr>
    <p:cSldViewPr snapToGrid="0">
      <p:cViewPr varScale="1">
        <p:scale>
          <a:sx n="129" d="100"/>
          <a:sy n="129" d="100"/>
        </p:scale>
        <p:origin x="94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3025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22/11/2019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119473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143589" y="9119473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22/11/2019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119473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589" y="9119473"/>
            <a:ext cx="3169920" cy="480060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720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Utility is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attractiveness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alternative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658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367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 – simplistic</a:t>
            </a:r>
          </a:p>
          <a:p>
            <a:r>
              <a:rPr lang="en-US" dirty="0" err="1" smtClean="0"/>
              <a:t>Probit</a:t>
            </a:r>
            <a:r>
              <a:rPr lang="en-US" baseline="0" dirty="0" smtClean="0"/>
              <a:t> – assumes normal distribution =&gt; choice probabilities are never zero or one; computationally cumbersome.</a:t>
            </a:r>
          </a:p>
          <a:p>
            <a:r>
              <a:rPr lang="en-US" baseline="0" dirty="0" smtClean="0"/>
              <a:t>Logit – </a:t>
            </a:r>
            <a:r>
              <a:rPr lang="en-US" baseline="0" dirty="0" err="1" smtClean="0"/>
              <a:t>probit</a:t>
            </a:r>
            <a:r>
              <a:rPr lang="en-US" baseline="0" dirty="0" smtClean="0"/>
              <a:t> like, but analytically convenient; has a closed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016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Cross elasticity:</a:t>
            </a:r>
            <a:r>
              <a:rPr lang="en-US" baseline="0" dirty="0" smtClean="0"/>
              <a:t> Impact of % change in one mode’s attributes on choice probabilities of other modes. (vs. direct elasticity)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62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2017 SS Applied Transport Modeling with VISUM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4936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2017 SS Applied Transport Modeling with VISUM</a:t>
            </a:r>
            <a:endParaRPr lang="de-DE" noProof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2017 SS Applied Transport Modeling with VISUM</a:t>
            </a:r>
            <a:endParaRPr lang="de-DE" noProof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2017 SS Applied Transport Modeling with VISUM</a:t>
            </a:r>
            <a:endParaRPr lang="de-DE" noProof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90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038" y="315913"/>
            <a:ext cx="8289925" cy="768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17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038" y="315913"/>
            <a:ext cx="8289925" cy="768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8150" y="1204913"/>
            <a:ext cx="8267700" cy="4757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60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038" y="315913"/>
            <a:ext cx="8289925" cy="768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38150" y="1204913"/>
            <a:ext cx="4057650" cy="4757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204913"/>
            <a:ext cx="4057650" cy="2301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659188"/>
            <a:ext cx="4057650" cy="2303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0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427038" y="315913"/>
            <a:ext cx="8289925" cy="5646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504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038" y="315913"/>
            <a:ext cx="8289925" cy="7683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38150" y="1204913"/>
            <a:ext cx="4057650" cy="4757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4913"/>
            <a:ext cx="4057650" cy="4757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38150" y="6365875"/>
            <a:ext cx="8266113" cy="2857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2017 SS Applied Transport Modeling with VISUM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08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Picture 2" descr="Image result for bauhaus-luftfahrt.net logo">
            <a:extLst>
              <a:ext uri="{FF2B5EF4-FFF2-40B4-BE49-F238E27FC236}">
                <a16:creationId xmlns:a16="http://schemas.microsoft.com/office/drawing/2014/main" id="{3907CDDD-8067-48E5-9D3C-5DFE0B8B11F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37" b="35000"/>
          <a:stretch/>
        </p:blipFill>
        <p:spPr bwMode="auto">
          <a:xfrm>
            <a:off x="6627799" y="279743"/>
            <a:ext cx="1342721" cy="41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kern="120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Assistant</a:t>
            </a:r>
            <a:r>
              <a:rPr lang="de-DE" sz="800" kern="1200" baseline="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 Professorship of Modeling Spacial Mobility</a:t>
            </a:r>
            <a:endParaRPr lang="de-DE" sz="800" kern="1200" dirty="0">
              <a:solidFill>
                <a:schemeClr val="tx2"/>
              </a:solidFill>
              <a:latin typeface="Arial" charset="0"/>
              <a:ea typeface="+mn-ea"/>
              <a:cs typeface="Arial" charset="0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kern="120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TUM Department of Civil, Geo and Environmental Engineering</a:t>
            </a:r>
          </a:p>
          <a:p>
            <a:pPr>
              <a:lnSpc>
                <a:spcPct val="94000"/>
              </a:lnSpc>
              <a:tabLst/>
            </a:pPr>
            <a:r>
              <a:rPr lang="de-DE" sz="800" kern="120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Technical</a:t>
            </a:r>
            <a:r>
              <a:rPr lang="de-DE" sz="800" kern="1200" baseline="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 University of Munich</a:t>
            </a:r>
            <a:endParaRPr lang="de-DE" sz="800" kern="1200" dirty="0">
              <a:solidFill>
                <a:schemeClr val="tx2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Picture 2" descr="Image result for bauhaus-luftfahrt.net logo">
            <a:extLst>
              <a:ext uri="{FF2B5EF4-FFF2-40B4-BE49-F238E27FC236}">
                <a16:creationId xmlns:a16="http://schemas.microsoft.com/office/drawing/2014/main" id="{46C56CB1-48D3-4A43-8A2B-0BA2AFF679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37" b="35000"/>
          <a:stretch/>
        </p:blipFill>
        <p:spPr bwMode="auto">
          <a:xfrm>
            <a:off x="6627799" y="279743"/>
            <a:ext cx="1342721" cy="41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2017 SS Applied Transport Modeling with VISUM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oul.rothfeld@tum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RRothfeld/R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 smtClean="0"/>
              <a:t>Mode Choice in R</a:t>
            </a:r>
            <a:endParaRPr lang="de-DE" dirty="0"/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319090" y="2310559"/>
            <a:ext cx="8508999" cy="1274125"/>
          </a:xfrm>
        </p:spPr>
        <p:txBody>
          <a:bodyPr/>
          <a:lstStyle/>
          <a:p>
            <a:r>
              <a:rPr lang="en-US" dirty="0"/>
              <a:t>Raoul Rothfeld (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raoul.rothfeld@tum.de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Based on material from Hema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Sharanya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Rayaprolu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/>
              <a:t>02 December 2019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405" y="3416493"/>
            <a:ext cx="3381682" cy="261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1162" y="1666770"/>
                <a:ext cx="8508999" cy="4320562"/>
              </a:xfrm>
            </p:spPr>
            <p:txBody>
              <a:bodyPr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Modeling individual </a:t>
                </a:r>
                <a:r>
                  <a:rPr lang="de-DE" dirty="0" err="1" smtClean="0"/>
                  <a:t>choice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behaviour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econometrically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using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principle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b="1" i="1" dirty="0" err="1" smtClean="0"/>
                  <a:t>utility</a:t>
                </a:r>
                <a:r>
                  <a:rPr lang="de-DE" b="1" i="1" dirty="0" smtClean="0"/>
                  <a:t> </a:t>
                </a:r>
                <a:r>
                  <a:rPr lang="de-DE" b="1" i="1" dirty="0" err="1" smtClean="0"/>
                  <a:t>maximization</a:t>
                </a:r>
                <a:r>
                  <a:rPr lang="de-DE" dirty="0" smtClean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dirty="0" smtClean="0"/>
                  <a:t>The </a:t>
                </a:r>
                <a:r>
                  <a:rPr lang="de-DE" dirty="0" err="1" smtClean="0"/>
                  <a:t>utility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an alternative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en-US" dirty="0"/>
                  <a:t>expressed as </a:t>
                </a:r>
                <a:r>
                  <a:rPr lang="en-US" dirty="0" smtClean="0"/>
                  <a:t>a function </a:t>
                </a:r>
                <a:r>
                  <a:rPr lang="en-US" dirty="0"/>
                  <a:t>of the alternative’s attributes</a:t>
                </a:r>
                <a:r>
                  <a:rPr lang="de-DE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</a:p>
              <a:p>
                <a:pPr>
                  <a:lnSpc>
                    <a:spcPct val="150000"/>
                  </a:lnSpc>
                </a:pPr>
                <a:endParaRPr lang="de-DE" dirty="0" smtClean="0"/>
              </a:p>
              <a:p>
                <a:pPr>
                  <a:lnSpc>
                    <a:spcPct val="150000"/>
                  </a:lnSpc>
                </a:pP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(deterministic) utility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of individual n choosing alternative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𝑘𝑖𝑛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attributes (independent variables); and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i="1" dirty="0"/>
                  <a:t> </a:t>
                </a:r>
                <a:r>
                  <a:rPr lang="en-US" i="1" dirty="0" smtClean="0"/>
                  <a:t>	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en-US" dirty="0"/>
                  <a:t> are unknown </a:t>
                </a:r>
                <a:r>
                  <a:rPr lang="en-US" dirty="0" smtClean="0"/>
                  <a:t>parameters (to be estimated).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de-DE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dirty="0" err="1" smtClean="0"/>
                  <a:t>Assumption</a:t>
                </a:r>
                <a:r>
                  <a:rPr lang="de-DE" dirty="0"/>
                  <a:t>: </a:t>
                </a:r>
                <a:r>
                  <a:rPr lang="en-US" dirty="0" smtClean="0"/>
                  <a:t>Individuals </a:t>
                </a:r>
                <a:r>
                  <a:rPr lang="en-US" dirty="0"/>
                  <a:t>behave rationally, possess complete information about all alternatives, and are faced with a mutually exclusive and collectively exhaustive choice set.</a:t>
                </a:r>
                <a:endParaRPr lang="de-DE" dirty="0"/>
              </a:p>
              <a:p>
                <a:pPr>
                  <a:lnSpc>
                    <a:spcPct val="150000"/>
                  </a:lnSpc>
                </a:pPr>
                <a:endParaRPr lang="de-DE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162" y="1666770"/>
                <a:ext cx="8508999" cy="4320562"/>
              </a:xfrm>
              <a:blipFill>
                <a:blip r:embed="rId3"/>
                <a:stretch>
                  <a:fillRect l="-1361" r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/>
          <a:lstStyle/>
          <a:p>
            <a:r>
              <a:rPr lang="en-US" dirty="0" smtClean="0"/>
              <a:t>Discrete Choice Modeling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36751" y="2902077"/>
                <a:ext cx="4938183" cy="500456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+…+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𝑘𝑖𝑛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751" y="2902077"/>
                <a:ext cx="4938183" cy="5004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28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762188"/>
                <a:ext cx="8508999" cy="4590904"/>
              </a:xfrm>
            </p:spPr>
            <p:txBody>
              <a:bodyPr/>
              <a:lstStyle/>
              <a:p>
                <a:pPr marL="285750" indent="-28575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Random utility theory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dirty="0"/>
                  <a:t>To account for </a:t>
                </a:r>
                <a:r>
                  <a:rPr lang="en-US" dirty="0" smtClean="0"/>
                  <a:t>model imperfections.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600"/>
                  </a:spcAft>
                  <a:buNone/>
                </a:pP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endParaRPr lang="en-US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600"/>
                  </a:spcAft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600"/>
                  </a:spcAft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total utility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of individual n choosing alternative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600"/>
                  </a:spcAft>
                  <a:buNone/>
                </a:pPr>
                <a:r>
                  <a:rPr lang="en-US" dirty="0" smtClean="0"/>
                  <a:t>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deterministic component; and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600"/>
                  </a:spcAft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i="1" dirty="0" smtClean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component.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 smtClean="0"/>
                  <a:t> is a random variable that caters to </a:t>
                </a:r>
                <a:r>
                  <a:rPr lang="en-US" dirty="0"/>
                  <a:t>the unobserved taste variations among individuals and other observational </a:t>
                </a:r>
                <a:r>
                  <a:rPr lang="en-US" dirty="0" smtClean="0"/>
                  <a:t>errors.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762188"/>
                <a:ext cx="8508999" cy="4590904"/>
              </a:xfrm>
              <a:blipFill>
                <a:blip r:embed="rId2"/>
                <a:stretch>
                  <a:fillRect l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Choice Modeling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69363" y="2371500"/>
                <a:ext cx="2608451" cy="500456"/>
              </a:xfrm>
              <a:prstGeom prst="rect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63" y="2371500"/>
                <a:ext cx="2608451" cy="5004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144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Probabilistic choice theory</a:t>
                </a:r>
                <a:r>
                  <a:rPr lang="en-US" dirty="0" smtClean="0"/>
                  <a:t>: To accounts </a:t>
                </a:r>
                <a:r>
                  <a:rPr lang="en-US" dirty="0"/>
                  <a:t>for behavioral </a:t>
                </a:r>
                <a:r>
                  <a:rPr lang="en-US" dirty="0" smtClean="0"/>
                  <a:t>inconsistencies.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Probability </a:t>
                </a:r>
                <a:r>
                  <a:rPr lang="en-US" dirty="0"/>
                  <a:t>that </a:t>
                </a:r>
                <a:r>
                  <a:rPr lang="en-US" dirty="0" smtClean="0"/>
                  <a:t>an alternative </a:t>
                </a:r>
                <a:r>
                  <a:rPr lang="en-US" dirty="0"/>
                  <a:t>is chosen is now the probability that it has the greatest utility among all the </a:t>
                </a:r>
                <a:r>
                  <a:rPr lang="en-US" dirty="0" smtClean="0"/>
                  <a:t>available alternatives.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Considering a choice set containing two alternatives </a:t>
                </a:r>
                <a:r>
                  <a:rPr lang="en-US" dirty="0"/>
                  <a:t>𝑖 and 𝑗, the probability that the individual 𝑛 chooses the alternative </a:t>
                </a:r>
                <a:r>
                  <a:rPr lang="en-US" dirty="0" smtClean="0"/>
                  <a:t>𝑖 is –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	</a:t>
                </a:r>
                <a:r>
                  <a:rPr lang="en-US" dirty="0" smtClean="0"/>
                  <a:t>		𝑃</a:t>
                </a:r>
                <a:r>
                  <a:rPr lang="en-US" baseline="-25000" dirty="0" smtClean="0"/>
                  <a:t>𝑖𝑛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𝑃𝑟</m:t>
                    </m:r>
                  </m:oMath>
                </a14:m>
                <a:r>
                  <a:rPr lang="en-US" dirty="0" smtClean="0"/>
                  <a:t> ( 𝑈</a:t>
                </a:r>
                <a:r>
                  <a:rPr lang="en-US" baseline="-25000" dirty="0"/>
                  <a:t>𝑗𝑛</a:t>
                </a:r>
                <a:r>
                  <a:rPr lang="en-US" dirty="0" smtClean="0"/>
                  <a:t> ≤ 𝑈</a:t>
                </a:r>
                <a:r>
                  <a:rPr lang="en-US" baseline="-25000" dirty="0"/>
                  <a:t>𝑖𝑛</a:t>
                </a:r>
                <a:r>
                  <a:rPr lang="en-US" dirty="0" smtClean="0"/>
                  <a:t> )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 smtClean="0"/>
                  <a:t>			𝑃</a:t>
                </a:r>
                <a:r>
                  <a:rPr lang="en-US" baseline="-25000" dirty="0" smtClean="0"/>
                  <a:t>𝑖𝑛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</m:t>
                    </m:r>
                  </m:oMath>
                </a14:m>
                <a:r>
                  <a:rPr lang="en-US" dirty="0" smtClean="0"/>
                  <a:t> {(𝜀</a:t>
                </a:r>
                <a:r>
                  <a:rPr lang="en-US" baseline="-25000" dirty="0"/>
                  <a:t>𝑗𝑛</a:t>
                </a:r>
                <a:r>
                  <a:rPr lang="en-US" dirty="0" smtClean="0"/>
                  <a:t> − 𝜀</a:t>
                </a:r>
                <a:r>
                  <a:rPr lang="en-US" baseline="-25000" dirty="0"/>
                  <a:t>𝑖𝑛</a:t>
                </a:r>
                <a:r>
                  <a:rPr lang="en-US" dirty="0" smtClean="0"/>
                  <a:t>) </a:t>
                </a:r>
                <a:r>
                  <a:rPr lang="en-US" dirty="0"/>
                  <a:t>≤</a:t>
                </a:r>
                <a:r>
                  <a:rPr lang="en-US" dirty="0" smtClean="0"/>
                  <a:t> (𝑉</a:t>
                </a:r>
                <a:r>
                  <a:rPr lang="en-US" baseline="-25000" dirty="0"/>
                  <a:t>𝑖𝑛</a:t>
                </a:r>
                <a:r>
                  <a:rPr lang="en-US" dirty="0" smtClean="0"/>
                  <a:t> </a:t>
                </a:r>
                <a:r>
                  <a:rPr lang="en-US" dirty="0"/>
                  <a:t>− </a:t>
                </a:r>
                <a:r>
                  <a:rPr lang="en-US" dirty="0" smtClean="0"/>
                  <a:t>𝑉</a:t>
                </a:r>
                <a:r>
                  <a:rPr lang="en-US" baseline="-25000" dirty="0"/>
                  <a:t>𝑗𝑛</a:t>
                </a:r>
                <a:r>
                  <a:rPr lang="en-US" dirty="0" smtClean="0"/>
                  <a:t>)} </a:t>
                </a:r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en-US" dirty="0" smtClean="0"/>
                  <a:t>			𝑃</a:t>
                </a:r>
                <a:r>
                  <a:rPr lang="en-US" baseline="-25000" dirty="0" smtClean="0"/>
                  <a:t>𝑖𝑛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𝑃𝑟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{𝜀</a:t>
                </a:r>
                <a:r>
                  <a:rPr lang="en-US" baseline="-25000" dirty="0" smtClean="0"/>
                  <a:t>𝑛</a:t>
                </a:r>
                <a:r>
                  <a:rPr lang="en-US" dirty="0" smtClean="0"/>
                  <a:t> </a:t>
                </a:r>
                <a:r>
                  <a:rPr lang="en-US" dirty="0"/>
                  <a:t>≤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aseline="-25000" dirty="0"/>
                  <a:t>𝑖𝑛</a:t>
                </a:r>
                <a:r>
                  <a:rPr lang="en-US" dirty="0" smtClean="0"/>
                  <a:t> </a:t>
                </a:r>
                <a:r>
                  <a:rPr lang="en-US" dirty="0"/>
                  <a:t>−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aseline="-25000" dirty="0"/>
                  <a:t>𝑗𝑛</a:t>
                </a:r>
                <a:r>
                  <a:rPr lang="en-US" dirty="0" smtClean="0"/>
                  <a:t>)} </a:t>
                </a:r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To solve this, different assumptions on the distribution of the random variable </a:t>
                </a:r>
                <a:r>
                  <a:rPr lang="en-US" dirty="0"/>
                  <a:t>𝜀</a:t>
                </a:r>
                <a:r>
                  <a:rPr lang="en-US" baseline="-25000" dirty="0"/>
                  <a:t>𝑛</a:t>
                </a:r>
                <a:r>
                  <a:rPr lang="en-US" dirty="0"/>
                  <a:t> </a:t>
                </a:r>
                <a:r>
                  <a:rPr lang="en-US" dirty="0" smtClean="0"/>
                  <a:t>have been made – e.g. linear, </a:t>
                </a:r>
                <a:r>
                  <a:rPr lang="en-US" dirty="0" err="1" smtClean="0"/>
                  <a:t>probit</a:t>
                </a:r>
                <a:r>
                  <a:rPr lang="en-US" dirty="0" smtClean="0"/>
                  <a:t>, logit,…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61" r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Choice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019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Logit models</a:t>
                </a:r>
                <a:r>
                  <a:rPr lang="en-US" dirty="0" smtClean="0"/>
                  <a:t>: Assume a logistic (Gumbel) distribution of the random variable.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	</a:t>
                </a:r>
                <a:r>
                  <a:rPr lang="en-US" dirty="0" smtClean="0"/>
                  <a:t>	      	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en-US" b="1" dirty="0" smtClean="0"/>
                  <a:t>	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 smtClean="0"/>
                  <a:t>     </a:t>
                </a:r>
                <a:r>
                  <a:rPr lang="en-US" dirty="0" smtClean="0"/>
                  <a:t>where,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a positive scale parameter.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Under this assumption, the probability of </a:t>
                </a:r>
                <a:r>
                  <a:rPr lang="en-US" dirty="0"/>
                  <a:t>individual 𝑛 </a:t>
                </a:r>
                <a:r>
                  <a:rPr lang="en-US" dirty="0" smtClean="0"/>
                  <a:t>choosing </a:t>
                </a:r>
                <a:r>
                  <a:rPr lang="en-US" dirty="0"/>
                  <a:t>the alternative 𝑖 is – </a:t>
                </a:r>
                <a:r>
                  <a:rPr lang="en-US" dirty="0" smtClean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𝑥𝑖𝑛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𝑗𝑛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dirty="0" smtClean="0"/>
                  <a:t>		</a:t>
                </a:r>
              </a:p>
              <a:p>
                <a:pPr marL="461963" lvl="1" indent="-285750">
                  <a:lnSpc>
                    <a:spcPct val="150000"/>
                  </a:lnSpc>
                </a:pPr>
                <a:r>
                  <a:rPr lang="en-US" dirty="0" smtClean="0"/>
                  <a:t>Extending the above to multiple (j) alternatives, 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dirty="0" smtClean="0"/>
                  <a:t>	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𝑗𝑛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Choice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77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Multinomial logit (MNL) models</a:t>
            </a:r>
            <a:r>
              <a:rPr lang="en-US" dirty="0" smtClean="0"/>
              <a:t>: Assume all alternatives are mutually exclusive (and exhaustive.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Nested logit models</a:t>
            </a:r>
            <a:r>
              <a:rPr lang="en-US" dirty="0" smtClean="0"/>
              <a:t>: Allow for correlation between alternatives.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Group correlated alternatives into separate nests.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Choice Modeling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4956389" y="4489168"/>
            <a:ext cx="3037462" cy="1791471"/>
            <a:chOff x="5531812" y="3937005"/>
            <a:chExt cx="3037462" cy="1791471"/>
          </a:xfrm>
        </p:grpSpPr>
        <p:grpSp>
          <p:nvGrpSpPr>
            <p:cNvPr id="6" name="Group 5"/>
            <p:cNvGrpSpPr/>
            <p:nvPr/>
          </p:nvGrpSpPr>
          <p:grpSpPr>
            <a:xfrm>
              <a:off x="5531812" y="4250354"/>
              <a:ext cx="3037462" cy="1478122"/>
              <a:chOff x="4031895" y="2382164"/>
              <a:chExt cx="3446053" cy="203513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031895" y="2382164"/>
                <a:ext cx="2922236" cy="2019994"/>
                <a:chOff x="-285157" y="0"/>
                <a:chExt cx="6631540" cy="4112169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>
                  <a:off x="3410364" y="0"/>
                  <a:ext cx="1747299" cy="155845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Group 12"/>
                <p:cNvGrpSpPr/>
                <p:nvPr/>
              </p:nvGrpSpPr>
              <p:grpSpPr>
                <a:xfrm>
                  <a:off x="-285157" y="0"/>
                  <a:ext cx="6631540" cy="4112169"/>
                  <a:chOff x="-285157" y="0"/>
                  <a:chExt cx="6631540" cy="4112169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474345" y="0"/>
                    <a:ext cx="5872038" cy="3755666"/>
                    <a:chOff x="474345" y="0"/>
                    <a:chExt cx="5872038" cy="3755666"/>
                  </a:xfrm>
                </p:grpSpPr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474345" y="1957345"/>
                      <a:ext cx="2377440" cy="1725434"/>
                      <a:chOff x="474345" y="1957345"/>
                      <a:chExt cx="2377440" cy="1725434"/>
                    </a:xfrm>
                  </p:grpSpPr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>
                        <a:off x="1663065" y="1957345"/>
                        <a:ext cx="1188720" cy="172543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/>
                      <p:cNvCxnSpPr/>
                      <p:nvPr/>
                    </p:nvCxnSpPr>
                    <p:spPr>
                      <a:xfrm flipH="1">
                        <a:off x="474345" y="1957346"/>
                        <a:ext cx="1188720" cy="172543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" name="Group 17"/>
                    <p:cNvGrpSpPr/>
                    <p:nvPr/>
                  </p:nvGrpSpPr>
                  <p:grpSpPr>
                    <a:xfrm>
                      <a:off x="3968943" y="2030232"/>
                      <a:ext cx="2377440" cy="1725434"/>
                      <a:chOff x="3968943" y="2030232"/>
                      <a:chExt cx="2377440" cy="1725434"/>
                    </a:xfrm>
                  </p:grpSpPr>
                  <p:cxnSp>
                    <p:nvCxnSpPr>
                      <p:cNvPr id="20" name="Straight Connector 19"/>
                      <p:cNvCxnSpPr/>
                      <p:nvPr/>
                    </p:nvCxnSpPr>
                    <p:spPr>
                      <a:xfrm>
                        <a:off x="5157663" y="2030232"/>
                        <a:ext cx="1188720" cy="172543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/>
                      <p:nvPr/>
                    </p:nvCxnSpPr>
                    <p:spPr>
                      <a:xfrm flipH="1">
                        <a:off x="3968943" y="2030233"/>
                        <a:ext cx="1188720" cy="172543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H="1">
                      <a:off x="1663065" y="0"/>
                      <a:ext cx="1747299" cy="155845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" name="TextBox 28"/>
                  <p:cNvSpPr txBox="1"/>
                  <p:nvPr/>
                </p:nvSpPr>
                <p:spPr>
                  <a:xfrm>
                    <a:off x="43545" y="1303099"/>
                    <a:ext cx="4519758" cy="5266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40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rPr>
                      <a:t>Non-motorized</a:t>
                    </a:r>
                    <a:endParaRPr lang="en-US" sz="24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" name="TextBox 29"/>
                  <p:cNvSpPr txBox="1"/>
                  <p:nvPr/>
                </p:nvSpPr>
                <p:spPr>
                  <a:xfrm>
                    <a:off x="-285157" y="3607800"/>
                    <a:ext cx="1709945" cy="5043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a:t>Walk</a:t>
                    </a:r>
                  </a:p>
                </p:txBody>
              </p:sp>
            </p:grpSp>
          </p:grpSp>
          <p:sp>
            <p:nvSpPr>
              <p:cNvPr id="8" name="TextBox 28"/>
              <p:cNvSpPr txBox="1"/>
              <p:nvPr/>
            </p:nvSpPr>
            <p:spPr>
              <a:xfrm>
                <a:off x="5975844" y="3055178"/>
                <a:ext cx="1231223" cy="22892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M</a:t>
                </a:r>
                <a:r>
                  <a:rPr lang="en-US" sz="1400" kern="1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otorized </a:t>
                </a:r>
                <a:endPara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9" name="TextBox 29"/>
              <p:cNvSpPr txBox="1"/>
              <p:nvPr/>
            </p:nvSpPr>
            <p:spPr>
              <a:xfrm>
                <a:off x="4925009" y="4139262"/>
                <a:ext cx="899502" cy="27803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Bicycle</a:t>
                </a:r>
              </a:p>
            </p:txBody>
          </p:sp>
          <p:sp>
            <p:nvSpPr>
              <p:cNvPr id="10" name="TextBox 29"/>
              <p:cNvSpPr txBox="1"/>
              <p:nvPr/>
            </p:nvSpPr>
            <p:spPr>
              <a:xfrm>
                <a:off x="5713948" y="4139262"/>
                <a:ext cx="929826" cy="22094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Transit</a:t>
                </a:r>
                <a:endParaRPr lang="en-US" sz="14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29"/>
              <p:cNvSpPr txBox="1"/>
              <p:nvPr/>
            </p:nvSpPr>
            <p:spPr>
              <a:xfrm>
                <a:off x="6725759" y="4146302"/>
                <a:ext cx="752189" cy="19328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Auto</a:t>
                </a:r>
                <a:endParaRPr lang="en-US" sz="14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TextBox 28"/>
            <p:cNvSpPr txBox="1"/>
            <p:nvPr/>
          </p:nvSpPr>
          <p:spPr>
            <a:xfrm>
              <a:off x="6670959" y="3937005"/>
              <a:ext cx="881844" cy="2284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Mode</a:t>
              </a:r>
              <a:endPara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190422" y="2563522"/>
            <a:ext cx="4763769" cy="670972"/>
            <a:chOff x="2025420" y="2302065"/>
            <a:chExt cx="4763769" cy="670972"/>
          </a:xfrm>
        </p:grpSpPr>
        <p:grpSp>
          <p:nvGrpSpPr>
            <p:cNvPr id="36" name="Group 35"/>
            <p:cNvGrpSpPr/>
            <p:nvPr/>
          </p:nvGrpSpPr>
          <p:grpSpPr>
            <a:xfrm>
              <a:off x="2266122" y="2568271"/>
              <a:ext cx="4052909" cy="270344"/>
              <a:chOff x="2266122" y="2568271"/>
              <a:chExt cx="4052909" cy="270344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4292576" y="2568271"/>
                <a:ext cx="0" cy="1351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266122" y="2703443"/>
                <a:ext cx="405290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266122" y="2703443"/>
                <a:ext cx="0" cy="1351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644348" y="2703443"/>
                <a:ext cx="0" cy="1351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973542" y="2703443"/>
                <a:ext cx="0" cy="1351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310118" y="2703443"/>
                <a:ext cx="0" cy="13517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28"/>
            <p:cNvSpPr txBox="1"/>
            <p:nvPr/>
          </p:nvSpPr>
          <p:spPr>
            <a:xfrm>
              <a:off x="3984744" y="2302065"/>
              <a:ext cx="881844" cy="2284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 smtClean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Mode</a:t>
              </a:r>
              <a:endPara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TextBox 29"/>
            <p:cNvSpPr txBox="1"/>
            <p:nvPr/>
          </p:nvSpPr>
          <p:spPr>
            <a:xfrm>
              <a:off x="2025420" y="2785243"/>
              <a:ext cx="664159" cy="1799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Walk</a:t>
              </a:r>
            </a:p>
          </p:txBody>
        </p:sp>
        <p:sp>
          <p:nvSpPr>
            <p:cNvPr id="37" name="TextBox 29"/>
            <p:cNvSpPr txBox="1"/>
            <p:nvPr/>
          </p:nvSpPr>
          <p:spPr>
            <a:xfrm>
              <a:off x="3296979" y="2770718"/>
              <a:ext cx="792850" cy="20193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Bicycle</a:t>
              </a:r>
            </a:p>
          </p:txBody>
        </p:sp>
        <p:sp>
          <p:nvSpPr>
            <p:cNvPr id="39" name="TextBox 29"/>
            <p:cNvSpPr txBox="1"/>
            <p:nvPr/>
          </p:nvSpPr>
          <p:spPr>
            <a:xfrm>
              <a:off x="4646659" y="2771099"/>
              <a:ext cx="792850" cy="20193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Transit</a:t>
              </a:r>
              <a:endPara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29"/>
            <p:cNvSpPr txBox="1"/>
            <p:nvPr/>
          </p:nvSpPr>
          <p:spPr>
            <a:xfrm>
              <a:off x="5996339" y="2763252"/>
              <a:ext cx="792850" cy="20193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Auto</a:t>
              </a:r>
              <a:endPara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806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D2688-B9FE-4BB4-9129-43440220E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GB" sz="2800" dirty="0"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https://github.com/RRothfeld/R</a:t>
            </a:r>
            <a:endParaRPr lang="en-GB" sz="2800" dirty="0"/>
          </a:p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 </a:t>
            </a:r>
            <a:endParaRPr lang="en-DE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4363E7-FD04-440E-A161-F91692B3D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B31550-11D3-4890-8869-E22BB5CE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 for Today’s Class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8BC89-5131-4B85-A218-4002AA043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000" y="3665047"/>
            <a:ext cx="3240000" cy="172049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217FA85-C6AC-4FEE-977D-47D28B2F8E7F}"/>
              </a:ext>
            </a:extLst>
          </p:cNvPr>
          <p:cNvSpPr/>
          <p:nvPr/>
        </p:nvSpPr>
        <p:spPr>
          <a:xfrm flipH="1">
            <a:off x="6100557" y="3636868"/>
            <a:ext cx="582934" cy="40351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sz="1050" dirty="0"/>
              <a:t>1</a:t>
            </a:r>
            <a:endParaRPr lang="en-DE" sz="105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12DA097-2177-41D2-B112-A8B6F597BCA0}"/>
              </a:ext>
            </a:extLst>
          </p:cNvPr>
          <p:cNvSpPr/>
          <p:nvPr/>
        </p:nvSpPr>
        <p:spPr>
          <a:xfrm flipH="1">
            <a:off x="5900533" y="4965400"/>
            <a:ext cx="582934" cy="40351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8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sz="1050" dirty="0"/>
              <a:t>2</a:t>
            </a:r>
            <a:endParaRPr lang="en-DE" sz="1050" dirty="0"/>
          </a:p>
        </p:txBody>
      </p:sp>
    </p:spTree>
    <p:extLst>
      <p:ext uri="{BB962C8B-B14F-4D97-AF65-F5344CB8AC3E}">
        <p14:creationId xmlns:p14="http://schemas.microsoft.com/office/powerpoint/2010/main" val="425168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Using the </a:t>
            </a:r>
            <a:r>
              <a:rPr lang="en-US" b="1" i="1" dirty="0" err="1" smtClean="0"/>
              <a:t>mlogit</a:t>
            </a:r>
            <a:r>
              <a:rPr lang="en-US" b="1" dirty="0" smtClean="0"/>
              <a:t> package</a:t>
            </a:r>
            <a:r>
              <a:rPr lang="en-US" dirty="0" smtClean="0"/>
              <a:t> (though, there are alternatives)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Model specification:</a:t>
            </a:r>
          </a:p>
          <a:p>
            <a:pPr marL="646113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Choice alternatives (modes) </a:t>
            </a:r>
          </a:p>
          <a:p>
            <a:pPr marL="646113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Independent variables</a:t>
            </a:r>
          </a:p>
          <a:p>
            <a:pPr marL="646113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Data formats: wide (one row for each choice observation) or long (one row for each alternative of each observation)</a:t>
            </a:r>
          </a:p>
          <a:p>
            <a:pPr marL="646113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Formula:</a:t>
            </a:r>
          </a:p>
          <a:p>
            <a:pPr marL="646113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646113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4" indent="0">
              <a:lnSpc>
                <a:spcPct val="150000"/>
              </a:lnSpc>
              <a:buNone/>
            </a:pPr>
            <a:r>
              <a:rPr lang="en-US" dirty="0" smtClean="0"/>
              <a:t>Part 1: Alternative-specific variables</a:t>
            </a:r>
          </a:p>
          <a:p>
            <a:pPr lvl="4" indent="0">
              <a:lnSpc>
                <a:spcPct val="150000"/>
              </a:lnSpc>
              <a:buNone/>
            </a:pPr>
            <a:r>
              <a:rPr lang="en-US" dirty="0" smtClean="0"/>
              <a:t>Part 2: Individual-specific variables</a:t>
            </a:r>
          </a:p>
          <a:p>
            <a:pPr lvl="4" indent="0">
              <a:lnSpc>
                <a:spcPct val="150000"/>
              </a:lnSpc>
              <a:buNone/>
            </a:pPr>
            <a:r>
              <a:rPr lang="en-US" dirty="0" smtClean="0"/>
              <a:t>Part 3: Alternative-specific variables with coefficients varying across alternatives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Estimation in 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4302" y="4374366"/>
            <a:ext cx="4578574" cy="43617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dirty="0"/>
              <a:t>Choice   ~   Part 1  |  Part 2  |  Part 3</a:t>
            </a:r>
          </a:p>
          <a:p>
            <a:pPr algn="ctr">
              <a:lnSpc>
                <a:spcPct val="114000"/>
              </a:lnSpc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0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mtClean="0"/>
              <a:t>Ben-Akiva, M., &amp; Lerman, S. R. (1985). Discrete Choice Analysis: Theory and Application to Travel Demand. Massachusetts: MIT Press.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mtClean="0"/>
              <a:t>Croissant, Y. (2011). Estimation of multinomial logit models in R: The mlogit Packages. Retrieved from Universit´e de la R´eunion website: https://cran.r-project.org/web/packages/mlogit/vignettes/mlogit.pdf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mtClean="0"/>
              <a:t>Ortúzar, J. d. D., &amp; Willumsen, L. G. (2011). </a:t>
            </a:r>
            <a:r>
              <a:rPr lang="en-US" i="1" smtClean="0"/>
              <a:t>Modelling Transport </a:t>
            </a:r>
            <a:r>
              <a:rPr lang="en-US" smtClean="0"/>
              <a:t>(Fourth Edition). Chichester, West Sussex, United Kingdom: John Wiley &amp; Sons, Ltd.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mtClean="0"/>
              <a:t>Viton, P. A. (2015). </a:t>
            </a:r>
            <a:r>
              <a:rPr lang="en-US" i="1" smtClean="0"/>
              <a:t>Discrete-Choice Logit Models with R</a:t>
            </a:r>
            <a:r>
              <a:rPr lang="en-US" smtClean="0"/>
              <a:t>. Retrieved from http://facweb.knowlton.ohio-state.edu/pviton/courses2/crp5700/5700-mlogit.pdf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649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</Template>
  <TotalTime>0</TotalTime>
  <Words>476</Words>
  <Application>Microsoft Office PowerPoint</Application>
  <PresentationFormat>On-screen Show (4:3)</PresentationFormat>
  <Paragraphs>108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Calibri</vt:lpstr>
      <vt:lpstr>Cambria Math</vt:lpstr>
      <vt:lpstr>Courier New</vt:lpstr>
      <vt:lpstr>Symbol</vt:lpstr>
      <vt:lpstr>Times New Roman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Mode Choice in R</vt:lpstr>
      <vt:lpstr>Discrete Choice Modeling</vt:lpstr>
      <vt:lpstr>Discrete Choice Modeling</vt:lpstr>
      <vt:lpstr>Discrete Choice Modeling</vt:lpstr>
      <vt:lpstr>Discrete Choice Modeling</vt:lpstr>
      <vt:lpstr>Discrete Choice Modeling</vt:lpstr>
      <vt:lpstr>Material for Today’s Class</vt:lpstr>
      <vt:lpstr>Estimation in R</vt:lpstr>
      <vt:lpstr>References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Grundmodul Verkehrstechnik und Verkehrsplanung</dc:title>
  <dc:creator>Ruby Kim</dc:creator>
  <cp:lastModifiedBy>Raoul Rothfeld</cp:lastModifiedBy>
  <cp:revision>251</cp:revision>
  <cp:lastPrinted>2017-07-19T07:42:47Z</cp:lastPrinted>
  <dcterms:created xsi:type="dcterms:W3CDTF">2016-10-20T11:08:07Z</dcterms:created>
  <dcterms:modified xsi:type="dcterms:W3CDTF">2019-11-22T10:47:48Z</dcterms:modified>
</cp:coreProperties>
</file>