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1"/>
  </p:notesMasterIdLst>
  <p:handoutMasterIdLst>
    <p:handoutMasterId r:id="rId12"/>
  </p:handoutMasterIdLst>
  <p:sldIdLst>
    <p:sldId id="396" r:id="rId7"/>
    <p:sldId id="485" r:id="rId8"/>
    <p:sldId id="484" r:id="rId9"/>
    <p:sldId id="483" r:id="rId10"/>
  </p:sldIdLst>
  <p:sldSz cx="9144000" cy="6858000" type="screen4x3"/>
  <p:notesSz cx="7315200" cy="9601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9FF99"/>
    <a:srgbClr val="6666FF"/>
    <a:srgbClr val="CCCCFF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6400" autoAdjust="0"/>
  </p:normalViewPr>
  <p:slideViewPr>
    <p:cSldViewPr snapToGrid="0">
      <p:cViewPr varScale="1">
        <p:scale>
          <a:sx n="115" d="100"/>
          <a:sy n="115" d="100"/>
        </p:scale>
        <p:origin x="14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3025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19/11/2018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9119473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143589" y="9119473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19/11/2018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119473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143589" y="9119473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72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7038" y="315913"/>
            <a:ext cx="8289925" cy="7683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38150" y="1204913"/>
            <a:ext cx="4057650" cy="4757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4913"/>
            <a:ext cx="4057650" cy="4757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38150" y="6365875"/>
            <a:ext cx="8266113" cy="2857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2017 SS Applied Transport Modeling with VISUM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08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2017 SS Applied Transport Modeling with VISUM</a:t>
            </a:r>
            <a:endParaRPr lang="de-DE" noProof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2017 SS Applied Transport Modeling with VISUM</a:t>
            </a:r>
            <a:endParaRPr lang="de-DE" noProof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2017 SS Applied Transport Modeling with VISUM</a:t>
            </a:r>
            <a:endParaRPr lang="de-DE" noProof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0877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2017 SS Applied Transport Modeling with VISUM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90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7038" y="315913"/>
            <a:ext cx="8289925" cy="7683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2017 SS Applied Transport Modeling with VISUM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17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7038" y="315913"/>
            <a:ext cx="8289925" cy="7683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8150" y="1204913"/>
            <a:ext cx="8267700" cy="4757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2017 SS Applied Transport Modeling with VISUM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60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7038" y="315913"/>
            <a:ext cx="8289925" cy="7683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38150" y="1204913"/>
            <a:ext cx="4057650" cy="4757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204913"/>
            <a:ext cx="4057650" cy="2301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659188"/>
            <a:ext cx="4057650" cy="2303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2017 SS Applied Transport Modeling with VISUM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0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1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427038" y="315913"/>
            <a:ext cx="8289925" cy="5646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2017 SS Applied Transport Modeling with VISUM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504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Picture 2" descr="Image result for bauhaus-luftfahrt.net logo">
            <a:extLst>
              <a:ext uri="{FF2B5EF4-FFF2-40B4-BE49-F238E27FC236}">
                <a16:creationId xmlns:a16="http://schemas.microsoft.com/office/drawing/2014/main" id="{3907CDDD-8067-48E5-9D3C-5DFE0B8B11F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37" b="35000"/>
          <a:stretch/>
        </p:blipFill>
        <p:spPr bwMode="auto">
          <a:xfrm>
            <a:off x="6627799" y="279743"/>
            <a:ext cx="1342721" cy="41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kern="1200" dirty="0">
                <a:solidFill>
                  <a:schemeClr val="tx2"/>
                </a:solidFill>
                <a:latin typeface="Arial" charset="0"/>
                <a:ea typeface="+mn-ea"/>
                <a:cs typeface="Arial" charset="0"/>
              </a:rPr>
              <a:t>Assistant</a:t>
            </a:r>
            <a:r>
              <a:rPr lang="de-DE" sz="800" kern="1200" baseline="0" dirty="0">
                <a:solidFill>
                  <a:schemeClr val="tx2"/>
                </a:solidFill>
                <a:latin typeface="Arial" charset="0"/>
                <a:ea typeface="+mn-ea"/>
                <a:cs typeface="Arial" charset="0"/>
              </a:rPr>
              <a:t> Professorship of Modeling Spacial Mobility</a:t>
            </a:r>
            <a:endParaRPr lang="de-DE" sz="800" kern="1200" dirty="0">
              <a:solidFill>
                <a:schemeClr val="tx2"/>
              </a:solidFill>
              <a:latin typeface="Arial" charset="0"/>
              <a:ea typeface="+mn-ea"/>
              <a:cs typeface="Arial" charset="0"/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kern="1200" dirty="0">
                <a:solidFill>
                  <a:schemeClr val="tx2"/>
                </a:solidFill>
                <a:latin typeface="Arial" charset="0"/>
                <a:ea typeface="+mn-ea"/>
                <a:cs typeface="Arial" charset="0"/>
              </a:rPr>
              <a:t>TUM Department of Civil, Geo and Environmental Engineering</a:t>
            </a:r>
          </a:p>
          <a:p>
            <a:pPr>
              <a:lnSpc>
                <a:spcPct val="94000"/>
              </a:lnSpc>
              <a:tabLst/>
            </a:pPr>
            <a:r>
              <a:rPr lang="de-DE" sz="800" kern="1200" dirty="0">
                <a:solidFill>
                  <a:schemeClr val="tx2"/>
                </a:solidFill>
                <a:latin typeface="Arial" charset="0"/>
                <a:ea typeface="+mn-ea"/>
                <a:cs typeface="Arial" charset="0"/>
              </a:rPr>
              <a:t>Technical</a:t>
            </a:r>
            <a:r>
              <a:rPr lang="de-DE" sz="800" kern="1200" baseline="0" dirty="0">
                <a:solidFill>
                  <a:schemeClr val="tx2"/>
                </a:solidFill>
                <a:latin typeface="Arial" charset="0"/>
                <a:ea typeface="+mn-ea"/>
                <a:cs typeface="Arial" charset="0"/>
              </a:rPr>
              <a:t> University of Munich</a:t>
            </a:r>
            <a:endParaRPr lang="de-DE" sz="800" kern="1200" dirty="0">
              <a:solidFill>
                <a:schemeClr val="tx2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" name="Picture 2" descr="Image result for bauhaus-luftfahrt.net logo">
            <a:extLst>
              <a:ext uri="{FF2B5EF4-FFF2-40B4-BE49-F238E27FC236}">
                <a16:creationId xmlns:a16="http://schemas.microsoft.com/office/drawing/2014/main" id="{46C56CB1-48D3-4A43-8A2B-0BA2AFF6797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37" b="35000"/>
          <a:stretch/>
        </p:blipFill>
        <p:spPr bwMode="auto">
          <a:xfrm>
            <a:off x="6627799" y="279743"/>
            <a:ext cx="1342721" cy="41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oul.rothfeld@tum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RRothfeld/R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/>
              <a:t>Introduction into R</a:t>
            </a:r>
            <a:endParaRPr lang="de-DE" dirty="0"/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319090" y="2310559"/>
            <a:ext cx="8508999" cy="1274125"/>
          </a:xfrm>
        </p:spPr>
        <p:txBody>
          <a:bodyPr/>
          <a:lstStyle/>
          <a:p>
            <a:r>
              <a:rPr lang="en-US" dirty="0"/>
              <a:t>Raoul Rothfeld (</a:t>
            </a:r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raoul.rothfeld@tum.de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Based on material from Hema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Sharanya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Rayaprolu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/>
              <a:t>19 November 2018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405" y="3416493"/>
            <a:ext cx="3381682" cy="261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4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4F769-A88E-4214-A6FD-61E858E01E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0181185-47C8-4849-A06A-65D95C23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RStudio (IDE for R) Overview</a:t>
            </a:r>
            <a:endParaRPr lang="en-DE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7F77EA0-D3CD-40E7-A1F5-86D6DB424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88" y="1767218"/>
            <a:ext cx="8509000" cy="468881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F9E698C-788B-4C68-8323-C5A8717687E0}"/>
              </a:ext>
            </a:extLst>
          </p:cNvPr>
          <p:cNvSpPr/>
          <p:nvPr/>
        </p:nvSpPr>
        <p:spPr>
          <a:xfrm>
            <a:off x="319088" y="2227811"/>
            <a:ext cx="4610359" cy="2343532"/>
          </a:xfrm>
          <a:prstGeom prst="rect">
            <a:avLst/>
          </a:prstGeom>
          <a:solidFill>
            <a:srgbClr val="005293">
              <a:alpha val="20000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GB" dirty="0"/>
              <a:t>Code Editor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7E1047-2F00-4CA8-9DC0-EA918DBE0C76}"/>
              </a:ext>
            </a:extLst>
          </p:cNvPr>
          <p:cNvSpPr/>
          <p:nvPr/>
        </p:nvSpPr>
        <p:spPr>
          <a:xfrm>
            <a:off x="319088" y="4696691"/>
            <a:ext cx="4610359" cy="1759339"/>
          </a:xfrm>
          <a:prstGeom prst="rect">
            <a:avLst/>
          </a:prstGeom>
          <a:solidFill>
            <a:srgbClr val="005293">
              <a:alpha val="20000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GB" dirty="0"/>
              <a:t>R Console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DB98B3-C74E-4355-B2B7-0C3A405AD659}"/>
              </a:ext>
            </a:extLst>
          </p:cNvPr>
          <p:cNvSpPr/>
          <p:nvPr/>
        </p:nvSpPr>
        <p:spPr>
          <a:xfrm>
            <a:off x="4995949" y="2227811"/>
            <a:ext cx="3828963" cy="1438102"/>
          </a:xfrm>
          <a:prstGeom prst="rect">
            <a:avLst/>
          </a:prstGeom>
          <a:solidFill>
            <a:srgbClr val="005293">
              <a:alpha val="20000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GB" dirty="0"/>
              <a:t>Workspace and History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EB894A-9AC5-47A2-9A24-49E98008A30A}"/>
              </a:ext>
            </a:extLst>
          </p:cNvPr>
          <p:cNvSpPr/>
          <p:nvPr/>
        </p:nvSpPr>
        <p:spPr>
          <a:xfrm>
            <a:off x="4995949" y="3781634"/>
            <a:ext cx="3828963" cy="2674396"/>
          </a:xfrm>
          <a:prstGeom prst="rect">
            <a:avLst/>
          </a:prstGeom>
          <a:solidFill>
            <a:srgbClr val="005293">
              <a:alpha val="20000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GB" dirty="0"/>
              <a:t>Plots and Files</a:t>
            </a:r>
          </a:p>
        </p:txBody>
      </p:sp>
    </p:spTree>
    <p:extLst>
      <p:ext uri="{BB962C8B-B14F-4D97-AF65-F5344CB8AC3E}">
        <p14:creationId xmlns:p14="http://schemas.microsoft.com/office/powerpoint/2010/main" val="315103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FD2688-B9FE-4BB4-9129-43440220E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GB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https://github.com/RRothfeld/R</a:t>
            </a:r>
            <a:endParaRPr lang="en-GB" sz="2800" dirty="0"/>
          </a:p>
          <a:p>
            <a:pPr algn="ctr"/>
            <a:endParaRPr lang="en-GB" sz="2800" dirty="0"/>
          </a:p>
          <a:p>
            <a:pPr algn="ctr"/>
            <a:endParaRPr lang="en-GB" sz="2800" dirty="0"/>
          </a:p>
          <a:p>
            <a:pPr algn="ctr"/>
            <a:endParaRPr lang="en-GB" sz="2800" dirty="0"/>
          </a:p>
          <a:p>
            <a:pPr algn="ctr"/>
            <a:endParaRPr lang="en-GB" sz="2800" dirty="0"/>
          </a:p>
          <a:p>
            <a:pPr algn="ctr"/>
            <a:r>
              <a:rPr lang="en-GB" sz="2800" dirty="0"/>
              <a:t> </a:t>
            </a:r>
            <a:endParaRPr lang="en-DE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4363E7-FD04-440E-A161-F91692B3D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B31550-11D3-4890-8869-E22BB5CE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Material for Today’s Class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58BC89-5131-4B85-A218-4002AA043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000" y="3665047"/>
            <a:ext cx="3240000" cy="172049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217FA85-C6AC-4FEE-977D-47D28B2F8E7F}"/>
              </a:ext>
            </a:extLst>
          </p:cNvPr>
          <p:cNvSpPr/>
          <p:nvPr/>
        </p:nvSpPr>
        <p:spPr>
          <a:xfrm flipH="1">
            <a:off x="6100557" y="3636868"/>
            <a:ext cx="582934" cy="40351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GB" sz="1050" dirty="0"/>
              <a:t>1</a:t>
            </a:r>
            <a:endParaRPr lang="en-DE" sz="105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12DA097-2177-41D2-B112-A8B6F597BCA0}"/>
              </a:ext>
            </a:extLst>
          </p:cNvPr>
          <p:cNvSpPr/>
          <p:nvPr/>
        </p:nvSpPr>
        <p:spPr>
          <a:xfrm flipH="1">
            <a:off x="5900533" y="4965400"/>
            <a:ext cx="582934" cy="40351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GB" sz="1050" dirty="0"/>
              <a:t>2</a:t>
            </a:r>
            <a:endParaRPr lang="en-DE" sz="1050" dirty="0"/>
          </a:p>
        </p:txBody>
      </p:sp>
    </p:spTree>
    <p:extLst>
      <p:ext uri="{BB962C8B-B14F-4D97-AF65-F5344CB8AC3E}">
        <p14:creationId xmlns:p14="http://schemas.microsoft.com/office/powerpoint/2010/main" val="188298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80408" y="1762188"/>
            <a:ext cx="7647682" cy="469957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dirty="0"/>
              <a:t>Teetor, P. (2011). </a:t>
            </a:r>
            <a:r>
              <a:rPr lang="en-GB" i="1" dirty="0"/>
              <a:t>R cookbook: Proven recipes for data analysis, statistics, and graphics</a:t>
            </a:r>
            <a:r>
              <a:rPr lang="en-GB" dirty="0"/>
              <a:t>. " O'Reilly Media, Inc.".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endParaRPr lang="en-GB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dirty="0"/>
              <a:t>Chang, W. (2012). </a:t>
            </a:r>
            <a:r>
              <a:rPr lang="en-GB" i="1" dirty="0"/>
              <a:t>R graphics cookbook: practical recipes for visualizing data</a:t>
            </a:r>
            <a:r>
              <a:rPr lang="en-GB" dirty="0"/>
              <a:t>. " O'Reilly Media, Inc.".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2050" name="Picture 2" descr="Front Cover">
            <a:extLst>
              <a:ext uri="{FF2B5EF4-FFF2-40B4-BE49-F238E27FC236}">
                <a16:creationId xmlns:a16="http://schemas.microsoft.com/office/drawing/2014/main" id="{5D926ECB-CD45-4F0A-B27C-0B3D3E550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1" y="2981544"/>
            <a:ext cx="720000" cy="9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ont Cover">
            <a:extLst>
              <a:ext uri="{FF2B5EF4-FFF2-40B4-BE49-F238E27FC236}">
                <a16:creationId xmlns:a16="http://schemas.microsoft.com/office/drawing/2014/main" id="{52F5400F-284A-4AAA-8B03-8B54E245E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1" y="1762188"/>
            <a:ext cx="720000" cy="9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400743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</Template>
  <TotalTime>29</TotalTime>
  <Words>70</Words>
  <Application>Microsoft Office PowerPoint</Application>
  <PresentationFormat>On-screen Show (4:3)</PresentationFormat>
  <Paragraphs>26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Introduction into R</vt:lpstr>
      <vt:lpstr>RStudio (IDE for R) Overview</vt:lpstr>
      <vt:lpstr>Material for Today’s Class</vt:lpstr>
      <vt:lpstr>Recommended Reading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Grundmodul Verkehrstechnik und Verkehrsplanung</dc:title>
  <dc:creator>Ruby Kim</dc:creator>
  <cp:lastModifiedBy>ge73roj</cp:lastModifiedBy>
  <cp:revision>238</cp:revision>
  <cp:lastPrinted>2017-07-19T07:42:47Z</cp:lastPrinted>
  <dcterms:created xsi:type="dcterms:W3CDTF">2016-10-20T11:08:07Z</dcterms:created>
  <dcterms:modified xsi:type="dcterms:W3CDTF">2018-11-19T08:06:53Z</dcterms:modified>
</cp:coreProperties>
</file>