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306300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78256A-114D-490B-86CB-B6F4A66B3EB5}"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384514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1128991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2558162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2494988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1836423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1362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1772424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261028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378616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8256A-114D-490B-86CB-B6F4A66B3EB5}"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179687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78256A-114D-490B-86CB-B6F4A66B3EB5}"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404250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78256A-114D-490B-86CB-B6F4A66B3EB5}" type="datetimeFigureOut">
              <a:rPr lang="en-IN" smtClean="0"/>
              <a:t>14-05-2025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248054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78256A-114D-490B-86CB-B6F4A66B3EB5}" type="datetimeFigureOut">
              <a:rPr lang="en-IN" smtClean="0"/>
              <a:t>14-05-2025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330259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8256A-114D-490B-86CB-B6F4A66B3EB5}" type="datetimeFigureOut">
              <a:rPr lang="en-IN" smtClean="0"/>
              <a:t>14-05-2025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182555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78256A-114D-490B-86CB-B6F4A66B3EB5}"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245468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78256A-114D-490B-86CB-B6F4A66B3EB5}"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EEA8B5-A845-43E8-A821-1911F68C1A10}" type="slidenum">
              <a:rPr lang="en-IN" smtClean="0"/>
              <a:t>‹#›</a:t>
            </a:fld>
            <a:endParaRPr lang="en-IN"/>
          </a:p>
        </p:txBody>
      </p:sp>
    </p:spTree>
    <p:extLst>
      <p:ext uri="{BB962C8B-B14F-4D97-AF65-F5344CB8AC3E}">
        <p14:creationId xmlns:p14="http://schemas.microsoft.com/office/powerpoint/2010/main" val="310445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878256A-114D-490B-86CB-B6F4A66B3EB5}" type="datetimeFigureOut">
              <a:rPr lang="en-IN" smtClean="0"/>
              <a:t>14-05-2025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EEA8B5-A845-43E8-A821-1911F68C1A10}" type="slidenum">
              <a:rPr lang="en-IN" smtClean="0"/>
              <a:t>‹#›</a:t>
            </a:fld>
            <a:endParaRPr lang="en-IN"/>
          </a:p>
        </p:txBody>
      </p:sp>
    </p:spTree>
    <p:extLst>
      <p:ext uri="{BB962C8B-B14F-4D97-AF65-F5344CB8AC3E}">
        <p14:creationId xmlns:p14="http://schemas.microsoft.com/office/powerpoint/2010/main" val="160679817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archive.ics.uci.edu/ml/datasets/iris" TargetMode="External"/><Relationship Id="rId1" Type="http://schemas.openxmlformats.org/officeDocument/2006/relationships/slideLayout" Target="../slideLayouts/slideLayout7.xml"/><Relationship Id="rId4" Type="http://schemas.openxmlformats.org/officeDocument/2006/relationships/hyperlink" Target="https://github.com/Apaulgithub/oibsip_taskno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yogeshkasar778/Sales_insights_of_data_analysis-AtliQ_Hardware/edit/main/README.md#tools-software-and-libraries-" TargetMode="External"/><Relationship Id="rId2" Type="http://schemas.openxmlformats.org/officeDocument/2006/relationships/hyperlink" Target="https://github.com/yogeshkasar778/Sales_insights_of_data_analysis-AtliQ_Hardware/edit/main/README.md#problem-statement-" TargetMode="External"/><Relationship Id="rId1" Type="http://schemas.openxmlformats.org/officeDocument/2006/relationships/slideLayout" Target="../slideLayouts/slideLayout7.xml"/><Relationship Id="rId4" Type="http://schemas.openxmlformats.org/officeDocument/2006/relationships/hyperlink" Target="https://github.com/yogeshkasar778/Sales_insights_of_data_analysis-AtliQ_Hardware/edit/main/README.md#referenc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yogeshkasar778/Sales_insights_of_data_analysis-AtliQ_Hardware/edit/main/README.md#problem-stateme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5B1E-4B93-4EA5-A0A9-6D673153A58E}"/>
              </a:ext>
            </a:extLst>
          </p:cNvPr>
          <p:cNvSpPr>
            <a:spLocks noGrp="1"/>
          </p:cNvSpPr>
          <p:nvPr>
            <p:ph type="ctrTitle"/>
          </p:nvPr>
        </p:nvSpPr>
        <p:spPr>
          <a:xfrm>
            <a:off x="4615031" y="494853"/>
            <a:ext cx="5260489" cy="1990163"/>
          </a:xfrm>
        </p:spPr>
        <p:txBody>
          <a:bodyPr>
            <a:noAutofit/>
          </a:bodyPr>
          <a:lstStyle/>
          <a:p>
            <a:pPr algn="l"/>
            <a:r>
              <a:rPr lang="en-IN" sz="4800" b="1" dirty="0">
                <a:latin typeface="Arial Black" panose="020B0A04020102020204" pitchFamily="34" charset="0"/>
              </a:rPr>
              <a:t>Iris Classification</a:t>
            </a:r>
          </a:p>
        </p:txBody>
      </p:sp>
      <p:sp>
        <p:nvSpPr>
          <p:cNvPr id="3" name="Subtitle 2">
            <a:extLst>
              <a:ext uri="{FF2B5EF4-FFF2-40B4-BE49-F238E27FC236}">
                <a16:creationId xmlns:a16="http://schemas.microsoft.com/office/drawing/2014/main" id="{3DD5E2AA-7A60-FD62-9D49-C72F8087B5BE}"/>
              </a:ext>
            </a:extLst>
          </p:cNvPr>
          <p:cNvSpPr>
            <a:spLocks noGrp="1"/>
          </p:cNvSpPr>
          <p:nvPr>
            <p:ph type="subTitle" idx="1"/>
          </p:nvPr>
        </p:nvSpPr>
        <p:spPr>
          <a:xfrm>
            <a:off x="1718441" y="4372985"/>
            <a:ext cx="3615559" cy="1320886"/>
          </a:xfrm>
        </p:spPr>
        <p:txBody>
          <a:bodyPr>
            <a:normAutofit lnSpcReduction="10000"/>
          </a:bodyPr>
          <a:lstStyle/>
          <a:p>
            <a:pPr>
              <a:buNone/>
            </a:pPr>
            <a:r>
              <a:rPr lang="en-IN" b="1" dirty="0"/>
              <a:t>Submitted By:</a:t>
            </a:r>
          </a:p>
          <a:p>
            <a:r>
              <a:rPr lang="en-IN" b="1" dirty="0"/>
              <a:t>Ravi Ranjan Sinha</a:t>
            </a:r>
          </a:p>
          <a:p>
            <a:r>
              <a:rPr lang="en-IN" b="1" dirty="0"/>
              <a:t>Data Science Intern</a:t>
            </a:r>
          </a:p>
          <a:p>
            <a:endParaRPr lang="en-IN" dirty="0"/>
          </a:p>
        </p:txBody>
      </p:sp>
      <p:sp>
        <p:nvSpPr>
          <p:cNvPr id="7" name="TextBox 6">
            <a:extLst>
              <a:ext uri="{FF2B5EF4-FFF2-40B4-BE49-F238E27FC236}">
                <a16:creationId xmlns:a16="http://schemas.microsoft.com/office/drawing/2014/main" id="{2923C5BD-2A8D-008C-D4AF-DC58B48109FB}"/>
              </a:ext>
            </a:extLst>
          </p:cNvPr>
          <p:cNvSpPr txBox="1"/>
          <p:nvPr/>
        </p:nvSpPr>
        <p:spPr>
          <a:xfrm>
            <a:off x="6096000" y="3429000"/>
            <a:ext cx="4377559" cy="1015663"/>
          </a:xfrm>
          <a:prstGeom prst="rect">
            <a:avLst/>
          </a:prstGeom>
          <a:noFill/>
        </p:spPr>
        <p:txBody>
          <a:bodyPr wrap="square">
            <a:spAutoFit/>
          </a:bodyPr>
          <a:lstStyle/>
          <a:p>
            <a:pPr>
              <a:buNone/>
            </a:pPr>
            <a:r>
              <a:rPr lang="en-US" sz="2400" b="1" dirty="0"/>
              <a:t>Internship Project Submitted To:</a:t>
            </a:r>
          </a:p>
          <a:p>
            <a:br>
              <a:rPr lang="en-US" dirty="0"/>
            </a:br>
            <a:endParaRPr lang="en-US" dirty="0"/>
          </a:p>
        </p:txBody>
      </p:sp>
      <p:pic>
        <p:nvPicPr>
          <p:cNvPr id="10" name="Picture 9">
            <a:extLst>
              <a:ext uri="{FF2B5EF4-FFF2-40B4-BE49-F238E27FC236}">
                <a16:creationId xmlns:a16="http://schemas.microsoft.com/office/drawing/2014/main" id="{F1831BC6-9F39-6954-E5FD-1A7821B07CF0}"/>
              </a:ext>
            </a:extLst>
          </p:cNvPr>
          <p:cNvPicPr>
            <a:picLocks noChangeAspect="1"/>
          </p:cNvPicPr>
          <p:nvPr/>
        </p:nvPicPr>
        <p:blipFill>
          <a:blip r:embed="rId2"/>
          <a:stretch>
            <a:fillRect/>
          </a:stretch>
        </p:blipFill>
        <p:spPr>
          <a:xfrm>
            <a:off x="6096000" y="4244342"/>
            <a:ext cx="4597785" cy="2286000"/>
          </a:xfrm>
          <a:prstGeom prst="rect">
            <a:avLst/>
          </a:prstGeom>
        </p:spPr>
      </p:pic>
      <p:sp>
        <p:nvSpPr>
          <p:cNvPr id="4" name="Rectangle 1">
            <a:extLst>
              <a:ext uri="{FF2B5EF4-FFF2-40B4-BE49-F238E27FC236}">
                <a16:creationId xmlns:a16="http://schemas.microsoft.com/office/drawing/2014/main" id="{73A7368F-BE40-ED59-59D0-F50CE3936F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82075ADA-ECAA-099D-990F-A4E2E9A3B8D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31805" y="282801"/>
            <a:ext cx="3429000" cy="3429000"/>
          </a:xfrm>
          <a:prstGeom prst="rect">
            <a:avLst/>
          </a:prstGeom>
        </p:spPr>
      </p:pic>
    </p:spTree>
    <p:extLst>
      <p:ext uri="{BB962C8B-B14F-4D97-AF65-F5344CB8AC3E}">
        <p14:creationId xmlns:p14="http://schemas.microsoft.com/office/powerpoint/2010/main" val="256804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ED7012-8BFF-D9DD-3C41-76E0AF6920FB}"/>
              </a:ext>
            </a:extLst>
          </p:cNvPr>
          <p:cNvSpPr txBox="1"/>
          <p:nvPr/>
        </p:nvSpPr>
        <p:spPr>
          <a:xfrm>
            <a:off x="1479292" y="346942"/>
            <a:ext cx="6094428" cy="2277547"/>
          </a:xfrm>
          <a:prstGeom prst="rect">
            <a:avLst/>
          </a:prstGeom>
          <a:noFill/>
        </p:spPr>
        <p:txBody>
          <a:bodyPr wrap="square">
            <a:spAutoFit/>
          </a:bodyPr>
          <a:lstStyle/>
          <a:p>
            <a:pPr marL="342900" indent="-342900">
              <a:buFont typeface="Wingdings" panose="05000000000000000000" pitchFamily="2" charset="2"/>
              <a:buChar char="q"/>
            </a:pPr>
            <a:r>
              <a:rPr lang="en-IN" sz="2400" b="1" u="sng"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References and Bibliography</a:t>
            </a:r>
            <a:endParaRPr lang="en-IN" sz="2400" b="1" u="sng" dirty="0">
              <a:solidFill>
                <a:schemeClr val="accent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Ø"/>
            </a:pPr>
            <a:endParaRPr lang="en-US" altLang="en-US" dirty="0">
              <a:solidFill>
                <a:schemeClr val="tx2"/>
              </a:solidFill>
              <a:latin typeface="Arial" panose="020B0604020202020204" pitchFamily="34" charset="0"/>
            </a:endParaRPr>
          </a:p>
          <a:p>
            <a:pPr marL="285750" indent="-285750">
              <a:buFont typeface="Wingdings" panose="05000000000000000000" pitchFamily="2" charset="2"/>
              <a:buChar char="Ø"/>
            </a:pPr>
            <a:r>
              <a:rPr lang="en-IN" dirty="0">
                <a:solidFill>
                  <a:schemeClr val="tx2"/>
                </a:solidFill>
              </a:rPr>
              <a:t>UCI Machine Learning Repository: </a:t>
            </a:r>
            <a:r>
              <a:rPr lang="en-IN" dirty="0">
                <a:solidFill>
                  <a:schemeClr val="tx2"/>
                </a:solidFill>
                <a:hlinkClick r:id="rId2">
                  <a:extLst>
                    <a:ext uri="{A12FA001-AC4F-418D-AE19-62706E023703}">
                      <ahyp:hlinkClr xmlns:ahyp="http://schemas.microsoft.com/office/drawing/2018/hyperlinkcolor" val="tx"/>
                    </a:ext>
                  </a:extLst>
                </a:hlinkClick>
              </a:rPr>
              <a:t>Iris Dataset</a:t>
            </a:r>
            <a:endParaRPr lang="en-IN" dirty="0">
              <a:solidFill>
                <a:schemeClr val="tx2"/>
              </a:solidFill>
            </a:endParaRPr>
          </a:p>
          <a:p>
            <a:pPr marL="285750" indent="-285750">
              <a:buFont typeface="Wingdings" panose="05000000000000000000" pitchFamily="2" charset="2"/>
              <a:buChar char="Ø"/>
            </a:pPr>
            <a:r>
              <a:rPr lang="en-IN" dirty="0">
                <a:solidFill>
                  <a:schemeClr val="tx2"/>
                </a:solidFill>
              </a:rPr>
              <a:t>Official </a:t>
            </a:r>
            <a:r>
              <a:rPr lang="en-IN" dirty="0">
                <a:solidFill>
                  <a:schemeClr val="tx2"/>
                </a:solidFill>
                <a:hlinkClick r:id="rId3">
                  <a:extLst>
                    <a:ext uri="{A12FA001-AC4F-418D-AE19-62706E023703}">
                      <ahyp:hlinkClr xmlns:ahyp="http://schemas.microsoft.com/office/drawing/2018/hyperlinkcolor" val="tx"/>
                    </a:ext>
                  </a:extLst>
                </a:hlinkClick>
              </a:rPr>
              <a:t>Scikit-learn documentation</a:t>
            </a:r>
            <a:endParaRPr lang="en-IN" dirty="0">
              <a:solidFill>
                <a:schemeClr val="tx2"/>
              </a:solidFill>
            </a:endParaRPr>
          </a:p>
          <a:p>
            <a:pPr marL="285750" indent="-285750">
              <a:buFont typeface="Wingdings" panose="05000000000000000000" pitchFamily="2" charset="2"/>
              <a:buChar char="Ø"/>
            </a:pPr>
            <a:r>
              <a:rPr lang="en-IN" dirty="0">
                <a:solidFill>
                  <a:schemeClr val="tx2"/>
                </a:solidFill>
              </a:rPr>
              <a:t>GitHub repository: </a:t>
            </a:r>
            <a:r>
              <a:rPr lang="en-IN" dirty="0" err="1">
                <a:solidFill>
                  <a:srgbClr val="3085ED"/>
                </a:solidFill>
                <a:hlinkClick r:id="rId4">
                  <a:extLst>
                    <a:ext uri="{A12FA001-AC4F-418D-AE19-62706E023703}">
                      <ahyp:hlinkClr xmlns:ahyp="http://schemas.microsoft.com/office/drawing/2018/hyperlinkcolor" val="tx"/>
                    </a:ext>
                  </a:extLst>
                </a:hlinkClick>
              </a:rPr>
              <a:t>Apaulgithub</a:t>
            </a:r>
            <a:r>
              <a:rPr lang="en-IN" dirty="0">
                <a:solidFill>
                  <a:schemeClr val="tx2"/>
                </a:solidFill>
                <a:hlinkClick r:id="rId4">
                  <a:extLst>
                    <a:ext uri="{A12FA001-AC4F-418D-AE19-62706E023703}">
                      <ahyp:hlinkClr xmlns:ahyp="http://schemas.microsoft.com/office/drawing/2018/hyperlinkcolor" val="tx"/>
                    </a:ext>
                  </a:extLst>
                </a:hlinkClick>
              </a:rPr>
              <a:t>/oibsip_taskno1</a:t>
            </a:r>
            <a:endParaRPr lang="en-IN" dirty="0">
              <a:solidFill>
                <a:schemeClr val="tx2"/>
              </a:solidFill>
            </a:endParaRPr>
          </a:p>
          <a:p>
            <a:pPr marL="285750" indent="-285750">
              <a:buFont typeface="Wingdings" panose="05000000000000000000" pitchFamily="2" charset="2"/>
              <a:buChar char="Ø"/>
            </a:pPr>
            <a:r>
              <a:rPr lang="en-IN" dirty="0">
                <a:solidFill>
                  <a:schemeClr val="tx2"/>
                </a:solidFill>
              </a:rPr>
              <a:t>Unified Mentor Documentation</a:t>
            </a:r>
          </a:p>
          <a:p>
            <a:pPr>
              <a:buFont typeface="Arial" panose="020B0604020202020204" pitchFamily="34" charset="0"/>
              <a:buChar char="•"/>
            </a:pPr>
            <a:endParaRPr lang="en-IN" sz="2800" dirty="0"/>
          </a:p>
        </p:txBody>
      </p:sp>
    </p:spTree>
    <p:extLst>
      <p:ext uri="{BB962C8B-B14F-4D97-AF65-F5344CB8AC3E}">
        <p14:creationId xmlns:p14="http://schemas.microsoft.com/office/powerpoint/2010/main" val="143571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5478B4-C82F-BE72-5488-71185793775E}"/>
              </a:ext>
            </a:extLst>
          </p:cNvPr>
          <p:cNvSpPr txBox="1"/>
          <p:nvPr/>
        </p:nvSpPr>
        <p:spPr>
          <a:xfrm>
            <a:off x="1901072" y="180646"/>
            <a:ext cx="419492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Table of Content</a:t>
            </a:r>
          </a:p>
        </p:txBody>
      </p:sp>
      <p:sp>
        <p:nvSpPr>
          <p:cNvPr id="4" name="TextBox 3">
            <a:extLst>
              <a:ext uri="{FF2B5EF4-FFF2-40B4-BE49-F238E27FC236}">
                <a16:creationId xmlns:a16="http://schemas.microsoft.com/office/drawing/2014/main" id="{23C50B6E-4CEE-2FE6-9518-3C0318FBDB2F}"/>
              </a:ext>
            </a:extLst>
          </p:cNvPr>
          <p:cNvSpPr txBox="1"/>
          <p:nvPr/>
        </p:nvSpPr>
        <p:spPr>
          <a:xfrm>
            <a:off x="1586060" y="1349663"/>
            <a:ext cx="6094428" cy="2169120"/>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u="sng" dirty="0">
                <a:effectLst/>
                <a:latin typeface="Segoe UI" panose="020B05020402040202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Problem Statement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u="sng" dirty="0">
                <a:latin typeface="Segoe UI" panose="020B0502040204020203" pitchFamily="34" charset="0"/>
                <a:ea typeface="Times New Roman" panose="02020603050405020304" pitchFamily="18" charset="0"/>
                <a:cs typeface="Times New Roman" panose="02020603050405020304" pitchFamily="18" charset="0"/>
              </a:rPr>
              <a:t>Data Analysis using Python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u="sng" dirty="0">
                <a:effectLst/>
                <a:latin typeface="Segoe UI" panose="020B0502040204020203" pitchFamily="34" charset="0"/>
                <a:ea typeface="Times New Roman" panose="02020603050405020304" pitchFamily="18" charset="0"/>
                <a:cs typeface="Times New Roman" panose="02020603050405020304" pitchFamily="18" charset="0"/>
              </a:rPr>
              <a:t>Data Cleaning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u="sng" dirty="0">
                <a:effectLst/>
                <a:latin typeface="Segoe UI" panose="020B0502040204020203" pitchFamily="34" charset="0"/>
                <a:ea typeface="Times New Roman" panose="02020603050405020304" pitchFamily="18" charset="0"/>
                <a:cs typeface="Times New Roman" panose="02020603050405020304" pitchFamily="18" charset="0"/>
              </a:rPr>
              <a:t>Model Building and results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u="sng" dirty="0">
                <a:effectLst/>
                <a:latin typeface="Segoe UI" panose="020B0502040204020203"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Tools, Software and Libraries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800"/>
              </a:spcAft>
              <a:buSzPts val="1000"/>
              <a:buFont typeface="Symbol" panose="05050102010706020507" pitchFamily="18" charset="2"/>
              <a:buChar char=""/>
              <a:tabLst>
                <a:tab pos="457200" algn="l"/>
              </a:tabLst>
            </a:pPr>
            <a:r>
              <a:rPr lang="en-IN" sz="1400" u="sng" dirty="0">
                <a:effectLst/>
                <a:latin typeface="Segoe UI" panose="020B0502040204020203" pitchFamily="34"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References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152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D2ADDA-974C-99CB-08BB-E7B930B8FCF6}"/>
              </a:ext>
            </a:extLst>
          </p:cNvPr>
          <p:cNvSpPr txBox="1"/>
          <p:nvPr/>
        </p:nvSpPr>
        <p:spPr>
          <a:xfrm>
            <a:off x="1774904" y="143604"/>
            <a:ext cx="6094428" cy="467564"/>
          </a:xfrm>
          <a:prstGeom prst="rect">
            <a:avLst/>
          </a:prstGeom>
          <a:noFill/>
        </p:spPr>
        <p:txBody>
          <a:bodyPr wrap="square">
            <a:spAutoFit/>
          </a:bodyPr>
          <a:lstStyle/>
          <a:p>
            <a:pPr marL="342900" lvl="0" indent="-342900">
              <a:lnSpc>
                <a:spcPct val="107000"/>
              </a:lnSpc>
              <a:spcAft>
                <a:spcPts val="800"/>
              </a:spcAft>
              <a:buSzPts val="1000"/>
              <a:buFont typeface="Wingdings" panose="05000000000000000000" pitchFamily="2" charset="2"/>
              <a:buChar char="q"/>
              <a:tabLst>
                <a:tab pos="457200" algn="l"/>
              </a:tabLst>
            </a:pPr>
            <a:r>
              <a:rPr lang="en-IN" sz="2400" u="sng" dirty="0">
                <a:solidFill>
                  <a:schemeClr val="accent1"/>
                </a:solidFill>
                <a:effectLst/>
                <a:latin typeface="Segoe UI" panose="020B05020402040202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Problem Statement</a:t>
            </a:r>
            <a:endParaRPr lang="en-IN"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29842A2-9B49-5881-7D94-234191C4D6DD}"/>
              </a:ext>
            </a:extLst>
          </p:cNvPr>
          <p:cNvSpPr txBox="1"/>
          <p:nvPr/>
        </p:nvSpPr>
        <p:spPr>
          <a:xfrm>
            <a:off x="1774904" y="1322042"/>
            <a:ext cx="8800331" cy="1477328"/>
          </a:xfrm>
          <a:prstGeom prst="rect">
            <a:avLst/>
          </a:prstGeom>
          <a:noFill/>
        </p:spPr>
        <p:txBody>
          <a:bodyPr wrap="square">
            <a:spAutoFit/>
          </a:bodyPr>
          <a:lstStyle/>
          <a:p>
            <a:r>
              <a:rPr lang="en-US" dirty="0"/>
              <a:t>Objective: The Iris Classification project aims to classify iris flowers into three distinct species—</a:t>
            </a:r>
            <a:r>
              <a:rPr lang="en-US" dirty="0" err="1"/>
              <a:t>Setosa</a:t>
            </a:r>
            <a:r>
              <a:rPr lang="en-US" dirty="0"/>
              <a:t>, </a:t>
            </a:r>
            <a:r>
              <a:rPr lang="en-US" dirty="0" err="1"/>
              <a:t>Versicolour</a:t>
            </a:r>
            <a:r>
              <a:rPr lang="en-US" dirty="0"/>
              <a:t>, and Virginica—based on sepal length, sepal width, petal length, and petal width. This classification task is one of the most popular beginner problems in machine learning and demonstrates supervised learning for multi-class classification.</a:t>
            </a:r>
          </a:p>
        </p:txBody>
      </p:sp>
    </p:spTree>
    <p:extLst>
      <p:ext uri="{BB962C8B-B14F-4D97-AF65-F5344CB8AC3E}">
        <p14:creationId xmlns:p14="http://schemas.microsoft.com/office/powerpoint/2010/main" val="57417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1C489-3E8A-5986-04D8-1E921F34F3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4C16BFD-E192-4F7F-1AC8-8D3DCEEBB14D}"/>
              </a:ext>
            </a:extLst>
          </p:cNvPr>
          <p:cNvSpPr txBox="1"/>
          <p:nvPr/>
        </p:nvSpPr>
        <p:spPr>
          <a:xfrm>
            <a:off x="1816376" y="209443"/>
            <a:ext cx="6097656" cy="738664"/>
          </a:xfrm>
          <a:prstGeom prst="rect">
            <a:avLst/>
          </a:prstGeom>
          <a:noFill/>
        </p:spPr>
        <p:txBody>
          <a:bodyPr wrap="square">
            <a:spAutoFit/>
          </a:bodyPr>
          <a:lstStyle/>
          <a:p>
            <a:pPr marL="285750" indent="-285750">
              <a:buFont typeface="Wingdings" panose="05000000000000000000" pitchFamily="2" charset="2"/>
              <a:buChar char="q"/>
            </a:pPr>
            <a:r>
              <a:rPr lang="en-US" sz="2400" b="1" u="sng" dirty="0">
                <a:solidFill>
                  <a:schemeClr val="accent1"/>
                </a:solidFill>
              </a:rPr>
              <a:t>Data Analysis using Python</a:t>
            </a:r>
          </a:p>
          <a:p>
            <a:endParaRPr lang="en-US" b="1" dirty="0"/>
          </a:p>
        </p:txBody>
      </p:sp>
      <p:sp>
        <p:nvSpPr>
          <p:cNvPr id="2" name="Rectangle 1">
            <a:extLst>
              <a:ext uri="{FF2B5EF4-FFF2-40B4-BE49-F238E27FC236}">
                <a16:creationId xmlns:a16="http://schemas.microsoft.com/office/drawing/2014/main" id="{51F35A3A-DE37-D612-C076-A074F731FDA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7FC7F4A-3611-6BB5-E889-1697FE7758EC}"/>
              </a:ext>
            </a:extLst>
          </p:cNvPr>
          <p:cNvSpPr txBox="1"/>
          <p:nvPr/>
        </p:nvSpPr>
        <p:spPr>
          <a:xfrm>
            <a:off x="1816376" y="1199324"/>
            <a:ext cx="8375072" cy="1754326"/>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The project utilized Python and essential libraries such as </a:t>
            </a:r>
            <a:r>
              <a:rPr kumimoji="0" lang="en-US" altLang="en-US" b="0" i="0" u="none" strike="noStrike" cap="none" normalizeH="0" baseline="0" dirty="0">
                <a:ln>
                  <a:noFill/>
                </a:ln>
                <a:solidFill>
                  <a:schemeClr val="tx1"/>
                </a:solidFill>
                <a:effectLst/>
                <a:latin typeface="Arial Unicode MS"/>
              </a:rPr>
              <a:t>Pandas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NumPy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Matplotlib</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Seaborn</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Scikit-learn</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Initial exploration included summary statistics, distribution plots, scatterplots, pair plots, and correlation heatmaps to understand the relationship between features.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Libraries like </a:t>
            </a:r>
            <a:r>
              <a:rPr kumimoji="0" lang="en-US" altLang="en-US" b="0" i="0" u="none" strike="noStrike" cap="none" normalizeH="0" baseline="0" dirty="0">
                <a:ln>
                  <a:noFill/>
                </a:ln>
                <a:solidFill>
                  <a:schemeClr val="tx1"/>
                </a:solidFill>
                <a:effectLst/>
                <a:latin typeface="Arial Unicode MS"/>
              </a:rPr>
              <a:t>Seaborn</a:t>
            </a:r>
            <a:r>
              <a:rPr kumimoji="0" lang="en-US" altLang="en-US" b="0" i="0" u="none" strike="noStrike" cap="none" normalizeH="0" baseline="0" dirty="0">
                <a:ln>
                  <a:noFill/>
                </a:ln>
                <a:solidFill>
                  <a:schemeClr val="tx1"/>
                </a:solidFill>
                <a:effectLst/>
              </a:rPr>
              <a:t> were used to visualize species distribution across features.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99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CD186-162E-42C7-571E-C5D6EDA9535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EB0C292-91B2-71DD-379F-082742119972}"/>
              </a:ext>
            </a:extLst>
          </p:cNvPr>
          <p:cNvSpPr txBox="1"/>
          <p:nvPr/>
        </p:nvSpPr>
        <p:spPr>
          <a:xfrm>
            <a:off x="1736863" y="0"/>
            <a:ext cx="6177168" cy="73866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u="sng" strike="noStrike" cap="none" normalizeH="0" baseline="0" dirty="0">
                <a:ln>
                  <a:noFill/>
                </a:ln>
                <a:solidFill>
                  <a:schemeClr val="accent1"/>
                </a:solidFill>
                <a:effectLst/>
                <a:latin typeface="Arial" panose="020B0604020202020204" pitchFamily="34" charset="0"/>
              </a:rPr>
              <a:t>Data Cleaning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1ACC5314-0F15-8166-CE96-BFEEAF2919B2}"/>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2" name="Rectangle 1">
            <a:extLst>
              <a:ext uri="{FF2B5EF4-FFF2-40B4-BE49-F238E27FC236}">
                <a16:creationId xmlns:a16="http://schemas.microsoft.com/office/drawing/2014/main" id="{E12F638E-F174-49B6-7C07-D48DF7EBADEE}"/>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D0D15BE9-AB95-E67D-BEA6-FCC52E294B7B}"/>
              </a:ext>
            </a:extLst>
          </p:cNvPr>
          <p:cNvSpPr txBox="1"/>
          <p:nvPr/>
        </p:nvSpPr>
        <p:spPr>
          <a:xfrm>
            <a:off x="1736863" y="1050380"/>
            <a:ext cx="6177168" cy="203132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The dataset contained </a:t>
            </a:r>
            <a:r>
              <a:rPr kumimoji="0" lang="en-US" altLang="en-US" b="1" i="0" u="none" strike="noStrike" cap="none" normalizeH="0" baseline="0" dirty="0">
                <a:ln>
                  <a:noFill/>
                </a:ln>
                <a:solidFill>
                  <a:schemeClr val="tx1"/>
                </a:solidFill>
                <a:effectLst/>
                <a:latin typeface="Arial" panose="020B0604020202020204" pitchFamily="34" charset="0"/>
              </a:rPr>
              <a:t>150 rows</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5 columns</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no missing values</a:t>
            </a:r>
            <a:r>
              <a:rPr kumimoji="0" lang="en-US" altLang="en-US"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Duplicates based on the </a:t>
            </a:r>
            <a:r>
              <a:rPr kumimoji="0" lang="en-US" altLang="en-US" b="0" i="0" u="none" strike="noStrike" cap="none" normalizeH="0" baseline="0" dirty="0">
                <a:ln>
                  <a:noFill/>
                </a:ln>
                <a:solidFill>
                  <a:schemeClr val="tx1"/>
                </a:solidFill>
                <a:effectLst/>
                <a:latin typeface="Arial Unicode MS"/>
              </a:rPr>
              <a:t>Species</a:t>
            </a:r>
            <a:r>
              <a:rPr kumimoji="0" lang="en-US" altLang="en-US" b="0" i="0" u="none" strike="noStrike" cap="none" normalizeH="0" baseline="0" dirty="0">
                <a:ln>
                  <a:noFill/>
                </a:ln>
                <a:solidFill>
                  <a:schemeClr val="tx1"/>
                </a:solidFill>
                <a:effectLst/>
              </a:rPr>
              <a:t> column were analyzed to identify unique class representatives.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Outliers in features like </a:t>
            </a:r>
            <a:r>
              <a:rPr kumimoji="0" lang="en-US" altLang="en-US" b="0" i="0" u="none" strike="noStrike" cap="none" normalizeH="0" baseline="0" dirty="0" err="1">
                <a:ln>
                  <a:noFill/>
                </a:ln>
                <a:solidFill>
                  <a:schemeClr val="tx1"/>
                </a:solidFill>
                <a:effectLst/>
                <a:latin typeface="Arial Unicode MS"/>
              </a:rPr>
              <a:t>SepalWidthCm</a:t>
            </a:r>
            <a:r>
              <a:rPr kumimoji="0" lang="en-US" altLang="en-US" b="0" i="0" u="none" strike="noStrike" cap="none" normalizeH="0" baseline="0" dirty="0">
                <a:ln>
                  <a:noFill/>
                </a:ln>
                <a:solidFill>
                  <a:schemeClr val="tx1"/>
                </a:solidFill>
                <a:effectLst/>
              </a:rPr>
              <a:t> were removed using </a:t>
            </a:r>
            <a:r>
              <a:rPr kumimoji="0" lang="en-US" altLang="en-US" b="1" i="0" u="none" strike="noStrike" cap="none" normalizeH="0" baseline="0" dirty="0">
                <a:ln>
                  <a:noFill/>
                </a:ln>
                <a:solidFill>
                  <a:schemeClr val="tx1"/>
                </a:solidFill>
                <a:effectLst/>
                <a:latin typeface="Arial" panose="020B0604020202020204" pitchFamily="34" charset="0"/>
              </a:rPr>
              <a:t>Interquartile Range (IQR)</a:t>
            </a:r>
            <a:r>
              <a:rPr kumimoji="0" lang="en-US" altLang="en-US" b="0" i="0" u="none" strike="noStrike" cap="none" normalizeH="0" baseline="0" dirty="0">
                <a:ln>
                  <a:noFill/>
                </a:ln>
                <a:solidFill>
                  <a:schemeClr val="tx1"/>
                </a:solidFill>
                <a:effectLst/>
                <a:latin typeface="Arial" panose="020B0604020202020204" pitchFamily="34" charset="0"/>
              </a:rPr>
              <a:t> technique, improving model consistency.</a:t>
            </a:r>
          </a:p>
        </p:txBody>
      </p:sp>
    </p:spTree>
    <p:extLst>
      <p:ext uri="{BB962C8B-B14F-4D97-AF65-F5344CB8AC3E}">
        <p14:creationId xmlns:p14="http://schemas.microsoft.com/office/powerpoint/2010/main" val="3677908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7C03F-F678-A1AE-67F3-83EB11F1F5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D9BD1B6-1361-F16B-1B5A-09B5EFC2329D}"/>
              </a:ext>
            </a:extLst>
          </p:cNvPr>
          <p:cNvSpPr txBox="1"/>
          <p:nvPr/>
        </p:nvSpPr>
        <p:spPr>
          <a:xfrm>
            <a:off x="1967949" y="120854"/>
            <a:ext cx="6097656" cy="830997"/>
          </a:xfrm>
          <a:prstGeom prst="rect">
            <a:avLst/>
          </a:prstGeom>
          <a:noFill/>
        </p:spPr>
        <p:txBody>
          <a:bodyPr wrap="square">
            <a:spAutoFit/>
          </a:bodyPr>
          <a:lstStyle/>
          <a:p>
            <a:pPr marL="342900" indent="-342900">
              <a:buFont typeface="Wingdings" panose="05000000000000000000" pitchFamily="2" charset="2"/>
              <a:buChar char="q"/>
            </a:pPr>
            <a:r>
              <a:rPr lang="en-IN" sz="2400" b="1" u="sng" dirty="0">
                <a:solidFill>
                  <a:schemeClr val="accent1"/>
                </a:solidFill>
              </a:rPr>
              <a:t>Model Building and Results</a:t>
            </a:r>
          </a:p>
          <a:p>
            <a:endParaRPr lang="en-IN" sz="2400" b="1" dirty="0">
              <a:solidFill>
                <a:schemeClr val="accent1"/>
              </a:solidFill>
            </a:endParaRPr>
          </a:p>
        </p:txBody>
      </p:sp>
      <p:sp>
        <p:nvSpPr>
          <p:cNvPr id="4" name="TextBox 3">
            <a:extLst>
              <a:ext uri="{FF2B5EF4-FFF2-40B4-BE49-F238E27FC236}">
                <a16:creationId xmlns:a16="http://schemas.microsoft.com/office/drawing/2014/main" id="{14717023-DEE1-1E72-3222-265921DE9DC0}"/>
              </a:ext>
            </a:extLst>
          </p:cNvPr>
          <p:cNvSpPr txBox="1"/>
          <p:nvPr/>
        </p:nvSpPr>
        <p:spPr>
          <a:xfrm>
            <a:off x="1967949" y="1063562"/>
            <a:ext cx="6182138" cy="452431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Multiple models were trained, including: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K-Nearest Neighbors (KNN)</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Random Forest Classifier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Support Vector Machine (SVM)</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Logistic Regression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Data was split into </a:t>
            </a:r>
            <a:r>
              <a:rPr kumimoji="0" lang="en-US" altLang="en-US" b="1" i="0" u="none" strike="noStrike" cap="none" normalizeH="0" baseline="0" dirty="0">
                <a:ln>
                  <a:noFill/>
                </a:ln>
                <a:solidFill>
                  <a:schemeClr val="tx1"/>
                </a:solidFill>
                <a:effectLst/>
                <a:latin typeface="Arial" panose="020B0604020202020204" pitchFamily="34" charset="0"/>
              </a:rPr>
              <a:t>80% training</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20% testing</a:t>
            </a:r>
            <a:r>
              <a:rPr kumimoji="0" lang="en-US" altLang="en-US" b="0" i="0" u="none" strike="noStrike" cap="none" normalizeH="0" baseline="0" dirty="0">
                <a:ln>
                  <a:noFill/>
                </a:ln>
                <a:solidFill>
                  <a:schemeClr val="tx1"/>
                </a:solidFill>
                <a:effectLst/>
                <a:latin typeface="Arial" panose="020B0604020202020204" pitchFamily="34" charset="0"/>
              </a:rPr>
              <a:t> using </a:t>
            </a:r>
            <a:r>
              <a:rPr kumimoji="0" lang="en-US" altLang="en-US" b="0" i="0" u="none" strike="noStrike" cap="none" normalizeH="0" baseline="0" dirty="0" err="1">
                <a:ln>
                  <a:noFill/>
                </a:ln>
                <a:solidFill>
                  <a:schemeClr val="tx1"/>
                </a:solidFill>
                <a:effectLst/>
                <a:latin typeface="Arial Unicode MS"/>
              </a:rPr>
              <a:t>train_test_split</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Models were evaluated using: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Confusion Matrix</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Accuracy</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Precision, Recall, F1-score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The final model provided a </a:t>
            </a:r>
            <a:r>
              <a:rPr kumimoji="0" lang="en-US" altLang="en-US" b="1" i="0" u="none" strike="noStrike" cap="none" normalizeH="0" baseline="0" dirty="0">
                <a:ln>
                  <a:noFill/>
                </a:ln>
                <a:solidFill>
                  <a:schemeClr val="tx1"/>
                </a:solidFill>
                <a:effectLst/>
                <a:latin typeface="Arial" panose="020B0604020202020204" pitchFamily="34" charset="0"/>
              </a:rPr>
              <a:t>high classification accuracy (&gt;95%)</a:t>
            </a:r>
            <a:r>
              <a:rPr kumimoji="0" lang="en-US" altLang="en-US" b="0" i="0" u="none" strike="noStrike" cap="none" normalizeH="0" baseline="0" dirty="0">
                <a:ln>
                  <a:noFill/>
                </a:ln>
                <a:solidFill>
                  <a:schemeClr val="tx1"/>
                </a:solidFill>
                <a:effectLst/>
                <a:latin typeface="Arial" panose="020B0604020202020204" pitchFamily="34" charset="0"/>
              </a:rPr>
              <a:t>, with the best results from KNN and Random Forest.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Decision boundaries and error plots were generated to visualize performance.</a:t>
            </a:r>
          </a:p>
        </p:txBody>
      </p:sp>
    </p:spTree>
    <p:extLst>
      <p:ext uri="{BB962C8B-B14F-4D97-AF65-F5344CB8AC3E}">
        <p14:creationId xmlns:p14="http://schemas.microsoft.com/office/powerpoint/2010/main" val="364982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6D9B5-492A-A7CA-F681-B5DD5A1059C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B832EFE-5081-E532-E80A-AEC22D13E82E}"/>
              </a:ext>
            </a:extLst>
          </p:cNvPr>
          <p:cNvSpPr txBox="1"/>
          <p:nvPr/>
        </p:nvSpPr>
        <p:spPr>
          <a:xfrm>
            <a:off x="1751460" y="166173"/>
            <a:ext cx="3801616"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u="sng" dirty="0">
                <a:solidFill>
                  <a:schemeClr val="accent1"/>
                </a:solidFill>
              </a:rPr>
              <a:t>Outputs and Results</a:t>
            </a:r>
          </a:p>
        </p:txBody>
      </p:sp>
      <p:pic>
        <p:nvPicPr>
          <p:cNvPr id="3" name="Picture 2">
            <a:extLst>
              <a:ext uri="{FF2B5EF4-FFF2-40B4-BE49-F238E27FC236}">
                <a16:creationId xmlns:a16="http://schemas.microsoft.com/office/drawing/2014/main" id="{64E519E3-4457-4DF1-E6D6-211E9FFA761B}"/>
              </a:ext>
            </a:extLst>
          </p:cNvPr>
          <p:cNvPicPr>
            <a:picLocks noChangeAspect="1"/>
          </p:cNvPicPr>
          <p:nvPr/>
        </p:nvPicPr>
        <p:blipFill>
          <a:blip r:embed="rId2"/>
          <a:stretch>
            <a:fillRect/>
          </a:stretch>
        </p:blipFill>
        <p:spPr>
          <a:xfrm>
            <a:off x="2540102" y="1103243"/>
            <a:ext cx="8244855" cy="4651513"/>
          </a:xfrm>
          <a:prstGeom prst="rect">
            <a:avLst/>
          </a:prstGeom>
        </p:spPr>
      </p:pic>
    </p:spTree>
    <p:extLst>
      <p:ext uri="{BB962C8B-B14F-4D97-AF65-F5344CB8AC3E}">
        <p14:creationId xmlns:p14="http://schemas.microsoft.com/office/powerpoint/2010/main" val="53678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85EE1-9161-867F-99DC-DE575E72761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C680C6-3717-8648-22FA-77422788759E}"/>
              </a:ext>
            </a:extLst>
          </p:cNvPr>
          <p:cNvPicPr>
            <a:picLocks noChangeAspect="1"/>
          </p:cNvPicPr>
          <p:nvPr/>
        </p:nvPicPr>
        <p:blipFill>
          <a:blip r:embed="rId2"/>
          <a:stretch>
            <a:fillRect/>
          </a:stretch>
        </p:blipFill>
        <p:spPr>
          <a:xfrm>
            <a:off x="1641405" y="354496"/>
            <a:ext cx="4715205" cy="2746513"/>
          </a:xfrm>
          <a:prstGeom prst="rect">
            <a:avLst/>
          </a:prstGeom>
        </p:spPr>
      </p:pic>
      <p:pic>
        <p:nvPicPr>
          <p:cNvPr id="5" name="Picture 4">
            <a:extLst>
              <a:ext uri="{FF2B5EF4-FFF2-40B4-BE49-F238E27FC236}">
                <a16:creationId xmlns:a16="http://schemas.microsoft.com/office/drawing/2014/main" id="{001F2386-8AC9-B985-4108-7874B71D4E7D}"/>
              </a:ext>
            </a:extLst>
          </p:cNvPr>
          <p:cNvPicPr>
            <a:picLocks noChangeAspect="1"/>
          </p:cNvPicPr>
          <p:nvPr/>
        </p:nvPicPr>
        <p:blipFill>
          <a:blip r:embed="rId3"/>
          <a:stretch>
            <a:fillRect/>
          </a:stretch>
        </p:blipFill>
        <p:spPr>
          <a:xfrm>
            <a:off x="6681755" y="354496"/>
            <a:ext cx="4715205" cy="2746513"/>
          </a:xfrm>
          <a:prstGeom prst="rect">
            <a:avLst/>
          </a:prstGeom>
        </p:spPr>
      </p:pic>
      <p:pic>
        <p:nvPicPr>
          <p:cNvPr id="8" name="Picture 7">
            <a:extLst>
              <a:ext uri="{FF2B5EF4-FFF2-40B4-BE49-F238E27FC236}">
                <a16:creationId xmlns:a16="http://schemas.microsoft.com/office/drawing/2014/main" id="{DD00EC27-C47F-1FE2-045A-58F197BB0834}"/>
              </a:ext>
            </a:extLst>
          </p:cNvPr>
          <p:cNvPicPr>
            <a:picLocks noChangeAspect="1"/>
          </p:cNvPicPr>
          <p:nvPr/>
        </p:nvPicPr>
        <p:blipFill>
          <a:blip r:embed="rId4"/>
          <a:stretch>
            <a:fillRect/>
          </a:stretch>
        </p:blipFill>
        <p:spPr>
          <a:xfrm>
            <a:off x="1641405" y="3634408"/>
            <a:ext cx="4715205" cy="2746513"/>
          </a:xfrm>
          <a:prstGeom prst="rect">
            <a:avLst/>
          </a:prstGeom>
        </p:spPr>
      </p:pic>
      <p:pic>
        <p:nvPicPr>
          <p:cNvPr id="11" name="Picture 10">
            <a:extLst>
              <a:ext uri="{FF2B5EF4-FFF2-40B4-BE49-F238E27FC236}">
                <a16:creationId xmlns:a16="http://schemas.microsoft.com/office/drawing/2014/main" id="{ACD2DCB9-EEF2-EF92-AC79-16D90ECB2AA1}"/>
              </a:ext>
            </a:extLst>
          </p:cNvPr>
          <p:cNvPicPr>
            <a:picLocks noChangeAspect="1"/>
          </p:cNvPicPr>
          <p:nvPr/>
        </p:nvPicPr>
        <p:blipFill>
          <a:blip r:embed="rId5"/>
          <a:stretch>
            <a:fillRect/>
          </a:stretch>
        </p:blipFill>
        <p:spPr>
          <a:xfrm>
            <a:off x="6681755" y="3634407"/>
            <a:ext cx="4715205" cy="2746513"/>
          </a:xfrm>
          <a:prstGeom prst="rect">
            <a:avLst/>
          </a:prstGeom>
        </p:spPr>
      </p:pic>
    </p:spTree>
    <p:extLst>
      <p:ext uri="{BB962C8B-B14F-4D97-AF65-F5344CB8AC3E}">
        <p14:creationId xmlns:p14="http://schemas.microsoft.com/office/powerpoint/2010/main" val="27462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F27989-F274-7143-9E3B-A4FEF7EE63EC}"/>
              </a:ext>
            </a:extLst>
          </p:cNvPr>
          <p:cNvSpPr txBox="1"/>
          <p:nvPr/>
        </p:nvSpPr>
        <p:spPr>
          <a:xfrm>
            <a:off x="1677228" y="0"/>
            <a:ext cx="6097656" cy="738664"/>
          </a:xfrm>
          <a:prstGeom prst="rect">
            <a:avLst/>
          </a:prstGeom>
          <a:noFill/>
        </p:spPr>
        <p:txBody>
          <a:bodyPr wrap="square">
            <a:spAutoFit/>
          </a:bodyPr>
          <a:lstStyle/>
          <a:p>
            <a:pPr marL="285750" indent="-285750">
              <a:buFont typeface="Wingdings" panose="05000000000000000000" pitchFamily="2" charset="2"/>
              <a:buChar char="q"/>
            </a:pPr>
            <a:r>
              <a:rPr lang="en-IN" sz="2400" b="1" u="sng" dirty="0">
                <a:solidFill>
                  <a:schemeClr val="accent1"/>
                </a:solidFill>
              </a:rPr>
              <a:t> Tools, Software, and Libraries</a:t>
            </a:r>
          </a:p>
          <a:p>
            <a:endParaRPr lang="en-IN" dirty="0"/>
          </a:p>
        </p:txBody>
      </p:sp>
      <p:graphicFrame>
        <p:nvGraphicFramePr>
          <p:cNvPr id="2" name="Table 1">
            <a:extLst>
              <a:ext uri="{FF2B5EF4-FFF2-40B4-BE49-F238E27FC236}">
                <a16:creationId xmlns:a16="http://schemas.microsoft.com/office/drawing/2014/main" id="{973AF061-B20A-0975-97B6-BEA32E4014F7}"/>
              </a:ext>
            </a:extLst>
          </p:cNvPr>
          <p:cNvGraphicFramePr>
            <a:graphicFrameLocks noGrp="1"/>
          </p:cNvGraphicFramePr>
          <p:nvPr>
            <p:extLst>
              <p:ext uri="{D42A27DB-BD31-4B8C-83A1-F6EECF244321}">
                <p14:modId xmlns:p14="http://schemas.microsoft.com/office/powerpoint/2010/main" val="1617980257"/>
              </p:ext>
            </p:extLst>
          </p:nvPr>
        </p:nvGraphicFramePr>
        <p:xfrm>
          <a:off x="1677228" y="1050566"/>
          <a:ext cx="10018712" cy="2560320"/>
        </p:xfrm>
        <a:graphic>
          <a:graphicData uri="http://schemas.openxmlformats.org/drawingml/2006/table">
            <a:tbl>
              <a:tblPr/>
              <a:tblGrid>
                <a:gridCol w="5009356">
                  <a:extLst>
                    <a:ext uri="{9D8B030D-6E8A-4147-A177-3AD203B41FA5}">
                      <a16:colId xmlns:a16="http://schemas.microsoft.com/office/drawing/2014/main" val="2171447608"/>
                    </a:ext>
                  </a:extLst>
                </a:gridCol>
                <a:gridCol w="5009356">
                  <a:extLst>
                    <a:ext uri="{9D8B030D-6E8A-4147-A177-3AD203B41FA5}">
                      <a16:colId xmlns:a16="http://schemas.microsoft.com/office/drawing/2014/main" val="3384030166"/>
                    </a:ext>
                  </a:extLst>
                </a:gridCol>
              </a:tblGrid>
              <a:tr h="0">
                <a:tc>
                  <a:txBody>
                    <a:bodyPr/>
                    <a:lstStyle/>
                    <a:p>
                      <a:r>
                        <a:rPr lang="en-IN"/>
                        <a:t>Tool / Library</a:t>
                      </a:r>
                    </a:p>
                  </a:txBody>
                  <a:tcPr anchor="ctr">
                    <a:lnL>
                      <a:noFill/>
                    </a:lnL>
                    <a:lnR>
                      <a:noFill/>
                    </a:lnR>
                    <a:lnT>
                      <a:noFill/>
                    </a:lnT>
                    <a:lnB>
                      <a:noFill/>
                    </a:lnB>
                    <a:noFill/>
                  </a:tcPr>
                </a:tc>
                <a:tc>
                  <a:txBody>
                    <a:bodyPr/>
                    <a:lstStyle/>
                    <a:p>
                      <a:r>
                        <a:rPr lang="en-IN"/>
                        <a:t>Purpose</a:t>
                      </a:r>
                    </a:p>
                  </a:txBody>
                  <a:tcPr anchor="ctr">
                    <a:lnL>
                      <a:noFill/>
                    </a:lnL>
                    <a:lnR>
                      <a:noFill/>
                    </a:lnR>
                    <a:lnT>
                      <a:noFill/>
                    </a:lnT>
                    <a:lnB>
                      <a:noFill/>
                    </a:lnB>
                    <a:noFill/>
                  </a:tcPr>
                </a:tc>
                <a:extLst>
                  <a:ext uri="{0D108BD9-81ED-4DB2-BD59-A6C34878D82A}">
                    <a16:rowId xmlns:a16="http://schemas.microsoft.com/office/drawing/2014/main" val="2164783086"/>
                  </a:ext>
                </a:extLst>
              </a:tr>
              <a:tr h="0">
                <a:tc>
                  <a:txBody>
                    <a:bodyPr/>
                    <a:lstStyle/>
                    <a:p>
                      <a:r>
                        <a:rPr lang="en-IN" b="1"/>
                        <a:t>Python</a:t>
                      </a:r>
                      <a:endParaRPr lang="en-IN"/>
                    </a:p>
                  </a:txBody>
                  <a:tcPr anchor="ctr">
                    <a:lnL>
                      <a:noFill/>
                    </a:lnL>
                    <a:lnR>
                      <a:noFill/>
                    </a:lnR>
                    <a:lnT>
                      <a:noFill/>
                    </a:lnT>
                    <a:lnB>
                      <a:noFill/>
                    </a:lnB>
                    <a:noFill/>
                  </a:tcPr>
                </a:tc>
                <a:tc>
                  <a:txBody>
                    <a:bodyPr/>
                    <a:lstStyle/>
                    <a:p>
                      <a:r>
                        <a:rPr lang="en-IN"/>
                        <a:t>Primary programming language</a:t>
                      </a:r>
                    </a:p>
                  </a:txBody>
                  <a:tcPr anchor="ctr">
                    <a:lnL>
                      <a:noFill/>
                    </a:lnL>
                    <a:lnR>
                      <a:noFill/>
                    </a:lnR>
                    <a:lnT>
                      <a:noFill/>
                    </a:lnT>
                    <a:lnB>
                      <a:noFill/>
                    </a:lnB>
                    <a:noFill/>
                  </a:tcPr>
                </a:tc>
                <a:extLst>
                  <a:ext uri="{0D108BD9-81ED-4DB2-BD59-A6C34878D82A}">
                    <a16:rowId xmlns:a16="http://schemas.microsoft.com/office/drawing/2014/main" val="1183304661"/>
                  </a:ext>
                </a:extLst>
              </a:tr>
              <a:tr h="0">
                <a:tc>
                  <a:txBody>
                    <a:bodyPr/>
                    <a:lstStyle/>
                    <a:p>
                      <a:r>
                        <a:rPr lang="en-IN" b="1"/>
                        <a:t>Pandas</a:t>
                      </a:r>
                      <a:endParaRPr lang="en-IN"/>
                    </a:p>
                  </a:txBody>
                  <a:tcPr anchor="ctr">
                    <a:lnL>
                      <a:noFill/>
                    </a:lnL>
                    <a:lnR>
                      <a:noFill/>
                    </a:lnR>
                    <a:lnT>
                      <a:noFill/>
                    </a:lnT>
                    <a:lnB>
                      <a:noFill/>
                    </a:lnB>
                    <a:noFill/>
                  </a:tcPr>
                </a:tc>
                <a:tc>
                  <a:txBody>
                    <a:bodyPr/>
                    <a:lstStyle/>
                    <a:p>
                      <a:r>
                        <a:rPr lang="en-IN"/>
                        <a:t>Data manipulation and analysis</a:t>
                      </a:r>
                    </a:p>
                  </a:txBody>
                  <a:tcPr anchor="ctr">
                    <a:lnL>
                      <a:noFill/>
                    </a:lnL>
                    <a:lnR>
                      <a:noFill/>
                    </a:lnR>
                    <a:lnT>
                      <a:noFill/>
                    </a:lnT>
                    <a:lnB>
                      <a:noFill/>
                    </a:lnB>
                    <a:noFill/>
                  </a:tcPr>
                </a:tc>
                <a:extLst>
                  <a:ext uri="{0D108BD9-81ED-4DB2-BD59-A6C34878D82A}">
                    <a16:rowId xmlns:a16="http://schemas.microsoft.com/office/drawing/2014/main" val="1485981893"/>
                  </a:ext>
                </a:extLst>
              </a:tr>
              <a:tr h="0">
                <a:tc>
                  <a:txBody>
                    <a:bodyPr/>
                    <a:lstStyle/>
                    <a:p>
                      <a:r>
                        <a:rPr lang="en-IN" b="1"/>
                        <a:t>NumPy</a:t>
                      </a:r>
                      <a:endParaRPr lang="en-IN"/>
                    </a:p>
                  </a:txBody>
                  <a:tcPr anchor="ctr">
                    <a:lnL>
                      <a:noFill/>
                    </a:lnL>
                    <a:lnR>
                      <a:noFill/>
                    </a:lnR>
                    <a:lnT>
                      <a:noFill/>
                    </a:lnT>
                    <a:lnB>
                      <a:noFill/>
                    </a:lnB>
                    <a:noFill/>
                  </a:tcPr>
                </a:tc>
                <a:tc>
                  <a:txBody>
                    <a:bodyPr/>
                    <a:lstStyle/>
                    <a:p>
                      <a:r>
                        <a:rPr lang="en-IN"/>
                        <a:t>Numerical operations</a:t>
                      </a:r>
                    </a:p>
                  </a:txBody>
                  <a:tcPr anchor="ctr">
                    <a:lnL>
                      <a:noFill/>
                    </a:lnL>
                    <a:lnR>
                      <a:noFill/>
                    </a:lnR>
                    <a:lnT>
                      <a:noFill/>
                    </a:lnT>
                    <a:lnB>
                      <a:noFill/>
                    </a:lnB>
                    <a:noFill/>
                  </a:tcPr>
                </a:tc>
                <a:extLst>
                  <a:ext uri="{0D108BD9-81ED-4DB2-BD59-A6C34878D82A}">
                    <a16:rowId xmlns:a16="http://schemas.microsoft.com/office/drawing/2014/main" val="1093118587"/>
                  </a:ext>
                </a:extLst>
              </a:tr>
              <a:tr h="0">
                <a:tc>
                  <a:txBody>
                    <a:bodyPr/>
                    <a:lstStyle/>
                    <a:p>
                      <a:r>
                        <a:rPr lang="en-IN" b="1"/>
                        <a:t>Matplotlib/Seaborn</a:t>
                      </a:r>
                      <a:endParaRPr lang="en-IN"/>
                    </a:p>
                  </a:txBody>
                  <a:tcPr anchor="ctr">
                    <a:lnL>
                      <a:noFill/>
                    </a:lnL>
                    <a:lnR>
                      <a:noFill/>
                    </a:lnR>
                    <a:lnT>
                      <a:noFill/>
                    </a:lnT>
                    <a:lnB>
                      <a:noFill/>
                    </a:lnB>
                    <a:noFill/>
                  </a:tcPr>
                </a:tc>
                <a:tc>
                  <a:txBody>
                    <a:bodyPr/>
                    <a:lstStyle/>
                    <a:p>
                      <a:r>
                        <a:rPr lang="en-IN"/>
                        <a:t>Visualization of distributions, correlations, etc.</a:t>
                      </a:r>
                    </a:p>
                  </a:txBody>
                  <a:tcPr anchor="ctr">
                    <a:lnL>
                      <a:noFill/>
                    </a:lnL>
                    <a:lnR>
                      <a:noFill/>
                    </a:lnR>
                    <a:lnT>
                      <a:noFill/>
                    </a:lnT>
                    <a:lnB>
                      <a:noFill/>
                    </a:lnB>
                    <a:noFill/>
                  </a:tcPr>
                </a:tc>
                <a:extLst>
                  <a:ext uri="{0D108BD9-81ED-4DB2-BD59-A6C34878D82A}">
                    <a16:rowId xmlns:a16="http://schemas.microsoft.com/office/drawing/2014/main" val="2786295471"/>
                  </a:ext>
                </a:extLst>
              </a:tr>
              <a:tr h="0">
                <a:tc>
                  <a:txBody>
                    <a:bodyPr/>
                    <a:lstStyle/>
                    <a:p>
                      <a:r>
                        <a:rPr lang="en-IN" b="1"/>
                        <a:t>Scikit-learn</a:t>
                      </a:r>
                      <a:endParaRPr lang="en-IN"/>
                    </a:p>
                  </a:txBody>
                  <a:tcPr anchor="ctr">
                    <a:lnL>
                      <a:noFill/>
                    </a:lnL>
                    <a:lnR>
                      <a:noFill/>
                    </a:lnR>
                    <a:lnT>
                      <a:noFill/>
                    </a:lnT>
                    <a:lnB>
                      <a:noFill/>
                    </a:lnB>
                    <a:noFill/>
                  </a:tcPr>
                </a:tc>
                <a:tc>
                  <a:txBody>
                    <a:bodyPr/>
                    <a:lstStyle/>
                    <a:p>
                      <a:r>
                        <a:rPr lang="en-US"/>
                        <a:t>Model training, splitting data, evaluation metrics</a:t>
                      </a:r>
                    </a:p>
                  </a:txBody>
                  <a:tcPr anchor="ctr">
                    <a:lnL>
                      <a:noFill/>
                    </a:lnL>
                    <a:lnR>
                      <a:noFill/>
                    </a:lnR>
                    <a:lnT>
                      <a:noFill/>
                    </a:lnT>
                    <a:lnB>
                      <a:noFill/>
                    </a:lnB>
                    <a:noFill/>
                  </a:tcPr>
                </a:tc>
                <a:extLst>
                  <a:ext uri="{0D108BD9-81ED-4DB2-BD59-A6C34878D82A}">
                    <a16:rowId xmlns:a16="http://schemas.microsoft.com/office/drawing/2014/main" val="992552820"/>
                  </a:ext>
                </a:extLst>
              </a:tr>
              <a:tr h="0">
                <a:tc>
                  <a:txBody>
                    <a:bodyPr/>
                    <a:lstStyle/>
                    <a:p>
                      <a:r>
                        <a:rPr lang="en-IN" b="1"/>
                        <a:t>Jupyter Notebook</a:t>
                      </a:r>
                      <a:endParaRPr lang="en-IN"/>
                    </a:p>
                  </a:txBody>
                  <a:tcPr anchor="ctr">
                    <a:lnL>
                      <a:noFill/>
                    </a:lnL>
                    <a:lnR>
                      <a:noFill/>
                    </a:lnR>
                    <a:lnT>
                      <a:noFill/>
                    </a:lnT>
                    <a:lnB>
                      <a:noFill/>
                    </a:lnB>
                    <a:noFill/>
                  </a:tcPr>
                </a:tc>
                <a:tc>
                  <a:txBody>
                    <a:bodyPr/>
                    <a:lstStyle/>
                    <a:p>
                      <a:r>
                        <a:rPr lang="en-IN" dirty="0"/>
                        <a:t>Interactive coding and report documentation</a:t>
                      </a:r>
                    </a:p>
                  </a:txBody>
                  <a:tcPr anchor="ctr">
                    <a:lnL>
                      <a:noFill/>
                    </a:lnL>
                    <a:lnR>
                      <a:noFill/>
                    </a:lnR>
                    <a:lnT>
                      <a:noFill/>
                    </a:lnT>
                    <a:lnB>
                      <a:noFill/>
                    </a:lnB>
                    <a:noFill/>
                  </a:tcPr>
                </a:tc>
                <a:extLst>
                  <a:ext uri="{0D108BD9-81ED-4DB2-BD59-A6C34878D82A}">
                    <a16:rowId xmlns:a16="http://schemas.microsoft.com/office/drawing/2014/main" val="2105114410"/>
                  </a:ext>
                </a:extLst>
              </a:tr>
            </a:tbl>
          </a:graphicData>
        </a:graphic>
      </p:graphicFrame>
    </p:spTree>
    <p:extLst>
      <p:ext uri="{BB962C8B-B14F-4D97-AF65-F5344CB8AC3E}">
        <p14:creationId xmlns:p14="http://schemas.microsoft.com/office/powerpoint/2010/main" val="2837630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401</TotalTime>
  <Words>377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Black</vt:lpstr>
      <vt:lpstr>Arial Unicode MS</vt:lpstr>
      <vt:lpstr>Calibri</vt:lpstr>
      <vt:lpstr>Cambria</vt:lpstr>
      <vt:lpstr>Corbel</vt:lpstr>
      <vt:lpstr>Segoe UI</vt:lpstr>
      <vt:lpstr>Symbol</vt:lpstr>
      <vt:lpstr>Times New Roman</vt:lpstr>
      <vt:lpstr>Wingdings</vt:lpstr>
      <vt:lpstr>Parallax</vt:lpstr>
      <vt:lpstr>Iris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Raviranjan sinha</dc:creator>
  <cp:lastModifiedBy>Raviranjan sinha</cp:lastModifiedBy>
  <cp:revision>6</cp:revision>
  <dcterms:created xsi:type="dcterms:W3CDTF">2025-05-11T12:52:48Z</dcterms:created>
  <dcterms:modified xsi:type="dcterms:W3CDTF">2025-05-14T09:06:25Z</dcterms:modified>
</cp:coreProperties>
</file>