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96" r:id="rId3"/>
    <p:sldId id="299" r:id="rId4"/>
    <p:sldId id="302" r:id="rId5"/>
    <p:sldId id="300" r:id="rId6"/>
    <p:sldId id="301" r:id="rId7"/>
    <p:sldId id="303" r:id="rId8"/>
    <p:sldId id="29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consolata" pitchFamily="1" charset="0"/>
      <p:regular r:id="rId15"/>
      <p:bold r:id="rId16"/>
    </p:embeddedFont>
    <p:embeddedFont>
      <p:font typeface="Pangolin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38EE3-2EBD-48BE-93E8-EE15F7679B22}">
  <a:tblStyle styleId="{0AA38EE3-2EBD-48BE-93E8-EE15F7679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2E05F9-37DB-4D9C-BDE0-ABFEE54BA8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Pangolin" panose="020B0604020202020204" charset="0"/>
              </a:rPr>
              <a:t>2021</a:t>
            </a:r>
            <a:r>
              <a:rPr lang="en-US" baseline="0" dirty="0">
                <a:latin typeface="Pangolin" panose="020B0604020202020204" charset="0"/>
              </a:rPr>
              <a:t> Sales of parachute</a:t>
            </a:r>
            <a:endParaRPr lang="en-US" dirty="0">
              <a:latin typeface="Pangolin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05774278215221E-2"/>
          <c:y val="0.12217199803149605"/>
          <c:w val="0.91436089238845142"/>
          <c:h val="0.52904699803149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INDIA</c:v>
                </c:pt>
                <c:pt idx="1">
                  <c:v>SRILANKA</c:v>
                </c:pt>
                <c:pt idx="2">
                  <c:v>NEPAL</c:v>
                </c:pt>
                <c:pt idx="3">
                  <c:v>PAKISTAN</c:v>
                </c:pt>
                <c:pt idx="4">
                  <c:v>BHUTAN</c:v>
                </c:pt>
                <c:pt idx="5">
                  <c:v>AFGHANISTAN</c:v>
                </c:pt>
                <c:pt idx="6">
                  <c:v>MYANMAR</c:v>
                </c:pt>
                <c:pt idx="7">
                  <c:v>MALAYSIA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75</c:v>
                </c:pt>
                <c:pt idx="1">
                  <c:v>72</c:v>
                </c:pt>
                <c:pt idx="2">
                  <c:v>56</c:v>
                </c:pt>
                <c:pt idx="3">
                  <c:v>65</c:v>
                </c:pt>
                <c:pt idx="4">
                  <c:v>62</c:v>
                </c:pt>
                <c:pt idx="5">
                  <c:v>49</c:v>
                </c:pt>
                <c:pt idx="6">
                  <c:v>67</c:v>
                </c:pt>
                <c:pt idx="7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D-4B49-B0A1-DF512B7EF0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INDIA</c:v>
                </c:pt>
                <c:pt idx="1">
                  <c:v>SRILANKA</c:v>
                </c:pt>
                <c:pt idx="2">
                  <c:v>NEPAL</c:v>
                </c:pt>
                <c:pt idx="3">
                  <c:v>PAKISTAN</c:v>
                </c:pt>
                <c:pt idx="4">
                  <c:v>BHUTAN</c:v>
                </c:pt>
                <c:pt idx="5">
                  <c:v>AFGHANISTAN</c:v>
                </c:pt>
                <c:pt idx="6">
                  <c:v>MYANMAR</c:v>
                </c:pt>
                <c:pt idx="7">
                  <c:v>MALAYSIA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85</c:v>
                </c:pt>
                <c:pt idx="1">
                  <c:v>76</c:v>
                </c:pt>
                <c:pt idx="2">
                  <c:v>69</c:v>
                </c:pt>
                <c:pt idx="3">
                  <c:v>54</c:v>
                </c:pt>
                <c:pt idx="4">
                  <c:v>65</c:v>
                </c:pt>
                <c:pt idx="5">
                  <c:v>51</c:v>
                </c:pt>
                <c:pt idx="6">
                  <c:v>71</c:v>
                </c:pt>
                <c:pt idx="7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D-4B49-B0A1-DF512B7E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560448"/>
        <c:axId val="1264562528"/>
      </c:barChart>
      <c:catAx>
        <c:axId val="126456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562528"/>
        <c:crosses val="autoZero"/>
        <c:auto val="1"/>
        <c:lblAlgn val="ctr"/>
        <c:lblOffset val="100"/>
        <c:noMultiLvlLbl val="0"/>
      </c:catAx>
      <c:valAx>
        <c:axId val="126456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5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E89-45FF-BE34-1D9D816340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E98-45FA-90E5-3723F0E9E1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E98-45FA-90E5-3723F0E9E1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E98-45FA-90E5-3723F0E9E19A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9-45FF-BE34-1D9D81634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070517"/>
            <a:ext cx="3434100" cy="2875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Reverse Engineering</a:t>
            </a:r>
            <a:br>
              <a:rPr lang="en" dirty="0"/>
            </a:br>
            <a:r>
              <a:rPr lang="en" dirty="0"/>
              <a:t>Process</a:t>
            </a:r>
            <a:br>
              <a:rPr lang="en" dirty="0"/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51A4C-D6BE-41C7-8A5B-C75FF38E795C}"/>
              </a:ext>
            </a:extLst>
          </p:cNvPr>
          <p:cNvSpPr txBox="1"/>
          <p:nvPr/>
        </p:nvSpPr>
        <p:spPr>
          <a:xfrm>
            <a:off x="6432311" y="4415883"/>
            <a:ext cx="279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angolin" panose="020B0604020202020204" charset="0"/>
              </a:rPr>
              <a:t>Done by</a:t>
            </a:r>
          </a:p>
          <a:p>
            <a:r>
              <a:rPr lang="en-US" b="1" dirty="0">
                <a:solidFill>
                  <a:schemeClr val="bg2"/>
                </a:solidFill>
                <a:latin typeface="Pangolin" panose="020B0604020202020204" charset="0"/>
              </a:rPr>
              <a:t>            VIGNESWARAN R </a:t>
            </a:r>
            <a:r>
              <a:rPr lang="en-US" b="1" dirty="0" err="1">
                <a:solidFill>
                  <a:schemeClr val="bg2"/>
                </a:solidFill>
                <a:latin typeface="Pangolin" panose="020B0604020202020204" charset="0"/>
              </a:rPr>
              <a:t>R</a:t>
            </a:r>
            <a:endParaRPr lang="en-US" b="1" dirty="0">
              <a:solidFill>
                <a:schemeClr val="bg2"/>
              </a:solidFill>
              <a:latin typeface="Pangolin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3D714-3C37-4690-A45B-1FB5B8601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 descr="A picture containing text, bottle, indoor, beverage&#10;&#10;Description automatically generated">
            <a:extLst>
              <a:ext uri="{FF2B5EF4-FFF2-40B4-BE49-F238E27FC236}">
                <a16:creationId xmlns:a16="http://schemas.microsoft.com/office/drawing/2014/main" id="{67516999-9807-4E01-98B1-17D863FF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80" y="676507"/>
            <a:ext cx="3211552" cy="3189249"/>
          </a:xfrm>
          <a:prstGeom prst="rect">
            <a:avLst/>
          </a:prstGeom>
        </p:spPr>
      </p:pic>
      <p:pic>
        <p:nvPicPr>
          <p:cNvPr id="6" name="Picture 5" descr="A picture containing text, person, indoor, crowd&#10;&#10;Description automatically generated">
            <a:extLst>
              <a:ext uri="{FF2B5EF4-FFF2-40B4-BE49-F238E27FC236}">
                <a16:creationId xmlns:a16="http://schemas.microsoft.com/office/drawing/2014/main" id="{DAC407C1-AD3C-4C65-AA35-63E31E5B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3" y="638404"/>
            <a:ext cx="2217471" cy="3174626"/>
          </a:xfrm>
          <a:prstGeom prst="rect">
            <a:avLst/>
          </a:prstGeom>
        </p:spPr>
      </p:pic>
      <p:pic>
        <p:nvPicPr>
          <p:cNvPr id="10" name="Picture 9" descr="A person looking at another person&#10;&#10;Description automatically generated with low confidence">
            <a:extLst>
              <a:ext uri="{FF2B5EF4-FFF2-40B4-BE49-F238E27FC236}">
                <a16:creationId xmlns:a16="http://schemas.microsoft.com/office/drawing/2014/main" id="{0A8C9DB0-6C71-4FDE-B0F9-9C31E1393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59" y="527824"/>
            <a:ext cx="2389566" cy="32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78F85-D568-453C-A2CB-00892BE14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D5C84-C89E-4853-8307-FBBC897C549F}"/>
              </a:ext>
            </a:extLst>
          </p:cNvPr>
          <p:cNvSpPr txBox="1"/>
          <p:nvPr/>
        </p:nvSpPr>
        <p:spPr>
          <a:xfrm>
            <a:off x="743415" y="1055648"/>
            <a:ext cx="581350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ngolin" panose="020B0604020202020204" charset="0"/>
              </a:rPr>
              <a:t>Step 1:  IT SATISFY THE NORMAL DISTRIBUTION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2: X = GENDER ( C )   Y = SALES ( D )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3: ALPHA = 0.05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4: TWO SAMPLE T TEST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5: CODE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6: P VALUE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0.517056</a:t>
            </a:r>
            <a:r>
              <a:rPr lang="en-US" dirty="0"/>
              <a:t> </a:t>
            </a:r>
            <a:endParaRPr lang="en-US" dirty="0">
              <a:latin typeface="Pangolin" panose="020B0604020202020204" charset="0"/>
            </a:endParaRP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7: NULL VALUE ACCEPTED ( P HIGH NULL FLY )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Step 8: Y VALUE NOT AFFECTED THE X VALUE </a:t>
            </a:r>
          </a:p>
        </p:txBody>
      </p:sp>
      <p:pic>
        <p:nvPicPr>
          <p:cNvPr id="2050" name="Picture 2" descr="Problems of Statistics in Nigeria">
            <a:extLst>
              <a:ext uri="{FF2B5EF4-FFF2-40B4-BE49-F238E27FC236}">
                <a16:creationId xmlns:a16="http://schemas.microsoft.com/office/drawing/2014/main" id="{B73B58ED-645C-4FDE-B691-6060C326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17" y="418287"/>
            <a:ext cx="2259981" cy="25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CE0F-EC7D-4B5D-B856-4BE721461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520A6C-FFE6-4EE8-8B3D-8D7AAFD5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2242"/>
              </p:ext>
            </p:extLst>
          </p:nvPr>
        </p:nvGraphicFramePr>
        <p:xfrm>
          <a:off x="1204332" y="1219199"/>
          <a:ext cx="3427141" cy="285942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32629">
                  <a:extLst>
                    <a:ext uri="{9D8B030D-6E8A-4147-A177-3AD203B41FA5}">
                      <a16:colId xmlns:a16="http://schemas.microsoft.com/office/drawing/2014/main" val="2309993254"/>
                    </a:ext>
                  </a:extLst>
                </a:gridCol>
                <a:gridCol w="1157088">
                  <a:extLst>
                    <a:ext uri="{9D8B030D-6E8A-4147-A177-3AD203B41FA5}">
                      <a16:colId xmlns:a16="http://schemas.microsoft.com/office/drawing/2014/main" val="1940456528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3272405449"/>
                    </a:ext>
                  </a:extLst>
                </a:gridCol>
              </a:tblGrid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0377660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198730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SRILANKA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400186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899435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3053751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306193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343501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8852182"/>
                  </a:ext>
                </a:extLst>
              </a:tr>
              <a:tr h="45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3774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3A017F-BA6C-47B1-A9B4-366B42CD4633}"/>
              </a:ext>
            </a:extLst>
          </p:cNvPr>
          <p:cNvSpPr txBox="1"/>
          <p:nvPr/>
        </p:nvSpPr>
        <p:spPr>
          <a:xfrm>
            <a:off x="5724291" y="1672682"/>
            <a:ext cx="2349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ngolin" panose="020B0604020202020204" charset="0"/>
              </a:rPr>
              <a:t>2021 Sales            data of parachute oil  </a:t>
            </a:r>
          </a:p>
        </p:txBody>
      </p:sp>
    </p:spTree>
    <p:extLst>
      <p:ext uri="{BB962C8B-B14F-4D97-AF65-F5344CB8AC3E}">
        <p14:creationId xmlns:p14="http://schemas.microsoft.com/office/powerpoint/2010/main" val="38614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6AD53-017E-4C4A-AD9B-F18F6D07E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70E16F-5749-4DFC-9AD3-A69FFF814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667125"/>
              </p:ext>
            </p:extLst>
          </p:nvPr>
        </p:nvGraphicFramePr>
        <p:xfrm>
          <a:off x="1427357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71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553F4-2E4C-40D3-A695-34F218449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DE841E-A6CF-423C-B496-C4C2BD46C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320232"/>
              </p:ext>
            </p:extLst>
          </p:nvPr>
        </p:nvGraphicFramePr>
        <p:xfrm>
          <a:off x="364273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10717D-A018-4CED-9BD2-A07945189B87}"/>
              </a:ext>
            </a:extLst>
          </p:cNvPr>
          <p:cNvSpPr txBox="1"/>
          <p:nvPr/>
        </p:nvSpPr>
        <p:spPr>
          <a:xfrm>
            <a:off x="6958362" y="758283"/>
            <a:ext cx="16387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400" dirty="0">
                <a:latin typeface="Pangolin" panose="020B0604020202020204" charset="0"/>
              </a:rPr>
              <a:t>AVERAGE</a:t>
            </a:r>
          </a:p>
          <a:p>
            <a:endParaRPr lang="en-US" dirty="0">
              <a:latin typeface="Pangolin" panose="020B0604020202020204" charset="0"/>
            </a:endParaRPr>
          </a:p>
          <a:p>
            <a:r>
              <a:rPr lang="en-US" dirty="0">
                <a:latin typeface="Pangolin" panose="020B0604020202020204" charset="0"/>
              </a:rPr>
              <a:t>  MALE: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angolin" panose="020B0604020202020204" charset="0"/>
              </a:rPr>
              <a:t>65.125</a:t>
            </a:r>
            <a:r>
              <a:rPr lang="en-US" dirty="0">
                <a:latin typeface="Pangolin" panose="020B0604020202020204" charset="0"/>
              </a:rPr>
              <a:t> </a:t>
            </a:r>
          </a:p>
          <a:p>
            <a:r>
              <a:rPr lang="en-US" dirty="0">
                <a:latin typeface="Pangolin" panose="020B0604020202020204" charset="0"/>
              </a:rPr>
              <a:t> </a:t>
            </a:r>
          </a:p>
          <a:p>
            <a:r>
              <a:rPr lang="en-US" dirty="0">
                <a:latin typeface="Pangolin" panose="020B0604020202020204" charset="0"/>
              </a:rPr>
              <a:t>FEMALE: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angolin" panose="020B0604020202020204" charset="0"/>
              </a:rPr>
              <a:t>68.625</a:t>
            </a:r>
            <a:r>
              <a:rPr lang="en-US" dirty="0"/>
              <a:t> </a:t>
            </a:r>
            <a:endParaRPr lang="en-US" dirty="0"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5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95ABE-2738-4D44-9E7A-12CF674F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995" y="936412"/>
            <a:ext cx="2316338" cy="519600"/>
          </a:xfrm>
        </p:spPr>
        <p:txBody>
          <a:bodyPr/>
          <a:lstStyle/>
          <a:p>
            <a:r>
              <a:rPr lang="en-US" dirty="0"/>
              <a:t>INTERPRETATION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4D6BB-36C2-4905-98B1-FB05A65AC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F5A32-896B-4A49-AA41-0F477F8B32C4}"/>
              </a:ext>
            </a:extLst>
          </p:cNvPr>
          <p:cNvSpPr txBox="1"/>
          <p:nvPr/>
        </p:nvSpPr>
        <p:spPr>
          <a:xfrm flipH="1">
            <a:off x="1498537" y="1709854"/>
            <a:ext cx="616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ngolin" panose="020B0604020202020204" charset="0"/>
              </a:rPr>
              <a:t> From the data, we get the p-value is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angolin" panose="020B0604020202020204" charset="0"/>
              </a:rPr>
              <a:t>0.517056. S</a:t>
            </a:r>
            <a:r>
              <a:rPr lang="en-US" sz="2000" dirty="0">
                <a:latin typeface="Pangolin" panose="020B0604020202020204" charset="0"/>
              </a:rPr>
              <a:t>o the p-value is greater than the Alpha value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2EA3A-8022-4284-BE23-326072C2D129}"/>
              </a:ext>
            </a:extLst>
          </p:cNvPr>
          <p:cNvSpPr txBox="1"/>
          <p:nvPr/>
        </p:nvSpPr>
        <p:spPr>
          <a:xfrm>
            <a:off x="1698702" y="2995961"/>
            <a:ext cx="574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ngolin" panose="020B0604020202020204" charset="0"/>
              </a:rPr>
              <a:t>The y value is not affected by the x value</a:t>
            </a:r>
          </a:p>
        </p:txBody>
      </p:sp>
    </p:spTree>
    <p:extLst>
      <p:ext uri="{BB962C8B-B14F-4D97-AF65-F5344CB8AC3E}">
        <p14:creationId xmlns:p14="http://schemas.microsoft.com/office/powerpoint/2010/main" val="259063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563A-C04F-47FD-85DF-CE5173056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96617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169</Words>
  <Application>Microsoft Office PowerPoint</Application>
  <PresentationFormat>On-screen Show (16:9)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Pangolin</vt:lpstr>
      <vt:lpstr>Inconsolata</vt:lpstr>
      <vt:lpstr>Calibri</vt:lpstr>
      <vt:lpstr>Arial</vt:lpstr>
      <vt:lpstr>Jaques template</vt:lpstr>
      <vt:lpstr> Reverse Engineering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Reverse Engineering Process </dc:title>
  <cp:lastModifiedBy>VIGNESWARAN   R.R</cp:lastModifiedBy>
  <cp:revision>2</cp:revision>
  <dcterms:modified xsi:type="dcterms:W3CDTF">2022-03-27T15:44:17Z</dcterms:modified>
</cp:coreProperties>
</file>