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29"/>
  </p:notesMasterIdLst>
  <p:sldIdLst>
    <p:sldId id="256" r:id="rId2"/>
    <p:sldId id="270" r:id="rId3"/>
    <p:sldId id="295" r:id="rId4"/>
    <p:sldId id="271" r:id="rId5"/>
    <p:sldId id="278" r:id="rId6"/>
    <p:sldId id="280" r:id="rId7"/>
    <p:sldId id="285" r:id="rId8"/>
    <p:sldId id="277" r:id="rId9"/>
    <p:sldId id="275" r:id="rId10"/>
    <p:sldId id="274" r:id="rId11"/>
    <p:sldId id="258" r:id="rId12"/>
    <p:sldId id="282" r:id="rId13"/>
    <p:sldId id="294" r:id="rId14"/>
    <p:sldId id="267" r:id="rId15"/>
    <p:sldId id="286" r:id="rId16"/>
    <p:sldId id="292" r:id="rId17"/>
    <p:sldId id="296" r:id="rId18"/>
    <p:sldId id="293" r:id="rId19"/>
    <p:sldId id="264" r:id="rId20"/>
    <p:sldId id="263" r:id="rId21"/>
    <p:sldId id="265" r:id="rId22"/>
    <p:sldId id="287" r:id="rId23"/>
    <p:sldId id="291" r:id="rId24"/>
    <p:sldId id="266" r:id="rId25"/>
    <p:sldId id="297" r:id="rId26"/>
    <p:sldId id="283" r:id="rId27"/>
    <p:sldId id="289"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84068DE-99CF-6E9E-FA4E-70A1C0135D0E}" name="Spencer Anderson" initials="SA" userId="S::sanderson2@rocketsoftware.com::10a27397-ba59-47e9-b221-fb353af0a664"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6F37C9"/>
    <a:srgbClr val="821C14"/>
    <a:srgbClr val="885D16"/>
    <a:srgbClr val="00642D"/>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365FC83-F4C2-374C-1CD8-2606BFE1BF7D}" v="49" dt="2025-10-16T21:31:24.777"/>
    <p1510:client id="{681EFA59-6CA2-4C71-A645-01F329CA6336}" v="5845" dt="2025-10-17T20:29:08.039"/>
    <p1510:client id="{74ED49F1-9FFD-47D9-8DD4-8D1F5723C7B6}" v="1952" dt="2025-10-17T17:21:08.434"/>
    <p1510:client id="{7C352D08-AFA9-42DF-8FFF-DDAEAC8E8D56}" v="1825" dt="2025-10-17T17:56:21.479"/>
    <p1510:client id="{BF2BACA1-A3EB-BA0B-8E95-19312CA1EB88}" v="4067" dt="2025-10-16T21:06:42.291"/>
    <p1510:client id="{D3C2A90C-D843-6D71-BDDC-45B17B45A254}" v="388" dt="2025-10-16T20:28:01.66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0" d="100"/>
          <a:sy n="70" d="100"/>
        </p:scale>
        <p:origin x="512" y="5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8/10/relationships/authors" Target="authors.xml"/><Relationship Id="rId8" Type="http://schemas.openxmlformats.org/officeDocument/2006/relationships/slide" Target="slides/slide7.xml"/></Relationships>
</file>

<file path=ppt/diagrams/_rels/data1.xml.rels><?xml version="1.0" encoding="UTF-8" standalone="yes"?>
<Relationships xmlns="http://schemas.openxmlformats.org/package/2006/relationships"><Relationship Id="rId2" Type="http://schemas.openxmlformats.org/officeDocument/2006/relationships/image" Target="../media/image23.svg"/><Relationship Id="rId1" Type="http://schemas.openxmlformats.org/officeDocument/2006/relationships/image" Target="../media/image22.png"/></Relationships>
</file>

<file path=ppt/diagrams/_rels/drawing1.xml.rels><?xml version="1.0" encoding="UTF-8" standalone="yes"?>
<Relationships xmlns="http://schemas.openxmlformats.org/package/2006/relationships"><Relationship Id="rId2" Type="http://schemas.openxmlformats.org/officeDocument/2006/relationships/image" Target="../media/image23.svg"/><Relationship Id="rId1" Type="http://schemas.openxmlformats.org/officeDocument/2006/relationships/image" Target="../media/image22.pn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C8162E7-B129-4B17-9759-647315AD0679}" type="doc">
      <dgm:prSet loTypeId="urn:microsoft.com/office/officeart/2005/8/layout/vList3" loCatId="list" qsTypeId="urn:microsoft.com/office/officeart/2005/8/quickstyle/simple1" qsCatId="simple" csTypeId="urn:microsoft.com/office/officeart/2005/8/colors/accent1_2" csCatId="accent1" phldr="1"/>
      <dgm:spPr/>
    </dgm:pt>
    <dgm:pt modelId="{DDB65712-4C43-4829-971F-BBD83AEC8B89}">
      <dgm:prSet phldrT="[Text]" custT="1"/>
      <dgm:spPr>
        <a:solidFill>
          <a:schemeClr val="bg2">
            <a:lumMod val="60000"/>
            <a:lumOff val="40000"/>
          </a:schemeClr>
        </a:solidFill>
      </dgm:spPr>
      <dgm:t>
        <a:bodyPr/>
        <a:lstStyle/>
        <a:p>
          <a:pPr rtl="0"/>
          <a:r>
            <a:rPr lang="en-US" sz="2800"/>
            <a:t>How many users are using our </a:t>
          </a:r>
          <a:r>
            <a:rPr lang="en-US" sz="2800">
              <a:latin typeface="Calibri Light" panose="020F0302020204030204"/>
            </a:rPr>
            <a:t>software?</a:t>
          </a:r>
        </a:p>
      </dgm:t>
    </dgm:pt>
    <dgm:pt modelId="{CB55A99B-7A9A-43EF-BF04-62C953D6F1D9}" type="parTrans" cxnId="{9B31A9F7-D7D5-4420-B271-F4CF1DA93FA4}">
      <dgm:prSet/>
      <dgm:spPr/>
      <dgm:t>
        <a:bodyPr/>
        <a:lstStyle/>
        <a:p>
          <a:endParaRPr lang="en-US" sz="1600"/>
        </a:p>
      </dgm:t>
    </dgm:pt>
    <dgm:pt modelId="{04967097-A860-49C0-B015-2AF2FAC00C61}" type="sibTrans" cxnId="{9B31A9F7-D7D5-4420-B271-F4CF1DA93FA4}">
      <dgm:prSet/>
      <dgm:spPr/>
      <dgm:t>
        <a:bodyPr/>
        <a:lstStyle/>
        <a:p>
          <a:endParaRPr lang="en-US" sz="1600"/>
        </a:p>
      </dgm:t>
    </dgm:pt>
    <dgm:pt modelId="{A5AD7B8E-34A5-4851-B330-931F9112BFFA}">
      <dgm:prSet phldrT="[Text]" custT="1"/>
      <dgm:spPr>
        <a:solidFill>
          <a:schemeClr val="bg2">
            <a:lumMod val="60000"/>
            <a:lumOff val="40000"/>
          </a:schemeClr>
        </a:solidFill>
      </dgm:spPr>
      <dgm:t>
        <a:bodyPr/>
        <a:lstStyle/>
        <a:p>
          <a:r>
            <a:rPr lang="en-US" sz="2800"/>
            <a:t>Is the API diverse enough</a:t>
          </a:r>
          <a:r>
            <a:rPr lang="en-US" sz="2800">
              <a:latin typeface="Calibri Light" panose="020F0302020204030204"/>
            </a:rPr>
            <a:t>?</a:t>
          </a:r>
          <a:endParaRPr lang="en-US" sz="2800"/>
        </a:p>
      </dgm:t>
    </dgm:pt>
    <dgm:pt modelId="{7864FEB5-3EF9-402E-8C52-1A7BD97675A1}" type="parTrans" cxnId="{26F08C20-BA4E-49CA-8A4A-639649815294}">
      <dgm:prSet/>
      <dgm:spPr/>
      <dgm:t>
        <a:bodyPr/>
        <a:lstStyle/>
        <a:p>
          <a:endParaRPr lang="en-US" sz="1600"/>
        </a:p>
      </dgm:t>
    </dgm:pt>
    <dgm:pt modelId="{246C0027-BD13-477F-B681-0DE632735A22}" type="sibTrans" cxnId="{26F08C20-BA4E-49CA-8A4A-639649815294}">
      <dgm:prSet/>
      <dgm:spPr/>
      <dgm:t>
        <a:bodyPr/>
        <a:lstStyle/>
        <a:p>
          <a:endParaRPr lang="en-US" sz="1600"/>
        </a:p>
      </dgm:t>
    </dgm:pt>
    <dgm:pt modelId="{2913BDFD-0658-4ECE-A8DC-C1F47C0BA1E1}">
      <dgm:prSet phldrT="[Text]" custT="1"/>
      <dgm:spPr>
        <a:solidFill>
          <a:schemeClr val="bg2">
            <a:lumMod val="60000"/>
            <a:lumOff val="40000"/>
          </a:schemeClr>
        </a:solidFill>
      </dgm:spPr>
      <dgm:t>
        <a:bodyPr/>
        <a:lstStyle/>
        <a:p>
          <a:r>
            <a:rPr lang="en-US" sz="2800"/>
            <a:t>Are our use cases properly working?</a:t>
          </a:r>
        </a:p>
      </dgm:t>
    </dgm:pt>
    <dgm:pt modelId="{940B45EF-FB8D-463B-9E21-ECBAA278AB80}" type="parTrans" cxnId="{D28395B6-2CC4-46CB-A9A0-B5B1CB29E935}">
      <dgm:prSet/>
      <dgm:spPr/>
      <dgm:t>
        <a:bodyPr/>
        <a:lstStyle/>
        <a:p>
          <a:endParaRPr lang="en-US" sz="1600"/>
        </a:p>
      </dgm:t>
    </dgm:pt>
    <dgm:pt modelId="{CB9C0B3D-2884-4A7F-AB37-37C62AE7E365}" type="sibTrans" cxnId="{D28395B6-2CC4-46CB-A9A0-B5B1CB29E935}">
      <dgm:prSet/>
      <dgm:spPr/>
      <dgm:t>
        <a:bodyPr/>
        <a:lstStyle/>
        <a:p>
          <a:endParaRPr lang="en-US" sz="1600"/>
        </a:p>
      </dgm:t>
    </dgm:pt>
    <dgm:pt modelId="{8B2822D3-EF85-43D5-9E42-824AA1CE6620}">
      <dgm:prSet phldrT="[Text]" custT="1"/>
      <dgm:spPr>
        <a:solidFill>
          <a:schemeClr val="bg2">
            <a:lumMod val="60000"/>
            <a:lumOff val="40000"/>
          </a:schemeClr>
        </a:solidFill>
      </dgm:spPr>
      <dgm:t>
        <a:bodyPr/>
        <a:lstStyle/>
        <a:p>
          <a:r>
            <a:rPr lang="en-US" sz="2800"/>
            <a:t>Is it secure?</a:t>
          </a:r>
        </a:p>
      </dgm:t>
    </dgm:pt>
    <dgm:pt modelId="{531B8612-9E31-4BEA-BCDF-F559A88FE582}" type="parTrans" cxnId="{7F998261-0E21-4E6F-99A2-C27E1B980617}">
      <dgm:prSet/>
      <dgm:spPr/>
      <dgm:t>
        <a:bodyPr/>
        <a:lstStyle/>
        <a:p>
          <a:endParaRPr lang="en-US" sz="1600"/>
        </a:p>
      </dgm:t>
    </dgm:pt>
    <dgm:pt modelId="{BCBCC2B8-2169-4234-840F-44FD8437A0E1}" type="sibTrans" cxnId="{7F998261-0E21-4E6F-99A2-C27E1B980617}">
      <dgm:prSet/>
      <dgm:spPr/>
      <dgm:t>
        <a:bodyPr/>
        <a:lstStyle/>
        <a:p>
          <a:endParaRPr lang="en-US" sz="1600"/>
        </a:p>
      </dgm:t>
    </dgm:pt>
    <dgm:pt modelId="{C74BB81D-89C8-4108-8BEC-FC7EF535570D}" type="pres">
      <dgm:prSet presAssocID="{0C8162E7-B129-4B17-9759-647315AD0679}" presName="linearFlow" presStyleCnt="0">
        <dgm:presLayoutVars>
          <dgm:dir/>
          <dgm:resizeHandles val="exact"/>
        </dgm:presLayoutVars>
      </dgm:prSet>
      <dgm:spPr/>
    </dgm:pt>
    <dgm:pt modelId="{4A14D76D-3C4E-4CC1-B59E-E7931734D97B}" type="pres">
      <dgm:prSet presAssocID="{DDB65712-4C43-4829-971F-BBD83AEC8B89}" presName="composite" presStyleCnt="0"/>
      <dgm:spPr/>
    </dgm:pt>
    <dgm:pt modelId="{F63AB0D3-3AF2-4B90-BC3E-BEB676BA98BF}" type="pres">
      <dgm:prSet presAssocID="{DDB65712-4C43-4829-971F-BBD83AEC8B89}" presName="imgShp" presStyleLbl="fgImgPlace1" presStyleIdx="0" presStyleCnt="4"/>
      <dgm:spPr>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dgm:spPr>
      <dgm:extLst>
        <a:ext uri="{E40237B7-FDA0-4F09-8148-C483321AD2D9}">
          <dgm14:cNvPr xmlns:dgm14="http://schemas.microsoft.com/office/drawing/2010/diagram" id="0" name="" descr="Group of people with solid fill"/>
        </a:ext>
      </dgm:extLst>
    </dgm:pt>
    <dgm:pt modelId="{7F103724-15D3-4D96-88C7-2E8E57716E4B}" type="pres">
      <dgm:prSet presAssocID="{DDB65712-4C43-4829-971F-BBD83AEC8B89}" presName="txShp" presStyleLbl="node1" presStyleIdx="0" presStyleCnt="4">
        <dgm:presLayoutVars>
          <dgm:bulletEnabled val="1"/>
        </dgm:presLayoutVars>
      </dgm:prSet>
      <dgm:spPr/>
    </dgm:pt>
    <dgm:pt modelId="{F1D0B806-9F4F-4E80-BB07-D062DD47C530}" type="pres">
      <dgm:prSet presAssocID="{04967097-A860-49C0-B015-2AF2FAC00C61}" presName="spacing" presStyleCnt="0"/>
      <dgm:spPr/>
    </dgm:pt>
    <dgm:pt modelId="{C18E0414-B64B-4074-AF86-B533FB0BC4DD}" type="pres">
      <dgm:prSet presAssocID="{A5AD7B8E-34A5-4851-B330-931F9112BFFA}" presName="composite" presStyleCnt="0"/>
      <dgm:spPr/>
    </dgm:pt>
    <dgm:pt modelId="{03F1751E-23DB-4853-9CED-96A9C88D36D5}" type="pres">
      <dgm:prSet presAssocID="{A5AD7B8E-34A5-4851-B330-931F9112BFFA}" presName="imgShp" presStyleLbl="fgImgPlace1" presStyleIdx="1" presStyleCnt="4"/>
      <dgm:spPr/>
    </dgm:pt>
    <dgm:pt modelId="{FEF97D75-4DB3-4A99-AED0-5FFCEAC7E184}" type="pres">
      <dgm:prSet presAssocID="{A5AD7B8E-34A5-4851-B330-931F9112BFFA}" presName="txShp" presStyleLbl="node1" presStyleIdx="1" presStyleCnt="4">
        <dgm:presLayoutVars>
          <dgm:bulletEnabled val="1"/>
        </dgm:presLayoutVars>
      </dgm:prSet>
      <dgm:spPr/>
    </dgm:pt>
    <dgm:pt modelId="{21F251E4-C119-4631-A4BE-73409C251FFE}" type="pres">
      <dgm:prSet presAssocID="{246C0027-BD13-477F-B681-0DE632735A22}" presName="spacing" presStyleCnt="0"/>
      <dgm:spPr/>
    </dgm:pt>
    <dgm:pt modelId="{7285D9AF-FDE4-4556-9D41-560A49CCA652}" type="pres">
      <dgm:prSet presAssocID="{2913BDFD-0658-4ECE-A8DC-C1F47C0BA1E1}" presName="composite" presStyleCnt="0"/>
      <dgm:spPr/>
    </dgm:pt>
    <dgm:pt modelId="{B79E722C-7CC3-4879-B40E-DCF26923469C}" type="pres">
      <dgm:prSet presAssocID="{2913BDFD-0658-4ECE-A8DC-C1F47C0BA1E1}" presName="imgShp" presStyleLbl="fgImgPlace1" presStyleIdx="2" presStyleCnt="4"/>
      <dgm:spPr/>
    </dgm:pt>
    <dgm:pt modelId="{7F80D880-69F3-4AFB-95CF-583F4C32E4FB}" type="pres">
      <dgm:prSet presAssocID="{2913BDFD-0658-4ECE-A8DC-C1F47C0BA1E1}" presName="txShp" presStyleLbl="node1" presStyleIdx="2" presStyleCnt="4">
        <dgm:presLayoutVars>
          <dgm:bulletEnabled val="1"/>
        </dgm:presLayoutVars>
      </dgm:prSet>
      <dgm:spPr/>
    </dgm:pt>
    <dgm:pt modelId="{4F019E7D-A8FD-416C-B9FC-03F82E3DB1C9}" type="pres">
      <dgm:prSet presAssocID="{CB9C0B3D-2884-4A7F-AB37-37C62AE7E365}" presName="spacing" presStyleCnt="0"/>
      <dgm:spPr/>
    </dgm:pt>
    <dgm:pt modelId="{ABCA2555-F4CD-4A33-AE7C-0F237EF45616}" type="pres">
      <dgm:prSet presAssocID="{8B2822D3-EF85-43D5-9E42-824AA1CE6620}" presName="composite" presStyleCnt="0"/>
      <dgm:spPr/>
    </dgm:pt>
    <dgm:pt modelId="{31723E7C-A51E-4A14-A66F-FF1943D24747}" type="pres">
      <dgm:prSet presAssocID="{8B2822D3-EF85-43D5-9E42-824AA1CE6620}" presName="imgShp" presStyleLbl="fgImgPlace1" presStyleIdx="3" presStyleCnt="4"/>
      <dgm:spPr/>
    </dgm:pt>
    <dgm:pt modelId="{3CFF9DCE-9CE3-48A0-8C1C-4D0198D24637}" type="pres">
      <dgm:prSet presAssocID="{8B2822D3-EF85-43D5-9E42-824AA1CE6620}" presName="txShp" presStyleLbl="node1" presStyleIdx="3" presStyleCnt="4">
        <dgm:presLayoutVars>
          <dgm:bulletEnabled val="1"/>
        </dgm:presLayoutVars>
      </dgm:prSet>
      <dgm:spPr/>
    </dgm:pt>
  </dgm:ptLst>
  <dgm:cxnLst>
    <dgm:cxn modelId="{26F08C20-BA4E-49CA-8A4A-639649815294}" srcId="{0C8162E7-B129-4B17-9759-647315AD0679}" destId="{A5AD7B8E-34A5-4851-B330-931F9112BFFA}" srcOrd="1" destOrd="0" parTransId="{7864FEB5-3EF9-402E-8C52-1A7BD97675A1}" sibTransId="{246C0027-BD13-477F-B681-0DE632735A22}"/>
    <dgm:cxn modelId="{36D3A928-538F-4D53-9994-579554EFAB1F}" type="presOf" srcId="{A5AD7B8E-34A5-4851-B330-931F9112BFFA}" destId="{FEF97D75-4DB3-4A99-AED0-5FFCEAC7E184}" srcOrd="0" destOrd="0" presId="urn:microsoft.com/office/officeart/2005/8/layout/vList3"/>
    <dgm:cxn modelId="{7F998261-0E21-4E6F-99A2-C27E1B980617}" srcId="{0C8162E7-B129-4B17-9759-647315AD0679}" destId="{8B2822D3-EF85-43D5-9E42-824AA1CE6620}" srcOrd="3" destOrd="0" parTransId="{531B8612-9E31-4BEA-BCDF-F559A88FE582}" sibTransId="{BCBCC2B8-2169-4234-840F-44FD8437A0E1}"/>
    <dgm:cxn modelId="{88E32970-49AA-4736-B8A6-FCB1B4C88A5F}" type="presOf" srcId="{0C8162E7-B129-4B17-9759-647315AD0679}" destId="{C74BB81D-89C8-4108-8BEC-FC7EF535570D}" srcOrd="0" destOrd="0" presId="urn:microsoft.com/office/officeart/2005/8/layout/vList3"/>
    <dgm:cxn modelId="{F7989F77-A673-4C60-9EB0-974641ADC352}" type="presOf" srcId="{2913BDFD-0658-4ECE-A8DC-C1F47C0BA1E1}" destId="{7F80D880-69F3-4AFB-95CF-583F4C32E4FB}" srcOrd="0" destOrd="0" presId="urn:microsoft.com/office/officeart/2005/8/layout/vList3"/>
    <dgm:cxn modelId="{AB0B5AA2-04C6-49B9-9007-D2AC51A1DDB8}" type="presOf" srcId="{DDB65712-4C43-4829-971F-BBD83AEC8B89}" destId="{7F103724-15D3-4D96-88C7-2E8E57716E4B}" srcOrd="0" destOrd="0" presId="urn:microsoft.com/office/officeart/2005/8/layout/vList3"/>
    <dgm:cxn modelId="{D28395B6-2CC4-46CB-A9A0-B5B1CB29E935}" srcId="{0C8162E7-B129-4B17-9759-647315AD0679}" destId="{2913BDFD-0658-4ECE-A8DC-C1F47C0BA1E1}" srcOrd="2" destOrd="0" parTransId="{940B45EF-FB8D-463B-9E21-ECBAA278AB80}" sibTransId="{CB9C0B3D-2884-4A7F-AB37-37C62AE7E365}"/>
    <dgm:cxn modelId="{F00892D4-032E-4D1B-84A9-2AF03D716DD1}" type="presOf" srcId="{8B2822D3-EF85-43D5-9E42-824AA1CE6620}" destId="{3CFF9DCE-9CE3-48A0-8C1C-4D0198D24637}" srcOrd="0" destOrd="0" presId="urn:microsoft.com/office/officeart/2005/8/layout/vList3"/>
    <dgm:cxn modelId="{9B31A9F7-D7D5-4420-B271-F4CF1DA93FA4}" srcId="{0C8162E7-B129-4B17-9759-647315AD0679}" destId="{DDB65712-4C43-4829-971F-BBD83AEC8B89}" srcOrd="0" destOrd="0" parTransId="{CB55A99B-7A9A-43EF-BF04-62C953D6F1D9}" sibTransId="{04967097-A860-49C0-B015-2AF2FAC00C61}"/>
    <dgm:cxn modelId="{049CCF75-DDD3-451B-93FD-AACFF1B8F0BD}" type="presParOf" srcId="{C74BB81D-89C8-4108-8BEC-FC7EF535570D}" destId="{4A14D76D-3C4E-4CC1-B59E-E7931734D97B}" srcOrd="0" destOrd="0" presId="urn:microsoft.com/office/officeart/2005/8/layout/vList3"/>
    <dgm:cxn modelId="{10304DCA-EAC8-4BF6-88FD-7D8CA199ECEE}" type="presParOf" srcId="{4A14D76D-3C4E-4CC1-B59E-E7931734D97B}" destId="{F63AB0D3-3AF2-4B90-BC3E-BEB676BA98BF}" srcOrd="0" destOrd="0" presId="urn:microsoft.com/office/officeart/2005/8/layout/vList3"/>
    <dgm:cxn modelId="{95781FCB-B3DD-4EB1-BB4A-7E9A7F01C60A}" type="presParOf" srcId="{4A14D76D-3C4E-4CC1-B59E-E7931734D97B}" destId="{7F103724-15D3-4D96-88C7-2E8E57716E4B}" srcOrd="1" destOrd="0" presId="urn:microsoft.com/office/officeart/2005/8/layout/vList3"/>
    <dgm:cxn modelId="{55E722B3-C361-43CA-9A39-5EBF5B629F86}" type="presParOf" srcId="{C74BB81D-89C8-4108-8BEC-FC7EF535570D}" destId="{F1D0B806-9F4F-4E80-BB07-D062DD47C530}" srcOrd="1" destOrd="0" presId="urn:microsoft.com/office/officeart/2005/8/layout/vList3"/>
    <dgm:cxn modelId="{CD62AF7C-FB13-4A56-90B8-40F93505AA61}" type="presParOf" srcId="{C74BB81D-89C8-4108-8BEC-FC7EF535570D}" destId="{C18E0414-B64B-4074-AF86-B533FB0BC4DD}" srcOrd="2" destOrd="0" presId="urn:microsoft.com/office/officeart/2005/8/layout/vList3"/>
    <dgm:cxn modelId="{DD051A68-BBA8-4092-9CCA-3D6484955C73}" type="presParOf" srcId="{C18E0414-B64B-4074-AF86-B533FB0BC4DD}" destId="{03F1751E-23DB-4853-9CED-96A9C88D36D5}" srcOrd="0" destOrd="0" presId="urn:microsoft.com/office/officeart/2005/8/layout/vList3"/>
    <dgm:cxn modelId="{D2C1504B-6EDE-484F-97D0-9DCC44E9B604}" type="presParOf" srcId="{C18E0414-B64B-4074-AF86-B533FB0BC4DD}" destId="{FEF97D75-4DB3-4A99-AED0-5FFCEAC7E184}" srcOrd="1" destOrd="0" presId="urn:microsoft.com/office/officeart/2005/8/layout/vList3"/>
    <dgm:cxn modelId="{9471FC82-E86A-403B-AA1A-B1903D3EE516}" type="presParOf" srcId="{C74BB81D-89C8-4108-8BEC-FC7EF535570D}" destId="{21F251E4-C119-4631-A4BE-73409C251FFE}" srcOrd="3" destOrd="0" presId="urn:microsoft.com/office/officeart/2005/8/layout/vList3"/>
    <dgm:cxn modelId="{3F325887-731A-478E-8B3F-97564280E9EB}" type="presParOf" srcId="{C74BB81D-89C8-4108-8BEC-FC7EF535570D}" destId="{7285D9AF-FDE4-4556-9D41-560A49CCA652}" srcOrd="4" destOrd="0" presId="urn:microsoft.com/office/officeart/2005/8/layout/vList3"/>
    <dgm:cxn modelId="{A7F6CA93-F274-4AC8-9AAE-C6CB075AE5B1}" type="presParOf" srcId="{7285D9AF-FDE4-4556-9D41-560A49CCA652}" destId="{B79E722C-7CC3-4879-B40E-DCF26923469C}" srcOrd="0" destOrd="0" presId="urn:microsoft.com/office/officeart/2005/8/layout/vList3"/>
    <dgm:cxn modelId="{FB152CC5-B409-488A-9508-87D7ABB1E57B}" type="presParOf" srcId="{7285D9AF-FDE4-4556-9D41-560A49CCA652}" destId="{7F80D880-69F3-4AFB-95CF-583F4C32E4FB}" srcOrd="1" destOrd="0" presId="urn:microsoft.com/office/officeart/2005/8/layout/vList3"/>
    <dgm:cxn modelId="{F8293497-A55F-408E-8042-1E1CC2659895}" type="presParOf" srcId="{C74BB81D-89C8-4108-8BEC-FC7EF535570D}" destId="{4F019E7D-A8FD-416C-B9FC-03F82E3DB1C9}" srcOrd="5" destOrd="0" presId="urn:microsoft.com/office/officeart/2005/8/layout/vList3"/>
    <dgm:cxn modelId="{4D8CE5B0-019B-49F4-A319-CD056E191C90}" type="presParOf" srcId="{C74BB81D-89C8-4108-8BEC-FC7EF535570D}" destId="{ABCA2555-F4CD-4A33-AE7C-0F237EF45616}" srcOrd="6" destOrd="0" presId="urn:microsoft.com/office/officeart/2005/8/layout/vList3"/>
    <dgm:cxn modelId="{B2319B52-87E7-40F1-ABB2-FDD9EF861D32}" type="presParOf" srcId="{ABCA2555-F4CD-4A33-AE7C-0F237EF45616}" destId="{31723E7C-A51E-4A14-A66F-FF1943D24747}" srcOrd="0" destOrd="0" presId="urn:microsoft.com/office/officeart/2005/8/layout/vList3"/>
    <dgm:cxn modelId="{41A4021E-930C-465B-84A8-8E25D5665C7F}" type="presParOf" srcId="{ABCA2555-F4CD-4A33-AE7C-0F237EF45616}" destId="{3CFF9DCE-9CE3-48A0-8C1C-4D0198D24637}" srcOrd="1" destOrd="0" presId="urn:microsoft.com/office/officeart/2005/8/layout/vList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F103724-15D3-4D96-88C7-2E8E57716E4B}">
      <dsp:nvSpPr>
        <dsp:cNvPr id="0" name=""/>
        <dsp:cNvSpPr/>
      </dsp:nvSpPr>
      <dsp:spPr>
        <a:xfrm rot="10800000">
          <a:off x="1794201" y="1660"/>
          <a:ext cx="6255750" cy="874019"/>
        </a:xfrm>
        <a:prstGeom prst="homePlate">
          <a:avLst/>
        </a:prstGeom>
        <a:solidFill>
          <a:schemeClr val="bg2">
            <a:lumMod val="60000"/>
            <a:lumOff val="4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5418" tIns="106680" rIns="199136" bIns="106680" numCol="1" spcCol="1270" anchor="ctr" anchorCtr="0">
          <a:noAutofit/>
        </a:bodyPr>
        <a:lstStyle/>
        <a:p>
          <a:pPr marL="0" lvl="0" indent="0" algn="ctr" defTabSz="1244600" rtl="0">
            <a:lnSpc>
              <a:spcPct val="90000"/>
            </a:lnSpc>
            <a:spcBef>
              <a:spcPct val="0"/>
            </a:spcBef>
            <a:spcAft>
              <a:spcPct val="35000"/>
            </a:spcAft>
            <a:buNone/>
          </a:pPr>
          <a:r>
            <a:rPr lang="en-US" sz="2800" kern="1200"/>
            <a:t>How many users are using our </a:t>
          </a:r>
          <a:r>
            <a:rPr lang="en-US" sz="2800" kern="1200">
              <a:latin typeface="Calibri Light" panose="020F0302020204030204"/>
            </a:rPr>
            <a:t>software?</a:t>
          </a:r>
        </a:p>
      </dsp:txBody>
      <dsp:txXfrm rot="10800000">
        <a:off x="2012706" y="1660"/>
        <a:ext cx="6037245" cy="874019"/>
      </dsp:txXfrm>
    </dsp:sp>
    <dsp:sp modelId="{F63AB0D3-3AF2-4B90-BC3E-BEB676BA98BF}">
      <dsp:nvSpPr>
        <dsp:cNvPr id="0" name=""/>
        <dsp:cNvSpPr/>
      </dsp:nvSpPr>
      <dsp:spPr>
        <a:xfrm>
          <a:off x="1357191" y="1660"/>
          <a:ext cx="874019" cy="874019"/>
        </a:xfrm>
        <a:prstGeom prst="ellipse">
          <a:avLst/>
        </a:prstGeom>
        <a:blipFill>
          <a:blip xmlns:r="http://schemas.openxmlformats.org/officeDocument/2006/relationships" r:embed="rId1">
            <a:extLst>
              <a:ext uri="{96DAC541-7B7A-43D3-8B79-37D633B846F1}">
                <asvg:svgBlip xmlns:asvg="http://schemas.microsoft.com/office/drawing/2016/SVG/main" r:embed="rId2"/>
              </a:ext>
            </a:extLst>
          </a:blip>
          <a:srcRect/>
          <a:stretch>
            <a:fillRect/>
          </a:stretch>
        </a:blip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EF97D75-4DB3-4A99-AED0-5FFCEAC7E184}">
      <dsp:nvSpPr>
        <dsp:cNvPr id="0" name=""/>
        <dsp:cNvSpPr/>
      </dsp:nvSpPr>
      <dsp:spPr>
        <a:xfrm rot="10800000">
          <a:off x="1794201" y="1136580"/>
          <a:ext cx="6255750" cy="874019"/>
        </a:xfrm>
        <a:prstGeom prst="homePlate">
          <a:avLst/>
        </a:prstGeom>
        <a:solidFill>
          <a:schemeClr val="bg2">
            <a:lumMod val="60000"/>
            <a:lumOff val="4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5418"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kern="1200"/>
            <a:t>Is the API diverse enough</a:t>
          </a:r>
          <a:r>
            <a:rPr lang="en-US" sz="2800" kern="1200">
              <a:latin typeface="Calibri Light" panose="020F0302020204030204"/>
            </a:rPr>
            <a:t>?</a:t>
          </a:r>
          <a:endParaRPr lang="en-US" sz="2800" kern="1200"/>
        </a:p>
      </dsp:txBody>
      <dsp:txXfrm rot="10800000">
        <a:off x="2012706" y="1136580"/>
        <a:ext cx="6037245" cy="874019"/>
      </dsp:txXfrm>
    </dsp:sp>
    <dsp:sp modelId="{03F1751E-23DB-4853-9CED-96A9C88D36D5}">
      <dsp:nvSpPr>
        <dsp:cNvPr id="0" name=""/>
        <dsp:cNvSpPr/>
      </dsp:nvSpPr>
      <dsp:spPr>
        <a:xfrm>
          <a:off x="1357191" y="1136580"/>
          <a:ext cx="874019" cy="874019"/>
        </a:xfrm>
        <a:prstGeom prst="ellipse">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7F80D880-69F3-4AFB-95CF-583F4C32E4FB}">
      <dsp:nvSpPr>
        <dsp:cNvPr id="0" name=""/>
        <dsp:cNvSpPr/>
      </dsp:nvSpPr>
      <dsp:spPr>
        <a:xfrm rot="10800000">
          <a:off x="1794201" y="2271501"/>
          <a:ext cx="6255750" cy="874019"/>
        </a:xfrm>
        <a:prstGeom prst="homePlate">
          <a:avLst/>
        </a:prstGeom>
        <a:solidFill>
          <a:schemeClr val="bg2">
            <a:lumMod val="60000"/>
            <a:lumOff val="4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5418"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kern="1200"/>
            <a:t>Are our use cases properly working?</a:t>
          </a:r>
        </a:p>
      </dsp:txBody>
      <dsp:txXfrm rot="10800000">
        <a:off x="2012706" y="2271501"/>
        <a:ext cx="6037245" cy="874019"/>
      </dsp:txXfrm>
    </dsp:sp>
    <dsp:sp modelId="{B79E722C-7CC3-4879-B40E-DCF26923469C}">
      <dsp:nvSpPr>
        <dsp:cNvPr id="0" name=""/>
        <dsp:cNvSpPr/>
      </dsp:nvSpPr>
      <dsp:spPr>
        <a:xfrm>
          <a:off x="1357191" y="2271501"/>
          <a:ext cx="874019" cy="874019"/>
        </a:xfrm>
        <a:prstGeom prst="ellipse">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CFF9DCE-9CE3-48A0-8C1C-4D0198D24637}">
      <dsp:nvSpPr>
        <dsp:cNvPr id="0" name=""/>
        <dsp:cNvSpPr/>
      </dsp:nvSpPr>
      <dsp:spPr>
        <a:xfrm rot="10800000">
          <a:off x="1794201" y="3406421"/>
          <a:ext cx="6255750" cy="874019"/>
        </a:xfrm>
        <a:prstGeom prst="homePlate">
          <a:avLst/>
        </a:prstGeom>
        <a:solidFill>
          <a:schemeClr val="bg2">
            <a:lumMod val="60000"/>
            <a:lumOff val="4000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385418" tIns="106680" rIns="199136" bIns="106680" numCol="1" spcCol="1270" anchor="ctr" anchorCtr="0">
          <a:noAutofit/>
        </a:bodyPr>
        <a:lstStyle/>
        <a:p>
          <a:pPr marL="0" lvl="0" indent="0" algn="ctr" defTabSz="1244600">
            <a:lnSpc>
              <a:spcPct val="90000"/>
            </a:lnSpc>
            <a:spcBef>
              <a:spcPct val="0"/>
            </a:spcBef>
            <a:spcAft>
              <a:spcPct val="35000"/>
            </a:spcAft>
            <a:buNone/>
          </a:pPr>
          <a:r>
            <a:rPr lang="en-US" sz="2800" kern="1200"/>
            <a:t>Is it secure?</a:t>
          </a:r>
        </a:p>
      </dsp:txBody>
      <dsp:txXfrm rot="10800000">
        <a:off x="2012706" y="3406421"/>
        <a:ext cx="6037245" cy="874019"/>
      </dsp:txXfrm>
    </dsp:sp>
    <dsp:sp modelId="{31723E7C-A51E-4A14-A66F-FF1943D24747}">
      <dsp:nvSpPr>
        <dsp:cNvPr id="0" name=""/>
        <dsp:cNvSpPr/>
      </dsp:nvSpPr>
      <dsp:spPr>
        <a:xfrm>
          <a:off x="1357191" y="3406421"/>
          <a:ext cx="874019" cy="874019"/>
        </a:xfrm>
        <a:prstGeom prst="ellipse">
          <a:avLst/>
        </a:prstGeom>
        <a:solidFill>
          <a:schemeClr val="accent1">
            <a:tint val="50000"/>
            <a:hueOff val="0"/>
            <a:satOff val="0"/>
            <a:lumOff val="0"/>
            <a:alphaOff val="0"/>
          </a:schemeClr>
        </a:solidFill>
        <a:ln w="19050"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Tree>
</dsp:drawing>
</file>

<file path=ppt/diagrams/layout1.xml><?xml version="1.0" encoding="utf-8"?>
<dgm:layoutDef xmlns:dgm="http://schemas.openxmlformats.org/drawingml/2006/diagram" xmlns:a="http://schemas.openxmlformats.org/drawingml/2006/main" uniqueId="urn:microsoft.com/office/officeart/2005/8/layout/vList3">
  <dgm:title val=""/>
  <dgm:desc val=""/>
  <dgm:catLst>
    <dgm:cat type="list" pri="14000"/>
    <dgm:cat type="convert" pri="3000"/>
    <dgm:cat type="picture" pri="27000"/>
    <dgm:cat type="pictureconvert" pri="27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alg type="lin">
      <dgm:param type="linDir" val="fromT"/>
      <dgm:param type="vertAlign" val="mid"/>
      <dgm:param type="horzAlign" val="ctr"/>
    </dgm:alg>
    <dgm:shape xmlns:r="http://schemas.openxmlformats.org/officeDocument/2006/relationships" r:blip="">
      <dgm:adjLst/>
    </dgm:shape>
    <dgm:presOf/>
    <dgm:constrLst>
      <dgm:constr type="w" for="ch" forName="composite" refType="w"/>
      <dgm:constr type="h" for="ch" forName="composite" refType="h"/>
      <dgm:constr type="h" for="ch" forName="spacing" refType="h" refFor="ch" refForName="composite" fact="0.25"/>
      <dgm:constr type="h" for="ch" forName="spacing" refType="w" op="lte" fact="0.1"/>
      <dgm:constr type="primFontSz" for="des" ptType="node" op="equ" val="65"/>
    </dgm:constrLst>
    <dgm:ruleLst/>
    <dgm:forEach name="Name0" axis="ch" ptType="node">
      <dgm:layoutNode name="composite">
        <dgm:alg type="composite"/>
        <dgm:shape xmlns:r="http://schemas.openxmlformats.org/officeDocument/2006/relationships" r:blip="">
          <dgm:adjLst/>
        </dgm:shape>
        <dgm:presOf/>
        <dgm:choose name="Name1">
          <dgm:if name="Name2" func="var" arg="dir" op="equ" val="norm">
            <dgm:constrLst>
              <dgm:constr type="w" for="ch" forName="imgShp" refType="w" fact="0.335"/>
              <dgm:constr type="h" for="ch" forName="imgShp" refType="w" refFor="ch" refForName="imgShp" op="equ"/>
              <dgm:constr type="h" for="ch" forName="imgShp" refType="h" op="lte"/>
              <dgm:constr type="ctrY" for="ch" forName="imgShp" refType="h" fact="0.5"/>
              <dgm:constr type="l" for="ch" forName="imgShp"/>
              <dgm:constr type="w" for="ch" forName="txShp" refType="w" op="equ" fact="0.665"/>
              <dgm:constr type="h" for="ch" forName="txShp" refType="h" refFor="ch" refForName="imgShp" op="equ"/>
              <dgm:constr type="ctrY" for="ch" forName="txShp" refType="h" fact="0.5"/>
              <dgm:constr type="l" for="ch" forName="txShp" refType="w" refFor="ch" refForName="imgShp" fact="0.5"/>
              <dgm:constr type="lMarg" for="ch" forName="txShp" refType="w" refFor="ch" refForName="imgShp" fact="1.25"/>
            </dgm:constrLst>
          </dgm:if>
          <dgm:else name="Name3">
            <dgm:constrLst>
              <dgm:constr type="w" for="ch" forName="imgShp" refType="w" fact="0.335"/>
              <dgm:constr type="h" for="ch" forName="imgShp" refType="w" refFor="ch" refForName="imgShp" op="equ"/>
              <dgm:constr type="h" for="ch" forName="imgShp" refType="h" op="lte"/>
              <dgm:constr type="ctrY" for="ch" forName="imgShp" refType="h" fact="0.5"/>
              <dgm:constr type="r" for="ch" forName="imgShp" refType="w"/>
              <dgm:constr type="w" for="ch" forName="txShp" refType="w" op="equ" fact="0.665"/>
              <dgm:constr type="h" for="ch" forName="txShp" refType="h" refFor="ch" refForName="imgShp" op="equ"/>
              <dgm:constr type="ctrY" for="ch" forName="txShp" refType="h" fact="0.5"/>
              <dgm:constr type="r" for="ch" forName="txShp" refType="ctrX" refFor="ch" refForName="imgShp"/>
              <dgm:constr type="rMarg" for="ch" forName="txShp" refType="w" refFor="ch" refForName="imgShp" fact="1.25"/>
            </dgm:constrLst>
          </dgm:else>
        </dgm:choose>
        <dgm:ruleLst/>
        <dgm:layoutNode name="imgShp" styleLbl="fgImgPlace1">
          <dgm:alg type="sp"/>
          <dgm:shape xmlns:r="http://schemas.openxmlformats.org/officeDocument/2006/relationships" type="ellipse" r:blip="" blipPhldr="1">
            <dgm:adjLst/>
          </dgm:shape>
          <dgm:presOf/>
          <dgm:constrLst/>
          <dgm:ruleLst/>
        </dgm:layoutNode>
        <dgm:layoutNode name="txShp">
          <dgm:varLst>
            <dgm:bulletEnabled val="1"/>
          </dgm:varLst>
          <dgm:alg type="tx"/>
          <dgm:choose name="Name4">
            <dgm:if name="Name5" func="var" arg="dir" op="equ" val="norm">
              <dgm:shape xmlns:r="http://schemas.openxmlformats.org/officeDocument/2006/relationships" rot="180" type="homePlate" r:blip="" zOrderOff="-1">
                <dgm:adjLst/>
              </dgm:shape>
            </dgm:if>
            <dgm:else name="Name6">
              <dgm:shape xmlns:r="http://schemas.openxmlformats.org/officeDocument/2006/relationships" type="homePlate" r:blip="" zOrderOff="-1">
                <dgm:adjLst/>
              </dgm:shape>
            </dgm:else>
          </dgm:choose>
          <dgm:presOf axis="desOrSelf" ptType="node"/>
          <dgm:constrLst>
            <dgm:constr type="tMarg" refType="primFontSz" fact="0.3"/>
            <dgm:constr type="bMarg" refType="primFontSz" fact="0.3"/>
          </dgm:constrLst>
          <dgm:ruleLst>
            <dgm:rule type="primFontSz" val="5" fact="NaN" max="NaN"/>
          </dgm:ruleLst>
        </dgm:layoutNode>
      </dgm:layoutNode>
      <dgm:forEach name="Name7" axis="followSib" ptType="sibTrans" cnt="1">
        <dgm:layoutNode name="spacing">
          <dgm:alg type="sp"/>
          <dgm:shape xmlns:r="http://schemas.openxmlformats.org/officeDocument/2006/relationships" r:blip="">
            <dgm:adjLst/>
          </dgm:shape>
          <dgm:presOf axis="sel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901BE96-D717-4C6A-A3F3-A4C567ADE337}" type="datetimeFigureOut">
              <a:rPr lang="en-US" smtClean="0"/>
              <a:t>10/17/2025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76EC24-973D-4AB3-9477-9E29BF011941}" type="slidenum">
              <a:rPr lang="en-US" smtClean="0"/>
              <a:t>‹#›</a:t>
            </a:fld>
            <a:endParaRPr lang="en-US"/>
          </a:p>
        </p:txBody>
      </p:sp>
    </p:spTree>
    <p:extLst>
      <p:ext uri="{BB962C8B-B14F-4D97-AF65-F5344CB8AC3E}">
        <p14:creationId xmlns:p14="http://schemas.microsoft.com/office/powerpoint/2010/main" val="176452846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E76EC24-973D-4AB3-9477-9E29BF011941}" type="slidenum">
              <a:rPr lang="en-US" smtClean="0"/>
              <a:t>1</a:t>
            </a:fld>
            <a:endParaRPr lang="en-US"/>
          </a:p>
        </p:txBody>
      </p:sp>
    </p:spTree>
    <p:extLst>
      <p:ext uri="{BB962C8B-B14F-4D97-AF65-F5344CB8AC3E}">
        <p14:creationId xmlns:p14="http://schemas.microsoft.com/office/powerpoint/2010/main" val="164709488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a:latin typeface="Calibri"/>
                <a:ea typeface="Calibri"/>
                <a:cs typeface="Calibri"/>
              </a:rPr>
              <a:t>Gains access and abilities by checking the user's security token by passing it to the authentication server</a:t>
            </a:r>
            <a:endParaRPr lang="en-US"/>
          </a:p>
        </p:txBody>
      </p:sp>
      <p:sp>
        <p:nvSpPr>
          <p:cNvPr id="4" name="Slide Number Placeholder 3"/>
          <p:cNvSpPr>
            <a:spLocks noGrp="1"/>
          </p:cNvSpPr>
          <p:nvPr>
            <p:ph type="sldNum" sz="quarter" idx="5"/>
          </p:nvPr>
        </p:nvSpPr>
        <p:spPr/>
        <p:txBody>
          <a:bodyPr/>
          <a:lstStyle/>
          <a:p>
            <a:fld id="{CE76EC24-973D-4AB3-9477-9E29BF011941}" type="slidenum">
              <a:rPr lang="en-US" smtClean="0"/>
              <a:t>5</a:t>
            </a:fld>
            <a:endParaRPr lang="en-US"/>
          </a:p>
        </p:txBody>
      </p:sp>
    </p:spTree>
    <p:extLst>
      <p:ext uri="{BB962C8B-B14F-4D97-AF65-F5344CB8AC3E}">
        <p14:creationId xmlns:p14="http://schemas.microsoft.com/office/powerpoint/2010/main" val="386225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Clear code helps DBAs quickly identify issues in database queries, schema design, or data flow.</a:t>
            </a:r>
          </a:p>
          <a:p>
            <a:r>
              <a:rPr lang="en-US"/>
              <a:t>Easy-to-understand code and documentation reduce time spent deciphering logic during outages or bugs.</a:t>
            </a:r>
          </a:p>
        </p:txBody>
      </p:sp>
      <p:sp>
        <p:nvSpPr>
          <p:cNvPr id="4" name="Slide Number Placeholder 3"/>
          <p:cNvSpPr>
            <a:spLocks noGrp="1"/>
          </p:cNvSpPr>
          <p:nvPr>
            <p:ph type="sldNum" sz="quarter" idx="5"/>
          </p:nvPr>
        </p:nvSpPr>
        <p:spPr/>
        <p:txBody>
          <a:bodyPr/>
          <a:lstStyle/>
          <a:p>
            <a:fld id="{CE76EC24-973D-4AB3-9477-9E29BF011941}" type="slidenum">
              <a:rPr lang="en-US" smtClean="0"/>
              <a:t>6</a:t>
            </a:fld>
            <a:endParaRPr lang="en-US"/>
          </a:p>
        </p:txBody>
      </p:sp>
    </p:spTree>
    <p:extLst>
      <p:ext uri="{BB962C8B-B14F-4D97-AF65-F5344CB8AC3E}">
        <p14:creationId xmlns:p14="http://schemas.microsoft.com/office/powerpoint/2010/main" val="10192614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F12B34-A9DE-EB14-3B94-493A400A62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3FD3193-0A55-2BA7-0CA5-FFE76F182AE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CCAA4D-FF56-B234-184F-8B7B0C1F134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3082816-FFDB-8C60-04B4-C90A9022BB1D}"/>
              </a:ext>
            </a:extLst>
          </p:cNvPr>
          <p:cNvSpPr>
            <a:spLocks noGrp="1"/>
          </p:cNvSpPr>
          <p:nvPr>
            <p:ph type="sldNum" sz="quarter" idx="5"/>
          </p:nvPr>
        </p:nvSpPr>
        <p:spPr/>
        <p:txBody>
          <a:bodyPr/>
          <a:lstStyle/>
          <a:p>
            <a:fld id="{CE76EC24-973D-4AB3-9477-9E29BF011941}" type="slidenum">
              <a:rPr lang="en-US" smtClean="0"/>
              <a:t>7</a:t>
            </a:fld>
            <a:endParaRPr lang="en-US"/>
          </a:p>
        </p:txBody>
      </p:sp>
    </p:spTree>
    <p:extLst>
      <p:ext uri="{BB962C8B-B14F-4D97-AF65-F5344CB8AC3E}">
        <p14:creationId xmlns:p14="http://schemas.microsoft.com/office/powerpoint/2010/main" val="186030738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E76EC24-973D-4AB3-9477-9E29BF011941}" type="slidenum">
              <a:rPr lang="en-US" smtClean="0"/>
              <a:t>15</a:t>
            </a:fld>
            <a:endParaRPr lang="en-US"/>
          </a:p>
        </p:txBody>
      </p:sp>
    </p:spTree>
    <p:extLst>
      <p:ext uri="{BB962C8B-B14F-4D97-AF65-F5344CB8AC3E}">
        <p14:creationId xmlns:p14="http://schemas.microsoft.com/office/powerpoint/2010/main" val="25494727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E76EC24-973D-4AB3-9477-9E29BF011941}" type="slidenum">
              <a:rPr lang="en-US" smtClean="0"/>
              <a:t>24</a:t>
            </a:fld>
            <a:endParaRPr lang="en-US"/>
          </a:p>
        </p:txBody>
      </p:sp>
    </p:spTree>
    <p:extLst>
      <p:ext uri="{BB962C8B-B14F-4D97-AF65-F5344CB8AC3E}">
        <p14:creationId xmlns:p14="http://schemas.microsoft.com/office/powerpoint/2010/main" val="40746610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E76EC24-973D-4AB3-9477-9E29BF011941}" type="slidenum">
              <a:rPr lang="en-US" smtClean="0"/>
              <a:t>27</a:t>
            </a:fld>
            <a:endParaRPr lang="en-US"/>
          </a:p>
        </p:txBody>
      </p:sp>
    </p:spTree>
    <p:extLst>
      <p:ext uri="{BB962C8B-B14F-4D97-AF65-F5344CB8AC3E}">
        <p14:creationId xmlns:p14="http://schemas.microsoft.com/office/powerpoint/2010/main" val="16124864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8932558" y="5870575"/>
            <a:ext cx="1600200" cy="377825"/>
          </a:xfrm>
        </p:spPr>
        <p:txBody>
          <a:bodyPr/>
          <a:lstStyle/>
          <a:p>
            <a:fld id="{C4270120-CDFC-48DE-A6EA-6DEEDD0E436A}" type="datetimeFigureOut">
              <a:rPr lang="en-US" smtClean="0"/>
              <a:t>10/17/2025</a:t>
            </a:fld>
            <a:endParaRPr lang="en-US"/>
          </a:p>
        </p:txBody>
      </p:sp>
      <p:sp>
        <p:nvSpPr>
          <p:cNvPr id="5" name="Footer Placeholder 4"/>
          <p:cNvSpPr>
            <a:spLocks noGrp="1"/>
          </p:cNvSpPr>
          <p:nvPr>
            <p:ph type="ftr" sz="quarter" idx="11"/>
          </p:nvPr>
        </p:nvSpPr>
        <p:spPr>
          <a:xfrm>
            <a:off x="3962399" y="5870575"/>
            <a:ext cx="4893958" cy="377825"/>
          </a:xfrm>
        </p:spPr>
        <p:txBody>
          <a:bodyPr/>
          <a:lstStyle/>
          <a:p>
            <a:r>
              <a:rPr lang="en-US"/>
              <a:t>
              </a:t>
            </a:r>
          </a:p>
        </p:txBody>
      </p:sp>
      <p:sp>
        <p:nvSpPr>
          <p:cNvPr id="6" name="Slide Number Placeholder 5"/>
          <p:cNvSpPr>
            <a:spLocks noGrp="1"/>
          </p:cNvSpPr>
          <p:nvPr>
            <p:ph type="sldNum" sz="quarter" idx="12"/>
          </p:nvPr>
        </p:nvSpPr>
        <p:spPr>
          <a:xfrm>
            <a:off x="10608958" y="5870575"/>
            <a:ext cx="551167" cy="377825"/>
          </a:xfrm>
        </p:spPr>
        <p:txBody>
          <a:bodyPr/>
          <a:lstStyle/>
          <a:p>
            <a:fld id="{196A61CA-0502-4EE4-9724-96EA822543E5}" type="slidenum">
              <a:rPr lang="en-US" smtClean="0"/>
              <a:t>‹#›</a:t>
            </a:fld>
            <a:endParaRPr lang="en-US"/>
          </a:p>
        </p:txBody>
      </p:sp>
    </p:spTree>
    <p:extLst>
      <p:ext uri="{BB962C8B-B14F-4D97-AF65-F5344CB8AC3E}">
        <p14:creationId xmlns:p14="http://schemas.microsoft.com/office/powerpoint/2010/main" val="711259220"/>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70A3DFD-A535-46B2-84C1-61DC8B16A904}" type="datetimeFigureOut">
              <a:rPr lang="en-US" smtClean="0"/>
              <a:t>10/17/2025</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196A61CA-0502-4EE4-9724-96EA822543E5}" type="slidenum">
              <a:rPr lang="en-US" smtClean="0"/>
              <a:t>‹#›</a:t>
            </a:fld>
            <a:endParaRPr lang="en-US"/>
          </a:p>
        </p:txBody>
      </p:sp>
    </p:spTree>
    <p:extLst>
      <p:ext uri="{BB962C8B-B14F-4D97-AF65-F5344CB8AC3E}">
        <p14:creationId xmlns:p14="http://schemas.microsoft.com/office/powerpoint/2010/main" val="663450794"/>
      </p:ext>
    </p:extLst>
  </p:cSld>
  <p:clrMapOvr>
    <a:masterClrMapping/>
  </p:clrMapOvr>
  <p:hf hdr="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0A3DFD-A535-46B2-84C1-61DC8B16A904}" type="datetimeFigureOut">
              <a:rPr lang="en-US" smtClean="0"/>
              <a:t>10/17/2025</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196A61CA-0502-4EE4-9724-96EA822543E5}" type="slidenum">
              <a:rPr lang="en-US" smtClean="0"/>
              <a:t>‹#›</a:t>
            </a:fld>
            <a:endParaRPr lang="en-US"/>
          </a:p>
        </p:txBody>
      </p:sp>
    </p:spTree>
    <p:extLst>
      <p:ext uri="{BB962C8B-B14F-4D97-AF65-F5344CB8AC3E}">
        <p14:creationId xmlns:p14="http://schemas.microsoft.com/office/powerpoint/2010/main" val="1532047710"/>
      </p:ext>
    </p:extLst>
  </p:cSld>
  <p:clrMapOvr>
    <a:masterClrMapping/>
  </p:clrMapOvr>
  <p:hf hdr="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0A3DFD-A535-46B2-84C1-61DC8B16A904}" type="datetimeFigureOut">
              <a:rPr lang="en-US" smtClean="0"/>
              <a:t>10/17/2025</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196A61CA-0502-4EE4-9724-96EA822543E5}" type="slidenum">
              <a:rPr lang="en-US" smtClean="0"/>
              <a:t>‹#›</a:t>
            </a:fld>
            <a:endParaRPr lang="en-US"/>
          </a:p>
        </p:txBody>
      </p:sp>
    </p:spTree>
    <p:extLst>
      <p:ext uri="{BB962C8B-B14F-4D97-AF65-F5344CB8AC3E}">
        <p14:creationId xmlns:p14="http://schemas.microsoft.com/office/powerpoint/2010/main" val="730345037"/>
      </p:ext>
    </p:extLst>
  </p:cSld>
  <p:clrMapOvr>
    <a:masterClrMapping/>
  </p:clrMapOvr>
  <p:hf hdr="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0A3DFD-A535-46B2-84C1-61DC8B16A904}" type="datetimeFigureOut">
              <a:rPr lang="en-US" smtClean="0"/>
              <a:t>10/17/2025</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196A61CA-0502-4EE4-9724-96EA822543E5}" type="slidenum">
              <a:rPr lang="en-US" smtClean="0"/>
              <a:t>‹#›</a:t>
            </a:fld>
            <a:endParaRPr lang="en-US"/>
          </a:p>
        </p:txBody>
      </p:sp>
    </p:spTree>
    <p:extLst>
      <p:ext uri="{BB962C8B-B14F-4D97-AF65-F5344CB8AC3E}">
        <p14:creationId xmlns:p14="http://schemas.microsoft.com/office/powerpoint/2010/main" val="2905936676"/>
      </p:ext>
    </p:extLst>
  </p:cSld>
  <p:clrMapOvr>
    <a:masterClrMapping/>
  </p:clrMapOvr>
  <p:hf hdr="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0A3DFD-A535-46B2-84C1-61DC8B16A904}" type="datetimeFigureOut">
              <a:rPr lang="en-US" smtClean="0"/>
              <a:t>10/17/2025</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196A61CA-0502-4EE4-9724-96EA822543E5}" type="slidenum">
              <a:rPr lang="en-US" smtClean="0"/>
              <a:t>‹#›</a:t>
            </a:fld>
            <a:endParaRPr lang="en-US"/>
          </a:p>
        </p:txBody>
      </p:sp>
    </p:spTree>
    <p:extLst>
      <p:ext uri="{BB962C8B-B14F-4D97-AF65-F5344CB8AC3E}">
        <p14:creationId xmlns:p14="http://schemas.microsoft.com/office/powerpoint/2010/main" val="3137110217"/>
      </p:ext>
    </p:extLst>
  </p:cSld>
  <p:clrMapOvr>
    <a:masterClrMapping/>
  </p:clrMapOvr>
  <p:hf hdr="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0A3DFD-A535-46B2-84C1-61DC8B16A904}" type="datetimeFigureOut">
              <a:rPr lang="en-US" smtClean="0"/>
              <a:t>10/17/2025</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196A61CA-0502-4EE4-9724-96EA822543E5}" type="slidenum">
              <a:rPr lang="en-US" smtClean="0"/>
              <a:t>‹#›</a:t>
            </a:fld>
            <a:endParaRPr lang="en-US"/>
          </a:p>
        </p:txBody>
      </p:sp>
    </p:spTree>
    <p:extLst>
      <p:ext uri="{BB962C8B-B14F-4D97-AF65-F5344CB8AC3E}">
        <p14:creationId xmlns:p14="http://schemas.microsoft.com/office/powerpoint/2010/main" val="2991161352"/>
      </p:ext>
    </p:extLst>
  </p:cSld>
  <p:clrMapOvr>
    <a:masterClrMapping/>
  </p:clrMapOvr>
  <p:hf hdr="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A1F5BA7-0A17-4D30-9B66-E29324151C73}" type="datetimeFigureOut">
              <a:rPr lang="en-US" smtClean="0"/>
              <a:t>10/17/2025</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196A61CA-0502-4EE4-9724-96EA822543E5}"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p>
        </p:txBody>
      </p:sp>
    </p:spTree>
    <p:extLst>
      <p:ext uri="{BB962C8B-B14F-4D97-AF65-F5344CB8AC3E}">
        <p14:creationId xmlns:p14="http://schemas.microsoft.com/office/powerpoint/2010/main" val="138889641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76BEBB1B-D40A-4DB9-B3DE-BAAE675B83CD}" type="datetimeFigureOut">
              <a:rPr lang="en-US" smtClean="0"/>
              <a:t>10/17/2025</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196A61CA-0502-4EE4-9724-96EA822543E5}" type="slidenum">
              <a:rPr lang="en-US" smtClean="0"/>
              <a:t>‹#›</a:t>
            </a:fld>
            <a:endParaRPr lang="en-US"/>
          </a:p>
        </p:txBody>
      </p:sp>
    </p:spTree>
    <p:extLst>
      <p:ext uri="{BB962C8B-B14F-4D97-AF65-F5344CB8AC3E}">
        <p14:creationId xmlns:p14="http://schemas.microsoft.com/office/powerpoint/2010/main" val="42914110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A3C9FAAF-C467-4C93-8ECD-39AF5A14D498}" type="datetimeFigureOut">
              <a:rPr lang="en-US" smtClean="0"/>
              <a:t>10/17/2025</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196A61CA-0502-4EE4-9724-96EA822543E5}" type="slidenum">
              <a:rPr lang="en-US" smtClean="0"/>
              <a:t>‹#›</a:t>
            </a:fld>
            <a:endParaRPr lang="en-US"/>
          </a:p>
        </p:txBody>
      </p:sp>
    </p:spTree>
    <p:extLst>
      <p:ext uri="{BB962C8B-B14F-4D97-AF65-F5344CB8AC3E}">
        <p14:creationId xmlns:p14="http://schemas.microsoft.com/office/powerpoint/2010/main" val="134386726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E37E480-B2BA-4553-A144-61E7F75833ED}" type="datetimeFigureOut">
              <a:rPr lang="en-US" smtClean="0"/>
              <a:t>10/17/2025</a:t>
            </a:fld>
            <a:endParaRPr lang="en-US"/>
          </a:p>
        </p:txBody>
      </p:sp>
      <p:sp>
        <p:nvSpPr>
          <p:cNvPr id="5" name="Footer Placeholder 4"/>
          <p:cNvSpPr>
            <a:spLocks noGrp="1"/>
          </p:cNvSpPr>
          <p:nvPr>
            <p:ph type="ftr" sz="quarter" idx="11"/>
          </p:nvPr>
        </p:nvSpPr>
        <p:spPr/>
        <p:txBody>
          <a:bodyPr/>
          <a:lstStyle/>
          <a:p>
            <a:r>
              <a:rPr lang="en-US"/>
              <a:t>
              </a:t>
            </a:r>
          </a:p>
        </p:txBody>
      </p:sp>
      <p:sp>
        <p:nvSpPr>
          <p:cNvPr id="6" name="Slide Number Placeholder 5"/>
          <p:cNvSpPr>
            <a:spLocks noGrp="1"/>
          </p:cNvSpPr>
          <p:nvPr>
            <p:ph type="sldNum" sz="quarter" idx="12"/>
          </p:nvPr>
        </p:nvSpPr>
        <p:spPr/>
        <p:txBody>
          <a:bodyPr/>
          <a:lstStyle/>
          <a:p>
            <a:fld id="{196A61CA-0502-4EE4-9724-96EA822543E5}" type="slidenum">
              <a:rPr lang="en-US" smtClean="0"/>
              <a:t>‹#›</a:t>
            </a:fld>
            <a:endParaRPr lang="en-US"/>
          </a:p>
        </p:txBody>
      </p:sp>
    </p:spTree>
    <p:extLst>
      <p:ext uri="{BB962C8B-B14F-4D97-AF65-F5344CB8AC3E}">
        <p14:creationId xmlns:p14="http://schemas.microsoft.com/office/powerpoint/2010/main" val="16285396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390E682A-6B53-4B08-AE4D-4C5E659103CC}" type="datetimeFigureOut">
              <a:rPr lang="en-US" smtClean="0"/>
              <a:t>10/17/2025</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196A61CA-0502-4EE4-9724-96EA822543E5}" type="slidenum">
              <a:rPr lang="en-US" smtClean="0"/>
              <a:t>‹#›</a:t>
            </a:fld>
            <a:endParaRPr lang="en-US"/>
          </a:p>
        </p:txBody>
      </p:sp>
    </p:spTree>
    <p:extLst>
      <p:ext uri="{BB962C8B-B14F-4D97-AF65-F5344CB8AC3E}">
        <p14:creationId xmlns:p14="http://schemas.microsoft.com/office/powerpoint/2010/main" val="21626199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7C69F0F6-BEBB-4894-ABB2-75C5CBE0DDB9}" type="datetimeFigureOut">
              <a:rPr lang="en-US" smtClean="0"/>
              <a:t>10/17/2025</a:t>
            </a:fld>
            <a:endParaRPr lang="en-US"/>
          </a:p>
        </p:txBody>
      </p:sp>
      <p:sp>
        <p:nvSpPr>
          <p:cNvPr id="8" name="Footer Placeholder 7"/>
          <p:cNvSpPr>
            <a:spLocks noGrp="1"/>
          </p:cNvSpPr>
          <p:nvPr>
            <p:ph type="ftr" sz="quarter" idx="11"/>
          </p:nvPr>
        </p:nvSpPr>
        <p:spPr/>
        <p:txBody>
          <a:bodyPr/>
          <a:lstStyle/>
          <a:p>
            <a:r>
              <a:rPr lang="en-US"/>
              <a:t>
              </a:t>
            </a:r>
          </a:p>
        </p:txBody>
      </p:sp>
      <p:sp>
        <p:nvSpPr>
          <p:cNvPr id="9" name="Slide Number Placeholder 8"/>
          <p:cNvSpPr>
            <a:spLocks noGrp="1"/>
          </p:cNvSpPr>
          <p:nvPr>
            <p:ph type="sldNum" sz="quarter" idx="12"/>
          </p:nvPr>
        </p:nvSpPr>
        <p:spPr/>
        <p:txBody>
          <a:bodyPr/>
          <a:lstStyle/>
          <a:p>
            <a:fld id="{196A61CA-0502-4EE4-9724-96EA822543E5}" type="slidenum">
              <a:rPr lang="en-US" smtClean="0"/>
              <a:t>‹#›</a:t>
            </a:fld>
            <a:endParaRPr lang="en-US"/>
          </a:p>
        </p:txBody>
      </p:sp>
    </p:spTree>
    <p:extLst>
      <p:ext uri="{BB962C8B-B14F-4D97-AF65-F5344CB8AC3E}">
        <p14:creationId xmlns:p14="http://schemas.microsoft.com/office/powerpoint/2010/main" val="3495408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B3E9E5F-17D9-4A30-9DA3-64E46A6DF111}" type="datetimeFigureOut">
              <a:rPr lang="en-US" smtClean="0"/>
              <a:t>10/17/2025</a:t>
            </a:fld>
            <a:endParaRPr lang="en-US"/>
          </a:p>
        </p:txBody>
      </p:sp>
      <p:sp>
        <p:nvSpPr>
          <p:cNvPr id="4" name="Footer Placeholder 3"/>
          <p:cNvSpPr>
            <a:spLocks noGrp="1"/>
          </p:cNvSpPr>
          <p:nvPr>
            <p:ph type="ftr" sz="quarter" idx="11"/>
          </p:nvPr>
        </p:nvSpPr>
        <p:spPr/>
        <p:txBody>
          <a:bodyPr/>
          <a:lstStyle/>
          <a:p>
            <a:r>
              <a:rPr lang="en-US"/>
              <a:t>
              </a:t>
            </a:r>
          </a:p>
        </p:txBody>
      </p:sp>
      <p:sp>
        <p:nvSpPr>
          <p:cNvPr id="5" name="Slide Number Placeholder 4"/>
          <p:cNvSpPr>
            <a:spLocks noGrp="1"/>
          </p:cNvSpPr>
          <p:nvPr>
            <p:ph type="sldNum" sz="quarter" idx="12"/>
          </p:nvPr>
        </p:nvSpPr>
        <p:spPr/>
        <p:txBody>
          <a:bodyPr/>
          <a:lstStyle/>
          <a:p>
            <a:fld id="{196A61CA-0502-4EE4-9724-96EA822543E5}" type="slidenum">
              <a:rPr lang="en-US" smtClean="0"/>
              <a:t>‹#›</a:t>
            </a:fld>
            <a:endParaRPr lang="en-US"/>
          </a:p>
        </p:txBody>
      </p:sp>
    </p:spTree>
    <p:extLst>
      <p:ext uri="{BB962C8B-B14F-4D97-AF65-F5344CB8AC3E}">
        <p14:creationId xmlns:p14="http://schemas.microsoft.com/office/powerpoint/2010/main" val="426670507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033AC5F0-3BC3-4718-BCCA-24B5655EC864}" type="datetimeFigureOut">
              <a:rPr lang="en-US" smtClean="0"/>
              <a:t>10/17/2025</a:t>
            </a:fld>
            <a:endParaRPr lang="en-US"/>
          </a:p>
        </p:txBody>
      </p:sp>
      <p:sp>
        <p:nvSpPr>
          <p:cNvPr id="3" name="Footer Placeholder 2"/>
          <p:cNvSpPr>
            <a:spLocks noGrp="1"/>
          </p:cNvSpPr>
          <p:nvPr>
            <p:ph type="ftr" sz="quarter" idx="11"/>
          </p:nvPr>
        </p:nvSpPr>
        <p:spPr/>
        <p:txBody>
          <a:bodyPr/>
          <a:lstStyle/>
          <a:p>
            <a:r>
              <a:rPr lang="en-US"/>
              <a:t>
              </a:t>
            </a:r>
          </a:p>
        </p:txBody>
      </p:sp>
      <p:sp>
        <p:nvSpPr>
          <p:cNvPr id="4" name="Slide Number Placeholder 3"/>
          <p:cNvSpPr>
            <a:spLocks noGrp="1"/>
          </p:cNvSpPr>
          <p:nvPr>
            <p:ph type="sldNum" sz="quarter" idx="12"/>
          </p:nvPr>
        </p:nvSpPr>
        <p:spPr/>
        <p:txBody>
          <a:bodyPr/>
          <a:lstStyle/>
          <a:p>
            <a:fld id="{196A61CA-0502-4EE4-9724-96EA822543E5}" type="slidenum">
              <a:rPr lang="en-US" smtClean="0"/>
              <a:t>‹#›</a:t>
            </a:fld>
            <a:endParaRPr lang="en-US"/>
          </a:p>
        </p:txBody>
      </p:sp>
    </p:spTree>
    <p:extLst>
      <p:ext uri="{BB962C8B-B14F-4D97-AF65-F5344CB8AC3E}">
        <p14:creationId xmlns:p14="http://schemas.microsoft.com/office/powerpoint/2010/main" val="21899865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9EB8BD81-465B-40F2-9A54-9DF3B12AF598}" type="datetimeFigureOut">
              <a:rPr lang="en-US" smtClean="0"/>
              <a:t>10/17/2025</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196A61CA-0502-4EE4-9724-96EA822543E5}" type="slidenum">
              <a:rPr lang="en-US" smtClean="0"/>
              <a:t>‹#›</a:t>
            </a:fld>
            <a:endParaRPr lang="en-US"/>
          </a:p>
        </p:txBody>
      </p:sp>
    </p:spTree>
    <p:extLst>
      <p:ext uri="{BB962C8B-B14F-4D97-AF65-F5344CB8AC3E}">
        <p14:creationId xmlns:p14="http://schemas.microsoft.com/office/powerpoint/2010/main" val="38107591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04B3CEF-64EF-4C43-9530-8E9CBFD2CAD1}" type="datetimeFigureOut">
              <a:rPr lang="en-US" smtClean="0"/>
              <a:t>10/17/2025</a:t>
            </a:fld>
            <a:endParaRPr lang="en-US"/>
          </a:p>
        </p:txBody>
      </p:sp>
      <p:sp>
        <p:nvSpPr>
          <p:cNvPr id="6" name="Footer Placeholder 5"/>
          <p:cNvSpPr>
            <a:spLocks noGrp="1"/>
          </p:cNvSpPr>
          <p:nvPr>
            <p:ph type="ftr" sz="quarter" idx="11"/>
          </p:nvPr>
        </p:nvSpPr>
        <p:spPr/>
        <p:txBody>
          <a:bodyPr/>
          <a:lstStyle/>
          <a:p>
            <a:r>
              <a:rPr lang="en-US"/>
              <a:t>
              </a:t>
            </a:r>
          </a:p>
        </p:txBody>
      </p:sp>
      <p:sp>
        <p:nvSpPr>
          <p:cNvPr id="7" name="Slide Number Placeholder 6"/>
          <p:cNvSpPr>
            <a:spLocks noGrp="1"/>
          </p:cNvSpPr>
          <p:nvPr>
            <p:ph type="sldNum" sz="quarter" idx="12"/>
          </p:nvPr>
        </p:nvSpPr>
        <p:spPr/>
        <p:txBody>
          <a:bodyPr/>
          <a:lstStyle/>
          <a:p>
            <a:fld id="{196A61CA-0502-4EE4-9724-96EA822543E5}" type="slidenum">
              <a:rPr lang="en-US" smtClean="0"/>
              <a:t>‹#›</a:t>
            </a:fld>
            <a:endParaRPr lang="en-US"/>
          </a:p>
        </p:txBody>
      </p:sp>
    </p:spTree>
    <p:extLst>
      <p:ext uri="{BB962C8B-B14F-4D97-AF65-F5344CB8AC3E}">
        <p14:creationId xmlns:p14="http://schemas.microsoft.com/office/powerpoint/2010/main" val="20032278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B70A3DFD-A535-46B2-84C1-61DC8B16A904}" type="datetimeFigureOut">
              <a:rPr lang="en-US" smtClean="0"/>
              <a:t>10/17/2025</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r>
              <a:rPr lang="en-US"/>
              <a:t>
              </a:t>
            </a:r>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196A61CA-0502-4EE4-9724-96EA822543E5}" type="slidenum">
              <a:rPr lang="en-US" smtClean="0"/>
              <a:t>‹#›</a:t>
            </a:fld>
            <a:endParaRPr lang="en-US"/>
          </a:p>
        </p:txBody>
      </p:sp>
    </p:spTree>
    <p:extLst>
      <p:ext uri="{BB962C8B-B14F-4D97-AF65-F5344CB8AC3E}">
        <p14:creationId xmlns:p14="http://schemas.microsoft.com/office/powerpoint/2010/main" val="2672904356"/>
      </p:ext>
    </p:extLst>
  </p:cSld>
  <p:clrMap bg1="dk1" tx1="lt1" bg2="dk2" tx2="lt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 id="2147483732" r:id="rId12"/>
    <p:sldLayoutId id="2147483733" r:id="rId13"/>
    <p:sldLayoutId id="2147483734" r:id="rId14"/>
    <p:sldLayoutId id="2147483735" r:id="rId15"/>
    <p:sldLayoutId id="2147483736" r:id="rId16"/>
    <p:sldLayoutId id="2147483737" r:id="rId17"/>
  </p:sldLayoutIdLst>
  <p:hf hdr="0"/>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sv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1.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1.xml"/><Relationship Id="rId6" Type="http://schemas.openxmlformats.org/officeDocument/2006/relationships/image" Target="../media/image33.svg"/><Relationship Id="rId5" Type="http://schemas.openxmlformats.org/officeDocument/2006/relationships/image" Target="../media/image32.png"/><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7.svg"/></Relationships>
</file>

<file path=ppt/slides/_rels/slide4.xml.rels><?xml version="1.0" encoding="UTF-8" standalone="yes"?>
<Relationships xmlns="http://schemas.openxmlformats.org/package/2006/relationships"><Relationship Id="rId3" Type="http://schemas.openxmlformats.org/officeDocument/2006/relationships/image" Target="../media/image9.svg"/><Relationship Id="rId7" Type="http://schemas.openxmlformats.org/officeDocument/2006/relationships/image" Target="../media/image13.sv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svg"/><Relationship Id="rId4" Type="http://schemas.openxmlformats.org/officeDocument/2006/relationships/image" Target="../media/image10.png"/></Relationships>
</file>

<file path=ppt/slides/_rels/slide5.xml.rels><?xml version="1.0" encoding="UTF-8" standalone="yes"?>
<Relationships xmlns="http://schemas.openxmlformats.org/package/2006/relationships"><Relationship Id="rId8" Type="http://schemas.openxmlformats.org/officeDocument/2006/relationships/image" Target="../media/image15.svg"/><Relationship Id="rId3" Type="http://schemas.openxmlformats.org/officeDocument/2006/relationships/image" Target="../media/image1.jpeg"/><Relationship Id="rId7" Type="http://schemas.openxmlformats.org/officeDocument/2006/relationships/image" Target="../media/image14.png"/><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11.svg"/><Relationship Id="rId5" Type="http://schemas.openxmlformats.org/officeDocument/2006/relationships/image" Target="../media/image10.png"/><Relationship Id="rId10" Type="http://schemas.openxmlformats.org/officeDocument/2006/relationships/image" Target="../media/image17.svg"/><Relationship Id="rId4" Type="http://schemas.openxmlformats.org/officeDocument/2006/relationships/image" Target="../media/image3.png"/><Relationship Id="rId9" Type="http://schemas.openxmlformats.org/officeDocument/2006/relationships/image" Target="../media/image16.png"/></Relationships>
</file>

<file path=ppt/slides/_rels/slide6.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jpeg"/><Relationship Id="rId7" Type="http://schemas.openxmlformats.org/officeDocument/2006/relationships/image" Target="../media/image16.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image" Target="../media/image17.svg"/><Relationship Id="rId3" Type="http://schemas.openxmlformats.org/officeDocument/2006/relationships/image" Target="../media/image1.jpeg"/><Relationship Id="rId7" Type="http://schemas.openxmlformats.org/officeDocument/2006/relationships/image" Target="../media/image16.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9.svg"/><Relationship Id="rId5" Type="http://schemas.openxmlformats.org/officeDocument/2006/relationships/image" Target="../media/image8.pn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21.svg"/><Relationship Id="rId4" Type="http://schemas.openxmlformats.org/officeDocument/2006/relationships/image" Target="../media/image20.png"/></Relationships>
</file>

<file path=ppt/slides/_rels/slide9.xml.rels><?xml version="1.0" encoding="UTF-8" standalone="yes"?>
<Relationships xmlns="http://schemas.openxmlformats.org/package/2006/relationships"><Relationship Id="rId8" Type="http://schemas.openxmlformats.org/officeDocument/2006/relationships/image" Target="../media/image25.svg"/><Relationship Id="rId13" Type="http://schemas.openxmlformats.org/officeDocument/2006/relationships/image" Target="../media/image29.png"/><Relationship Id="rId3" Type="http://schemas.openxmlformats.org/officeDocument/2006/relationships/diagramLayout" Target="../diagrams/layout1.xml"/><Relationship Id="rId7" Type="http://schemas.openxmlformats.org/officeDocument/2006/relationships/image" Target="../media/image24.png"/><Relationship Id="rId12" Type="http://schemas.openxmlformats.org/officeDocument/2006/relationships/image" Target="../media/image28.svg"/><Relationship Id="rId2" Type="http://schemas.openxmlformats.org/officeDocument/2006/relationships/diagramData" Target="../diagrams/data1.xml"/><Relationship Id="rId1" Type="http://schemas.openxmlformats.org/officeDocument/2006/relationships/slideLayout" Target="../slideLayouts/slideLayout7.xml"/><Relationship Id="rId6" Type="http://schemas.microsoft.com/office/2007/relationships/diagramDrawing" Target="../diagrams/drawing1.xml"/><Relationship Id="rId11" Type="http://schemas.openxmlformats.org/officeDocument/2006/relationships/image" Target="../media/image27.png"/><Relationship Id="rId5" Type="http://schemas.openxmlformats.org/officeDocument/2006/relationships/diagramColors" Target="../diagrams/colors1.xml"/><Relationship Id="rId10" Type="http://schemas.openxmlformats.org/officeDocument/2006/relationships/image" Target="../media/image26.svg"/><Relationship Id="rId4" Type="http://schemas.openxmlformats.org/officeDocument/2006/relationships/diagramQuickStyle" Target="../diagrams/quickStyle1.xml"/><Relationship Id="rId9" Type="http://schemas.openxmlformats.org/officeDocument/2006/relationships/image" Target="../media/image10.png"/><Relationship Id="rId14" Type="http://schemas.openxmlformats.org/officeDocument/2006/relationships/image" Target="../media/image30.sv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38EE1E-5C4E-57BA-D54A-4E721A3740C6}"/>
              </a:ext>
            </a:extLst>
          </p:cNvPr>
          <p:cNvSpPr>
            <a:spLocks noGrp="1"/>
          </p:cNvSpPr>
          <p:nvPr>
            <p:ph type="ctrTitle"/>
          </p:nvPr>
        </p:nvSpPr>
        <p:spPr>
          <a:xfrm>
            <a:off x="1338172" y="812804"/>
            <a:ext cx="9140852" cy="1595427"/>
          </a:xfrm>
        </p:spPr>
        <p:txBody>
          <a:bodyPr>
            <a:normAutofit/>
          </a:bodyPr>
          <a:lstStyle/>
          <a:p>
            <a:r>
              <a:rPr lang="en-US" sz="5400"/>
              <a:t>Team White Week 1</a:t>
            </a:r>
          </a:p>
        </p:txBody>
      </p:sp>
      <p:sp>
        <p:nvSpPr>
          <p:cNvPr id="3" name="Subtitle 2">
            <a:extLst>
              <a:ext uri="{FF2B5EF4-FFF2-40B4-BE49-F238E27FC236}">
                <a16:creationId xmlns:a16="http://schemas.microsoft.com/office/drawing/2014/main" id="{E32FF3FD-F4E5-42DC-41E5-FCE30F1163E0}"/>
              </a:ext>
            </a:extLst>
          </p:cNvPr>
          <p:cNvSpPr>
            <a:spLocks noGrp="1"/>
          </p:cNvSpPr>
          <p:nvPr>
            <p:ph type="subTitle" idx="1"/>
          </p:nvPr>
        </p:nvSpPr>
        <p:spPr>
          <a:xfrm>
            <a:off x="2515641" y="3386217"/>
            <a:ext cx="7714388" cy="1852987"/>
          </a:xfrm>
        </p:spPr>
        <p:txBody>
          <a:bodyPr>
            <a:noAutofit/>
          </a:bodyPr>
          <a:lstStyle/>
          <a:p>
            <a:r>
              <a:rPr lang="en-US"/>
              <a:t>Spencer Anderson</a:t>
            </a:r>
          </a:p>
          <a:p>
            <a:r>
              <a:rPr lang="en-US"/>
              <a:t>Julius Hearns</a:t>
            </a:r>
          </a:p>
          <a:p>
            <a:r>
              <a:rPr lang="en-US"/>
              <a:t>Blayten Jones</a:t>
            </a:r>
            <a:endParaRPr lang="en-US">
              <a:ea typeface="Calibri"/>
              <a:cs typeface="Calibri"/>
            </a:endParaRPr>
          </a:p>
          <a:p>
            <a:r>
              <a:rPr lang="en-US"/>
              <a:t>Christy Dunlap</a:t>
            </a:r>
            <a:endParaRPr lang="en-US">
              <a:ea typeface="Calibri"/>
              <a:cs typeface="Calibri"/>
            </a:endParaRPr>
          </a:p>
          <a:p>
            <a:r>
              <a:rPr lang="en-US"/>
              <a:t>Kassidy Wall</a:t>
            </a:r>
          </a:p>
        </p:txBody>
      </p:sp>
      <p:sp>
        <p:nvSpPr>
          <p:cNvPr id="4" name="TextBox 3">
            <a:extLst>
              <a:ext uri="{FF2B5EF4-FFF2-40B4-BE49-F238E27FC236}">
                <a16:creationId xmlns:a16="http://schemas.microsoft.com/office/drawing/2014/main" id="{1753C4D8-523F-8A8D-DCE1-116E50649625}"/>
              </a:ext>
            </a:extLst>
          </p:cNvPr>
          <p:cNvSpPr txBox="1"/>
          <p:nvPr/>
        </p:nvSpPr>
        <p:spPr>
          <a:xfrm>
            <a:off x="974557" y="5531485"/>
            <a:ext cx="3525253" cy="369332"/>
          </a:xfrm>
          <a:prstGeom prst="rect">
            <a:avLst/>
          </a:prstGeom>
          <a:noFill/>
        </p:spPr>
        <p:txBody>
          <a:bodyPr wrap="square" rtlCol="0">
            <a:spAutoFit/>
          </a:bodyPr>
          <a:lstStyle/>
          <a:p>
            <a:r>
              <a:rPr lang="en-US"/>
              <a:t>Welcome to Buzzword Software!</a:t>
            </a:r>
          </a:p>
        </p:txBody>
      </p:sp>
    </p:spTree>
    <p:extLst>
      <p:ext uri="{BB962C8B-B14F-4D97-AF65-F5344CB8AC3E}">
        <p14:creationId xmlns:p14="http://schemas.microsoft.com/office/powerpoint/2010/main" val="29373794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C9C26C8B-B8E4-C32D-79AD-916334DCEDBC}"/>
              </a:ext>
            </a:extLst>
          </p:cNvPr>
          <p:cNvSpPr/>
          <p:nvPr/>
        </p:nvSpPr>
        <p:spPr>
          <a:xfrm>
            <a:off x="962152" y="1822704"/>
            <a:ext cx="4946904" cy="4078351"/>
          </a:xfrm>
          <a:prstGeom prst="rect">
            <a:avLst/>
          </a:prstGeom>
          <a:solidFill>
            <a:schemeClr val="tx1">
              <a:alpha val="33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CA8E3D0A-1852-A7B5-C6A9-4A6E05CEEE34}"/>
              </a:ext>
            </a:extLst>
          </p:cNvPr>
          <p:cNvSpPr/>
          <p:nvPr/>
        </p:nvSpPr>
        <p:spPr>
          <a:xfrm>
            <a:off x="6134608" y="1822703"/>
            <a:ext cx="4946904" cy="4078351"/>
          </a:xfrm>
          <a:prstGeom prst="rect">
            <a:avLst/>
          </a:prstGeom>
          <a:solidFill>
            <a:schemeClr val="tx1">
              <a:alpha val="33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C594CBF-9EB8-6F54-C93B-CD4051CC100C}"/>
              </a:ext>
            </a:extLst>
          </p:cNvPr>
          <p:cNvSpPr>
            <a:spLocks noGrp="1"/>
          </p:cNvSpPr>
          <p:nvPr>
            <p:ph type="title"/>
          </p:nvPr>
        </p:nvSpPr>
        <p:spPr/>
        <p:txBody>
          <a:bodyPr/>
          <a:lstStyle/>
          <a:p>
            <a:r>
              <a:rPr lang="en-US">
                <a:ea typeface="Calibri Light"/>
                <a:cs typeface="Calibri Light"/>
              </a:rPr>
              <a:t>Project Scope</a:t>
            </a:r>
          </a:p>
        </p:txBody>
      </p:sp>
      <p:sp>
        <p:nvSpPr>
          <p:cNvPr id="7" name="Rectangle 6">
            <a:extLst>
              <a:ext uri="{FF2B5EF4-FFF2-40B4-BE49-F238E27FC236}">
                <a16:creationId xmlns:a16="http://schemas.microsoft.com/office/drawing/2014/main" id="{ADB8FAB6-7A3F-ADE7-0D09-0826EA60CFA7}"/>
              </a:ext>
            </a:extLst>
          </p:cNvPr>
          <p:cNvSpPr/>
          <p:nvPr/>
        </p:nvSpPr>
        <p:spPr>
          <a:xfrm>
            <a:off x="962152" y="1822703"/>
            <a:ext cx="4946904" cy="839217"/>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6501645-20DF-8E57-F143-8220F807657B}"/>
              </a:ext>
            </a:extLst>
          </p:cNvPr>
          <p:cNvSpPr/>
          <p:nvPr/>
        </p:nvSpPr>
        <p:spPr>
          <a:xfrm>
            <a:off x="6134608" y="1822703"/>
            <a:ext cx="4946904" cy="839217"/>
          </a:xfrm>
          <a:prstGeom prst="rect">
            <a:avLst/>
          </a:prstGeom>
          <a:solidFill>
            <a:schemeClr val="bg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Content Placeholder 2">
            <a:extLst>
              <a:ext uri="{FF2B5EF4-FFF2-40B4-BE49-F238E27FC236}">
                <a16:creationId xmlns:a16="http://schemas.microsoft.com/office/drawing/2014/main" id="{0753F7D0-2DE2-91F9-3866-D7A18FEB8930}"/>
              </a:ext>
            </a:extLst>
          </p:cNvPr>
          <p:cNvSpPr>
            <a:spLocks noGrp="1"/>
          </p:cNvSpPr>
          <p:nvPr>
            <p:ph idx="1"/>
          </p:nvPr>
        </p:nvSpPr>
        <p:spPr>
          <a:xfrm>
            <a:off x="1315091" y="3057003"/>
            <a:ext cx="4241027" cy="2105079"/>
          </a:xfrm>
        </p:spPr>
        <p:txBody>
          <a:bodyPr vert="horz" lIns="91440" tIns="45720" rIns="91440" bIns="45720" rtlCol="0" anchor="t">
            <a:normAutofit fontScale="92500"/>
          </a:bodyPr>
          <a:lstStyle/>
          <a:p>
            <a:pPr marL="0" indent="0" algn="ctr">
              <a:buClr>
                <a:srgbClr val="FFFFFF"/>
              </a:buClr>
              <a:buNone/>
            </a:pPr>
            <a:r>
              <a:rPr lang="en-US" sz="2400">
                <a:ea typeface="Calibri" panose="020F0502020204030204"/>
                <a:cs typeface="Calibri" panose="020F0502020204030204"/>
              </a:rPr>
              <a:t>Company intranet</a:t>
            </a:r>
          </a:p>
          <a:p>
            <a:pPr marL="0" indent="0" algn="ctr">
              <a:buClr>
                <a:srgbClr val="FFFFFF"/>
              </a:buClr>
              <a:buNone/>
            </a:pPr>
            <a:r>
              <a:rPr lang="en-US" sz="2400">
                <a:ea typeface="Calibri" panose="020F0502020204030204"/>
                <a:cs typeface="Calibri" panose="020F0502020204030204"/>
              </a:rPr>
              <a:t>Marketing emails</a:t>
            </a:r>
          </a:p>
          <a:p>
            <a:pPr marL="0" indent="0" algn="ctr">
              <a:buClr>
                <a:srgbClr val="FFFFFF"/>
              </a:buClr>
              <a:buNone/>
            </a:pPr>
            <a:r>
              <a:rPr lang="en-US" sz="2400">
                <a:ea typeface="Calibri" panose="020F0502020204030204"/>
                <a:cs typeface="Calibri" panose="020F0502020204030204"/>
              </a:rPr>
              <a:t>Company newsletters</a:t>
            </a:r>
          </a:p>
          <a:p>
            <a:pPr marL="0" indent="0" algn="ctr">
              <a:buClr>
                <a:srgbClr val="FFFFFF"/>
              </a:buClr>
              <a:buNone/>
            </a:pPr>
            <a:r>
              <a:rPr lang="en-US" sz="2400">
                <a:ea typeface="Calibri" panose="020F0502020204030204"/>
                <a:cs typeface="Calibri" panose="020F0502020204030204"/>
              </a:rPr>
              <a:t>Events like joke contests at expos</a:t>
            </a:r>
          </a:p>
        </p:txBody>
      </p:sp>
      <p:sp>
        <p:nvSpPr>
          <p:cNvPr id="10" name="Content Placeholder 2">
            <a:extLst>
              <a:ext uri="{FF2B5EF4-FFF2-40B4-BE49-F238E27FC236}">
                <a16:creationId xmlns:a16="http://schemas.microsoft.com/office/drawing/2014/main" id="{2ED46B2B-6ABF-BBCF-EF69-592649D1F825}"/>
              </a:ext>
            </a:extLst>
          </p:cNvPr>
          <p:cNvSpPr txBox="1">
            <a:spLocks/>
          </p:cNvSpPr>
          <p:nvPr/>
        </p:nvSpPr>
        <p:spPr>
          <a:xfrm>
            <a:off x="6665546" y="3077055"/>
            <a:ext cx="3885029" cy="2085027"/>
          </a:xfrm>
          <a:prstGeom prst="rect">
            <a:avLst/>
          </a:prstGeom>
        </p:spPr>
        <p:txBody>
          <a:bodyPr vert="horz" lIns="91440" tIns="45720" rIns="91440" bIns="45720" rtlCol="0" anchor="t">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lgn="ctr">
              <a:buClr>
                <a:srgbClr val="FFFFFF"/>
              </a:buClr>
              <a:buNone/>
            </a:pPr>
            <a:r>
              <a:rPr lang="en-US" sz="2400">
                <a:ea typeface="Calibri" panose="020F0502020204030204"/>
                <a:cs typeface="Calibri" panose="020F0502020204030204"/>
              </a:rPr>
              <a:t>HTTP requests/response </a:t>
            </a:r>
          </a:p>
          <a:p>
            <a:pPr marL="0" indent="0" algn="ctr">
              <a:buClr>
                <a:srgbClr val="FFFFFF"/>
              </a:buClr>
              <a:buNone/>
            </a:pPr>
            <a:r>
              <a:rPr lang="en-US" sz="2400">
                <a:ea typeface="Calibri" panose="020F0502020204030204"/>
                <a:cs typeface="Calibri" panose="020F0502020204030204"/>
              </a:rPr>
              <a:t>Authentication server must be running </a:t>
            </a:r>
          </a:p>
          <a:p>
            <a:pPr marL="0" indent="0" algn="ctr">
              <a:buClr>
                <a:srgbClr val="FFFFFF"/>
              </a:buClr>
              <a:buNone/>
            </a:pPr>
            <a:r>
              <a:rPr lang="en-US" sz="2400">
                <a:ea typeface="Calibri" panose="020F0502020204030204"/>
                <a:cs typeface="Calibri" panose="020F0502020204030204"/>
              </a:rPr>
              <a:t>4 week timeline </a:t>
            </a:r>
          </a:p>
          <a:p>
            <a:pPr marL="0" indent="0" algn="ctr">
              <a:buClr>
                <a:srgbClr val="FFFFFF"/>
              </a:buClr>
              <a:buNone/>
            </a:pPr>
            <a:endParaRPr lang="en-US" sz="2400">
              <a:ea typeface="Calibri" panose="020F0502020204030204"/>
              <a:cs typeface="Calibri" panose="020F0502020204030204"/>
            </a:endParaRPr>
          </a:p>
          <a:p>
            <a:pPr marL="0" indent="0" algn="ctr">
              <a:buClr>
                <a:srgbClr val="FFFFFF"/>
              </a:buClr>
              <a:buNone/>
            </a:pPr>
            <a:endParaRPr lang="en-US" sz="2400">
              <a:ea typeface="Calibri" panose="020F0502020204030204"/>
              <a:cs typeface="Calibri" panose="020F0502020204030204"/>
            </a:endParaRPr>
          </a:p>
          <a:p>
            <a:pPr marL="0" indent="0" algn="ctr">
              <a:buClr>
                <a:srgbClr val="FFFFFF"/>
              </a:buClr>
              <a:buNone/>
            </a:pPr>
            <a:endParaRPr lang="en-US" sz="2400">
              <a:ea typeface="Calibri" panose="020F0502020204030204"/>
              <a:cs typeface="Calibri" panose="020F0502020204030204"/>
            </a:endParaRPr>
          </a:p>
        </p:txBody>
      </p:sp>
      <p:sp>
        <p:nvSpPr>
          <p:cNvPr id="9" name="TextBox 8">
            <a:extLst>
              <a:ext uri="{FF2B5EF4-FFF2-40B4-BE49-F238E27FC236}">
                <a16:creationId xmlns:a16="http://schemas.microsoft.com/office/drawing/2014/main" id="{2E2AEA89-739F-AAF3-23DB-41060C374D22}"/>
              </a:ext>
            </a:extLst>
          </p:cNvPr>
          <p:cNvSpPr txBox="1"/>
          <p:nvPr/>
        </p:nvSpPr>
        <p:spPr>
          <a:xfrm>
            <a:off x="2056476" y="1949490"/>
            <a:ext cx="2758256" cy="584775"/>
          </a:xfrm>
          <a:prstGeom prst="rect">
            <a:avLst/>
          </a:prstGeom>
          <a:noFill/>
        </p:spPr>
        <p:txBody>
          <a:bodyPr wrap="none" rtlCol="0">
            <a:spAutoFit/>
          </a:bodyPr>
          <a:lstStyle/>
          <a:p>
            <a:r>
              <a:rPr lang="en-US" sz="3200"/>
              <a:t>ENVIRONMENT</a:t>
            </a:r>
          </a:p>
        </p:txBody>
      </p:sp>
      <p:sp>
        <p:nvSpPr>
          <p:cNvPr id="11" name="TextBox 10">
            <a:extLst>
              <a:ext uri="{FF2B5EF4-FFF2-40B4-BE49-F238E27FC236}">
                <a16:creationId xmlns:a16="http://schemas.microsoft.com/office/drawing/2014/main" id="{767C622C-2601-16B0-4470-14EAC42C111D}"/>
              </a:ext>
            </a:extLst>
          </p:cNvPr>
          <p:cNvSpPr txBox="1"/>
          <p:nvPr/>
        </p:nvSpPr>
        <p:spPr>
          <a:xfrm>
            <a:off x="7337712" y="1949490"/>
            <a:ext cx="2540696" cy="584775"/>
          </a:xfrm>
          <a:prstGeom prst="rect">
            <a:avLst/>
          </a:prstGeom>
          <a:noFill/>
        </p:spPr>
        <p:txBody>
          <a:bodyPr wrap="none" rtlCol="0">
            <a:spAutoFit/>
          </a:bodyPr>
          <a:lstStyle/>
          <a:p>
            <a:r>
              <a:rPr lang="en-US" sz="3200"/>
              <a:t>CONSTRAINTS</a:t>
            </a:r>
          </a:p>
        </p:txBody>
      </p:sp>
    </p:spTree>
    <p:extLst>
      <p:ext uri="{BB962C8B-B14F-4D97-AF65-F5344CB8AC3E}">
        <p14:creationId xmlns:p14="http://schemas.microsoft.com/office/powerpoint/2010/main" val="8855751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53E98CA-D5CE-2C50-EAC2-26F14CAAC98D}"/>
              </a:ext>
            </a:extLst>
          </p:cNvPr>
          <p:cNvSpPr/>
          <p:nvPr/>
        </p:nvSpPr>
        <p:spPr>
          <a:xfrm>
            <a:off x="805730" y="5382847"/>
            <a:ext cx="10580540" cy="926513"/>
          </a:xfrm>
          <a:prstGeom prst="rect">
            <a:avLst/>
          </a:prstGeom>
          <a:solidFill>
            <a:schemeClr val="accent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1F3F7748-D231-FD11-B143-A07A7CB37502}"/>
              </a:ext>
            </a:extLst>
          </p:cNvPr>
          <p:cNvSpPr/>
          <p:nvPr/>
        </p:nvSpPr>
        <p:spPr>
          <a:xfrm>
            <a:off x="805730" y="5339502"/>
            <a:ext cx="10597896" cy="375679"/>
          </a:xfrm>
          <a:prstGeom prst="rect">
            <a:avLst/>
          </a:prstGeom>
          <a:solidFill>
            <a:srgbClr val="821C1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BA93E5F9-F6A3-4309-E2D6-00A2B9019126}"/>
              </a:ext>
            </a:extLst>
          </p:cNvPr>
          <p:cNvSpPr/>
          <p:nvPr/>
        </p:nvSpPr>
        <p:spPr>
          <a:xfrm>
            <a:off x="805730" y="4148199"/>
            <a:ext cx="10580540" cy="1249984"/>
          </a:xfrm>
          <a:prstGeom prst="rect">
            <a:avLst/>
          </a:prstGeom>
          <a:solidFill>
            <a:schemeClr val="accent5"/>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F823854-C5D0-FDC0-162B-D06ABDA7CA0B}"/>
              </a:ext>
            </a:extLst>
          </p:cNvPr>
          <p:cNvSpPr/>
          <p:nvPr/>
        </p:nvSpPr>
        <p:spPr>
          <a:xfrm>
            <a:off x="805730" y="4135283"/>
            <a:ext cx="10580540" cy="375679"/>
          </a:xfrm>
          <a:prstGeom prst="rect">
            <a:avLst/>
          </a:prstGeom>
          <a:solidFill>
            <a:srgbClr val="885D1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B829EEAA-CA56-0618-8894-1D0CDDCBA552}"/>
              </a:ext>
            </a:extLst>
          </p:cNvPr>
          <p:cNvSpPr/>
          <p:nvPr/>
        </p:nvSpPr>
        <p:spPr>
          <a:xfrm>
            <a:off x="805730" y="1732244"/>
            <a:ext cx="10597896" cy="2415953"/>
          </a:xfrm>
          <a:prstGeom prst="rect">
            <a:avLst/>
          </a:prstGeom>
          <a:solidFill>
            <a:srgbClr val="00B05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8AC00BA-1FBE-DE4B-1AF0-E044685D5799}"/>
              </a:ext>
            </a:extLst>
          </p:cNvPr>
          <p:cNvSpPr/>
          <p:nvPr/>
        </p:nvSpPr>
        <p:spPr>
          <a:xfrm>
            <a:off x="805730" y="1732245"/>
            <a:ext cx="10597896" cy="375679"/>
          </a:xfrm>
          <a:prstGeom prst="rect">
            <a:avLst/>
          </a:prstGeom>
          <a:solidFill>
            <a:srgbClr val="00642D"/>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B36C28-60B9-7558-D6E2-A518D0674DEE}"/>
              </a:ext>
            </a:extLst>
          </p:cNvPr>
          <p:cNvSpPr>
            <a:spLocks noGrp="1"/>
          </p:cNvSpPr>
          <p:nvPr>
            <p:ph type="title"/>
          </p:nvPr>
        </p:nvSpPr>
        <p:spPr>
          <a:xfrm>
            <a:off x="686019" y="454829"/>
            <a:ext cx="10131425" cy="1456267"/>
          </a:xfrm>
        </p:spPr>
        <p:txBody>
          <a:bodyPr/>
          <a:lstStyle/>
          <a:p>
            <a:r>
              <a:rPr lang="en-US"/>
              <a:t>Requirements </a:t>
            </a:r>
          </a:p>
        </p:txBody>
      </p:sp>
      <p:sp>
        <p:nvSpPr>
          <p:cNvPr id="3" name="Content Placeholder 2">
            <a:extLst>
              <a:ext uri="{FF2B5EF4-FFF2-40B4-BE49-F238E27FC236}">
                <a16:creationId xmlns:a16="http://schemas.microsoft.com/office/drawing/2014/main" id="{29CD52EC-BB2F-3F03-91FF-ED080277D9B6}"/>
              </a:ext>
            </a:extLst>
          </p:cNvPr>
          <p:cNvSpPr>
            <a:spLocks noGrp="1"/>
          </p:cNvSpPr>
          <p:nvPr>
            <p:ph idx="1"/>
          </p:nvPr>
        </p:nvSpPr>
        <p:spPr>
          <a:xfrm>
            <a:off x="1132515" y="1756475"/>
            <a:ext cx="9238434" cy="4714067"/>
          </a:xfrm>
        </p:spPr>
        <p:txBody>
          <a:bodyPr vert="horz" lIns="91440" tIns="45720" rIns="91440" bIns="45720" rtlCol="0" anchor="t">
            <a:normAutofit/>
          </a:bodyPr>
          <a:lstStyle/>
          <a:p>
            <a:pPr marL="0" indent="0">
              <a:buNone/>
            </a:pPr>
            <a:r>
              <a:rPr lang="en-US">
                <a:ea typeface="Calibri"/>
                <a:cs typeface="Calibri"/>
              </a:rPr>
              <a:t>FIRST PLANNED ROLLOUT:</a:t>
            </a:r>
          </a:p>
          <a:p>
            <a:pPr>
              <a:buClr>
                <a:srgbClr val="FFFFFF"/>
              </a:buClr>
            </a:pPr>
            <a:r>
              <a:rPr lang="en-US"/>
              <a:t>Upload a new record (POST)</a:t>
            </a:r>
            <a:endParaRPr lang="en-US">
              <a:ea typeface="Calibri"/>
              <a:cs typeface="Calibri"/>
            </a:endParaRPr>
          </a:p>
          <a:p>
            <a:pPr>
              <a:buClr>
                <a:srgbClr val="FFFFFF"/>
              </a:buClr>
            </a:pPr>
            <a:r>
              <a:rPr lang="en-US"/>
              <a:t>Edit an existing record (PUT)</a:t>
            </a:r>
            <a:endParaRPr lang="en-US">
              <a:ea typeface="Calibri"/>
              <a:cs typeface="Calibri"/>
            </a:endParaRPr>
          </a:p>
          <a:p>
            <a:pPr>
              <a:buClr>
                <a:srgbClr val="FFFFFF"/>
              </a:buClr>
            </a:pPr>
            <a:r>
              <a:rPr lang="en-US">
                <a:ea typeface="Calibri"/>
                <a:cs typeface="Calibri"/>
              </a:rPr>
              <a:t>Any new records or updates to existing records must be approved by manager</a:t>
            </a:r>
          </a:p>
          <a:p>
            <a:pPr>
              <a:buClr>
                <a:srgbClr val="FFFFFF"/>
              </a:buClr>
            </a:pPr>
            <a:r>
              <a:rPr lang="en-US"/>
              <a:t>Request a set of records (GET)</a:t>
            </a:r>
            <a:endParaRPr lang="en-US">
              <a:ea typeface="Calibri"/>
              <a:cs typeface="Calibri"/>
            </a:endParaRPr>
          </a:p>
          <a:p>
            <a:r>
              <a:rPr lang="en-US"/>
              <a:t>Request a random record (GET w Parameter)</a:t>
            </a:r>
            <a:endParaRPr lang="en-US">
              <a:ea typeface="Calibri"/>
              <a:cs typeface="Calibri"/>
            </a:endParaRPr>
          </a:p>
          <a:p>
            <a:pPr marL="0" indent="0">
              <a:buNone/>
            </a:pPr>
            <a:r>
              <a:rPr lang="en-US">
                <a:ea typeface="Calibri"/>
                <a:cs typeface="Calibri"/>
              </a:rPr>
              <a:t>SECOND PLANNED ROLLOUT:</a:t>
            </a:r>
            <a:endParaRPr lang="en-US"/>
          </a:p>
          <a:p>
            <a:r>
              <a:rPr lang="en-US"/>
              <a:t>Request a joke by difficulty (GET w Parameter)</a:t>
            </a:r>
            <a:endParaRPr lang="en-US">
              <a:ea typeface="Calibri"/>
              <a:cs typeface="Calibri"/>
            </a:endParaRPr>
          </a:p>
          <a:p>
            <a:r>
              <a:rPr lang="en-US"/>
              <a:t>Track quotes so a specific quotes is not used more than once a year</a:t>
            </a:r>
            <a:endParaRPr lang="en-US" b="1"/>
          </a:p>
          <a:p>
            <a:pPr marL="0" indent="0">
              <a:buClr>
                <a:srgbClr val="FFFFFF"/>
              </a:buClr>
              <a:buNone/>
            </a:pPr>
            <a:r>
              <a:rPr lang="en-US">
                <a:ea typeface="Calibri" panose="020F0502020204030204"/>
                <a:cs typeface="Calibri" panose="020F0502020204030204"/>
              </a:rPr>
              <a:t>THIRD PLANNED ROLLOUT:</a:t>
            </a:r>
          </a:p>
          <a:p>
            <a:r>
              <a:rPr lang="en-US"/>
              <a:t>Callable API for public use (sell this product to other companies)</a:t>
            </a:r>
            <a:endParaRPr lang="en-US">
              <a:ea typeface="Calibri"/>
              <a:cs typeface="Calibri"/>
            </a:endParaRPr>
          </a:p>
          <a:p>
            <a:endParaRPr lang="en-US"/>
          </a:p>
        </p:txBody>
      </p:sp>
    </p:spTree>
    <p:extLst>
      <p:ext uri="{BB962C8B-B14F-4D97-AF65-F5344CB8AC3E}">
        <p14:creationId xmlns:p14="http://schemas.microsoft.com/office/powerpoint/2010/main" val="25567685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663E33-C173-AFBB-D0FE-C919443C1CC2}"/>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21862587-E230-AF28-083F-223AC1F88DB9}"/>
              </a:ext>
            </a:extLst>
          </p:cNvPr>
          <p:cNvSpPr/>
          <p:nvPr/>
        </p:nvSpPr>
        <p:spPr>
          <a:xfrm>
            <a:off x="1686694" y="1415715"/>
            <a:ext cx="8493760" cy="3704115"/>
          </a:xfrm>
          <a:prstGeom prst="rect">
            <a:avLst/>
          </a:prstGeom>
          <a:solidFill>
            <a:schemeClr val="accent2">
              <a:alpha val="49000"/>
            </a:schemeClr>
          </a:solidFill>
          <a:ln w="762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9D8007E6-7478-FB98-4181-35276D13C866}"/>
              </a:ext>
            </a:extLst>
          </p:cNvPr>
          <p:cNvSpPr/>
          <p:nvPr/>
        </p:nvSpPr>
        <p:spPr>
          <a:xfrm>
            <a:off x="3881120" y="497840"/>
            <a:ext cx="4114800" cy="923330"/>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a:extLst>
              <a:ext uri="{FF2B5EF4-FFF2-40B4-BE49-F238E27FC236}">
                <a16:creationId xmlns:a16="http://schemas.microsoft.com/office/drawing/2014/main" id="{A2B3BB80-D7A9-B5F7-73F8-D77603B57713}"/>
              </a:ext>
            </a:extLst>
          </p:cNvPr>
          <p:cNvSpPr>
            <a:spLocks noGrp="1"/>
          </p:cNvSpPr>
          <p:nvPr>
            <p:ph type="ftr" sz="quarter" idx="11"/>
          </p:nvPr>
        </p:nvSpPr>
        <p:spPr/>
        <p:txBody>
          <a:bodyPr/>
          <a:lstStyle/>
          <a:p>
            <a:r>
              <a:rPr lang="en-US"/>
              <a:t>
              </a:t>
            </a:r>
          </a:p>
        </p:txBody>
      </p:sp>
      <p:sp>
        <p:nvSpPr>
          <p:cNvPr id="5" name="TextBox 4">
            <a:extLst>
              <a:ext uri="{FF2B5EF4-FFF2-40B4-BE49-F238E27FC236}">
                <a16:creationId xmlns:a16="http://schemas.microsoft.com/office/drawing/2014/main" id="{FB52217F-DA9A-EB7C-7175-A317E1ABFD87}"/>
              </a:ext>
            </a:extLst>
          </p:cNvPr>
          <p:cNvSpPr txBox="1"/>
          <p:nvPr/>
        </p:nvSpPr>
        <p:spPr>
          <a:xfrm>
            <a:off x="798195" y="497840"/>
            <a:ext cx="10292080" cy="923330"/>
          </a:xfrm>
          <a:prstGeom prst="rect">
            <a:avLst/>
          </a:prstGeom>
          <a:noFill/>
        </p:spPr>
        <p:txBody>
          <a:bodyPr wrap="square" rtlCol="0">
            <a:spAutoFit/>
          </a:bodyPr>
          <a:lstStyle/>
          <a:p>
            <a:pPr algn="ctr"/>
            <a:r>
              <a:rPr lang="en-US" sz="5400"/>
              <a:t>JOKE BREAK</a:t>
            </a:r>
          </a:p>
        </p:txBody>
      </p:sp>
      <p:sp>
        <p:nvSpPr>
          <p:cNvPr id="8" name="TextBox 7">
            <a:extLst>
              <a:ext uri="{FF2B5EF4-FFF2-40B4-BE49-F238E27FC236}">
                <a16:creationId xmlns:a16="http://schemas.microsoft.com/office/drawing/2014/main" id="{D56B43C9-1B8A-D618-21A7-7D7CB895AD41}"/>
              </a:ext>
            </a:extLst>
          </p:cNvPr>
          <p:cNvSpPr txBox="1"/>
          <p:nvPr/>
        </p:nvSpPr>
        <p:spPr>
          <a:xfrm>
            <a:off x="1287145" y="1906649"/>
            <a:ext cx="9276080" cy="3046988"/>
          </a:xfrm>
          <a:prstGeom prst="rect">
            <a:avLst/>
          </a:prstGeom>
          <a:noFill/>
        </p:spPr>
        <p:txBody>
          <a:bodyPr wrap="square" lIns="91440" tIns="45720" rIns="91440" bIns="45720" rtlCol="0" anchor="t">
            <a:spAutoFit/>
          </a:bodyPr>
          <a:lstStyle/>
          <a:p>
            <a:pPr algn="ctr"/>
            <a:r>
              <a:rPr lang="en-US" sz="6400">
                <a:latin typeface="Dreaming Outloud Pro"/>
                <a:cs typeface="Dreaming Outloud Pro"/>
              </a:rPr>
              <a:t>Why shouldn’t you use '</a:t>
            </a:r>
            <a:r>
              <a:rPr lang="en-US" sz="6400" err="1">
                <a:latin typeface="Dreaming Outloud Pro"/>
                <a:cs typeface="Dreaming Outloud Pro"/>
              </a:rPr>
              <a:t>BeefStew</a:t>
            </a:r>
            <a:r>
              <a:rPr lang="en-US" sz="6400">
                <a:latin typeface="Dreaming Outloud Pro"/>
                <a:cs typeface="Dreaming Outloud Pro"/>
              </a:rPr>
              <a:t>' as a computer password?</a:t>
            </a:r>
            <a:endParaRPr lang="en-US" sz="6400">
              <a:latin typeface="Dreaming Outloud Pro"/>
              <a:ea typeface="Calibri"/>
              <a:cs typeface="Dreaming Outloud Pro"/>
            </a:endParaRPr>
          </a:p>
        </p:txBody>
      </p:sp>
      <p:sp>
        <p:nvSpPr>
          <p:cNvPr id="11" name="Rectangle 10">
            <a:extLst>
              <a:ext uri="{FF2B5EF4-FFF2-40B4-BE49-F238E27FC236}">
                <a16:creationId xmlns:a16="http://schemas.microsoft.com/office/drawing/2014/main" id="{23AEC9D5-1900-4018-4AD8-8851382F4563}"/>
              </a:ext>
            </a:extLst>
          </p:cNvPr>
          <p:cNvSpPr/>
          <p:nvPr/>
        </p:nvSpPr>
        <p:spPr>
          <a:xfrm>
            <a:off x="2603767" y="5312076"/>
            <a:ext cx="6634480" cy="137160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a:ea typeface="Calibri"/>
                <a:cs typeface="Calibri"/>
              </a:rPr>
              <a:t>It's not Stroganoff</a:t>
            </a:r>
          </a:p>
        </p:txBody>
      </p:sp>
    </p:spTree>
    <p:extLst>
      <p:ext uri="{BB962C8B-B14F-4D97-AF65-F5344CB8AC3E}">
        <p14:creationId xmlns:p14="http://schemas.microsoft.com/office/powerpoint/2010/main" val="3500371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4" name="Rectangle 13">
            <a:extLst>
              <a:ext uri="{FF2B5EF4-FFF2-40B4-BE49-F238E27FC236}">
                <a16:creationId xmlns:a16="http://schemas.microsoft.com/office/drawing/2014/main" id="{DF43132E-D4DF-4A83-9344-A782D0F5D9F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499DF75-3622-7EE8-C666-BE15333E271B}"/>
              </a:ext>
            </a:extLst>
          </p:cNvPr>
          <p:cNvSpPr>
            <a:spLocks noGrp="1"/>
          </p:cNvSpPr>
          <p:nvPr>
            <p:ph type="ctrTitle"/>
          </p:nvPr>
        </p:nvSpPr>
        <p:spPr>
          <a:xfrm>
            <a:off x="1031875" y="1212935"/>
            <a:ext cx="6020177" cy="4432130"/>
          </a:xfrm>
        </p:spPr>
        <p:txBody>
          <a:bodyPr anchor="ctr">
            <a:normAutofit/>
          </a:bodyPr>
          <a:lstStyle/>
          <a:p>
            <a:r>
              <a:rPr lang="en-US" sz="6600" b="1"/>
              <a:t>Use Cases</a:t>
            </a:r>
          </a:p>
        </p:txBody>
      </p:sp>
      <p:cxnSp>
        <p:nvCxnSpPr>
          <p:cNvPr id="16" name="Straight Connector 15">
            <a:extLst>
              <a:ext uri="{FF2B5EF4-FFF2-40B4-BE49-F238E27FC236}">
                <a16:creationId xmlns:a16="http://schemas.microsoft.com/office/drawing/2014/main" id="{6AA24BC1-1577-4586-AD7A-417660E3725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534656" y="1668780"/>
            <a:ext cx="0" cy="3520440"/>
          </a:xfrm>
          <a:prstGeom prst="line">
            <a:avLst/>
          </a:prstGeom>
          <a:ln w="1905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9103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F6459B-514A-ADBA-BF7B-ACF79D2BB15A}"/>
              </a:ext>
            </a:extLst>
          </p:cNvPr>
          <p:cNvSpPr>
            <a:spLocks noGrp="1"/>
          </p:cNvSpPr>
          <p:nvPr>
            <p:ph type="title"/>
          </p:nvPr>
        </p:nvSpPr>
        <p:spPr/>
        <p:txBody>
          <a:bodyPr/>
          <a:lstStyle/>
          <a:p>
            <a:r>
              <a:rPr lang="en-US"/>
              <a:t>Use Case - Upload a new record As Employee</a:t>
            </a:r>
          </a:p>
        </p:txBody>
      </p:sp>
      <p:sp>
        <p:nvSpPr>
          <p:cNvPr id="3" name="Content Placeholder 2">
            <a:extLst>
              <a:ext uri="{FF2B5EF4-FFF2-40B4-BE49-F238E27FC236}">
                <a16:creationId xmlns:a16="http://schemas.microsoft.com/office/drawing/2014/main" id="{C28D9D8A-9C62-55B2-608A-D23D497F51FB}"/>
              </a:ext>
            </a:extLst>
          </p:cNvPr>
          <p:cNvSpPr>
            <a:spLocks noGrp="1"/>
          </p:cNvSpPr>
          <p:nvPr>
            <p:ph idx="1"/>
          </p:nvPr>
        </p:nvSpPr>
        <p:spPr/>
        <p:txBody>
          <a:bodyPr vert="horz" lIns="91440" tIns="45720" rIns="91440" bIns="45720" rtlCol="0" anchor="t">
            <a:normAutofit/>
          </a:bodyPr>
          <a:lstStyle/>
          <a:p>
            <a:pPr>
              <a:lnSpc>
                <a:spcPct val="90000"/>
              </a:lnSpc>
              <a:buSzTx/>
            </a:pPr>
            <a:r>
              <a:rPr lang="en-US" sz="2000" b="1">
                <a:latin typeface="Aptos"/>
              </a:rPr>
              <a:t>Example case: </a:t>
            </a:r>
            <a:r>
              <a:rPr lang="en-US" sz="2000">
                <a:latin typeface="Aptos"/>
              </a:rPr>
              <a:t>An employee uploads a new quote to the database</a:t>
            </a:r>
            <a:endParaRPr lang="en-US" sz="2000" b="1">
              <a:latin typeface="Aptos"/>
            </a:endParaRPr>
          </a:p>
          <a:p>
            <a:pPr>
              <a:lnSpc>
                <a:spcPct val="90000"/>
              </a:lnSpc>
              <a:buSzTx/>
            </a:pPr>
            <a:r>
              <a:rPr lang="en-US" sz="2000" b="1">
                <a:latin typeface="Aptos"/>
              </a:rPr>
              <a:t>What will happen:</a:t>
            </a:r>
            <a:r>
              <a:rPr lang="en-US" sz="2000">
                <a:latin typeface="Aptos"/>
              </a:rPr>
              <a:t> </a:t>
            </a:r>
            <a:r>
              <a:rPr lang="en-US" sz="2000"/>
              <a:t>Our system receives a request from a user. The system checks the user's security token by passing it to the authentication server. A response is received from the authentication server. If the token is valid, the new entry is added to the quote table with a status of "Pending", awaiting approval from a manager.</a:t>
            </a:r>
            <a:endParaRPr lang="en-US" sz="2000">
              <a:ea typeface="Calibri"/>
              <a:cs typeface="Calibri"/>
            </a:endParaRPr>
          </a:p>
          <a:p>
            <a:pPr>
              <a:lnSpc>
                <a:spcPct val="90000"/>
              </a:lnSpc>
              <a:buClr>
                <a:srgbClr val="FFFFFF"/>
              </a:buClr>
              <a:buSzTx/>
            </a:pPr>
            <a:r>
              <a:rPr lang="en-US" sz="2000" b="1"/>
              <a:t>Alternate scenarios:</a:t>
            </a:r>
            <a:r>
              <a:rPr lang="en-US" sz="2000"/>
              <a:t> </a:t>
            </a:r>
            <a:endParaRPr lang="en-US" sz="2000">
              <a:ea typeface="Calibri"/>
              <a:cs typeface="Calibri"/>
            </a:endParaRPr>
          </a:p>
          <a:p>
            <a:pPr lvl="1">
              <a:lnSpc>
                <a:spcPct val="90000"/>
              </a:lnSpc>
              <a:buClr>
                <a:srgbClr val="FFFFFF"/>
              </a:buClr>
              <a:buSzTx/>
              <a:buFont typeface="Courier New"/>
              <a:buChar char="o"/>
            </a:pPr>
            <a:r>
              <a:rPr lang="en-US" sz="1800">
                <a:ea typeface="Calibri"/>
                <a:cs typeface="Calibri"/>
              </a:rPr>
              <a:t>If the token is not valid </a:t>
            </a:r>
          </a:p>
          <a:p>
            <a:pPr lvl="1">
              <a:lnSpc>
                <a:spcPct val="90000"/>
              </a:lnSpc>
              <a:buClr>
                <a:srgbClr val="FFFFFF"/>
              </a:buClr>
              <a:buSzTx/>
              <a:buFont typeface="Courier New"/>
              <a:buChar char="o"/>
            </a:pPr>
            <a:r>
              <a:rPr lang="en-US" sz="1800">
                <a:ea typeface="Calibri"/>
                <a:cs typeface="Calibri"/>
              </a:rPr>
              <a:t>If the token is expired</a:t>
            </a:r>
          </a:p>
          <a:p>
            <a:pPr marL="457200" lvl="1" indent="0">
              <a:buClr>
                <a:srgbClr val="FFFFFF"/>
              </a:buClr>
              <a:buNone/>
            </a:pPr>
            <a:br>
              <a:rPr lang="en-US" sz="1800"/>
            </a:br>
            <a:endParaRPr lang="en-US" sz="1800">
              <a:ea typeface="Calibri"/>
              <a:cs typeface="Calibri"/>
            </a:endParaRPr>
          </a:p>
        </p:txBody>
      </p:sp>
    </p:spTree>
    <p:extLst>
      <p:ext uri="{BB962C8B-B14F-4D97-AF65-F5344CB8AC3E}">
        <p14:creationId xmlns:p14="http://schemas.microsoft.com/office/powerpoint/2010/main" val="22622087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47C612-9961-098D-5F0E-D72BD81C76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399D531-77C2-0305-9FC3-1573DF416A68}"/>
              </a:ext>
            </a:extLst>
          </p:cNvPr>
          <p:cNvSpPr>
            <a:spLocks noGrp="1"/>
          </p:cNvSpPr>
          <p:nvPr>
            <p:ph type="title"/>
          </p:nvPr>
        </p:nvSpPr>
        <p:spPr/>
        <p:txBody>
          <a:bodyPr/>
          <a:lstStyle/>
          <a:p>
            <a:r>
              <a:rPr lang="en-US"/>
              <a:t>Use Case - Upload a new record As Manager</a:t>
            </a:r>
          </a:p>
        </p:txBody>
      </p:sp>
      <p:sp>
        <p:nvSpPr>
          <p:cNvPr id="3" name="Content Placeholder 2">
            <a:extLst>
              <a:ext uri="{FF2B5EF4-FFF2-40B4-BE49-F238E27FC236}">
                <a16:creationId xmlns:a16="http://schemas.microsoft.com/office/drawing/2014/main" id="{2B616EDB-E777-3294-4D06-8BDBD47042DD}"/>
              </a:ext>
            </a:extLst>
          </p:cNvPr>
          <p:cNvSpPr>
            <a:spLocks noGrp="1"/>
          </p:cNvSpPr>
          <p:nvPr>
            <p:ph idx="1"/>
          </p:nvPr>
        </p:nvSpPr>
        <p:spPr>
          <a:xfrm>
            <a:off x="685801" y="2091936"/>
            <a:ext cx="10131425" cy="4280790"/>
          </a:xfrm>
        </p:spPr>
        <p:txBody>
          <a:bodyPr vert="horz" lIns="91440" tIns="45720" rIns="91440" bIns="45720" rtlCol="0" anchor="t">
            <a:normAutofit/>
          </a:bodyPr>
          <a:lstStyle/>
          <a:p>
            <a:pPr>
              <a:lnSpc>
                <a:spcPct val="90000"/>
              </a:lnSpc>
              <a:buSzTx/>
            </a:pPr>
            <a:r>
              <a:rPr lang="en-US" sz="2000" b="1">
                <a:latin typeface="Aptos"/>
              </a:rPr>
              <a:t>Example case:</a:t>
            </a:r>
            <a:r>
              <a:rPr lang="en-US" sz="2000">
                <a:latin typeface="Aptos"/>
              </a:rPr>
              <a:t>  A manager wants to add a new trivia piece to the database</a:t>
            </a:r>
          </a:p>
          <a:p>
            <a:pPr>
              <a:lnSpc>
                <a:spcPct val="90000"/>
              </a:lnSpc>
              <a:buClr>
                <a:srgbClr val="FFFFFF"/>
              </a:buClr>
              <a:buSzTx/>
            </a:pPr>
            <a:r>
              <a:rPr lang="en-US" sz="2000" b="1">
                <a:latin typeface="Aptos"/>
              </a:rPr>
              <a:t>What will happen:</a:t>
            </a:r>
            <a:r>
              <a:rPr lang="en-US" sz="2000">
                <a:latin typeface="Aptos"/>
              </a:rPr>
              <a:t>  </a:t>
            </a:r>
            <a:r>
              <a:rPr lang="en-US" sz="2000">
                <a:latin typeface="Calibri"/>
                <a:ea typeface="Calibri"/>
                <a:cs typeface="Calibri"/>
              </a:rPr>
              <a:t>Our system receives a request from a user. The system checks the user's security token by passing it to the authentication server. A response is received from the authentication server. If the token is valid and the response says that the user is a manager, </a:t>
            </a:r>
            <a:r>
              <a:rPr lang="en-US" sz="2000"/>
              <a:t>the trivia is added as a new entry into the trivia table in our database. Because it was uploaded by a manager, it does not need </a:t>
            </a:r>
            <a:r>
              <a:rPr lang="en-US" sz="2000">
                <a:latin typeface="Calibri"/>
                <a:ea typeface="Calibri"/>
                <a:cs typeface="Calibri"/>
              </a:rPr>
              <a:t>further approval.</a:t>
            </a:r>
          </a:p>
          <a:p>
            <a:pPr>
              <a:lnSpc>
                <a:spcPct val="90000"/>
              </a:lnSpc>
              <a:buClr>
                <a:srgbClr val="FFFFFF"/>
              </a:buClr>
              <a:buSzTx/>
            </a:pPr>
            <a:r>
              <a:rPr lang="en-US" sz="2000" b="1">
                <a:latin typeface="Calibri"/>
                <a:ea typeface="Calibri"/>
                <a:cs typeface="Calibri"/>
              </a:rPr>
              <a:t>Alternate scenarios:</a:t>
            </a:r>
            <a:r>
              <a:rPr lang="en-US" sz="2000">
                <a:latin typeface="Calibri"/>
                <a:ea typeface="Calibri"/>
                <a:cs typeface="Calibri"/>
              </a:rPr>
              <a:t> </a:t>
            </a:r>
          </a:p>
          <a:p>
            <a:pPr lvl="1">
              <a:lnSpc>
                <a:spcPct val="90000"/>
              </a:lnSpc>
              <a:buClr>
                <a:srgbClr val="FFFFFF"/>
              </a:buClr>
              <a:buSzTx/>
              <a:buFont typeface="Courier New"/>
              <a:buChar char="o"/>
            </a:pPr>
            <a:r>
              <a:rPr lang="en-US" sz="2000">
                <a:latin typeface="Calibri"/>
                <a:ea typeface="Calibri"/>
                <a:cs typeface="Calibri"/>
              </a:rPr>
              <a:t>If the token is not valid </a:t>
            </a:r>
          </a:p>
          <a:p>
            <a:pPr lvl="1">
              <a:lnSpc>
                <a:spcPct val="90000"/>
              </a:lnSpc>
              <a:buClr>
                <a:srgbClr val="FFFFFF"/>
              </a:buClr>
              <a:buSzTx/>
              <a:buFont typeface="Courier New"/>
              <a:buChar char="o"/>
            </a:pPr>
            <a:r>
              <a:rPr lang="en-US" sz="2000">
                <a:latin typeface="Calibri"/>
                <a:ea typeface="Calibri"/>
                <a:cs typeface="Calibri"/>
              </a:rPr>
              <a:t>If the token is expired</a:t>
            </a:r>
          </a:p>
          <a:p>
            <a:pPr lvl="1">
              <a:lnSpc>
                <a:spcPct val="90000"/>
              </a:lnSpc>
              <a:buClr>
                <a:srgbClr val="FFFFFF"/>
              </a:buClr>
              <a:buSzTx/>
              <a:buFont typeface="Courier New"/>
              <a:buChar char="o"/>
            </a:pPr>
            <a:r>
              <a:rPr lang="en-US" sz="2000">
                <a:latin typeface="Calibri"/>
                <a:ea typeface="Calibri"/>
                <a:cs typeface="Calibri"/>
              </a:rPr>
              <a:t>If the user is not a manager</a:t>
            </a:r>
            <a:endParaRPr lang="en-US" sz="2000"/>
          </a:p>
        </p:txBody>
      </p:sp>
    </p:spTree>
    <p:extLst>
      <p:ext uri="{BB962C8B-B14F-4D97-AF65-F5344CB8AC3E}">
        <p14:creationId xmlns:p14="http://schemas.microsoft.com/office/powerpoint/2010/main" val="87648371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33CF6B-1A71-36BB-91EE-474FA16BFD25}"/>
              </a:ext>
            </a:extLst>
          </p:cNvPr>
          <p:cNvSpPr>
            <a:spLocks noGrp="1"/>
          </p:cNvSpPr>
          <p:nvPr>
            <p:ph type="title"/>
          </p:nvPr>
        </p:nvSpPr>
        <p:spPr/>
        <p:txBody>
          <a:bodyPr/>
          <a:lstStyle/>
          <a:p>
            <a:r>
              <a:rPr lang="en-US"/>
              <a:t>USE CASE – Update an Existing Record</a:t>
            </a:r>
          </a:p>
        </p:txBody>
      </p:sp>
      <p:sp>
        <p:nvSpPr>
          <p:cNvPr id="3" name="Content Placeholder 2">
            <a:extLst>
              <a:ext uri="{FF2B5EF4-FFF2-40B4-BE49-F238E27FC236}">
                <a16:creationId xmlns:a16="http://schemas.microsoft.com/office/drawing/2014/main" id="{A3895DBF-F2D6-E14B-0041-51F0E50BE956}"/>
              </a:ext>
            </a:extLst>
          </p:cNvPr>
          <p:cNvSpPr>
            <a:spLocks noGrp="1"/>
          </p:cNvSpPr>
          <p:nvPr>
            <p:ph idx="1"/>
          </p:nvPr>
        </p:nvSpPr>
        <p:spPr/>
        <p:txBody>
          <a:bodyPr>
            <a:normAutofit fontScale="92500" lnSpcReduction="10000"/>
          </a:bodyPr>
          <a:lstStyle/>
          <a:p>
            <a:r>
              <a:rPr lang="en-US" sz="2000" b="1"/>
              <a:t>Example Case: </a:t>
            </a:r>
            <a:r>
              <a:rPr lang="en-US" sz="2000"/>
              <a:t>A spelling error is found in an existing joke record and a manager goes to correct it</a:t>
            </a:r>
            <a:endParaRPr lang="en-US" sz="2000">
              <a:ea typeface="Calibri"/>
              <a:cs typeface="Calibri"/>
            </a:endParaRPr>
          </a:p>
          <a:p>
            <a:r>
              <a:rPr lang="en-US" sz="2000" b="1"/>
              <a:t>What will Happen: </a:t>
            </a:r>
            <a:r>
              <a:rPr lang="en-US" sz="2000"/>
              <a:t>Our system receives a request from a user. The system checks the user's security token by passing it to the authentication server. A response is received from the authentication server. If the token is valid and the user is a manager, the specified record is updated.</a:t>
            </a:r>
            <a:endParaRPr lang="en-US" sz="2000">
              <a:ea typeface="Calibri"/>
              <a:cs typeface="Calibri"/>
            </a:endParaRPr>
          </a:p>
          <a:p>
            <a:r>
              <a:rPr lang="en-US" sz="2000" b="1"/>
              <a:t>Alternate Scenarios: </a:t>
            </a:r>
            <a:endParaRPr lang="en-US" sz="2000" b="1">
              <a:ea typeface="Calibri"/>
              <a:cs typeface="Calibri"/>
            </a:endParaRPr>
          </a:p>
          <a:p>
            <a:pPr lvl="1">
              <a:lnSpc>
                <a:spcPct val="90000"/>
              </a:lnSpc>
              <a:buClr>
                <a:srgbClr val="FFFFFF"/>
              </a:buClr>
              <a:buSzTx/>
              <a:buFont typeface="Courier New"/>
              <a:buChar char="o"/>
            </a:pPr>
            <a:r>
              <a:rPr lang="en-US" sz="1800">
                <a:ea typeface="Calibri"/>
                <a:cs typeface="Calibri"/>
              </a:rPr>
              <a:t>If the token is not valid </a:t>
            </a:r>
          </a:p>
          <a:p>
            <a:pPr lvl="1">
              <a:lnSpc>
                <a:spcPct val="90000"/>
              </a:lnSpc>
              <a:buClr>
                <a:srgbClr val="FFFFFF"/>
              </a:buClr>
              <a:buSzTx/>
              <a:buFont typeface="Courier New"/>
              <a:buChar char="o"/>
            </a:pPr>
            <a:r>
              <a:rPr lang="en-US" sz="1800">
                <a:ea typeface="Calibri"/>
                <a:cs typeface="Calibri"/>
              </a:rPr>
              <a:t>If the token is expired</a:t>
            </a:r>
          </a:p>
          <a:p>
            <a:pPr lvl="1">
              <a:lnSpc>
                <a:spcPct val="90000"/>
              </a:lnSpc>
              <a:buClr>
                <a:srgbClr val="FFFFFF"/>
              </a:buClr>
              <a:buSzTx/>
              <a:buFont typeface="Courier New"/>
              <a:buChar char="o"/>
            </a:pPr>
            <a:r>
              <a:rPr lang="en-US" sz="1800"/>
              <a:t>If token is valid and the user is an employee, the specified record is updated, and its status is changed to “Pending” for manager approval. A copy of the original record is saved for restoring if manager denies update.</a:t>
            </a:r>
            <a:endParaRPr lang="en-US" sz="1800">
              <a:ea typeface="Calibri"/>
              <a:cs typeface="Calibri"/>
            </a:endParaRPr>
          </a:p>
          <a:p>
            <a:pPr marL="457200" lvl="1" indent="0">
              <a:buNone/>
            </a:pPr>
            <a:endParaRPr lang="en-US" sz="1800">
              <a:ea typeface="Calibri"/>
              <a:cs typeface="Calibri"/>
            </a:endParaRPr>
          </a:p>
          <a:p>
            <a:endParaRPr lang="en-US" sz="2000"/>
          </a:p>
        </p:txBody>
      </p:sp>
      <p:sp>
        <p:nvSpPr>
          <p:cNvPr id="5" name="Footer Placeholder 4">
            <a:extLst>
              <a:ext uri="{FF2B5EF4-FFF2-40B4-BE49-F238E27FC236}">
                <a16:creationId xmlns:a16="http://schemas.microsoft.com/office/drawing/2014/main" id="{145AC01D-C2A4-28AA-4D1C-AA1DF5D4B6F0}"/>
              </a:ext>
            </a:extLst>
          </p:cNvPr>
          <p:cNvSpPr>
            <a:spLocks noGrp="1"/>
          </p:cNvSpPr>
          <p:nvPr>
            <p:ph type="ftr" sz="quarter" idx="11"/>
          </p:nvPr>
        </p:nvSpPr>
        <p:spPr/>
        <p:txBody>
          <a:bodyPr/>
          <a:lstStyle/>
          <a:p>
            <a:r>
              <a:rPr lang="en-US"/>
              <a:t>
              </a:t>
            </a:r>
          </a:p>
        </p:txBody>
      </p:sp>
    </p:spTree>
    <p:extLst>
      <p:ext uri="{BB962C8B-B14F-4D97-AF65-F5344CB8AC3E}">
        <p14:creationId xmlns:p14="http://schemas.microsoft.com/office/powerpoint/2010/main" val="367973362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EB1DBA-C1EA-8ABD-B621-7687E2B7CEB8}"/>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91289146-E15C-4DDE-6C1F-3E9B88DEF476}"/>
              </a:ext>
            </a:extLst>
          </p:cNvPr>
          <p:cNvSpPr/>
          <p:nvPr/>
        </p:nvSpPr>
        <p:spPr>
          <a:xfrm>
            <a:off x="1686694" y="1415715"/>
            <a:ext cx="8493760" cy="3704115"/>
          </a:xfrm>
          <a:prstGeom prst="rect">
            <a:avLst/>
          </a:prstGeom>
          <a:solidFill>
            <a:schemeClr val="accent2">
              <a:alpha val="49000"/>
            </a:schemeClr>
          </a:solidFill>
          <a:ln w="762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FD3D8FC-5C0A-EA50-D54C-1CC36EE86D8D}"/>
              </a:ext>
            </a:extLst>
          </p:cNvPr>
          <p:cNvSpPr/>
          <p:nvPr/>
        </p:nvSpPr>
        <p:spPr>
          <a:xfrm>
            <a:off x="3881120" y="497840"/>
            <a:ext cx="4114800" cy="923330"/>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a:extLst>
              <a:ext uri="{FF2B5EF4-FFF2-40B4-BE49-F238E27FC236}">
                <a16:creationId xmlns:a16="http://schemas.microsoft.com/office/drawing/2014/main" id="{64D825A9-133C-3DEE-137A-4FDD746F2EC3}"/>
              </a:ext>
            </a:extLst>
          </p:cNvPr>
          <p:cNvSpPr>
            <a:spLocks noGrp="1"/>
          </p:cNvSpPr>
          <p:nvPr>
            <p:ph type="ftr" sz="quarter" idx="11"/>
          </p:nvPr>
        </p:nvSpPr>
        <p:spPr/>
        <p:txBody>
          <a:bodyPr/>
          <a:lstStyle/>
          <a:p>
            <a:r>
              <a:rPr lang="en-US"/>
              <a:t>
              </a:t>
            </a:r>
          </a:p>
        </p:txBody>
      </p:sp>
      <p:sp>
        <p:nvSpPr>
          <p:cNvPr id="5" name="TextBox 4">
            <a:extLst>
              <a:ext uri="{FF2B5EF4-FFF2-40B4-BE49-F238E27FC236}">
                <a16:creationId xmlns:a16="http://schemas.microsoft.com/office/drawing/2014/main" id="{01EFD280-63BC-0A5C-4190-C400A15EC8D6}"/>
              </a:ext>
            </a:extLst>
          </p:cNvPr>
          <p:cNvSpPr txBox="1"/>
          <p:nvPr/>
        </p:nvSpPr>
        <p:spPr>
          <a:xfrm>
            <a:off x="788670" y="497840"/>
            <a:ext cx="10292080" cy="923330"/>
          </a:xfrm>
          <a:prstGeom prst="rect">
            <a:avLst/>
          </a:prstGeom>
          <a:noFill/>
        </p:spPr>
        <p:txBody>
          <a:bodyPr wrap="square" rtlCol="0">
            <a:spAutoFit/>
          </a:bodyPr>
          <a:lstStyle/>
          <a:p>
            <a:pPr algn="ctr"/>
            <a:r>
              <a:rPr lang="en-US" sz="5400"/>
              <a:t>JOKE BREAK</a:t>
            </a:r>
          </a:p>
        </p:txBody>
      </p:sp>
      <p:sp>
        <p:nvSpPr>
          <p:cNvPr id="8" name="TextBox 7">
            <a:extLst>
              <a:ext uri="{FF2B5EF4-FFF2-40B4-BE49-F238E27FC236}">
                <a16:creationId xmlns:a16="http://schemas.microsoft.com/office/drawing/2014/main" id="{53260727-8598-2796-5349-120EA597F397}"/>
              </a:ext>
            </a:extLst>
          </p:cNvPr>
          <p:cNvSpPr txBox="1"/>
          <p:nvPr/>
        </p:nvSpPr>
        <p:spPr>
          <a:xfrm>
            <a:off x="1296670" y="1906649"/>
            <a:ext cx="9276080" cy="3046988"/>
          </a:xfrm>
          <a:prstGeom prst="rect">
            <a:avLst/>
          </a:prstGeom>
          <a:noFill/>
        </p:spPr>
        <p:txBody>
          <a:bodyPr wrap="square" lIns="91440" tIns="45720" rIns="91440" bIns="45720" rtlCol="0" anchor="t">
            <a:spAutoFit/>
          </a:bodyPr>
          <a:lstStyle/>
          <a:p>
            <a:pPr algn="ctr"/>
            <a:r>
              <a:rPr lang="en-US" sz="6400">
                <a:latin typeface="Cooper Black"/>
                <a:ea typeface="Calibri"/>
                <a:cs typeface="Calibri"/>
              </a:rPr>
              <a:t>What kind of computer sings the best?</a:t>
            </a:r>
          </a:p>
        </p:txBody>
      </p:sp>
      <p:sp>
        <p:nvSpPr>
          <p:cNvPr id="11" name="Rectangle 10">
            <a:extLst>
              <a:ext uri="{FF2B5EF4-FFF2-40B4-BE49-F238E27FC236}">
                <a16:creationId xmlns:a16="http://schemas.microsoft.com/office/drawing/2014/main" id="{D2D4B450-5B82-044A-E2E4-ABA276F1C807}"/>
              </a:ext>
            </a:extLst>
          </p:cNvPr>
          <p:cNvSpPr/>
          <p:nvPr/>
        </p:nvSpPr>
        <p:spPr>
          <a:xfrm>
            <a:off x="2603767" y="5312076"/>
            <a:ext cx="6634480" cy="137160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a:ea typeface="Calibri"/>
                <a:cs typeface="Calibri"/>
              </a:rPr>
              <a:t>A Dell</a:t>
            </a:r>
          </a:p>
        </p:txBody>
      </p:sp>
    </p:spTree>
    <p:extLst>
      <p:ext uri="{BB962C8B-B14F-4D97-AF65-F5344CB8AC3E}">
        <p14:creationId xmlns:p14="http://schemas.microsoft.com/office/powerpoint/2010/main" val="9544759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507472-6A6A-0964-AF43-C754D294B1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9C11F9-B686-FB46-510D-BB663504CBFE}"/>
              </a:ext>
            </a:extLst>
          </p:cNvPr>
          <p:cNvSpPr>
            <a:spLocks noGrp="1"/>
          </p:cNvSpPr>
          <p:nvPr>
            <p:ph type="title"/>
          </p:nvPr>
        </p:nvSpPr>
        <p:spPr/>
        <p:txBody>
          <a:bodyPr/>
          <a:lstStyle/>
          <a:p>
            <a:r>
              <a:rPr lang="en-US">
                <a:ea typeface="Calibri Light"/>
                <a:cs typeface="Calibri Light"/>
              </a:rPr>
              <a:t>Use case – A manager wants to Approve/deny a record</a:t>
            </a:r>
          </a:p>
        </p:txBody>
      </p:sp>
      <p:sp>
        <p:nvSpPr>
          <p:cNvPr id="5" name="Footer Placeholder 4">
            <a:extLst>
              <a:ext uri="{FF2B5EF4-FFF2-40B4-BE49-F238E27FC236}">
                <a16:creationId xmlns:a16="http://schemas.microsoft.com/office/drawing/2014/main" id="{3C6BB476-08A6-4E47-0F2D-7DD9C28CCA53}"/>
              </a:ext>
            </a:extLst>
          </p:cNvPr>
          <p:cNvSpPr>
            <a:spLocks noGrp="1"/>
          </p:cNvSpPr>
          <p:nvPr>
            <p:ph type="ftr" sz="quarter" idx="11"/>
          </p:nvPr>
        </p:nvSpPr>
        <p:spPr/>
        <p:txBody>
          <a:bodyPr/>
          <a:lstStyle/>
          <a:p>
            <a:r>
              <a:rPr lang="en-US"/>
              <a:t>
              </a:t>
            </a:r>
          </a:p>
        </p:txBody>
      </p:sp>
      <p:sp>
        <p:nvSpPr>
          <p:cNvPr id="9" name="Content Placeholder 2">
            <a:extLst>
              <a:ext uri="{FF2B5EF4-FFF2-40B4-BE49-F238E27FC236}">
                <a16:creationId xmlns:a16="http://schemas.microsoft.com/office/drawing/2014/main" id="{FB94E191-9B05-BF5C-53EE-4BEC14F84ECB}"/>
              </a:ext>
            </a:extLst>
          </p:cNvPr>
          <p:cNvSpPr>
            <a:spLocks noGrp="1"/>
          </p:cNvSpPr>
          <p:nvPr>
            <p:ph idx="1"/>
          </p:nvPr>
        </p:nvSpPr>
        <p:spPr>
          <a:xfrm>
            <a:off x="685801" y="2091936"/>
            <a:ext cx="10131425" cy="4280790"/>
          </a:xfrm>
        </p:spPr>
        <p:txBody>
          <a:bodyPr vert="horz" lIns="91440" tIns="45720" rIns="91440" bIns="45720" rtlCol="0" anchor="t">
            <a:normAutofit/>
          </a:bodyPr>
          <a:lstStyle/>
          <a:p>
            <a:pPr>
              <a:lnSpc>
                <a:spcPct val="90000"/>
              </a:lnSpc>
              <a:buSzTx/>
            </a:pPr>
            <a:r>
              <a:rPr lang="en-US" sz="2000" b="1">
                <a:latin typeface="Aptos"/>
              </a:rPr>
              <a:t>Example case:</a:t>
            </a:r>
            <a:r>
              <a:rPr lang="en-US" sz="2000">
                <a:latin typeface="Aptos"/>
              </a:rPr>
              <a:t>  A manager wants to approve a new quote to be added to the quote table</a:t>
            </a:r>
          </a:p>
          <a:p>
            <a:pPr>
              <a:lnSpc>
                <a:spcPct val="90000"/>
              </a:lnSpc>
              <a:buClr>
                <a:srgbClr val="FFFFFF"/>
              </a:buClr>
              <a:buSzTx/>
            </a:pPr>
            <a:r>
              <a:rPr lang="en-US" sz="2000" b="1">
                <a:latin typeface="Aptos"/>
              </a:rPr>
              <a:t>What will happen:</a:t>
            </a:r>
            <a:r>
              <a:rPr lang="en-US" sz="2000">
                <a:latin typeface="Aptos"/>
              </a:rPr>
              <a:t>  A manager will see a record in the table that has the status "Pending". The manager would send our API an UPDATE request on the record they want to approve/deny. Their token would be sent to the authentication server and if their token is valid and the user is a manager, then the record would be changed to have the status field say "Approved" (or "Denied"). </a:t>
            </a:r>
            <a:endParaRPr lang="en-US" sz="2000">
              <a:latin typeface="Aptos"/>
              <a:ea typeface="Calibri"/>
              <a:cs typeface="Calibri"/>
            </a:endParaRPr>
          </a:p>
          <a:p>
            <a:pPr>
              <a:lnSpc>
                <a:spcPct val="90000"/>
              </a:lnSpc>
              <a:buClr>
                <a:srgbClr val="FFFFFF"/>
              </a:buClr>
              <a:buSzTx/>
            </a:pPr>
            <a:r>
              <a:rPr lang="en-US" sz="2000" b="1">
                <a:latin typeface="Calibri"/>
                <a:ea typeface="Calibri"/>
                <a:cs typeface="Calibri"/>
              </a:rPr>
              <a:t>Alternate scenarios:</a:t>
            </a:r>
            <a:r>
              <a:rPr lang="en-US" sz="2000">
                <a:latin typeface="Calibri"/>
                <a:ea typeface="Calibri"/>
                <a:cs typeface="Calibri"/>
              </a:rPr>
              <a:t> </a:t>
            </a:r>
          </a:p>
          <a:p>
            <a:pPr lvl="1">
              <a:lnSpc>
                <a:spcPct val="90000"/>
              </a:lnSpc>
              <a:buClr>
                <a:srgbClr val="FFFFFF"/>
              </a:buClr>
              <a:buSzTx/>
              <a:buFont typeface="Courier New"/>
              <a:buChar char="o"/>
            </a:pPr>
            <a:r>
              <a:rPr lang="en-US" sz="1800">
                <a:ea typeface="Calibri"/>
                <a:cs typeface="Calibri"/>
              </a:rPr>
              <a:t>If they are not a valid employee or manager</a:t>
            </a:r>
          </a:p>
        </p:txBody>
      </p:sp>
    </p:spTree>
    <p:extLst>
      <p:ext uri="{BB962C8B-B14F-4D97-AF65-F5344CB8AC3E}">
        <p14:creationId xmlns:p14="http://schemas.microsoft.com/office/powerpoint/2010/main" val="19981958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34D178-5E13-CC58-3197-2A0ADFFD4217}"/>
              </a:ext>
            </a:extLst>
          </p:cNvPr>
          <p:cNvSpPr>
            <a:spLocks noGrp="1"/>
          </p:cNvSpPr>
          <p:nvPr>
            <p:ph type="title"/>
          </p:nvPr>
        </p:nvSpPr>
        <p:spPr/>
        <p:txBody>
          <a:bodyPr/>
          <a:lstStyle/>
          <a:p>
            <a:r>
              <a:rPr lang="en-US"/>
              <a:t>Use Case - Request a set of records</a:t>
            </a:r>
          </a:p>
        </p:txBody>
      </p:sp>
      <p:sp>
        <p:nvSpPr>
          <p:cNvPr id="3" name="Content Placeholder 2">
            <a:extLst>
              <a:ext uri="{FF2B5EF4-FFF2-40B4-BE49-F238E27FC236}">
                <a16:creationId xmlns:a16="http://schemas.microsoft.com/office/drawing/2014/main" id="{69D8C9B5-242F-08BC-6A97-8E03ED55F5AF}"/>
              </a:ext>
            </a:extLst>
          </p:cNvPr>
          <p:cNvSpPr>
            <a:spLocks noGrp="1"/>
          </p:cNvSpPr>
          <p:nvPr>
            <p:ph idx="1"/>
          </p:nvPr>
        </p:nvSpPr>
        <p:spPr/>
        <p:txBody>
          <a:bodyPr vert="horz" lIns="91440" tIns="45720" rIns="91440" bIns="45720" rtlCol="0" anchor="t">
            <a:normAutofit/>
          </a:bodyPr>
          <a:lstStyle/>
          <a:p>
            <a:r>
              <a:rPr lang="en-US" sz="2000" b="1"/>
              <a:t>Example Case: </a:t>
            </a:r>
            <a:r>
              <a:rPr lang="en-US" sz="2000"/>
              <a:t>A user asks for the whole joke collection/set </a:t>
            </a:r>
          </a:p>
          <a:p>
            <a:r>
              <a:rPr lang="en-US" sz="2000" b="1"/>
              <a:t>What will Happen: </a:t>
            </a:r>
            <a:r>
              <a:rPr lang="en-US" sz="2000"/>
              <a:t>Our system receives a request from a user. The system checks the user's security token by passing it to the authentication server. A response is received from the authentication server. If the token is valid, return a set of approved records that meet the user's specified demands. </a:t>
            </a:r>
            <a:endParaRPr lang="en-US" sz="2000">
              <a:ea typeface="Calibri"/>
              <a:cs typeface="Calibri"/>
            </a:endParaRPr>
          </a:p>
          <a:p>
            <a:r>
              <a:rPr lang="en-US" sz="2000" b="1"/>
              <a:t>Alternate Scenarios: </a:t>
            </a:r>
            <a:endParaRPr lang="en-US" sz="2000" b="1">
              <a:ea typeface="Calibri"/>
              <a:cs typeface="Calibri"/>
            </a:endParaRPr>
          </a:p>
          <a:p>
            <a:pPr lvl="1">
              <a:lnSpc>
                <a:spcPct val="90000"/>
              </a:lnSpc>
              <a:buClr>
                <a:srgbClr val="FFFFFF"/>
              </a:buClr>
              <a:buSzTx/>
              <a:buFont typeface="Courier New"/>
              <a:buChar char="o"/>
            </a:pPr>
            <a:r>
              <a:rPr lang="en-US" sz="1800">
                <a:ea typeface="Calibri"/>
                <a:cs typeface="Calibri"/>
              </a:rPr>
              <a:t>If the token is not valid </a:t>
            </a:r>
          </a:p>
          <a:p>
            <a:pPr lvl="1">
              <a:lnSpc>
                <a:spcPct val="90000"/>
              </a:lnSpc>
              <a:buClr>
                <a:srgbClr val="FFFFFF"/>
              </a:buClr>
              <a:buSzTx/>
              <a:buFont typeface="Courier New"/>
              <a:buChar char="o"/>
            </a:pPr>
            <a:r>
              <a:rPr lang="en-US" sz="1800">
                <a:ea typeface="Calibri"/>
                <a:cs typeface="Calibri"/>
              </a:rPr>
              <a:t>If the token is expired</a:t>
            </a:r>
          </a:p>
          <a:p>
            <a:pPr lvl="1"/>
            <a:endParaRPr lang="en-US" sz="1800"/>
          </a:p>
        </p:txBody>
      </p:sp>
    </p:spTree>
    <p:extLst>
      <p:ext uri="{BB962C8B-B14F-4D97-AF65-F5344CB8AC3E}">
        <p14:creationId xmlns:p14="http://schemas.microsoft.com/office/powerpoint/2010/main" val="5957691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2F309707-A4B9-CFBB-6372-95397948FFCB}"/>
              </a:ext>
            </a:extLst>
          </p:cNvPr>
          <p:cNvSpPr/>
          <p:nvPr/>
        </p:nvSpPr>
        <p:spPr>
          <a:xfrm>
            <a:off x="659384" y="2636502"/>
            <a:ext cx="10458091" cy="3257817"/>
          </a:xfrm>
          <a:prstGeom prst="rect">
            <a:avLst/>
          </a:prstGeom>
          <a:solidFill>
            <a:schemeClr val="accent2">
              <a:alpha val="36000"/>
            </a:schemeClr>
          </a:solidFill>
          <a:ln w="381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DB3E9853-8152-DDD8-6F45-7ACAC3D083BA}"/>
              </a:ext>
            </a:extLst>
          </p:cNvPr>
          <p:cNvSpPr/>
          <p:nvPr/>
        </p:nvSpPr>
        <p:spPr>
          <a:xfrm>
            <a:off x="614680" y="1401878"/>
            <a:ext cx="1762760" cy="304305"/>
          </a:xfrm>
          <a:prstGeom prst="rect">
            <a:avLst/>
          </a:prstGeom>
          <a:solidFill>
            <a:schemeClr val="accent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D0762D66-CEA2-25E3-BAA7-3D586C2AE3B3}"/>
              </a:ext>
            </a:extLst>
          </p:cNvPr>
          <p:cNvSpPr/>
          <p:nvPr/>
        </p:nvSpPr>
        <p:spPr>
          <a:xfrm>
            <a:off x="630629" y="1416950"/>
            <a:ext cx="10515600" cy="1034887"/>
          </a:xfrm>
          <a:prstGeom prst="rect">
            <a:avLst/>
          </a:prstGeom>
          <a:solidFill>
            <a:schemeClr val="accent2">
              <a:alpha val="36000"/>
            </a:schemeClr>
          </a:solidFill>
          <a:ln w="381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E8B7A6F-4609-7C7B-1155-D78930BC986B}"/>
              </a:ext>
            </a:extLst>
          </p:cNvPr>
          <p:cNvSpPr>
            <a:spLocks noGrp="1"/>
          </p:cNvSpPr>
          <p:nvPr>
            <p:ph type="title"/>
          </p:nvPr>
        </p:nvSpPr>
        <p:spPr>
          <a:xfrm>
            <a:off x="685801" y="103484"/>
            <a:ext cx="10131425" cy="1456267"/>
          </a:xfrm>
        </p:spPr>
        <p:txBody>
          <a:bodyPr/>
          <a:lstStyle/>
          <a:p>
            <a:r>
              <a:rPr lang="en-US"/>
              <a:t>Vision Statement</a:t>
            </a:r>
          </a:p>
        </p:txBody>
      </p:sp>
      <p:sp>
        <p:nvSpPr>
          <p:cNvPr id="3" name="Content Placeholder 2">
            <a:extLst>
              <a:ext uri="{FF2B5EF4-FFF2-40B4-BE49-F238E27FC236}">
                <a16:creationId xmlns:a16="http://schemas.microsoft.com/office/drawing/2014/main" id="{AB70A111-A459-81D0-B4A6-3AEF7A0015B9}"/>
              </a:ext>
            </a:extLst>
          </p:cNvPr>
          <p:cNvSpPr>
            <a:spLocks noGrp="1"/>
          </p:cNvSpPr>
          <p:nvPr>
            <p:ph idx="1"/>
          </p:nvPr>
        </p:nvSpPr>
        <p:spPr>
          <a:xfrm>
            <a:off x="900641" y="2451837"/>
            <a:ext cx="10131425" cy="3163197"/>
          </a:xfrm>
        </p:spPr>
        <p:txBody>
          <a:bodyPr>
            <a:normAutofit/>
          </a:bodyPr>
          <a:lstStyle/>
          <a:p>
            <a:pPr marL="0" indent="0">
              <a:buNone/>
            </a:pPr>
            <a:endParaRPr lang="en-US">
              <a:ea typeface="Calibri"/>
              <a:cs typeface="Calibri"/>
            </a:endParaRPr>
          </a:p>
          <a:p>
            <a:pPr marL="0" indent="0">
              <a:buNone/>
            </a:pPr>
            <a:endParaRPr lang="en-US">
              <a:ea typeface="Calibri"/>
              <a:cs typeface="Calibri"/>
            </a:endParaRPr>
          </a:p>
          <a:p>
            <a:pPr marL="0" indent="0">
              <a:buNone/>
            </a:pPr>
            <a:r>
              <a:rPr lang="en-US">
                <a:ea typeface="Calibri"/>
                <a:cs typeface="Calibri"/>
              </a:rPr>
              <a:t>Create a dynamic data feed that delivers computer themed jokes, trivia, quotes, and biographies. This can be used to enhance the company's brand visibility by enriching digital experiences across internal and external platforms.</a:t>
            </a:r>
            <a:endParaRPr lang="en-US">
              <a:solidFill>
                <a:srgbClr val="000000"/>
              </a:solidFill>
              <a:ea typeface="Calibri"/>
              <a:cs typeface="Calibri"/>
            </a:endParaRPr>
          </a:p>
          <a:p>
            <a:pPr marL="0" indent="0">
              <a:buNone/>
            </a:pPr>
            <a:r>
              <a:rPr lang="en-US">
                <a:ea typeface="Calibri"/>
                <a:cs typeface="Calibri"/>
              </a:rPr>
              <a:t> Ex: Computer trivia line to the footer of internal websites</a:t>
            </a:r>
          </a:p>
          <a:p>
            <a:pPr marL="0" indent="0">
              <a:buNone/>
            </a:pPr>
            <a:r>
              <a:rPr lang="en-US">
                <a:ea typeface="Calibri"/>
                <a:cs typeface="Calibri"/>
              </a:rPr>
              <a:t>    Adding quotes or bios to outgoing newsletters</a:t>
            </a:r>
            <a:endParaRPr lang="en-US"/>
          </a:p>
          <a:p>
            <a:pPr marL="0" indent="0">
              <a:buNone/>
            </a:pPr>
            <a:r>
              <a:rPr lang="en-US">
                <a:ea typeface="Calibri"/>
                <a:cs typeface="Calibri"/>
              </a:rPr>
              <a:t>       Creating a computer joke contest for marketing expos</a:t>
            </a:r>
          </a:p>
          <a:p>
            <a:pPr marL="0" indent="0">
              <a:buNone/>
            </a:pPr>
            <a:endParaRPr lang="en-US">
              <a:ea typeface="Calibri"/>
              <a:cs typeface="Calibri"/>
            </a:endParaRPr>
          </a:p>
        </p:txBody>
      </p:sp>
      <p:sp>
        <p:nvSpPr>
          <p:cNvPr id="5" name="Footer Placeholder 4">
            <a:extLst>
              <a:ext uri="{FF2B5EF4-FFF2-40B4-BE49-F238E27FC236}">
                <a16:creationId xmlns:a16="http://schemas.microsoft.com/office/drawing/2014/main" id="{D169D179-CC73-B323-9C3C-3C6AD65C4C1F}"/>
              </a:ext>
            </a:extLst>
          </p:cNvPr>
          <p:cNvSpPr>
            <a:spLocks noGrp="1"/>
          </p:cNvSpPr>
          <p:nvPr>
            <p:ph type="ftr" sz="quarter" idx="11"/>
          </p:nvPr>
        </p:nvSpPr>
        <p:spPr>
          <a:xfrm>
            <a:off x="717699" y="5519694"/>
            <a:ext cx="7827659" cy="377825"/>
          </a:xfrm>
        </p:spPr>
        <p:txBody>
          <a:bodyPr/>
          <a:lstStyle/>
          <a:p>
            <a:r>
              <a:rPr lang="en-US"/>
              <a:t>
              </a:t>
            </a:r>
          </a:p>
        </p:txBody>
      </p:sp>
      <p:pic>
        <p:nvPicPr>
          <p:cNvPr id="6" name="Graphic 5" descr="3d Glasses outline">
            <a:extLst>
              <a:ext uri="{FF2B5EF4-FFF2-40B4-BE49-F238E27FC236}">
                <a16:creationId xmlns:a16="http://schemas.microsoft.com/office/drawing/2014/main" id="{F1CD25E3-ACAA-86D0-BB1F-34699DDD1A7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545358" y="3998216"/>
            <a:ext cx="1574511" cy="1574511"/>
          </a:xfrm>
          <a:prstGeom prst="rect">
            <a:avLst/>
          </a:prstGeom>
        </p:spPr>
      </p:pic>
      <p:sp>
        <p:nvSpPr>
          <p:cNvPr id="7" name="TextBox 6">
            <a:extLst>
              <a:ext uri="{FF2B5EF4-FFF2-40B4-BE49-F238E27FC236}">
                <a16:creationId xmlns:a16="http://schemas.microsoft.com/office/drawing/2014/main" id="{A9672B06-265B-411D-2596-09B70D7CB7F1}"/>
              </a:ext>
            </a:extLst>
          </p:cNvPr>
          <p:cNvSpPr txBox="1"/>
          <p:nvPr/>
        </p:nvSpPr>
        <p:spPr>
          <a:xfrm>
            <a:off x="786755" y="1299332"/>
            <a:ext cx="2032000" cy="461665"/>
          </a:xfrm>
          <a:prstGeom prst="rect">
            <a:avLst/>
          </a:prstGeom>
          <a:noFill/>
        </p:spPr>
        <p:txBody>
          <a:bodyPr wrap="square" rtlCol="0">
            <a:spAutoFit/>
          </a:bodyPr>
          <a:lstStyle/>
          <a:p>
            <a:r>
              <a:rPr lang="en-US" sz="2400"/>
              <a:t>PROBLEM</a:t>
            </a:r>
          </a:p>
        </p:txBody>
      </p:sp>
      <p:sp>
        <p:nvSpPr>
          <p:cNvPr id="11" name="Rectangle 10">
            <a:extLst>
              <a:ext uri="{FF2B5EF4-FFF2-40B4-BE49-F238E27FC236}">
                <a16:creationId xmlns:a16="http://schemas.microsoft.com/office/drawing/2014/main" id="{28EC2E76-CC21-A90E-CCD7-8BBECC64793D}"/>
              </a:ext>
            </a:extLst>
          </p:cNvPr>
          <p:cNvSpPr/>
          <p:nvPr/>
        </p:nvSpPr>
        <p:spPr>
          <a:xfrm>
            <a:off x="635945" y="2649957"/>
            <a:ext cx="1762761" cy="325102"/>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C4F9E1B4-483B-7023-15EE-37F1FC347839}"/>
              </a:ext>
            </a:extLst>
          </p:cNvPr>
          <p:cNvSpPr txBox="1"/>
          <p:nvPr/>
        </p:nvSpPr>
        <p:spPr>
          <a:xfrm>
            <a:off x="786755" y="2568677"/>
            <a:ext cx="2032000" cy="461665"/>
          </a:xfrm>
          <a:prstGeom prst="rect">
            <a:avLst/>
          </a:prstGeom>
          <a:noFill/>
        </p:spPr>
        <p:txBody>
          <a:bodyPr wrap="square" rtlCol="0">
            <a:spAutoFit/>
          </a:bodyPr>
          <a:lstStyle/>
          <a:p>
            <a:r>
              <a:rPr lang="en-US" sz="2400"/>
              <a:t>SOLUTION</a:t>
            </a:r>
          </a:p>
        </p:txBody>
      </p:sp>
      <p:sp>
        <p:nvSpPr>
          <p:cNvPr id="14" name="Content Placeholder 2">
            <a:extLst>
              <a:ext uri="{FF2B5EF4-FFF2-40B4-BE49-F238E27FC236}">
                <a16:creationId xmlns:a16="http://schemas.microsoft.com/office/drawing/2014/main" id="{5AAD14AA-1826-7D52-6C91-C5CA1442F7F1}"/>
              </a:ext>
            </a:extLst>
          </p:cNvPr>
          <p:cNvSpPr txBox="1">
            <a:spLocks/>
          </p:cNvSpPr>
          <p:nvPr/>
        </p:nvSpPr>
        <p:spPr>
          <a:xfrm>
            <a:off x="900642" y="1657597"/>
            <a:ext cx="10131425" cy="1202188"/>
          </a:xfrm>
          <a:prstGeom prst="rect">
            <a:avLst/>
          </a:prstGeom>
        </p:spPr>
        <p:txBody>
          <a:bodyPr vert="horz" lIns="91440" tIns="45720" rIns="91440" bIns="45720" rtlCol="0" anchor="ctr">
            <a:normAutofit/>
          </a:bodyPr>
          <a:lst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a:lstStyle>
          <a:p>
            <a:pPr marL="0" indent="0">
              <a:buFont typeface="Arial"/>
              <a:buNone/>
            </a:pPr>
            <a:r>
              <a:rPr lang="en-US">
                <a:ea typeface="Calibri"/>
                <a:cs typeface="Calibri"/>
              </a:rPr>
              <a:t>Buzzword Software is a rapidly growing company, and the marketing team wants to improve company branding and visibility</a:t>
            </a:r>
          </a:p>
          <a:p>
            <a:pPr marL="0" indent="0">
              <a:buFont typeface="Arial"/>
              <a:buNone/>
            </a:pPr>
            <a:endParaRPr lang="en-US">
              <a:ea typeface="Calibri"/>
              <a:cs typeface="Calibri"/>
            </a:endParaRPr>
          </a:p>
        </p:txBody>
      </p:sp>
    </p:spTree>
    <p:extLst>
      <p:ext uri="{BB962C8B-B14F-4D97-AF65-F5344CB8AC3E}">
        <p14:creationId xmlns:p14="http://schemas.microsoft.com/office/powerpoint/2010/main" val="6310324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E2C55E-2F7A-BF04-86F9-40F20A69BEC5}"/>
              </a:ext>
            </a:extLst>
          </p:cNvPr>
          <p:cNvSpPr>
            <a:spLocks noGrp="1"/>
          </p:cNvSpPr>
          <p:nvPr>
            <p:ph type="title"/>
          </p:nvPr>
        </p:nvSpPr>
        <p:spPr/>
        <p:txBody>
          <a:bodyPr/>
          <a:lstStyle/>
          <a:p>
            <a:r>
              <a:rPr lang="en-US"/>
              <a:t>Use case – Employee Requests a random record</a:t>
            </a:r>
          </a:p>
        </p:txBody>
      </p:sp>
      <p:sp>
        <p:nvSpPr>
          <p:cNvPr id="3" name="Content Placeholder 2">
            <a:extLst>
              <a:ext uri="{FF2B5EF4-FFF2-40B4-BE49-F238E27FC236}">
                <a16:creationId xmlns:a16="http://schemas.microsoft.com/office/drawing/2014/main" id="{846BADC5-83F6-78B3-BAE4-7153C0D8B478}"/>
              </a:ext>
            </a:extLst>
          </p:cNvPr>
          <p:cNvSpPr>
            <a:spLocks noGrp="1"/>
          </p:cNvSpPr>
          <p:nvPr>
            <p:ph idx="1"/>
          </p:nvPr>
        </p:nvSpPr>
        <p:spPr/>
        <p:txBody>
          <a:bodyPr vert="horz" lIns="91440" tIns="45720" rIns="91440" bIns="45720" rtlCol="0" anchor="t">
            <a:normAutofit/>
          </a:bodyPr>
          <a:lstStyle/>
          <a:p>
            <a:r>
              <a:rPr lang="en-US" sz="2000" b="1"/>
              <a:t>Example Case:</a:t>
            </a:r>
            <a:r>
              <a:rPr lang="en-US" sz="2000"/>
              <a:t> An employee requests a random joke from the data feed</a:t>
            </a:r>
            <a:endParaRPr lang="en-US" sz="2000">
              <a:ea typeface="Calibri"/>
              <a:cs typeface="Calibri"/>
            </a:endParaRPr>
          </a:p>
          <a:p>
            <a:pPr>
              <a:buClr>
                <a:srgbClr val="FFFFFF"/>
              </a:buClr>
            </a:pPr>
            <a:r>
              <a:rPr lang="en-US" sz="2000" b="1"/>
              <a:t>What will Happen: </a:t>
            </a:r>
            <a:r>
              <a:rPr lang="en-US" sz="2000"/>
              <a:t>Our system receives a request from a user. The system checks the user's security token by passing it to the authentication server. A response is received from the authentication server. If the token is valid, return a random approved entry from the specified table in our database.</a:t>
            </a:r>
            <a:endParaRPr lang="en-US" sz="2000">
              <a:ea typeface="Calibri"/>
              <a:cs typeface="Calibri"/>
            </a:endParaRPr>
          </a:p>
          <a:p>
            <a:pPr>
              <a:buClr>
                <a:srgbClr val="FFFFFF"/>
              </a:buClr>
            </a:pPr>
            <a:r>
              <a:rPr lang="en-US" sz="2000" b="1">
                <a:ea typeface="Calibri"/>
                <a:cs typeface="Calibri"/>
              </a:rPr>
              <a:t>Alternate Scenarios: </a:t>
            </a:r>
            <a:endParaRPr lang="en-US" sz="2000">
              <a:ea typeface="Calibri"/>
              <a:cs typeface="Calibri"/>
            </a:endParaRPr>
          </a:p>
          <a:p>
            <a:pPr lvl="1">
              <a:lnSpc>
                <a:spcPct val="90000"/>
              </a:lnSpc>
              <a:buClr>
                <a:srgbClr val="FFFFFF"/>
              </a:buClr>
              <a:buSzTx/>
              <a:buFont typeface="Courier New"/>
              <a:buChar char="o"/>
            </a:pPr>
            <a:r>
              <a:rPr lang="en-US">
                <a:ea typeface="Calibri"/>
                <a:cs typeface="Calibri"/>
              </a:rPr>
              <a:t>If the token is not valid </a:t>
            </a:r>
          </a:p>
          <a:p>
            <a:pPr lvl="1">
              <a:lnSpc>
                <a:spcPct val="90000"/>
              </a:lnSpc>
              <a:buClr>
                <a:srgbClr val="FFFFFF"/>
              </a:buClr>
              <a:buSzTx/>
              <a:buFont typeface="Courier New"/>
              <a:buChar char="o"/>
            </a:pPr>
            <a:r>
              <a:rPr lang="en-US">
                <a:ea typeface="Calibri"/>
                <a:cs typeface="Calibri"/>
              </a:rPr>
              <a:t>If the token is expired</a:t>
            </a:r>
          </a:p>
          <a:p>
            <a:pPr lvl="1">
              <a:buClr>
                <a:srgbClr val="FFFFFF"/>
              </a:buClr>
            </a:pPr>
            <a:endParaRPr lang="en-US"/>
          </a:p>
        </p:txBody>
      </p:sp>
    </p:spTree>
    <p:extLst>
      <p:ext uri="{BB962C8B-B14F-4D97-AF65-F5344CB8AC3E}">
        <p14:creationId xmlns:p14="http://schemas.microsoft.com/office/powerpoint/2010/main" val="245116013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3848AC-A58B-F045-430B-997C4727503C}"/>
              </a:ext>
            </a:extLst>
          </p:cNvPr>
          <p:cNvSpPr>
            <a:spLocks noGrp="1"/>
          </p:cNvSpPr>
          <p:nvPr>
            <p:ph type="title"/>
          </p:nvPr>
        </p:nvSpPr>
        <p:spPr/>
        <p:txBody>
          <a:bodyPr/>
          <a:lstStyle/>
          <a:p>
            <a:r>
              <a:rPr lang="en-US"/>
              <a:t>Use Case - Request a joke by difficulty</a:t>
            </a:r>
          </a:p>
        </p:txBody>
      </p:sp>
      <p:sp>
        <p:nvSpPr>
          <p:cNvPr id="3" name="Content Placeholder 2">
            <a:extLst>
              <a:ext uri="{FF2B5EF4-FFF2-40B4-BE49-F238E27FC236}">
                <a16:creationId xmlns:a16="http://schemas.microsoft.com/office/drawing/2014/main" id="{3F1A1B07-5354-61A1-3B39-B740948E6C31}"/>
              </a:ext>
            </a:extLst>
          </p:cNvPr>
          <p:cNvSpPr>
            <a:spLocks noGrp="1"/>
          </p:cNvSpPr>
          <p:nvPr>
            <p:ph idx="1"/>
          </p:nvPr>
        </p:nvSpPr>
        <p:spPr/>
        <p:txBody>
          <a:bodyPr vert="horz" lIns="91440" tIns="45720" rIns="91440" bIns="45720" rtlCol="0" anchor="t">
            <a:normAutofit lnSpcReduction="10000"/>
          </a:bodyPr>
          <a:lstStyle/>
          <a:p>
            <a:r>
              <a:rPr lang="en-US" sz="2000" b="1"/>
              <a:t>Example Case:</a:t>
            </a:r>
            <a:r>
              <a:rPr lang="en-US" sz="2000"/>
              <a:t> Creating a fun interactive mobile app for marketing at expos that tells users jokes based on their preferred difficulty.</a:t>
            </a:r>
          </a:p>
          <a:p>
            <a:r>
              <a:rPr lang="en-US" sz="2000" b="1"/>
              <a:t>What will Happen: </a:t>
            </a:r>
            <a:r>
              <a:rPr lang="en-US" sz="2000"/>
              <a:t>Our system receives a request from a user. The system checks the user's security token by passing it to the authentication server. A response is received from the authentication server. If the token is valid, return a random approved joke of the specified difficulty.</a:t>
            </a:r>
          </a:p>
          <a:p>
            <a:r>
              <a:rPr lang="en-US" sz="2000" b="1">
                <a:ea typeface="Calibri"/>
                <a:cs typeface="Calibri"/>
              </a:rPr>
              <a:t>Alternate Scenarios:</a:t>
            </a:r>
          </a:p>
          <a:p>
            <a:pPr lvl="1">
              <a:lnSpc>
                <a:spcPct val="90000"/>
              </a:lnSpc>
              <a:buClr>
                <a:srgbClr val="FFFFFF"/>
              </a:buClr>
              <a:buSzTx/>
              <a:buFont typeface="Courier New"/>
              <a:buChar char="o"/>
            </a:pPr>
            <a:r>
              <a:rPr lang="en-US" sz="1800">
                <a:ea typeface="Calibri"/>
                <a:cs typeface="Calibri"/>
              </a:rPr>
              <a:t>If the token is not valid </a:t>
            </a:r>
          </a:p>
          <a:p>
            <a:pPr lvl="1">
              <a:lnSpc>
                <a:spcPct val="90000"/>
              </a:lnSpc>
              <a:buClr>
                <a:srgbClr val="FFFFFF"/>
              </a:buClr>
              <a:buSzTx/>
              <a:buFont typeface="Courier New"/>
              <a:buChar char="o"/>
            </a:pPr>
            <a:r>
              <a:rPr lang="en-US" sz="1800">
                <a:ea typeface="Calibri"/>
                <a:cs typeface="Calibri"/>
              </a:rPr>
              <a:t>If the token is expired</a:t>
            </a:r>
          </a:p>
          <a:p>
            <a:pPr lvl="1">
              <a:lnSpc>
                <a:spcPct val="90000"/>
              </a:lnSpc>
              <a:buClr>
                <a:srgbClr val="FFFFFF"/>
              </a:buClr>
              <a:buSzTx/>
              <a:buFont typeface="Courier New"/>
              <a:buChar char="o"/>
            </a:pPr>
            <a:r>
              <a:rPr lang="en-US" sz="1800">
                <a:ea typeface="Calibri"/>
                <a:cs typeface="Calibri"/>
              </a:rPr>
              <a:t>If there are no jokes of the user’s specified type in database, an error response is returned to user. </a:t>
            </a:r>
          </a:p>
          <a:p>
            <a:pPr lvl="1">
              <a:lnSpc>
                <a:spcPct val="90000"/>
              </a:lnSpc>
              <a:buClr>
                <a:srgbClr val="FFFFFF"/>
              </a:buClr>
              <a:buSzTx/>
              <a:buFont typeface="Courier New"/>
              <a:buChar char="o"/>
            </a:pPr>
            <a:endParaRPr lang="en-US">
              <a:ea typeface="Calibri"/>
              <a:cs typeface="Calibri"/>
            </a:endParaRPr>
          </a:p>
          <a:p>
            <a:pPr lvl="1"/>
            <a:endParaRPr lang="en-US">
              <a:ea typeface="Calibri"/>
              <a:cs typeface="Calibri"/>
            </a:endParaRPr>
          </a:p>
          <a:p>
            <a:endParaRPr lang="en-US"/>
          </a:p>
        </p:txBody>
      </p:sp>
    </p:spTree>
    <p:extLst>
      <p:ext uri="{BB962C8B-B14F-4D97-AF65-F5344CB8AC3E}">
        <p14:creationId xmlns:p14="http://schemas.microsoft.com/office/powerpoint/2010/main" val="31079372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94CE24-380E-4A41-9A1D-A2C800A94060}"/>
            </a:ext>
          </a:extLst>
        </p:cNvPr>
        <p:cNvGrpSpPr/>
        <p:nvPr/>
      </p:nvGrpSpPr>
      <p:grpSpPr>
        <a:xfrm>
          <a:off x="0" y="0"/>
          <a:ext cx="0" cy="0"/>
          <a:chOff x="0" y="0"/>
          <a:chExt cx="0" cy="0"/>
        </a:xfrm>
      </p:grpSpPr>
      <p:sp>
        <p:nvSpPr>
          <p:cNvPr id="9" name="Rectangle 8">
            <a:extLst>
              <a:ext uri="{FF2B5EF4-FFF2-40B4-BE49-F238E27FC236}">
                <a16:creationId xmlns:a16="http://schemas.microsoft.com/office/drawing/2014/main" id="{007A0D70-CBFC-FDD9-1818-F1E54042055A}"/>
              </a:ext>
            </a:extLst>
          </p:cNvPr>
          <p:cNvSpPr/>
          <p:nvPr/>
        </p:nvSpPr>
        <p:spPr>
          <a:xfrm>
            <a:off x="1686694" y="1415715"/>
            <a:ext cx="8493760" cy="3704115"/>
          </a:xfrm>
          <a:prstGeom prst="rect">
            <a:avLst/>
          </a:prstGeom>
          <a:solidFill>
            <a:schemeClr val="accent2">
              <a:alpha val="49000"/>
            </a:schemeClr>
          </a:solidFill>
          <a:ln w="762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32F98188-2B1C-FFE5-0DD6-1B8EEB990FF0}"/>
              </a:ext>
            </a:extLst>
          </p:cNvPr>
          <p:cNvSpPr/>
          <p:nvPr/>
        </p:nvSpPr>
        <p:spPr>
          <a:xfrm>
            <a:off x="3881120" y="497840"/>
            <a:ext cx="4114800" cy="923330"/>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a:extLst>
              <a:ext uri="{FF2B5EF4-FFF2-40B4-BE49-F238E27FC236}">
                <a16:creationId xmlns:a16="http://schemas.microsoft.com/office/drawing/2014/main" id="{FA31B799-48BC-8624-7365-AF58AE849B8C}"/>
              </a:ext>
            </a:extLst>
          </p:cNvPr>
          <p:cNvSpPr>
            <a:spLocks noGrp="1"/>
          </p:cNvSpPr>
          <p:nvPr>
            <p:ph type="ftr" sz="quarter" idx="11"/>
          </p:nvPr>
        </p:nvSpPr>
        <p:spPr/>
        <p:txBody>
          <a:bodyPr/>
          <a:lstStyle/>
          <a:p>
            <a:r>
              <a:rPr lang="en-US"/>
              <a:t>
              </a:t>
            </a:r>
          </a:p>
        </p:txBody>
      </p:sp>
      <p:sp>
        <p:nvSpPr>
          <p:cNvPr id="5" name="TextBox 4">
            <a:extLst>
              <a:ext uri="{FF2B5EF4-FFF2-40B4-BE49-F238E27FC236}">
                <a16:creationId xmlns:a16="http://schemas.microsoft.com/office/drawing/2014/main" id="{EE3E12EA-AF56-ECD5-05FA-EE4C1DC556FF}"/>
              </a:ext>
            </a:extLst>
          </p:cNvPr>
          <p:cNvSpPr txBox="1"/>
          <p:nvPr/>
        </p:nvSpPr>
        <p:spPr>
          <a:xfrm>
            <a:off x="788670" y="497840"/>
            <a:ext cx="10292080" cy="923330"/>
          </a:xfrm>
          <a:prstGeom prst="rect">
            <a:avLst/>
          </a:prstGeom>
          <a:noFill/>
        </p:spPr>
        <p:txBody>
          <a:bodyPr wrap="square" rtlCol="0">
            <a:spAutoFit/>
          </a:bodyPr>
          <a:lstStyle/>
          <a:p>
            <a:pPr algn="ctr"/>
            <a:r>
              <a:rPr lang="en-US" sz="5400"/>
              <a:t>JOKE BREAK</a:t>
            </a:r>
          </a:p>
        </p:txBody>
      </p:sp>
      <p:sp>
        <p:nvSpPr>
          <p:cNvPr id="8" name="TextBox 7">
            <a:extLst>
              <a:ext uri="{FF2B5EF4-FFF2-40B4-BE49-F238E27FC236}">
                <a16:creationId xmlns:a16="http://schemas.microsoft.com/office/drawing/2014/main" id="{80700983-ED06-EFAB-6977-8AE1B24BF6F3}"/>
              </a:ext>
            </a:extLst>
          </p:cNvPr>
          <p:cNvSpPr txBox="1"/>
          <p:nvPr/>
        </p:nvSpPr>
        <p:spPr>
          <a:xfrm>
            <a:off x="1296670" y="1906649"/>
            <a:ext cx="9276080" cy="3046988"/>
          </a:xfrm>
          <a:prstGeom prst="rect">
            <a:avLst/>
          </a:prstGeom>
          <a:noFill/>
        </p:spPr>
        <p:txBody>
          <a:bodyPr wrap="square" lIns="91440" tIns="45720" rIns="91440" bIns="45720" rtlCol="0" anchor="t">
            <a:spAutoFit/>
          </a:bodyPr>
          <a:lstStyle/>
          <a:p>
            <a:pPr algn="ctr"/>
            <a:r>
              <a:rPr lang="en-US" sz="6400">
                <a:latin typeface="Impact"/>
                <a:ea typeface="Calibri"/>
                <a:cs typeface="Calibri"/>
              </a:rPr>
              <a:t>Did you hear about the IT guy who was falsely arrested?</a:t>
            </a:r>
          </a:p>
        </p:txBody>
      </p:sp>
      <p:sp>
        <p:nvSpPr>
          <p:cNvPr id="11" name="Rectangle 10">
            <a:extLst>
              <a:ext uri="{FF2B5EF4-FFF2-40B4-BE49-F238E27FC236}">
                <a16:creationId xmlns:a16="http://schemas.microsoft.com/office/drawing/2014/main" id="{154DD39D-6CEC-2735-89D3-2DDE30915834}"/>
              </a:ext>
            </a:extLst>
          </p:cNvPr>
          <p:cNvSpPr/>
          <p:nvPr/>
        </p:nvSpPr>
        <p:spPr>
          <a:xfrm>
            <a:off x="2603767" y="5312076"/>
            <a:ext cx="6634480" cy="137160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sz="3600">
                <a:ea typeface="Calibri"/>
                <a:cs typeface="Calibri"/>
              </a:rPr>
              <a:t>He was mainframed</a:t>
            </a:r>
            <a:endParaRPr lang="en-US"/>
          </a:p>
        </p:txBody>
      </p:sp>
    </p:spTree>
    <p:extLst>
      <p:ext uri="{BB962C8B-B14F-4D97-AF65-F5344CB8AC3E}">
        <p14:creationId xmlns:p14="http://schemas.microsoft.com/office/powerpoint/2010/main" val="42632547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F4432D-EA6D-B732-36A3-77F02D67E3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8A3ADE-9FBE-B9F4-8C37-5B69202DD9BC}"/>
              </a:ext>
            </a:extLst>
          </p:cNvPr>
          <p:cNvSpPr>
            <a:spLocks noGrp="1"/>
          </p:cNvSpPr>
          <p:nvPr>
            <p:ph type="title"/>
          </p:nvPr>
        </p:nvSpPr>
        <p:spPr/>
        <p:txBody>
          <a:bodyPr/>
          <a:lstStyle/>
          <a:p>
            <a:r>
              <a:rPr lang="en-US">
                <a:ea typeface="Calibri Light"/>
                <a:cs typeface="Calibri Light"/>
              </a:rPr>
              <a:t>Use case – A manager wants to delete a denied record</a:t>
            </a:r>
          </a:p>
        </p:txBody>
      </p:sp>
      <p:sp>
        <p:nvSpPr>
          <p:cNvPr id="5" name="Footer Placeholder 4">
            <a:extLst>
              <a:ext uri="{FF2B5EF4-FFF2-40B4-BE49-F238E27FC236}">
                <a16:creationId xmlns:a16="http://schemas.microsoft.com/office/drawing/2014/main" id="{CA9102C8-85C9-D7CC-7C19-554842392F8B}"/>
              </a:ext>
            </a:extLst>
          </p:cNvPr>
          <p:cNvSpPr>
            <a:spLocks noGrp="1"/>
          </p:cNvSpPr>
          <p:nvPr>
            <p:ph type="ftr" sz="quarter" idx="11"/>
          </p:nvPr>
        </p:nvSpPr>
        <p:spPr/>
        <p:txBody>
          <a:bodyPr/>
          <a:lstStyle/>
          <a:p>
            <a:r>
              <a:rPr lang="en-US"/>
              <a:t>
              </a:t>
            </a:r>
          </a:p>
        </p:txBody>
      </p:sp>
      <p:sp>
        <p:nvSpPr>
          <p:cNvPr id="9" name="Content Placeholder 2">
            <a:extLst>
              <a:ext uri="{FF2B5EF4-FFF2-40B4-BE49-F238E27FC236}">
                <a16:creationId xmlns:a16="http://schemas.microsoft.com/office/drawing/2014/main" id="{2ED23D8E-E43C-9DF0-EA2C-0270D2969B80}"/>
              </a:ext>
            </a:extLst>
          </p:cNvPr>
          <p:cNvSpPr>
            <a:spLocks noGrp="1"/>
          </p:cNvSpPr>
          <p:nvPr>
            <p:ph idx="1"/>
          </p:nvPr>
        </p:nvSpPr>
        <p:spPr>
          <a:xfrm>
            <a:off x="685801" y="2091936"/>
            <a:ext cx="10131425" cy="4280790"/>
          </a:xfrm>
        </p:spPr>
        <p:txBody>
          <a:bodyPr vert="horz" lIns="91440" tIns="45720" rIns="91440" bIns="45720" rtlCol="0" anchor="t">
            <a:normAutofit/>
          </a:bodyPr>
          <a:lstStyle/>
          <a:p>
            <a:pPr>
              <a:lnSpc>
                <a:spcPct val="90000"/>
              </a:lnSpc>
              <a:buSzTx/>
            </a:pPr>
            <a:r>
              <a:rPr lang="en-US" sz="2000" b="1">
                <a:latin typeface="Aptos"/>
              </a:rPr>
              <a:t>Example case:</a:t>
            </a:r>
            <a:r>
              <a:rPr lang="en-US" sz="2000">
                <a:latin typeface="Aptos"/>
              </a:rPr>
              <a:t> A manager deletes a biography from the database that was denied approval </a:t>
            </a:r>
          </a:p>
          <a:p>
            <a:pPr>
              <a:lnSpc>
                <a:spcPct val="90000"/>
              </a:lnSpc>
              <a:buClr>
                <a:srgbClr val="FFFFFF"/>
              </a:buClr>
              <a:buSzTx/>
            </a:pPr>
            <a:r>
              <a:rPr lang="en-US" sz="2000" b="1">
                <a:latin typeface="Aptos"/>
              </a:rPr>
              <a:t>What will happen:</a:t>
            </a:r>
            <a:r>
              <a:rPr lang="en-US" sz="2000">
                <a:latin typeface="Aptos"/>
              </a:rPr>
              <a:t>  </a:t>
            </a:r>
            <a:r>
              <a:rPr lang="en-US" sz="2000">
                <a:ea typeface="Calibri"/>
                <a:cs typeface="Calibri"/>
              </a:rPr>
              <a:t>Our system receives a request from a user. The system checks the user's security token by passing it to the authentication server. A response is received from the authentication server. If the token is valid and the response says that the user is a manager, the record is deleted from the database.</a:t>
            </a:r>
            <a:endParaRPr lang="en-US" sz="2000">
              <a:latin typeface="Aptos"/>
              <a:ea typeface="Calibri"/>
              <a:cs typeface="Calibri"/>
            </a:endParaRPr>
          </a:p>
          <a:p>
            <a:pPr>
              <a:lnSpc>
                <a:spcPct val="90000"/>
              </a:lnSpc>
              <a:buClr>
                <a:srgbClr val="FFFFFF"/>
              </a:buClr>
              <a:buSzTx/>
            </a:pPr>
            <a:r>
              <a:rPr lang="en-US" sz="2000" b="1">
                <a:latin typeface="Calibri"/>
                <a:ea typeface="Calibri"/>
                <a:cs typeface="Calibri"/>
              </a:rPr>
              <a:t>Alternate scenarios:</a:t>
            </a:r>
            <a:r>
              <a:rPr lang="en-US" sz="2000">
                <a:latin typeface="Calibri"/>
                <a:ea typeface="Calibri"/>
                <a:cs typeface="Calibri"/>
              </a:rPr>
              <a:t> </a:t>
            </a:r>
          </a:p>
          <a:p>
            <a:pPr lvl="1">
              <a:lnSpc>
                <a:spcPct val="90000"/>
              </a:lnSpc>
              <a:buClr>
                <a:srgbClr val="FFFFFF"/>
              </a:buClr>
              <a:buSzTx/>
              <a:buFont typeface="Courier New"/>
              <a:buChar char="o"/>
            </a:pPr>
            <a:r>
              <a:rPr lang="en-US" sz="1800">
                <a:ea typeface="Calibri"/>
                <a:cs typeface="Calibri"/>
              </a:rPr>
              <a:t>If the token is not valid </a:t>
            </a:r>
          </a:p>
          <a:p>
            <a:pPr lvl="1">
              <a:lnSpc>
                <a:spcPct val="90000"/>
              </a:lnSpc>
              <a:buClr>
                <a:srgbClr val="FFFFFF"/>
              </a:buClr>
              <a:buSzTx/>
              <a:buFont typeface="Courier New"/>
              <a:buChar char="o"/>
            </a:pPr>
            <a:r>
              <a:rPr lang="en-US" sz="1800">
                <a:ea typeface="Calibri"/>
                <a:cs typeface="Calibri"/>
              </a:rPr>
              <a:t>If the token is expired</a:t>
            </a:r>
          </a:p>
          <a:p>
            <a:pPr marL="457200" lvl="1" indent="0">
              <a:lnSpc>
                <a:spcPct val="90000"/>
              </a:lnSpc>
              <a:buClr>
                <a:srgbClr val="FFFFFF"/>
              </a:buClr>
              <a:buSzTx/>
              <a:buNone/>
            </a:pPr>
            <a:endParaRPr lang="en-US" sz="1800">
              <a:latin typeface="Calibri"/>
              <a:ea typeface="Calibri"/>
              <a:cs typeface="Calibri"/>
            </a:endParaRPr>
          </a:p>
          <a:p>
            <a:pPr>
              <a:lnSpc>
                <a:spcPct val="90000"/>
              </a:lnSpc>
              <a:buClr>
                <a:srgbClr val="FFFFFF"/>
              </a:buClr>
              <a:buSzTx/>
            </a:pPr>
            <a:endParaRPr lang="en-US" sz="2000">
              <a:ea typeface="Calibri"/>
              <a:cs typeface="Calibri"/>
            </a:endParaRPr>
          </a:p>
          <a:p>
            <a:pPr lvl="1">
              <a:lnSpc>
                <a:spcPct val="90000"/>
              </a:lnSpc>
              <a:buClr>
                <a:srgbClr val="FFFFFF"/>
              </a:buClr>
              <a:buSzTx/>
              <a:buFont typeface="Courier New"/>
              <a:buChar char="o"/>
            </a:pPr>
            <a:endParaRPr lang="en-US" sz="2000">
              <a:ea typeface="Calibri"/>
              <a:cs typeface="Calibri"/>
            </a:endParaRPr>
          </a:p>
        </p:txBody>
      </p:sp>
    </p:spTree>
    <p:extLst>
      <p:ext uri="{BB962C8B-B14F-4D97-AF65-F5344CB8AC3E}">
        <p14:creationId xmlns:p14="http://schemas.microsoft.com/office/powerpoint/2010/main" val="13645938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C43F-AF27-540F-E333-F06F8D572B90}"/>
              </a:ext>
            </a:extLst>
          </p:cNvPr>
          <p:cNvSpPr>
            <a:spLocks noGrp="1"/>
          </p:cNvSpPr>
          <p:nvPr>
            <p:ph type="title"/>
          </p:nvPr>
        </p:nvSpPr>
        <p:spPr/>
        <p:txBody>
          <a:bodyPr/>
          <a:lstStyle/>
          <a:p>
            <a:r>
              <a:rPr lang="en-US"/>
              <a:t>Use Case  - REQUEST A DAILY QUOTE</a:t>
            </a:r>
          </a:p>
        </p:txBody>
      </p:sp>
      <p:sp>
        <p:nvSpPr>
          <p:cNvPr id="3" name="Content Placeholder 2">
            <a:extLst>
              <a:ext uri="{FF2B5EF4-FFF2-40B4-BE49-F238E27FC236}">
                <a16:creationId xmlns:a16="http://schemas.microsoft.com/office/drawing/2014/main" id="{4DFB7A57-0B63-3ACD-9ECD-4333A51B8E89}"/>
              </a:ext>
            </a:extLst>
          </p:cNvPr>
          <p:cNvSpPr>
            <a:spLocks noGrp="1"/>
          </p:cNvSpPr>
          <p:nvPr>
            <p:ph idx="1"/>
          </p:nvPr>
        </p:nvSpPr>
        <p:spPr/>
        <p:txBody>
          <a:bodyPr vert="horz" lIns="91440" tIns="45720" rIns="91440" bIns="45720" rtlCol="0" anchor="t">
            <a:normAutofit lnSpcReduction="10000"/>
          </a:bodyPr>
          <a:lstStyle/>
          <a:p>
            <a:r>
              <a:rPr lang="en-US" sz="2000" b="1"/>
              <a:t>Example Case</a:t>
            </a:r>
            <a:r>
              <a:rPr lang="en-US" sz="2000"/>
              <a:t>: Generating a daily quote for the website.</a:t>
            </a:r>
          </a:p>
          <a:p>
            <a:r>
              <a:rPr lang="en-US" sz="2000" b="1"/>
              <a:t>What will happen:  </a:t>
            </a:r>
            <a:r>
              <a:rPr lang="en-US" sz="2000"/>
              <a:t>Our system receives a request from a user. The system checks the user's security token by passing it to the authentication server. A response is received from the authentication server. If the token is valid, return an approved quote that has not been used this year (requirement). The Database is updated to show that it has been used this year.</a:t>
            </a:r>
            <a:endParaRPr lang="en-US" sz="2000">
              <a:ea typeface="Calibri"/>
              <a:cs typeface="Calibri"/>
            </a:endParaRPr>
          </a:p>
          <a:p>
            <a:r>
              <a:rPr lang="en-US" sz="2000" b="1"/>
              <a:t>Alternate Scenarios: </a:t>
            </a:r>
            <a:endParaRPr lang="en-US" sz="2000" b="1">
              <a:ea typeface="Calibri"/>
              <a:cs typeface="Calibri"/>
            </a:endParaRPr>
          </a:p>
          <a:p>
            <a:pPr lvl="1">
              <a:lnSpc>
                <a:spcPct val="90000"/>
              </a:lnSpc>
              <a:buClr>
                <a:srgbClr val="FFFFFF"/>
              </a:buClr>
              <a:buSzTx/>
              <a:buFont typeface="Courier New"/>
              <a:buChar char="o"/>
            </a:pPr>
            <a:r>
              <a:rPr lang="en-US" sz="1800">
                <a:ea typeface="Calibri"/>
                <a:cs typeface="Calibri"/>
              </a:rPr>
              <a:t>If the token is not valid </a:t>
            </a:r>
          </a:p>
          <a:p>
            <a:pPr lvl="1">
              <a:lnSpc>
                <a:spcPct val="90000"/>
              </a:lnSpc>
              <a:buClr>
                <a:srgbClr val="FFFFFF"/>
              </a:buClr>
              <a:buSzTx/>
              <a:buFont typeface="Courier New"/>
              <a:buChar char="o"/>
            </a:pPr>
            <a:r>
              <a:rPr lang="en-US" sz="1800">
                <a:ea typeface="Calibri"/>
                <a:cs typeface="Calibri"/>
              </a:rPr>
              <a:t>If the token is expired</a:t>
            </a:r>
          </a:p>
          <a:p>
            <a:pPr lvl="1">
              <a:lnSpc>
                <a:spcPct val="90000"/>
              </a:lnSpc>
              <a:buClr>
                <a:srgbClr val="FFFFFF"/>
              </a:buClr>
              <a:buSzTx/>
              <a:buFont typeface="Courier New"/>
              <a:buChar char="o"/>
            </a:pPr>
            <a:r>
              <a:rPr lang="en-US" sz="1800">
                <a:ea typeface="Calibri"/>
                <a:cs typeface="Calibri"/>
              </a:rPr>
              <a:t>If there are no unused quotes for the year, the entries in the database are reset, and the quotes continue the pattern.</a:t>
            </a:r>
          </a:p>
          <a:p>
            <a:pPr lvl="1"/>
            <a:endParaRPr lang="en-US" sz="1800">
              <a:ea typeface="Calibri"/>
              <a:cs typeface="Calibri"/>
            </a:endParaRPr>
          </a:p>
        </p:txBody>
      </p:sp>
    </p:spTree>
    <p:extLst>
      <p:ext uri="{BB962C8B-B14F-4D97-AF65-F5344CB8AC3E}">
        <p14:creationId xmlns:p14="http://schemas.microsoft.com/office/powerpoint/2010/main" val="184715730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0DC895F7-4E59-40FB-87DD-ACE47F94C1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825" cy="685621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descr="Padlock on computer motherboard">
            <a:extLst>
              <a:ext uri="{FF2B5EF4-FFF2-40B4-BE49-F238E27FC236}">
                <a16:creationId xmlns:a16="http://schemas.microsoft.com/office/drawing/2014/main" id="{83FA44EF-FA69-6AD3-8673-0DDA5966044C}"/>
              </a:ext>
            </a:extLst>
          </p:cNvPr>
          <p:cNvPicPr>
            <a:picLocks noChangeAspect="1"/>
          </p:cNvPicPr>
          <p:nvPr/>
        </p:nvPicPr>
        <p:blipFill>
          <a:blip r:embed="rId3">
            <a:alphaModFix amt="20000"/>
          </a:blip>
          <a:srcRect t="15730"/>
          <a:stretch>
            <a:fillRect/>
          </a:stretch>
        </p:blipFill>
        <p:spPr>
          <a:xfrm>
            <a:off x="20" y="10"/>
            <a:ext cx="12191980" cy="6857990"/>
          </a:xfrm>
          <a:prstGeom prst="rect">
            <a:avLst/>
          </a:prstGeom>
        </p:spPr>
      </p:pic>
      <p:pic>
        <p:nvPicPr>
          <p:cNvPr id="13" name="Picture 12">
            <a:extLst>
              <a:ext uri="{FF2B5EF4-FFF2-40B4-BE49-F238E27FC236}">
                <a16:creationId xmlns:a16="http://schemas.microsoft.com/office/drawing/2014/main" id="{1A4C720E-710D-44F8-A8D7-2BAA61E1814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alphaModFix amt="5100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a:extLst>
              <a:ext uri="{FF2B5EF4-FFF2-40B4-BE49-F238E27FC236}">
                <a16:creationId xmlns:a16="http://schemas.microsoft.com/office/drawing/2014/main" id="{0C786DF2-6C4A-257E-975E-A47210F719DD}"/>
              </a:ext>
            </a:extLst>
          </p:cNvPr>
          <p:cNvSpPr>
            <a:spLocks noGrp="1"/>
          </p:cNvSpPr>
          <p:nvPr>
            <p:ph type="ctrTitle"/>
          </p:nvPr>
        </p:nvSpPr>
        <p:spPr>
          <a:xfrm>
            <a:off x="3962399" y="1964267"/>
            <a:ext cx="7197726" cy="2421464"/>
          </a:xfrm>
        </p:spPr>
        <p:txBody>
          <a:bodyPr>
            <a:normAutofit/>
          </a:bodyPr>
          <a:lstStyle/>
          <a:p>
            <a:r>
              <a:rPr lang="en-US"/>
              <a:t>Security Risks</a:t>
            </a:r>
          </a:p>
        </p:txBody>
      </p:sp>
      <p:sp>
        <p:nvSpPr>
          <p:cNvPr id="5" name="Footer Placeholder 4">
            <a:extLst>
              <a:ext uri="{FF2B5EF4-FFF2-40B4-BE49-F238E27FC236}">
                <a16:creationId xmlns:a16="http://schemas.microsoft.com/office/drawing/2014/main" id="{E1D6AFFE-E331-6B58-24AE-4B4247FBC1FF}"/>
              </a:ext>
            </a:extLst>
          </p:cNvPr>
          <p:cNvSpPr>
            <a:spLocks noGrp="1"/>
          </p:cNvSpPr>
          <p:nvPr>
            <p:ph type="ftr" sz="quarter" idx="11"/>
          </p:nvPr>
        </p:nvSpPr>
        <p:spPr>
          <a:xfrm>
            <a:off x="3962399" y="5870575"/>
            <a:ext cx="4893958" cy="377825"/>
          </a:xfrm>
        </p:spPr>
        <p:txBody>
          <a:bodyPr>
            <a:normAutofit/>
          </a:bodyPr>
          <a:lstStyle/>
          <a:p>
            <a:pPr>
              <a:lnSpc>
                <a:spcPct val="90000"/>
              </a:lnSpc>
              <a:spcAft>
                <a:spcPts val="600"/>
              </a:spcAft>
            </a:pPr>
            <a:r>
              <a:rPr lang="en-US" sz="700"/>
              <a:t>
              </a:t>
            </a:r>
          </a:p>
        </p:txBody>
      </p:sp>
    </p:spTree>
    <p:extLst>
      <p:ext uri="{BB962C8B-B14F-4D97-AF65-F5344CB8AC3E}">
        <p14:creationId xmlns:p14="http://schemas.microsoft.com/office/powerpoint/2010/main" val="41419292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6E42F254-D791-FFEE-C314-CCF429EF9AE8}"/>
              </a:ext>
            </a:extLst>
          </p:cNvPr>
          <p:cNvSpPr/>
          <p:nvPr/>
        </p:nvSpPr>
        <p:spPr>
          <a:xfrm>
            <a:off x="6413120" y="5309947"/>
            <a:ext cx="4629150" cy="532538"/>
          </a:xfrm>
          <a:prstGeom prst="rect">
            <a:avLst/>
          </a:prstGeom>
          <a:solidFill>
            <a:schemeClr val="tx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F6EA0DC8-989F-1F7B-4495-3018F98237A1}"/>
              </a:ext>
            </a:extLst>
          </p:cNvPr>
          <p:cNvSpPr/>
          <p:nvPr/>
        </p:nvSpPr>
        <p:spPr>
          <a:xfrm>
            <a:off x="6427427" y="4310489"/>
            <a:ext cx="4629150" cy="502384"/>
          </a:xfrm>
          <a:prstGeom prst="rect">
            <a:avLst/>
          </a:prstGeom>
          <a:solidFill>
            <a:schemeClr val="tx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911B4E41-EF58-94CF-D6FF-3F2D6E8844F1}"/>
              </a:ext>
            </a:extLst>
          </p:cNvPr>
          <p:cNvSpPr/>
          <p:nvPr/>
        </p:nvSpPr>
        <p:spPr>
          <a:xfrm>
            <a:off x="6431968" y="3206599"/>
            <a:ext cx="4629150" cy="603664"/>
          </a:xfrm>
          <a:prstGeom prst="rect">
            <a:avLst/>
          </a:prstGeom>
          <a:solidFill>
            <a:schemeClr val="tx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CD2686DF-EB03-C04F-6EDA-7C5F20C0EAAD}"/>
              </a:ext>
            </a:extLst>
          </p:cNvPr>
          <p:cNvSpPr/>
          <p:nvPr/>
        </p:nvSpPr>
        <p:spPr>
          <a:xfrm>
            <a:off x="6431968" y="2059043"/>
            <a:ext cx="4629150" cy="730496"/>
          </a:xfrm>
          <a:prstGeom prst="rect">
            <a:avLst/>
          </a:prstGeom>
          <a:solidFill>
            <a:schemeClr val="tx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C4D736D1-8ED2-D782-B7C2-81A18A20B357}"/>
              </a:ext>
            </a:extLst>
          </p:cNvPr>
          <p:cNvSpPr/>
          <p:nvPr/>
        </p:nvSpPr>
        <p:spPr>
          <a:xfrm>
            <a:off x="920614" y="5316771"/>
            <a:ext cx="4629150" cy="544881"/>
          </a:xfrm>
          <a:prstGeom prst="rect">
            <a:avLst/>
          </a:prstGeom>
          <a:solidFill>
            <a:schemeClr val="tx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6AB794C-8C58-26B8-13F2-CFC48F40666D}"/>
              </a:ext>
            </a:extLst>
          </p:cNvPr>
          <p:cNvSpPr/>
          <p:nvPr/>
        </p:nvSpPr>
        <p:spPr>
          <a:xfrm>
            <a:off x="925152" y="4329278"/>
            <a:ext cx="4629150" cy="559953"/>
          </a:xfrm>
          <a:prstGeom prst="rect">
            <a:avLst/>
          </a:prstGeom>
          <a:solidFill>
            <a:schemeClr val="tx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E2E5C223-1A42-0EBE-9148-23A412D2FBE5}"/>
              </a:ext>
            </a:extLst>
          </p:cNvPr>
          <p:cNvSpPr/>
          <p:nvPr/>
        </p:nvSpPr>
        <p:spPr>
          <a:xfrm>
            <a:off x="929693" y="3278400"/>
            <a:ext cx="4629150" cy="559953"/>
          </a:xfrm>
          <a:prstGeom prst="rect">
            <a:avLst/>
          </a:prstGeom>
          <a:solidFill>
            <a:schemeClr val="tx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0853BD35-5554-AC58-EC04-EF9A4158584A}"/>
              </a:ext>
            </a:extLst>
          </p:cNvPr>
          <p:cNvSpPr/>
          <p:nvPr/>
        </p:nvSpPr>
        <p:spPr>
          <a:xfrm>
            <a:off x="929693" y="2044601"/>
            <a:ext cx="4629150" cy="730496"/>
          </a:xfrm>
          <a:prstGeom prst="rect">
            <a:avLst/>
          </a:prstGeom>
          <a:solidFill>
            <a:schemeClr val="tx1">
              <a:lumMod val="5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1A863AB-3BDD-CEAB-4E35-755407E0FEC8}"/>
              </a:ext>
            </a:extLst>
          </p:cNvPr>
          <p:cNvSpPr>
            <a:spLocks noGrp="1"/>
          </p:cNvSpPr>
          <p:nvPr>
            <p:ph type="title"/>
          </p:nvPr>
        </p:nvSpPr>
        <p:spPr/>
        <p:txBody>
          <a:bodyPr/>
          <a:lstStyle/>
          <a:p>
            <a:r>
              <a:rPr lang="en-US" cap="none"/>
              <a:t>SECURITY RISKS &amp; SOLUTIONS</a:t>
            </a:r>
          </a:p>
        </p:txBody>
      </p:sp>
      <p:sp>
        <p:nvSpPr>
          <p:cNvPr id="4" name="Footer Placeholder 3">
            <a:extLst>
              <a:ext uri="{FF2B5EF4-FFF2-40B4-BE49-F238E27FC236}">
                <a16:creationId xmlns:a16="http://schemas.microsoft.com/office/drawing/2014/main" id="{4BD7E25C-0974-6EB7-9D14-053C0BE3C8FD}"/>
              </a:ext>
            </a:extLst>
          </p:cNvPr>
          <p:cNvSpPr>
            <a:spLocks noGrp="1"/>
          </p:cNvSpPr>
          <p:nvPr>
            <p:ph type="ftr" sz="quarter" idx="11"/>
          </p:nvPr>
        </p:nvSpPr>
        <p:spPr>
          <a:xfrm>
            <a:off x="69114" y="5870575"/>
            <a:ext cx="7827659" cy="377825"/>
          </a:xfrm>
        </p:spPr>
        <p:txBody>
          <a:bodyPr/>
          <a:lstStyle/>
          <a:p>
            <a:r>
              <a:rPr lang="en-US"/>
              <a:t>
              </a:t>
            </a:r>
          </a:p>
        </p:txBody>
      </p:sp>
      <p:sp>
        <p:nvSpPr>
          <p:cNvPr id="6" name="Rectangle 5">
            <a:extLst>
              <a:ext uri="{FF2B5EF4-FFF2-40B4-BE49-F238E27FC236}">
                <a16:creationId xmlns:a16="http://schemas.microsoft.com/office/drawing/2014/main" id="{7BF7456F-5CB2-F538-2636-AD2A46A870F8}"/>
              </a:ext>
            </a:extLst>
          </p:cNvPr>
          <p:cNvSpPr/>
          <p:nvPr/>
        </p:nvSpPr>
        <p:spPr>
          <a:xfrm>
            <a:off x="929693" y="2054370"/>
            <a:ext cx="4629150" cy="4373033"/>
          </a:xfrm>
          <a:prstGeom prst="rect">
            <a:avLst/>
          </a:prstGeom>
          <a:solidFill>
            <a:schemeClr val="accent6">
              <a:alpha val="67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F504A948-2977-920E-2ED5-DF38A4A797FF}"/>
              </a:ext>
            </a:extLst>
          </p:cNvPr>
          <p:cNvSpPr/>
          <p:nvPr/>
        </p:nvSpPr>
        <p:spPr>
          <a:xfrm>
            <a:off x="6422183" y="2055233"/>
            <a:ext cx="4647313" cy="4373033"/>
          </a:xfrm>
          <a:prstGeom prst="rect">
            <a:avLst/>
          </a:prstGeom>
          <a:solidFill>
            <a:schemeClr val="accent4">
              <a:alpha val="67000"/>
            </a:schemeClr>
          </a:solidFill>
          <a:ln w="571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Down 7">
            <a:extLst>
              <a:ext uri="{FF2B5EF4-FFF2-40B4-BE49-F238E27FC236}">
                <a16:creationId xmlns:a16="http://schemas.microsoft.com/office/drawing/2014/main" id="{DD67B965-FB70-A5CC-B20F-959F5AD76B6B}"/>
              </a:ext>
            </a:extLst>
          </p:cNvPr>
          <p:cNvSpPr/>
          <p:nvPr/>
        </p:nvSpPr>
        <p:spPr>
          <a:xfrm rot="16200000">
            <a:off x="5549046" y="3428164"/>
            <a:ext cx="1020726" cy="1022398"/>
          </a:xfrm>
          <a:prstGeom prst="downArrow">
            <a:avLst/>
          </a:prstGeom>
          <a:solidFill>
            <a:schemeClr val="tx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C7B6E623-B3D4-C78A-74C4-93C7F732DEE4}"/>
              </a:ext>
            </a:extLst>
          </p:cNvPr>
          <p:cNvSpPr txBox="1"/>
          <p:nvPr/>
        </p:nvSpPr>
        <p:spPr>
          <a:xfrm>
            <a:off x="931244" y="2184202"/>
            <a:ext cx="4645746" cy="4278094"/>
          </a:xfrm>
          <a:prstGeom prst="rect">
            <a:avLst/>
          </a:prstGeom>
          <a:noFill/>
        </p:spPr>
        <p:txBody>
          <a:bodyPr wrap="square" lIns="91440" tIns="45720" rIns="91440" bIns="45720" anchor="t">
            <a:spAutoFit/>
          </a:bodyPr>
          <a:lstStyle/>
          <a:p>
            <a:pPr algn="ctr"/>
            <a:r>
              <a:rPr lang="en-US" sz="3400" b="1">
                <a:ea typeface="+mn-lt"/>
                <a:cs typeface="+mn-lt"/>
              </a:rPr>
              <a:t>SQL Injection? </a:t>
            </a:r>
          </a:p>
          <a:p>
            <a:pPr algn="ctr">
              <a:buClr>
                <a:srgbClr val="FFFFFF"/>
              </a:buClr>
            </a:pPr>
            <a:r>
              <a:rPr lang="en-US" sz="3400" b="1">
                <a:ea typeface="+mn-lt"/>
                <a:cs typeface="+mn-lt"/>
              </a:rPr>
              <a:t>Table Tampering? </a:t>
            </a:r>
          </a:p>
          <a:p>
            <a:pPr algn="ctr">
              <a:buClr>
                <a:srgbClr val="FFFFFF"/>
              </a:buClr>
            </a:pPr>
            <a:r>
              <a:rPr lang="en-US" sz="3400" b="1">
                <a:ea typeface="+mn-lt"/>
                <a:cs typeface="+mn-lt"/>
              </a:rPr>
              <a:t>Token Expiration? </a:t>
            </a:r>
          </a:p>
          <a:p>
            <a:pPr algn="ctr">
              <a:buClr>
                <a:srgbClr val="FFFFFF"/>
              </a:buClr>
            </a:pPr>
            <a:r>
              <a:rPr lang="en-US" sz="3400" b="1">
                <a:ea typeface="+mn-lt"/>
                <a:cs typeface="+mn-lt"/>
              </a:rPr>
              <a:t>Role Based Access? </a:t>
            </a:r>
          </a:p>
          <a:p>
            <a:pPr algn="ctr">
              <a:buClr>
                <a:srgbClr val="FFFFFF"/>
              </a:buClr>
            </a:pPr>
            <a:r>
              <a:rPr lang="en-US" sz="3400" b="1">
                <a:ea typeface="+mn-lt"/>
                <a:cs typeface="+mn-lt"/>
              </a:rPr>
              <a:t>Error Message Injection?</a:t>
            </a:r>
          </a:p>
          <a:p>
            <a:pPr algn="ctr">
              <a:buClr>
                <a:srgbClr val="FFFFFF"/>
              </a:buClr>
            </a:pPr>
            <a:r>
              <a:rPr lang="en-US" sz="3400" b="1">
                <a:ea typeface="+mn-lt"/>
                <a:cs typeface="+mn-lt"/>
              </a:rPr>
              <a:t>Overflow Attacks? </a:t>
            </a:r>
          </a:p>
          <a:p>
            <a:pPr algn="ctr">
              <a:buClr>
                <a:srgbClr val="FFFFFF"/>
              </a:buClr>
            </a:pPr>
            <a:r>
              <a:rPr lang="en-US" sz="3400" b="1">
                <a:ea typeface="+mn-lt"/>
                <a:cs typeface="+mn-lt"/>
              </a:rPr>
              <a:t>Code Injection?</a:t>
            </a:r>
          </a:p>
          <a:p>
            <a:pPr algn="ctr"/>
            <a:r>
              <a:rPr lang="en-US" sz="3400" b="1">
                <a:ea typeface="+mn-lt"/>
                <a:cs typeface="+mn-lt"/>
              </a:rPr>
              <a:t>DDoS?</a:t>
            </a:r>
          </a:p>
        </p:txBody>
      </p:sp>
      <p:sp>
        <p:nvSpPr>
          <p:cNvPr id="11" name="TextBox 10">
            <a:extLst>
              <a:ext uri="{FF2B5EF4-FFF2-40B4-BE49-F238E27FC236}">
                <a16:creationId xmlns:a16="http://schemas.microsoft.com/office/drawing/2014/main" id="{3B5E9CEB-1981-4FCD-13E2-16B6C0DDB212}"/>
              </a:ext>
            </a:extLst>
          </p:cNvPr>
          <p:cNvSpPr txBox="1"/>
          <p:nvPr/>
        </p:nvSpPr>
        <p:spPr>
          <a:xfrm>
            <a:off x="6440330" y="2165112"/>
            <a:ext cx="4601940" cy="4278094"/>
          </a:xfrm>
          <a:prstGeom prst="rect">
            <a:avLst/>
          </a:prstGeom>
          <a:noFill/>
        </p:spPr>
        <p:txBody>
          <a:bodyPr wrap="square" lIns="91440" tIns="45720" rIns="91440" bIns="45720" anchor="t">
            <a:spAutoFit/>
          </a:bodyPr>
          <a:lstStyle/>
          <a:p>
            <a:pPr algn="ctr"/>
            <a:r>
              <a:rPr lang="en-US" sz="3400" b="1">
                <a:ea typeface="+mn-lt"/>
                <a:cs typeface="+mn-lt"/>
              </a:rPr>
              <a:t>Data Sanitization!</a:t>
            </a:r>
          </a:p>
          <a:p>
            <a:pPr algn="ctr">
              <a:buClr>
                <a:srgbClr val="FFFFFF"/>
              </a:buClr>
            </a:pPr>
            <a:r>
              <a:rPr lang="en-US" sz="3400" b="1">
                <a:ea typeface="+mn-lt"/>
                <a:cs typeface="+mn-lt"/>
              </a:rPr>
              <a:t>Strict SQL Field Rules!</a:t>
            </a:r>
          </a:p>
          <a:p>
            <a:pPr algn="ctr">
              <a:buClr>
                <a:srgbClr val="FFFFFF"/>
              </a:buClr>
            </a:pPr>
            <a:r>
              <a:rPr lang="en-US" sz="3400" b="1">
                <a:ea typeface="+mn-lt"/>
                <a:cs typeface="+mn-lt"/>
              </a:rPr>
              <a:t>REST Authentication!</a:t>
            </a:r>
          </a:p>
          <a:p>
            <a:pPr algn="ctr">
              <a:buClr>
                <a:srgbClr val="FFFFFF"/>
              </a:buClr>
            </a:pPr>
            <a:r>
              <a:rPr lang="en-US" sz="3400" b="1">
                <a:ea typeface="+mn-lt"/>
                <a:cs typeface="+mn-lt"/>
              </a:rPr>
              <a:t>REST Authorization!</a:t>
            </a:r>
          </a:p>
          <a:p>
            <a:pPr algn="ctr">
              <a:buClr>
                <a:srgbClr val="FFFFFF"/>
              </a:buClr>
            </a:pPr>
            <a:r>
              <a:rPr lang="en-US" sz="3400" b="1">
                <a:ea typeface="+mn-lt"/>
                <a:cs typeface="+mn-lt"/>
              </a:rPr>
              <a:t>Scrub Error Message!</a:t>
            </a:r>
          </a:p>
          <a:p>
            <a:pPr algn="ctr">
              <a:buClr>
                <a:srgbClr val="FFFFFF"/>
              </a:buClr>
            </a:pPr>
            <a:r>
              <a:rPr lang="en-US" sz="3400" b="1">
                <a:ea typeface="+mn-lt"/>
                <a:cs typeface="+mn-lt"/>
              </a:rPr>
              <a:t>Input Validation!</a:t>
            </a:r>
          </a:p>
          <a:p>
            <a:pPr algn="ctr">
              <a:buClr>
                <a:srgbClr val="FFFFFF"/>
              </a:buClr>
            </a:pPr>
            <a:r>
              <a:rPr lang="en-US" sz="3400" b="1">
                <a:ea typeface="+mn-lt"/>
                <a:cs typeface="+mn-lt"/>
              </a:rPr>
              <a:t>Checksum Validation!</a:t>
            </a:r>
          </a:p>
          <a:p>
            <a:pPr algn="ctr"/>
            <a:r>
              <a:rPr lang="en-US" sz="3400" b="1">
                <a:ea typeface="+mn-lt"/>
                <a:cs typeface="+mn-lt"/>
              </a:rPr>
              <a:t>Rate Limiting!(?)</a:t>
            </a:r>
          </a:p>
        </p:txBody>
      </p:sp>
    </p:spTree>
    <p:extLst>
      <p:ext uri="{BB962C8B-B14F-4D97-AF65-F5344CB8AC3E}">
        <p14:creationId xmlns:p14="http://schemas.microsoft.com/office/powerpoint/2010/main" val="18874533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p:cNvGrpSpPr/>
        <p:nvPr/>
      </p:nvGrpSpPr>
      <p:grpSpPr>
        <a:xfrm>
          <a:off x="0" y="0"/>
          <a:ext cx="0" cy="0"/>
          <a:chOff x="0" y="0"/>
          <a:chExt cx="0" cy="0"/>
        </a:xfrm>
      </p:grpSpPr>
      <p:pic>
        <p:nvPicPr>
          <p:cNvPr id="14" name="Picture 13">
            <a:extLst>
              <a:ext uri="{FF2B5EF4-FFF2-40B4-BE49-F238E27FC236}">
                <a16:creationId xmlns:a16="http://schemas.microsoft.com/office/drawing/2014/main" id="{6AF6706C-CF07-43A1-BCC4-CBA5D33820D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6" name="Title 5">
            <a:extLst>
              <a:ext uri="{FF2B5EF4-FFF2-40B4-BE49-F238E27FC236}">
                <a16:creationId xmlns:a16="http://schemas.microsoft.com/office/drawing/2014/main" id="{5857D4E0-0121-8B54-1378-C844D67826C4}"/>
              </a:ext>
            </a:extLst>
          </p:cNvPr>
          <p:cNvSpPr>
            <a:spLocks noGrp="1"/>
          </p:cNvSpPr>
          <p:nvPr>
            <p:ph type="title"/>
          </p:nvPr>
        </p:nvSpPr>
        <p:spPr>
          <a:xfrm>
            <a:off x="643464" y="639097"/>
            <a:ext cx="4789678" cy="3746634"/>
          </a:xfrm>
        </p:spPr>
        <p:txBody>
          <a:bodyPr vert="horz" lIns="91440" tIns="45720" rIns="91440" bIns="45720" rtlCol="0" anchor="b">
            <a:normAutofit/>
          </a:bodyPr>
          <a:lstStyle/>
          <a:p>
            <a:pPr algn="r"/>
            <a:r>
              <a:rPr lang="en-US" sz="4800" cap="all"/>
              <a:t>Thank You!</a:t>
            </a:r>
          </a:p>
        </p:txBody>
      </p:sp>
      <p:sp>
        <p:nvSpPr>
          <p:cNvPr id="7" name="Text Placeholder 6">
            <a:extLst>
              <a:ext uri="{FF2B5EF4-FFF2-40B4-BE49-F238E27FC236}">
                <a16:creationId xmlns:a16="http://schemas.microsoft.com/office/drawing/2014/main" id="{0F060FB2-5E9D-6442-E2CD-4F9EC5D14B5E}"/>
              </a:ext>
            </a:extLst>
          </p:cNvPr>
          <p:cNvSpPr>
            <a:spLocks noGrp="1"/>
          </p:cNvSpPr>
          <p:nvPr>
            <p:ph type="body" idx="1"/>
          </p:nvPr>
        </p:nvSpPr>
        <p:spPr>
          <a:xfrm>
            <a:off x="643464" y="4385732"/>
            <a:ext cx="4813437" cy="1838087"/>
          </a:xfrm>
        </p:spPr>
        <p:txBody>
          <a:bodyPr vert="horz" lIns="91440" tIns="45720" rIns="91440" bIns="45720" rtlCol="0" anchor="t">
            <a:normAutofit/>
          </a:bodyPr>
          <a:lstStyle/>
          <a:p>
            <a:pPr algn="r"/>
            <a:r>
              <a:rPr lang="en-US" sz="1800" cap="all"/>
              <a:t>Questions?</a:t>
            </a:r>
          </a:p>
        </p:txBody>
      </p:sp>
      <p:pic>
        <p:nvPicPr>
          <p:cNvPr id="11" name="Graphic 10" descr="Help">
            <a:extLst>
              <a:ext uri="{FF2B5EF4-FFF2-40B4-BE49-F238E27FC236}">
                <a16:creationId xmlns:a16="http://schemas.microsoft.com/office/drawing/2014/main" id="{2ABA33AE-BFD3-BC9A-7FC5-A84A91757CB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6076606" y="690853"/>
            <a:ext cx="5471927" cy="5471927"/>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4" name="Footer Placeholder 3">
            <a:extLst>
              <a:ext uri="{FF2B5EF4-FFF2-40B4-BE49-F238E27FC236}">
                <a16:creationId xmlns:a16="http://schemas.microsoft.com/office/drawing/2014/main" id="{9D30DA2C-D281-5389-BF0B-FA133E23BC3D}"/>
              </a:ext>
            </a:extLst>
          </p:cNvPr>
          <p:cNvSpPr>
            <a:spLocks noGrp="1"/>
          </p:cNvSpPr>
          <p:nvPr>
            <p:ph type="ftr" sz="quarter" idx="11"/>
          </p:nvPr>
        </p:nvSpPr>
        <p:spPr>
          <a:xfrm>
            <a:off x="719663" y="6391687"/>
            <a:ext cx="6762959" cy="377825"/>
          </a:xfrm>
        </p:spPr>
        <p:txBody>
          <a:bodyPr vert="horz" lIns="91440" tIns="45720" rIns="91440" bIns="45720" rtlCol="0" anchor="ctr">
            <a:normAutofit/>
          </a:bodyPr>
          <a:lstStyle/>
          <a:p>
            <a:pPr defTabSz="914400">
              <a:lnSpc>
                <a:spcPct val="90000"/>
              </a:lnSpc>
              <a:spcAft>
                <a:spcPts val="600"/>
              </a:spcAft>
            </a:pPr>
            <a:r>
              <a:rPr lang="en-US" sz="700" b="0" i="0" kern="1200">
                <a:solidFill>
                  <a:schemeClr val="tx1"/>
                </a:solidFill>
                <a:effectLst/>
                <a:latin typeface="+mn-lt"/>
                <a:ea typeface="+mn-ea"/>
                <a:cs typeface="+mn-cs"/>
              </a:rPr>
              <a:t>
              </a:t>
            </a:r>
          </a:p>
        </p:txBody>
      </p:sp>
    </p:spTree>
    <p:extLst>
      <p:ext uri="{BB962C8B-B14F-4D97-AF65-F5344CB8AC3E}">
        <p14:creationId xmlns:p14="http://schemas.microsoft.com/office/powerpoint/2010/main" val="119126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6"/>
                                        </p:tgtEl>
                                        <p:attrNameLst>
                                          <p:attrName>style.visibility</p:attrName>
                                        </p:attrNameLst>
                                      </p:cBhvr>
                                      <p:to>
                                        <p:strVal val="visible"/>
                                      </p:to>
                                    </p:set>
                                    <p:animEffect transition="in" filter="fade">
                                      <p:cBhvr>
                                        <p:cTn id="7" dur="700"/>
                                        <p:tgtEl>
                                          <p:spTgt spid="6"/>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11"/>
                                        </p:tgtEl>
                                        <p:attrNameLst>
                                          <p:attrName>style.visibility</p:attrName>
                                        </p:attrNameLst>
                                      </p:cBhvr>
                                      <p:to>
                                        <p:strVal val="visible"/>
                                      </p:to>
                                    </p:set>
                                    <p:animEffect transition="in" filter="fade">
                                      <p:cBhvr>
                                        <p:cTn id="10" dur="7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2"/>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965A72-07A0-8ED8-015B-DC43C9463BFF}"/>
              </a:ext>
            </a:extLst>
          </p:cNvPr>
          <p:cNvSpPr>
            <a:spLocks noGrp="1"/>
          </p:cNvSpPr>
          <p:nvPr>
            <p:ph type="ctrTitle"/>
          </p:nvPr>
        </p:nvSpPr>
        <p:spPr>
          <a:xfrm>
            <a:off x="643464" y="639097"/>
            <a:ext cx="4789678" cy="3746634"/>
          </a:xfrm>
        </p:spPr>
        <p:txBody>
          <a:bodyPr>
            <a:normAutofit/>
          </a:bodyPr>
          <a:lstStyle/>
          <a:p>
            <a:r>
              <a:rPr lang="en-US" b="1"/>
              <a:t>Users</a:t>
            </a:r>
          </a:p>
        </p:txBody>
      </p:sp>
      <p:pic>
        <p:nvPicPr>
          <p:cNvPr id="9" name="Graphic 8" descr="Users">
            <a:extLst>
              <a:ext uri="{FF2B5EF4-FFF2-40B4-BE49-F238E27FC236}">
                <a16:creationId xmlns:a16="http://schemas.microsoft.com/office/drawing/2014/main" id="{F4B562A1-C5D7-964A-FB57-550BB104163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6076606" y="690853"/>
            <a:ext cx="5471927" cy="5471927"/>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pic>
      <p:sp>
        <p:nvSpPr>
          <p:cNvPr id="5" name="Footer Placeholder 4">
            <a:extLst>
              <a:ext uri="{FF2B5EF4-FFF2-40B4-BE49-F238E27FC236}">
                <a16:creationId xmlns:a16="http://schemas.microsoft.com/office/drawing/2014/main" id="{6F5C2C36-F84E-9797-92AC-E8C1215D8400}"/>
              </a:ext>
            </a:extLst>
          </p:cNvPr>
          <p:cNvSpPr>
            <a:spLocks noGrp="1"/>
          </p:cNvSpPr>
          <p:nvPr>
            <p:ph type="ftr" sz="quarter" idx="11"/>
          </p:nvPr>
        </p:nvSpPr>
        <p:spPr>
          <a:xfrm>
            <a:off x="719663" y="6391687"/>
            <a:ext cx="6762959" cy="377825"/>
          </a:xfrm>
        </p:spPr>
        <p:txBody>
          <a:bodyPr>
            <a:normAutofit/>
          </a:bodyPr>
          <a:lstStyle/>
          <a:p>
            <a:pPr>
              <a:lnSpc>
                <a:spcPct val="90000"/>
              </a:lnSpc>
              <a:spcAft>
                <a:spcPts val="600"/>
              </a:spcAft>
            </a:pPr>
            <a:r>
              <a:rPr lang="en-US" sz="700"/>
              <a:t>
              </a:t>
            </a:r>
          </a:p>
        </p:txBody>
      </p:sp>
    </p:spTree>
    <p:extLst>
      <p:ext uri="{BB962C8B-B14F-4D97-AF65-F5344CB8AC3E}">
        <p14:creationId xmlns:p14="http://schemas.microsoft.com/office/powerpoint/2010/main" val="11556621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par>
                                <p:cTn id="8" presetID="10" presetClass="entr" presetSubtype="0" fill="hold" nodeType="withEffect">
                                  <p:stCondLst>
                                    <p:cond delay="500"/>
                                  </p:stCondLst>
                                  <p:iterate>
                                    <p:tmPct val="10000"/>
                                  </p:iterate>
                                  <p:childTnLst>
                                    <p:set>
                                      <p:cBhvr>
                                        <p:cTn id="9" dur="1" fill="hold">
                                          <p:stCondLst>
                                            <p:cond delay="0"/>
                                          </p:stCondLst>
                                        </p:cTn>
                                        <p:tgtEl>
                                          <p:spTgt spid="9"/>
                                        </p:tgtEl>
                                        <p:attrNameLst>
                                          <p:attrName>style.visibility</p:attrName>
                                        </p:attrNameLst>
                                      </p:cBhvr>
                                      <p:to>
                                        <p:strVal val="visible"/>
                                      </p:to>
                                    </p:set>
                                    <p:animEffect transition="in" filter="fade">
                                      <p:cBhvr>
                                        <p:cTn id="10" dur="7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a:extLst>
              <a:ext uri="{FF2B5EF4-FFF2-40B4-BE49-F238E27FC236}">
                <a16:creationId xmlns:a16="http://schemas.microsoft.com/office/drawing/2014/main" id="{591C753A-4802-0CE6-CC14-27A9D5DEEAE5}"/>
              </a:ext>
            </a:extLst>
          </p:cNvPr>
          <p:cNvSpPr>
            <a:spLocks noGrp="1"/>
          </p:cNvSpPr>
          <p:nvPr>
            <p:ph type="ftr" sz="quarter" idx="11"/>
          </p:nvPr>
        </p:nvSpPr>
        <p:spPr/>
        <p:txBody>
          <a:bodyPr/>
          <a:lstStyle/>
          <a:p>
            <a:r>
              <a:rPr lang="en-US"/>
              <a:t>
              </a:t>
            </a:r>
          </a:p>
        </p:txBody>
      </p:sp>
      <p:sp>
        <p:nvSpPr>
          <p:cNvPr id="8" name="Oval 7">
            <a:extLst>
              <a:ext uri="{FF2B5EF4-FFF2-40B4-BE49-F238E27FC236}">
                <a16:creationId xmlns:a16="http://schemas.microsoft.com/office/drawing/2014/main" id="{0E0B7FC6-7AC0-0065-7464-0BE0E251EC55}"/>
              </a:ext>
            </a:extLst>
          </p:cNvPr>
          <p:cNvSpPr/>
          <p:nvPr/>
        </p:nvSpPr>
        <p:spPr>
          <a:xfrm>
            <a:off x="5347716" y="1463040"/>
            <a:ext cx="1399032" cy="1399032"/>
          </a:xfrm>
          <a:prstGeom prst="ellipse">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Graphic 10" descr="Monitor with solid fill">
            <a:extLst>
              <a:ext uri="{FF2B5EF4-FFF2-40B4-BE49-F238E27FC236}">
                <a16:creationId xmlns:a16="http://schemas.microsoft.com/office/drawing/2014/main" id="{3BBD8B6D-ECFC-B4F3-6732-2552725F0A1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90032" y="1705356"/>
            <a:ext cx="914400" cy="914400"/>
          </a:xfrm>
          <a:prstGeom prst="rect">
            <a:avLst/>
          </a:prstGeom>
        </p:spPr>
      </p:pic>
      <p:cxnSp>
        <p:nvCxnSpPr>
          <p:cNvPr id="20" name="Straight Connector 19">
            <a:extLst>
              <a:ext uri="{FF2B5EF4-FFF2-40B4-BE49-F238E27FC236}">
                <a16:creationId xmlns:a16="http://schemas.microsoft.com/office/drawing/2014/main" id="{D0F4AFB0-6065-E49F-C64B-AF87F315849B}"/>
              </a:ext>
            </a:extLst>
          </p:cNvPr>
          <p:cNvCxnSpPr>
            <a:cxnSpLocks/>
          </p:cNvCxnSpPr>
          <p:nvPr/>
        </p:nvCxnSpPr>
        <p:spPr>
          <a:xfrm>
            <a:off x="4936236" y="3681984"/>
            <a:ext cx="222199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99B32A9E-C134-A923-821F-7EDC8ABFEDBB}"/>
              </a:ext>
            </a:extLst>
          </p:cNvPr>
          <p:cNvSpPr txBox="1"/>
          <p:nvPr/>
        </p:nvSpPr>
        <p:spPr>
          <a:xfrm>
            <a:off x="4661154" y="3085353"/>
            <a:ext cx="2772156" cy="523220"/>
          </a:xfrm>
          <a:prstGeom prst="rect">
            <a:avLst/>
          </a:prstGeom>
          <a:noFill/>
        </p:spPr>
        <p:txBody>
          <a:bodyPr wrap="square" rtlCol="0">
            <a:spAutoFit/>
          </a:bodyPr>
          <a:lstStyle/>
          <a:p>
            <a:pPr algn="ctr"/>
            <a:r>
              <a:rPr lang="en-US" sz="2800"/>
              <a:t>Secondary Users</a:t>
            </a:r>
          </a:p>
        </p:txBody>
      </p:sp>
      <p:sp>
        <p:nvSpPr>
          <p:cNvPr id="23" name="TextBox 22">
            <a:extLst>
              <a:ext uri="{FF2B5EF4-FFF2-40B4-BE49-F238E27FC236}">
                <a16:creationId xmlns:a16="http://schemas.microsoft.com/office/drawing/2014/main" id="{550384D8-8F19-F3F7-1C12-4EEBFA9DEF72}"/>
              </a:ext>
            </a:extLst>
          </p:cNvPr>
          <p:cNvSpPr txBox="1"/>
          <p:nvPr/>
        </p:nvSpPr>
        <p:spPr>
          <a:xfrm>
            <a:off x="4661154" y="4147141"/>
            <a:ext cx="2772156" cy="830997"/>
          </a:xfrm>
          <a:prstGeom prst="rect">
            <a:avLst/>
          </a:prstGeom>
          <a:noFill/>
        </p:spPr>
        <p:txBody>
          <a:bodyPr wrap="square" lIns="91440" tIns="45720" rIns="91440" bIns="45720" rtlCol="0" anchor="t">
            <a:spAutoFit/>
          </a:bodyPr>
          <a:lstStyle/>
          <a:p>
            <a:pPr algn="ctr"/>
            <a:r>
              <a:rPr lang="en-US" sz="2400"/>
              <a:t>IT Support</a:t>
            </a:r>
          </a:p>
          <a:p>
            <a:pPr algn="ctr"/>
            <a:r>
              <a:rPr lang="en-US" sz="2400">
                <a:ea typeface="Calibri"/>
                <a:cs typeface="Calibri"/>
              </a:rPr>
              <a:t>DBA</a:t>
            </a:r>
            <a:r>
              <a:rPr lang="en-US" sz="2400"/>
              <a:t> </a:t>
            </a:r>
          </a:p>
        </p:txBody>
      </p:sp>
      <p:sp>
        <p:nvSpPr>
          <p:cNvPr id="7" name="Oval 6">
            <a:extLst>
              <a:ext uri="{FF2B5EF4-FFF2-40B4-BE49-F238E27FC236}">
                <a16:creationId xmlns:a16="http://schemas.microsoft.com/office/drawing/2014/main" id="{C233A0C0-0734-E00B-6CF2-A43F07D08CC6}"/>
              </a:ext>
            </a:extLst>
          </p:cNvPr>
          <p:cNvSpPr/>
          <p:nvPr/>
        </p:nvSpPr>
        <p:spPr>
          <a:xfrm>
            <a:off x="1938528" y="1463040"/>
            <a:ext cx="1399032" cy="1399032"/>
          </a:xfrm>
          <a:prstGeom prst="ellipse">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Group of people with solid fill">
            <a:extLst>
              <a:ext uri="{FF2B5EF4-FFF2-40B4-BE49-F238E27FC236}">
                <a16:creationId xmlns:a16="http://schemas.microsoft.com/office/drawing/2014/main" id="{A5BCE241-815F-491E-AA49-21B86D644D87}"/>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2180844" y="1705356"/>
            <a:ext cx="914400" cy="914400"/>
          </a:xfrm>
          <a:prstGeom prst="rect">
            <a:avLst/>
          </a:prstGeom>
        </p:spPr>
      </p:pic>
      <p:sp>
        <p:nvSpPr>
          <p:cNvPr id="16" name="TextBox 15">
            <a:extLst>
              <a:ext uri="{FF2B5EF4-FFF2-40B4-BE49-F238E27FC236}">
                <a16:creationId xmlns:a16="http://schemas.microsoft.com/office/drawing/2014/main" id="{5CA24779-AF98-54EE-D327-A24904838E6F}"/>
              </a:ext>
            </a:extLst>
          </p:cNvPr>
          <p:cNvSpPr txBox="1"/>
          <p:nvPr/>
        </p:nvSpPr>
        <p:spPr>
          <a:xfrm>
            <a:off x="1495044" y="3085353"/>
            <a:ext cx="2286000" cy="523220"/>
          </a:xfrm>
          <a:prstGeom prst="rect">
            <a:avLst/>
          </a:prstGeom>
          <a:noFill/>
        </p:spPr>
        <p:txBody>
          <a:bodyPr wrap="square" rtlCol="0">
            <a:spAutoFit/>
          </a:bodyPr>
          <a:lstStyle/>
          <a:p>
            <a:pPr algn="ctr"/>
            <a:r>
              <a:rPr lang="en-US" sz="2800"/>
              <a:t>Primary Users</a:t>
            </a:r>
          </a:p>
        </p:txBody>
      </p:sp>
      <p:cxnSp>
        <p:nvCxnSpPr>
          <p:cNvPr id="19" name="Straight Connector 18">
            <a:extLst>
              <a:ext uri="{FF2B5EF4-FFF2-40B4-BE49-F238E27FC236}">
                <a16:creationId xmlns:a16="http://schemas.microsoft.com/office/drawing/2014/main" id="{BE4A8A98-05D8-68A6-529E-41A31F89999E}"/>
              </a:ext>
            </a:extLst>
          </p:cNvPr>
          <p:cNvCxnSpPr>
            <a:cxnSpLocks/>
          </p:cNvCxnSpPr>
          <p:nvPr/>
        </p:nvCxnSpPr>
        <p:spPr>
          <a:xfrm>
            <a:off x="1527048" y="3681984"/>
            <a:ext cx="222199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2DF559EC-5A37-A688-70A4-3FA4B5403003}"/>
              </a:ext>
            </a:extLst>
          </p:cNvPr>
          <p:cNvSpPr txBox="1"/>
          <p:nvPr/>
        </p:nvSpPr>
        <p:spPr>
          <a:xfrm>
            <a:off x="1251966" y="3969010"/>
            <a:ext cx="2772156" cy="1200329"/>
          </a:xfrm>
          <a:prstGeom prst="rect">
            <a:avLst/>
          </a:prstGeom>
          <a:noFill/>
        </p:spPr>
        <p:txBody>
          <a:bodyPr wrap="square" lIns="91440" tIns="45720" rIns="91440" bIns="45720" rtlCol="0" anchor="t">
            <a:spAutoFit/>
          </a:bodyPr>
          <a:lstStyle/>
          <a:p>
            <a:pPr algn="ctr"/>
            <a:r>
              <a:rPr lang="en-US" sz="2400"/>
              <a:t>Marketing Team</a:t>
            </a:r>
          </a:p>
          <a:p>
            <a:pPr algn="ctr"/>
            <a:r>
              <a:rPr lang="en-US" sz="2400"/>
              <a:t>Managers</a:t>
            </a:r>
            <a:endParaRPr lang="en-US" sz="2400">
              <a:ea typeface="Calibri"/>
              <a:cs typeface="Calibri"/>
            </a:endParaRPr>
          </a:p>
          <a:p>
            <a:pPr algn="ctr"/>
            <a:r>
              <a:rPr lang="en-US" sz="2400">
                <a:ea typeface="Calibri"/>
                <a:cs typeface="Calibri"/>
              </a:rPr>
              <a:t>Event Planners</a:t>
            </a:r>
            <a:endParaRPr lang="en-US"/>
          </a:p>
        </p:txBody>
      </p:sp>
      <p:sp>
        <p:nvSpPr>
          <p:cNvPr id="9" name="Oval 8">
            <a:extLst>
              <a:ext uri="{FF2B5EF4-FFF2-40B4-BE49-F238E27FC236}">
                <a16:creationId xmlns:a16="http://schemas.microsoft.com/office/drawing/2014/main" id="{49170C8B-06C4-05D3-3E46-4CA848777A20}"/>
              </a:ext>
            </a:extLst>
          </p:cNvPr>
          <p:cNvSpPr/>
          <p:nvPr/>
        </p:nvSpPr>
        <p:spPr>
          <a:xfrm>
            <a:off x="8756904" y="1463040"/>
            <a:ext cx="1399032" cy="1399032"/>
          </a:xfrm>
          <a:prstGeom prst="ellipse">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Graphic 12" descr="Scales of justice with solid fill">
            <a:extLst>
              <a:ext uri="{FF2B5EF4-FFF2-40B4-BE49-F238E27FC236}">
                <a16:creationId xmlns:a16="http://schemas.microsoft.com/office/drawing/2014/main" id="{AAEC7560-FED9-83C5-ABC4-6A32D02F3B88}"/>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8999220" y="1705356"/>
            <a:ext cx="914400" cy="914400"/>
          </a:xfrm>
          <a:prstGeom prst="rect">
            <a:avLst/>
          </a:prstGeom>
        </p:spPr>
      </p:pic>
      <p:sp>
        <p:nvSpPr>
          <p:cNvPr id="17" name="TextBox 16">
            <a:extLst>
              <a:ext uri="{FF2B5EF4-FFF2-40B4-BE49-F238E27FC236}">
                <a16:creationId xmlns:a16="http://schemas.microsoft.com/office/drawing/2014/main" id="{DF39F2D2-88A0-EBCC-1979-DA64CC0AB976}"/>
              </a:ext>
            </a:extLst>
          </p:cNvPr>
          <p:cNvSpPr txBox="1"/>
          <p:nvPr/>
        </p:nvSpPr>
        <p:spPr>
          <a:xfrm>
            <a:off x="8313420" y="3085353"/>
            <a:ext cx="2286000" cy="523220"/>
          </a:xfrm>
          <a:prstGeom prst="rect">
            <a:avLst/>
          </a:prstGeom>
          <a:noFill/>
        </p:spPr>
        <p:txBody>
          <a:bodyPr wrap="square" rtlCol="0">
            <a:spAutoFit/>
          </a:bodyPr>
          <a:lstStyle/>
          <a:p>
            <a:r>
              <a:rPr lang="en-US" sz="2800"/>
              <a:t>Tertiary Users</a:t>
            </a:r>
          </a:p>
        </p:txBody>
      </p:sp>
      <p:cxnSp>
        <p:nvCxnSpPr>
          <p:cNvPr id="21" name="Straight Connector 20">
            <a:extLst>
              <a:ext uri="{FF2B5EF4-FFF2-40B4-BE49-F238E27FC236}">
                <a16:creationId xmlns:a16="http://schemas.microsoft.com/office/drawing/2014/main" id="{DD257849-A990-8FB6-1D29-B8891B219024}"/>
              </a:ext>
            </a:extLst>
          </p:cNvPr>
          <p:cNvCxnSpPr>
            <a:cxnSpLocks/>
          </p:cNvCxnSpPr>
          <p:nvPr/>
        </p:nvCxnSpPr>
        <p:spPr>
          <a:xfrm>
            <a:off x="8345424" y="3681984"/>
            <a:ext cx="222199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E37FBAD5-471F-0D34-3CD1-389B0CE001D0}"/>
              </a:ext>
            </a:extLst>
          </p:cNvPr>
          <p:cNvSpPr txBox="1"/>
          <p:nvPr/>
        </p:nvSpPr>
        <p:spPr>
          <a:xfrm>
            <a:off x="8070342" y="4148927"/>
            <a:ext cx="2772156" cy="830997"/>
          </a:xfrm>
          <a:prstGeom prst="rect">
            <a:avLst/>
          </a:prstGeom>
          <a:noFill/>
        </p:spPr>
        <p:txBody>
          <a:bodyPr wrap="square" rtlCol="0">
            <a:spAutoFit/>
          </a:bodyPr>
          <a:lstStyle/>
          <a:p>
            <a:pPr algn="ctr"/>
            <a:r>
              <a:rPr lang="en-US" sz="2400"/>
              <a:t>Legal </a:t>
            </a:r>
          </a:p>
          <a:p>
            <a:pPr algn="ctr"/>
            <a:r>
              <a:rPr lang="en-US" sz="2400"/>
              <a:t>HR</a:t>
            </a:r>
          </a:p>
        </p:txBody>
      </p:sp>
    </p:spTree>
    <p:extLst>
      <p:ext uri="{BB962C8B-B14F-4D97-AF65-F5344CB8AC3E}">
        <p14:creationId xmlns:p14="http://schemas.microsoft.com/office/powerpoint/2010/main" val="1503472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a:extLst>
            <a:ext uri="{FF2B5EF4-FFF2-40B4-BE49-F238E27FC236}">
              <a16:creationId xmlns:a16="http://schemas.microsoft.com/office/drawing/2014/main" id="{98431F36-2E4A-5F13-7D81-05E11363E312}"/>
            </a:ext>
          </a:extLst>
        </p:cNvPr>
        <p:cNvGrpSpPr/>
        <p:nvPr/>
      </p:nvGrpSpPr>
      <p:grpSpPr>
        <a:xfrm>
          <a:off x="0" y="0"/>
          <a:ext cx="0" cy="0"/>
          <a:chOff x="0" y="0"/>
          <a:chExt cx="0" cy="0"/>
        </a:xfrm>
      </p:grpSpPr>
      <p:pic>
        <p:nvPicPr>
          <p:cNvPr id="35" name="Picture 34">
            <a:extLst>
              <a:ext uri="{FF2B5EF4-FFF2-40B4-BE49-F238E27FC236}">
                <a16:creationId xmlns:a16="http://schemas.microsoft.com/office/drawing/2014/main" id="{5C819037-A607-4A7B-ADF1-B04516199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7" name="Freeform: Shape 36">
            <a:extLst>
              <a:ext uri="{FF2B5EF4-FFF2-40B4-BE49-F238E27FC236}">
                <a16:creationId xmlns:a16="http://schemas.microsoft.com/office/drawing/2014/main" id="{93898D41-1314-4CA6-8C58-77AA15009C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25727" y="1312278"/>
            <a:ext cx="6766273" cy="5545722"/>
          </a:xfrm>
          <a:custGeom>
            <a:avLst/>
            <a:gdLst>
              <a:gd name="connsiteX0" fmla="*/ 4280937 w 6766273"/>
              <a:gd name="connsiteY0" fmla="*/ 0 h 5545722"/>
              <a:gd name="connsiteX1" fmla="*/ 6674449 w 6766273"/>
              <a:gd name="connsiteY1" fmla="*/ 731117 h 5545722"/>
              <a:gd name="connsiteX2" fmla="*/ 6766273 w 6766273"/>
              <a:gd name="connsiteY2" fmla="*/ 796414 h 5545722"/>
              <a:gd name="connsiteX3" fmla="*/ 6766273 w 6766273"/>
              <a:gd name="connsiteY3" fmla="*/ 5545722 h 5545722"/>
              <a:gd name="connsiteX4" fmla="*/ 190124 w 6766273"/>
              <a:gd name="connsiteY4" fmla="*/ 5545722 h 5545722"/>
              <a:gd name="connsiteX5" fmla="*/ 134775 w 6766273"/>
              <a:gd name="connsiteY5" fmla="*/ 5350810 h 5545722"/>
              <a:gd name="connsiteX6" fmla="*/ 0 w 6766273"/>
              <a:gd name="connsiteY6" fmla="*/ 4280937 h 5545722"/>
              <a:gd name="connsiteX7" fmla="*/ 4280937 w 6766273"/>
              <a:gd name="connsiteY7" fmla="*/ 0 h 5545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66273" h="5545722">
                <a:moveTo>
                  <a:pt x="4280937" y="0"/>
                </a:moveTo>
                <a:cubicBezTo>
                  <a:pt x="5167548" y="0"/>
                  <a:pt x="5991207" y="269527"/>
                  <a:pt x="6674449" y="731117"/>
                </a:cubicBezTo>
                <a:lnTo>
                  <a:pt x="6766273" y="796414"/>
                </a:lnTo>
                <a:lnTo>
                  <a:pt x="6766273" y="5545722"/>
                </a:lnTo>
                <a:lnTo>
                  <a:pt x="190124" y="5545722"/>
                </a:lnTo>
                <a:lnTo>
                  <a:pt x="134775" y="5350810"/>
                </a:lnTo>
                <a:cubicBezTo>
                  <a:pt x="46793" y="5008850"/>
                  <a:pt x="0" y="4650358"/>
                  <a:pt x="0" y="4280937"/>
                </a:cubicBezTo>
                <a:cubicBezTo>
                  <a:pt x="0" y="1916641"/>
                  <a:pt x="1916641" y="0"/>
                  <a:pt x="4280937" y="0"/>
                </a:cubicBezTo>
                <a:close/>
              </a:path>
            </a:pathLst>
          </a:custGeom>
          <a:solidFill>
            <a:schemeClr val="tx1"/>
          </a:solidFill>
          <a:ln w="50800" cap="sq" cmpd="dbl">
            <a:gradFill flip="none" rotWithShape="1">
              <a:gsLst>
                <a:gs pos="0">
                  <a:srgbClr val="FFFFFF"/>
                </a:gs>
                <a:gs pos="100000">
                  <a:schemeClr val="tx1">
                    <a:alpha val="0"/>
                  </a:schemeClr>
                </a:gs>
              </a:gsLst>
              <a:path path="circle">
                <a:fillToRect l="100000" t="100000"/>
              </a:path>
              <a:tileRect r="-100000" b="-100000"/>
            </a:gradFill>
            <a:miter lim="800000"/>
          </a:ln>
          <a:effectLst>
            <a:outerShdw blurRad="254000" algn="tl"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39" name="Freeform: Shape 38">
            <a:extLst>
              <a:ext uri="{FF2B5EF4-FFF2-40B4-BE49-F238E27FC236}">
                <a16:creationId xmlns:a16="http://schemas.microsoft.com/office/drawing/2014/main" id="{C6D0D5C6-1FB2-4DC5-9FF4-B42377830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4565" y="444565"/>
            <a:ext cx="5000062" cy="4787972"/>
          </a:xfrm>
          <a:custGeom>
            <a:avLst/>
            <a:gdLst>
              <a:gd name="connsiteX0" fmla="*/ 2500031 w 5000062"/>
              <a:gd name="connsiteY0" fmla="*/ 0 h 4787972"/>
              <a:gd name="connsiteX1" fmla="*/ 5000062 w 5000062"/>
              <a:gd name="connsiteY1" fmla="*/ 2393986 h 4787972"/>
              <a:gd name="connsiteX2" fmla="*/ 2500031 w 5000062"/>
              <a:gd name="connsiteY2" fmla="*/ 4787972 h 4787972"/>
              <a:gd name="connsiteX3" fmla="*/ 0 w 5000062"/>
              <a:gd name="connsiteY3" fmla="*/ 2393986 h 4787972"/>
              <a:gd name="connsiteX4" fmla="*/ 2500031 w 5000062"/>
              <a:gd name="connsiteY4" fmla="*/ 0 h 4787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0062" h="4787972">
                <a:moveTo>
                  <a:pt x="2500031" y="0"/>
                </a:moveTo>
                <a:cubicBezTo>
                  <a:pt x="3880760" y="0"/>
                  <a:pt x="5000062" y="1071825"/>
                  <a:pt x="5000062" y="2393986"/>
                </a:cubicBezTo>
                <a:cubicBezTo>
                  <a:pt x="5000062" y="3716148"/>
                  <a:pt x="3880760" y="4787972"/>
                  <a:pt x="2500031" y="4787972"/>
                </a:cubicBezTo>
                <a:cubicBezTo>
                  <a:pt x="1119303" y="4787972"/>
                  <a:pt x="0" y="3716148"/>
                  <a:pt x="0" y="2393986"/>
                </a:cubicBezTo>
                <a:cubicBezTo>
                  <a:pt x="0" y="1071825"/>
                  <a:pt x="1119303" y="0"/>
                  <a:pt x="2500031" y="0"/>
                </a:cubicBezTo>
                <a:close/>
              </a:path>
            </a:pathLst>
          </a:custGeom>
          <a:solidFill>
            <a:schemeClr val="tx1"/>
          </a:solidFill>
          <a:ln w="50800" cap="sq" cmpd="dbl">
            <a:gradFill flip="none" rotWithShape="1">
              <a:gsLst>
                <a:gs pos="0">
                  <a:srgbClr val="FFFFFF"/>
                </a:gs>
                <a:gs pos="100000">
                  <a:srgbClr val="FFFFFF">
                    <a:alpha val="0"/>
                  </a:srgbClr>
                </a:gs>
              </a:gsLst>
              <a:path path="circle">
                <a:fillToRect l="100000" t="100000"/>
              </a:path>
              <a:tileRect r="-100000" b="-100000"/>
            </a:gradFill>
            <a:miter lim="800000"/>
          </a:ln>
          <a:effectLst>
            <a:outerShdw blurRad="254000" algn="tl"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ooter Placeholder 4">
            <a:extLst>
              <a:ext uri="{FF2B5EF4-FFF2-40B4-BE49-F238E27FC236}">
                <a16:creationId xmlns:a16="http://schemas.microsoft.com/office/drawing/2014/main" id="{A65B92BA-476B-82A9-E3D6-F49E525D7DBF}"/>
              </a:ext>
            </a:extLst>
          </p:cNvPr>
          <p:cNvSpPr>
            <a:spLocks noGrp="1"/>
          </p:cNvSpPr>
          <p:nvPr>
            <p:ph type="ftr" sz="quarter" idx="11"/>
          </p:nvPr>
        </p:nvSpPr>
        <p:spPr>
          <a:xfrm>
            <a:off x="685801" y="5848739"/>
            <a:ext cx="2646543" cy="377825"/>
          </a:xfrm>
        </p:spPr>
        <p:txBody>
          <a:bodyPr vert="horz" lIns="91440" tIns="45720" rIns="91440" bIns="45720" rtlCol="0" anchor="ctr">
            <a:normAutofit/>
          </a:bodyPr>
          <a:lstStyle/>
          <a:p>
            <a:pPr>
              <a:lnSpc>
                <a:spcPct val="90000"/>
              </a:lnSpc>
              <a:spcAft>
                <a:spcPts val="600"/>
              </a:spcAft>
            </a:pPr>
            <a:r>
              <a:rPr lang="en-US" sz="700" b="0" i="0" kern="1200">
                <a:solidFill>
                  <a:schemeClr val="tx1"/>
                </a:solidFill>
                <a:effectLst/>
                <a:latin typeface="+mn-lt"/>
                <a:ea typeface="+mn-ea"/>
                <a:cs typeface="+mn-cs"/>
              </a:rPr>
              <a:t>
              </a:t>
            </a:r>
          </a:p>
        </p:txBody>
      </p:sp>
      <p:grpSp>
        <p:nvGrpSpPr>
          <p:cNvPr id="30" name="Group 29">
            <a:extLst>
              <a:ext uri="{FF2B5EF4-FFF2-40B4-BE49-F238E27FC236}">
                <a16:creationId xmlns:a16="http://schemas.microsoft.com/office/drawing/2014/main" id="{B22B37C3-A7AB-CD8B-4DE2-94026E452EA0}"/>
              </a:ext>
            </a:extLst>
          </p:cNvPr>
          <p:cNvGrpSpPr/>
          <p:nvPr/>
        </p:nvGrpSpPr>
        <p:grpSpPr>
          <a:xfrm>
            <a:off x="1809744" y="1321284"/>
            <a:ext cx="2269703" cy="3175149"/>
            <a:chOff x="1398270" y="1463040"/>
            <a:chExt cx="2772156" cy="3878042"/>
          </a:xfrm>
        </p:grpSpPr>
        <p:sp>
          <p:nvSpPr>
            <p:cNvPr id="7" name="Oval 6">
              <a:extLst>
                <a:ext uri="{FF2B5EF4-FFF2-40B4-BE49-F238E27FC236}">
                  <a16:creationId xmlns:a16="http://schemas.microsoft.com/office/drawing/2014/main" id="{67120343-1932-A45E-6FFD-68D458D8DDEB}"/>
                </a:ext>
              </a:extLst>
            </p:cNvPr>
            <p:cNvSpPr/>
            <p:nvPr/>
          </p:nvSpPr>
          <p:spPr>
            <a:xfrm>
              <a:off x="2084832" y="1463040"/>
              <a:ext cx="1399032" cy="1399032"/>
            </a:xfrm>
            <a:prstGeom prst="ellipse">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Graphic 14" descr="Group of people with solid fill">
              <a:extLst>
                <a:ext uri="{FF2B5EF4-FFF2-40B4-BE49-F238E27FC236}">
                  <a16:creationId xmlns:a16="http://schemas.microsoft.com/office/drawing/2014/main" id="{4458F5F1-5165-B442-83EA-4D4175EA8DBC}"/>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327148" y="1705356"/>
              <a:ext cx="914400" cy="914400"/>
            </a:xfrm>
            <a:prstGeom prst="rect">
              <a:avLst/>
            </a:prstGeom>
          </p:spPr>
        </p:pic>
        <p:sp>
          <p:nvSpPr>
            <p:cNvPr id="16" name="TextBox 15">
              <a:extLst>
                <a:ext uri="{FF2B5EF4-FFF2-40B4-BE49-F238E27FC236}">
                  <a16:creationId xmlns:a16="http://schemas.microsoft.com/office/drawing/2014/main" id="{0B63B634-BDA1-903F-1492-9CD1BDEEC126}"/>
                </a:ext>
              </a:extLst>
            </p:cNvPr>
            <p:cNvSpPr txBox="1"/>
            <p:nvPr/>
          </p:nvSpPr>
          <p:spPr>
            <a:xfrm>
              <a:off x="1641348" y="3170957"/>
              <a:ext cx="2286000" cy="539040"/>
            </a:xfrm>
            <a:prstGeom prst="rect">
              <a:avLst/>
            </a:prstGeom>
            <a:noFill/>
          </p:spPr>
          <p:txBody>
            <a:bodyPr wrap="square" lIns="91440" tIns="45720" rIns="91440" bIns="45720" rtlCol="0" anchor="t">
              <a:spAutoFit/>
            </a:bodyPr>
            <a:lstStyle/>
            <a:p>
              <a:pPr algn="ctr" defTabSz="370332">
                <a:spcAft>
                  <a:spcPts val="600"/>
                </a:spcAft>
              </a:pPr>
              <a:r>
                <a:rPr lang="en-US" sz="2250" b="1" kern="1200">
                  <a:solidFill>
                    <a:srgbClr val="555555"/>
                  </a:solidFill>
                  <a:latin typeface="+mn-lt"/>
                  <a:ea typeface="+mn-ea"/>
                  <a:cs typeface="+mn-cs"/>
                </a:rPr>
                <a:t>Primary Users</a:t>
              </a:r>
              <a:endParaRPr lang="en-US" sz="2250" b="1">
                <a:ea typeface="Calibri"/>
                <a:cs typeface="Calibri"/>
              </a:endParaRPr>
            </a:p>
          </p:txBody>
        </p:sp>
        <p:cxnSp>
          <p:nvCxnSpPr>
            <p:cNvPr id="19" name="Straight Connector 18">
              <a:extLst>
                <a:ext uri="{FF2B5EF4-FFF2-40B4-BE49-F238E27FC236}">
                  <a16:creationId xmlns:a16="http://schemas.microsoft.com/office/drawing/2014/main" id="{8FEB8348-41D5-5434-04A8-1CADA15494BA}"/>
                </a:ext>
              </a:extLst>
            </p:cNvPr>
            <p:cNvCxnSpPr>
              <a:cxnSpLocks/>
            </p:cNvCxnSpPr>
            <p:nvPr/>
          </p:nvCxnSpPr>
          <p:spPr>
            <a:xfrm>
              <a:off x="1673352" y="3681984"/>
              <a:ext cx="222199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94619074-49CE-F8C9-5C6F-4286248A50C5}"/>
                </a:ext>
              </a:extLst>
            </p:cNvPr>
            <p:cNvSpPr txBox="1"/>
            <p:nvPr/>
          </p:nvSpPr>
          <p:spPr>
            <a:xfrm>
              <a:off x="1398270" y="3969010"/>
              <a:ext cx="2772156" cy="1372072"/>
            </a:xfrm>
            <a:prstGeom prst="rect">
              <a:avLst/>
            </a:prstGeom>
            <a:noFill/>
          </p:spPr>
          <p:txBody>
            <a:bodyPr wrap="square" lIns="91440" tIns="45720" rIns="91440" bIns="45720" rtlCol="0" anchor="t">
              <a:spAutoFit/>
            </a:bodyPr>
            <a:lstStyle/>
            <a:p>
              <a:pPr algn="ctr" defTabSz="370332">
                <a:spcAft>
                  <a:spcPts val="600"/>
                </a:spcAft>
              </a:pPr>
              <a:r>
                <a:rPr lang="en-US" sz="1900" b="1" kern="1200">
                  <a:solidFill>
                    <a:srgbClr val="555555"/>
                  </a:solidFill>
                  <a:latin typeface="+mn-lt"/>
                  <a:ea typeface="+mn-ea"/>
                  <a:cs typeface="+mn-cs"/>
                </a:rPr>
                <a:t>Marketing Team</a:t>
              </a:r>
              <a:endParaRPr lang="en-US" sz="1900" b="1" kern="1200">
                <a:solidFill>
                  <a:srgbClr val="555555"/>
                </a:solidFill>
                <a:latin typeface="+mn-lt"/>
                <a:ea typeface="Calibri"/>
                <a:cs typeface="Calibri"/>
              </a:endParaRPr>
            </a:p>
            <a:p>
              <a:pPr algn="ctr" defTabSz="370332">
                <a:spcAft>
                  <a:spcPts val="600"/>
                </a:spcAft>
              </a:pPr>
              <a:r>
                <a:rPr lang="en-US" sz="1900" b="1">
                  <a:solidFill>
                    <a:srgbClr val="555555"/>
                  </a:solidFill>
                  <a:ea typeface="Calibri"/>
                  <a:cs typeface="Calibri"/>
                </a:rPr>
                <a:t>Managers</a:t>
              </a:r>
              <a:endParaRPr lang="en-US" sz="1900" b="1" kern="1200">
                <a:solidFill>
                  <a:srgbClr val="555555"/>
                </a:solidFill>
                <a:latin typeface="+mn-lt"/>
                <a:ea typeface="Calibri"/>
                <a:cs typeface="Calibri"/>
              </a:endParaRPr>
            </a:p>
            <a:p>
              <a:pPr algn="ctr" defTabSz="370332">
                <a:spcAft>
                  <a:spcPts val="600"/>
                </a:spcAft>
              </a:pPr>
              <a:r>
                <a:rPr lang="en-US" sz="1900" b="1" kern="1200">
                  <a:solidFill>
                    <a:srgbClr val="555555"/>
                  </a:solidFill>
                  <a:latin typeface="+mn-lt"/>
                  <a:ea typeface="+mn-ea"/>
                  <a:cs typeface="Calibri"/>
                </a:rPr>
                <a:t>Event Planners</a:t>
              </a:r>
              <a:endParaRPr lang="en-US" sz="1900" b="1">
                <a:ea typeface="Calibri"/>
                <a:cs typeface="Calibri"/>
              </a:endParaRPr>
            </a:p>
          </p:txBody>
        </p:sp>
      </p:grpSp>
      <p:grpSp>
        <p:nvGrpSpPr>
          <p:cNvPr id="3" name="Group 2">
            <a:extLst>
              <a:ext uri="{FF2B5EF4-FFF2-40B4-BE49-F238E27FC236}">
                <a16:creationId xmlns:a16="http://schemas.microsoft.com/office/drawing/2014/main" id="{ACC2DB67-9671-89C1-1C7E-3260F6CE937C}"/>
              </a:ext>
            </a:extLst>
          </p:cNvPr>
          <p:cNvGrpSpPr/>
          <p:nvPr/>
        </p:nvGrpSpPr>
        <p:grpSpPr>
          <a:xfrm>
            <a:off x="6989924" y="3101568"/>
            <a:ext cx="4594027" cy="3152069"/>
            <a:chOff x="168261" y="1705356"/>
            <a:chExt cx="5462337" cy="3747839"/>
          </a:xfrm>
        </p:grpSpPr>
        <p:pic>
          <p:nvPicPr>
            <p:cNvPr id="6" name="Graphic 5" descr="Clipboard with solid fill">
              <a:extLst>
                <a:ext uri="{FF2B5EF4-FFF2-40B4-BE49-F238E27FC236}">
                  <a16:creationId xmlns:a16="http://schemas.microsoft.com/office/drawing/2014/main" id="{F66F67E0-53C6-1986-EA72-E7D393703879}"/>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2327148" y="1705356"/>
              <a:ext cx="914400" cy="914400"/>
            </a:xfrm>
            <a:prstGeom prst="rect">
              <a:avLst/>
            </a:prstGeom>
          </p:spPr>
        </p:pic>
        <p:sp>
          <p:nvSpPr>
            <p:cNvPr id="10" name="TextBox 9">
              <a:extLst>
                <a:ext uri="{FF2B5EF4-FFF2-40B4-BE49-F238E27FC236}">
                  <a16:creationId xmlns:a16="http://schemas.microsoft.com/office/drawing/2014/main" id="{D4DBF883-BF49-5C93-534F-F3A435F9783D}"/>
                </a:ext>
              </a:extLst>
            </p:cNvPr>
            <p:cNvSpPr txBox="1"/>
            <p:nvPr/>
          </p:nvSpPr>
          <p:spPr>
            <a:xfrm>
              <a:off x="1915768" y="3005288"/>
              <a:ext cx="2286000" cy="540157"/>
            </a:xfrm>
            <a:prstGeom prst="rect">
              <a:avLst/>
            </a:prstGeom>
            <a:noFill/>
          </p:spPr>
          <p:txBody>
            <a:bodyPr wrap="square" lIns="91440" tIns="45720" rIns="91440" bIns="45720" rtlCol="0" anchor="t">
              <a:spAutoFit/>
            </a:bodyPr>
            <a:lstStyle/>
            <a:p>
              <a:pPr algn="ctr" defTabSz="384048">
                <a:spcAft>
                  <a:spcPts val="600"/>
                </a:spcAft>
              </a:pPr>
              <a:r>
                <a:rPr lang="en-US" sz="2350" b="1" kern="1200">
                  <a:solidFill>
                    <a:srgbClr val="555555"/>
                  </a:solidFill>
                  <a:latin typeface="+mn-lt"/>
                  <a:ea typeface="+mn-ea"/>
                  <a:cs typeface="+mn-cs"/>
                </a:rPr>
                <a:t>Needs</a:t>
              </a:r>
              <a:endParaRPr lang="en-US" sz="2350" b="1">
                <a:ea typeface="Calibri"/>
                <a:cs typeface="Calibri"/>
              </a:endParaRPr>
            </a:p>
          </p:txBody>
        </p:sp>
        <p:cxnSp>
          <p:nvCxnSpPr>
            <p:cNvPr id="12" name="Straight Connector 11">
              <a:extLst>
                <a:ext uri="{FF2B5EF4-FFF2-40B4-BE49-F238E27FC236}">
                  <a16:creationId xmlns:a16="http://schemas.microsoft.com/office/drawing/2014/main" id="{A1148F40-0526-2EC8-A2BA-8585DAB57877}"/>
                </a:ext>
              </a:extLst>
            </p:cNvPr>
            <p:cNvCxnSpPr>
              <a:cxnSpLocks/>
            </p:cNvCxnSpPr>
            <p:nvPr/>
          </p:nvCxnSpPr>
          <p:spPr>
            <a:xfrm>
              <a:off x="1673352" y="3681984"/>
              <a:ext cx="222199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08C64B38-93D0-ECA0-499D-4A77BECC8A66}"/>
                </a:ext>
              </a:extLst>
            </p:cNvPr>
            <p:cNvSpPr txBox="1"/>
            <p:nvPr/>
          </p:nvSpPr>
          <p:spPr>
            <a:xfrm>
              <a:off x="168261" y="3605151"/>
              <a:ext cx="5462337" cy="1848044"/>
            </a:xfrm>
            <a:prstGeom prst="rect">
              <a:avLst/>
            </a:prstGeom>
            <a:noFill/>
          </p:spPr>
          <p:txBody>
            <a:bodyPr wrap="square" lIns="91440" tIns="45720" rIns="91440" bIns="45720" rtlCol="0" anchor="t">
              <a:spAutoFit/>
            </a:bodyPr>
            <a:lstStyle/>
            <a:p>
              <a:pPr marL="240030" indent="-240030" defTabSz="384048">
                <a:spcAft>
                  <a:spcPts val="600"/>
                </a:spcAft>
                <a:buFont typeface="Arial" panose="020B0604020202020204" pitchFamily="34" charset="0"/>
                <a:buChar char="•"/>
              </a:pPr>
              <a:r>
                <a:rPr lang="en-US" sz="1600" b="1" kern="1200">
                  <a:solidFill>
                    <a:srgbClr val="555555"/>
                  </a:solidFill>
                  <a:latin typeface="+mn-lt"/>
                  <a:ea typeface="+mn-ea"/>
                  <a:cs typeface="+mn-cs"/>
                </a:rPr>
                <a:t>Ability to access and get the entries from the database</a:t>
              </a:r>
              <a:endParaRPr lang="en-US" sz="1600" b="1" kern="1200">
                <a:solidFill>
                  <a:srgbClr val="555555"/>
                </a:solidFill>
                <a:latin typeface="+mn-lt"/>
                <a:ea typeface="Calibri"/>
                <a:cs typeface="Calibri"/>
              </a:endParaRPr>
            </a:p>
            <a:p>
              <a:pPr marL="240030" indent="-240030" defTabSz="384048">
                <a:spcAft>
                  <a:spcPts val="600"/>
                </a:spcAft>
                <a:buFont typeface="Arial" panose="020B0604020202020204" pitchFamily="34" charset="0"/>
                <a:buChar char="•"/>
              </a:pPr>
              <a:r>
                <a:rPr lang="en-US" sz="1600" b="1" kern="1200">
                  <a:solidFill>
                    <a:srgbClr val="555555"/>
                  </a:solidFill>
                  <a:latin typeface="+mn-lt"/>
                  <a:ea typeface="+mn-ea"/>
                  <a:cs typeface="+mn-cs"/>
                </a:rPr>
                <a:t>Ability to add entries</a:t>
              </a:r>
              <a:endParaRPr lang="en-US" sz="1600" b="1" kern="1200">
                <a:solidFill>
                  <a:srgbClr val="555555"/>
                </a:solidFill>
                <a:latin typeface="+mn-lt"/>
                <a:ea typeface="Calibri"/>
                <a:cs typeface="Calibri"/>
              </a:endParaRPr>
            </a:p>
            <a:p>
              <a:pPr marL="240030" indent="-240030" defTabSz="384048">
                <a:spcAft>
                  <a:spcPts val="600"/>
                </a:spcAft>
                <a:buFont typeface="Arial" panose="020B0604020202020204" pitchFamily="34" charset="0"/>
                <a:buChar char="•"/>
              </a:pPr>
              <a:r>
                <a:rPr lang="en-US" sz="1600" b="1" kern="1200">
                  <a:solidFill>
                    <a:srgbClr val="555555"/>
                  </a:solidFill>
                  <a:latin typeface="+mn-lt"/>
                  <a:ea typeface="+mn-ea"/>
                  <a:cs typeface="+mn-cs"/>
                </a:rPr>
                <a:t>Ability to approve new entries (Mgr)</a:t>
              </a:r>
            </a:p>
            <a:p>
              <a:pPr marL="240030" indent="-240030" defTabSz="384048">
                <a:spcAft>
                  <a:spcPts val="600"/>
                </a:spcAft>
                <a:buFont typeface="Arial" panose="020B0604020202020204" pitchFamily="34" charset="0"/>
                <a:buChar char="•"/>
              </a:pPr>
              <a:r>
                <a:rPr lang="en-US" sz="1600" b="1" kern="1200">
                  <a:solidFill>
                    <a:srgbClr val="555555"/>
                  </a:solidFill>
                  <a:latin typeface="+mn-lt"/>
                  <a:ea typeface="+mn-ea"/>
                  <a:cs typeface="+mn-cs"/>
                </a:rPr>
                <a:t>Ability to edit entries as needed (</a:t>
              </a:r>
              <a:r>
                <a:rPr lang="en-US" sz="1600" b="1" kern="1200" err="1">
                  <a:solidFill>
                    <a:srgbClr val="555555"/>
                  </a:solidFill>
                  <a:latin typeface="+mn-lt"/>
                  <a:ea typeface="+mn-ea"/>
                  <a:cs typeface="+mn-cs"/>
                </a:rPr>
                <a:t>Mgr</a:t>
              </a:r>
              <a:r>
                <a:rPr lang="en-US" sz="1600" b="1" kern="1200">
                  <a:solidFill>
                    <a:srgbClr val="555555"/>
                  </a:solidFill>
                  <a:latin typeface="+mn-lt"/>
                  <a:ea typeface="+mn-ea"/>
                  <a:cs typeface="+mn-cs"/>
                </a:rPr>
                <a:t>)</a:t>
              </a:r>
              <a:endParaRPr lang="en-US" sz="1600" b="1">
                <a:ea typeface="Calibri"/>
                <a:cs typeface="Calibri"/>
              </a:endParaRPr>
            </a:p>
          </p:txBody>
        </p:sp>
      </p:grpSp>
      <p:sp>
        <p:nvSpPr>
          <p:cNvPr id="2" name="Oval 1">
            <a:extLst>
              <a:ext uri="{FF2B5EF4-FFF2-40B4-BE49-F238E27FC236}">
                <a16:creationId xmlns:a16="http://schemas.microsoft.com/office/drawing/2014/main" id="{069BAC2E-E3DE-C289-50BA-C665E26CB272}"/>
              </a:ext>
            </a:extLst>
          </p:cNvPr>
          <p:cNvSpPr/>
          <p:nvPr/>
        </p:nvSpPr>
        <p:spPr>
          <a:xfrm>
            <a:off x="8715223" y="2777320"/>
            <a:ext cx="1357250" cy="1357250"/>
          </a:xfrm>
          <a:prstGeom prst="ellipse">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pic>
        <p:nvPicPr>
          <p:cNvPr id="8" name="Graphic 7" descr="Clipboard Checked with solid fill">
            <a:extLst>
              <a:ext uri="{FF2B5EF4-FFF2-40B4-BE49-F238E27FC236}">
                <a16:creationId xmlns:a16="http://schemas.microsoft.com/office/drawing/2014/main" id="{9709AB24-17BA-2645-2050-46E4D73A0695}"/>
              </a:ext>
            </a:extLst>
          </p:cNvPr>
          <p:cNvPicPr>
            <a:picLocks noChangeAspect="1"/>
          </p:cNvPicPr>
          <p:nvPr/>
        </p:nvPicPr>
        <p:blipFill>
          <a:blip r:embed="rId9">
            <a:extLst>
              <a:ext uri="{96DAC541-7B7A-43D3-8B79-37D633B846F1}">
                <asvg:svgBlip xmlns:asvg="http://schemas.microsoft.com/office/drawing/2016/SVG/main" r:embed="rId10"/>
              </a:ext>
            </a:extLst>
          </a:blip>
          <a:srcRect/>
          <a:stretch/>
        </p:blipFill>
        <p:spPr>
          <a:xfrm>
            <a:off x="8950302" y="3012399"/>
            <a:ext cx="887091" cy="887091"/>
          </a:xfrm>
          <a:prstGeom prst="rect">
            <a:avLst/>
          </a:prstGeom>
        </p:spPr>
      </p:pic>
    </p:spTree>
    <p:extLst>
      <p:ext uri="{BB962C8B-B14F-4D97-AF65-F5344CB8AC3E}">
        <p14:creationId xmlns:p14="http://schemas.microsoft.com/office/powerpoint/2010/main" val="83463631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a:extLst>
            <a:ext uri="{FF2B5EF4-FFF2-40B4-BE49-F238E27FC236}">
              <a16:creationId xmlns:a16="http://schemas.microsoft.com/office/drawing/2014/main" id="{47FB58D5-7450-0819-C771-1A930917EA89}"/>
            </a:ext>
          </a:extLst>
        </p:cNvPr>
        <p:cNvGrpSpPr/>
        <p:nvPr/>
      </p:nvGrpSpPr>
      <p:grpSpPr>
        <a:xfrm>
          <a:off x="0" y="0"/>
          <a:ext cx="0" cy="0"/>
          <a:chOff x="0" y="0"/>
          <a:chExt cx="0" cy="0"/>
        </a:xfrm>
      </p:grpSpPr>
      <p:pic>
        <p:nvPicPr>
          <p:cNvPr id="36" name="Picture 35">
            <a:extLst>
              <a:ext uri="{FF2B5EF4-FFF2-40B4-BE49-F238E27FC236}">
                <a16:creationId xmlns:a16="http://schemas.microsoft.com/office/drawing/2014/main" id="{5C819037-A607-4A7B-ADF1-B04516199C8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8" name="Freeform: Shape 37">
            <a:extLst>
              <a:ext uri="{FF2B5EF4-FFF2-40B4-BE49-F238E27FC236}">
                <a16:creationId xmlns:a16="http://schemas.microsoft.com/office/drawing/2014/main" id="{93898D41-1314-4CA6-8C58-77AA15009C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25727" y="1312278"/>
            <a:ext cx="6766273" cy="5545722"/>
          </a:xfrm>
          <a:custGeom>
            <a:avLst/>
            <a:gdLst>
              <a:gd name="connsiteX0" fmla="*/ 4280937 w 6766273"/>
              <a:gd name="connsiteY0" fmla="*/ 0 h 5545722"/>
              <a:gd name="connsiteX1" fmla="*/ 6674449 w 6766273"/>
              <a:gd name="connsiteY1" fmla="*/ 731117 h 5545722"/>
              <a:gd name="connsiteX2" fmla="*/ 6766273 w 6766273"/>
              <a:gd name="connsiteY2" fmla="*/ 796414 h 5545722"/>
              <a:gd name="connsiteX3" fmla="*/ 6766273 w 6766273"/>
              <a:gd name="connsiteY3" fmla="*/ 5545722 h 5545722"/>
              <a:gd name="connsiteX4" fmla="*/ 190124 w 6766273"/>
              <a:gd name="connsiteY4" fmla="*/ 5545722 h 5545722"/>
              <a:gd name="connsiteX5" fmla="*/ 134775 w 6766273"/>
              <a:gd name="connsiteY5" fmla="*/ 5350810 h 5545722"/>
              <a:gd name="connsiteX6" fmla="*/ 0 w 6766273"/>
              <a:gd name="connsiteY6" fmla="*/ 4280937 h 5545722"/>
              <a:gd name="connsiteX7" fmla="*/ 4280937 w 6766273"/>
              <a:gd name="connsiteY7" fmla="*/ 0 h 5545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66273" h="5545722">
                <a:moveTo>
                  <a:pt x="4280937" y="0"/>
                </a:moveTo>
                <a:cubicBezTo>
                  <a:pt x="5167548" y="0"/>
                  <a:pt x="5991207" y="269527"/>
                  <a:pt x="6674449" y="731117"/>
                </a:cubicBezTo>
                <a:lnTo>
                  <a:pt x="6766273" y="796414"/>
                </a:lnTo>
                <a:lnTo>
                  <a:pt x="6766273" y="5545722"/>
                </a:lnTo>
                <a:lnTo>
                  <a:pt x="190124" y="5545722"/>
                </a:lnTo>
                <a:lnTo>
                  <a:pt x="134775" y="5350810"/>
                </a:lnTo>
                <a:cubicBezTo>
                  <a:pt x="46793" y="5008850"/>
                  <a:pt x="0" y="4650358"/>
                  <a:pt x="0" y="4280937"/>
                </a:cubicBezTo>
                <a:cubicBezTo>
                  <a:pt x="0" y="1916641"/>
                  <a:pt x="1916641" y="0"/>
                  <a:pt x="4280937" y="0"/>
                </a:cubicBezTo>
                <a:close/>
              </a:path>
            </a:pathLst>
          </a:custGeom>
          <a:solidFill>
            <a:schemeClr val="tx1"/>
          </a:solidFill>
          <a:ln w="50800" cap="sq" cmpd="dbl">
            <a:gradFill flip="none" rotWithShape="1">
              <a:gsLst>
                <a:gs pos="0">
                  <a:srgbClr val="FFFFFF"/>
                </a:gs>
                <a:gs pos="100000">
                  <a:schemeClr val="tx1">
                    <a:alpha val="0"/>
                  </a:schemeClr>
                </a:gs>
              </a:gsLst>
              <a:path path="circle">
                <a:fillToRect l="100000" t="100000"/>
              </a:path>
              <a:tileRect r="-100000" b="-100000"/>
            </a:gradFill>
            <a:miter lim="800000"/>
          </a:ln>
          <a:effectLst>
            <a:outerShdw blurRad="254000" algn="tl"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Shape 39">
            <a:extLst>
              <a:ext uri="{FF2B5EF4-FFF2-40B4-BE49-F238E27FC236}">
                <a16:creationId xmlns:a16="http://schemas.microsoft.com/office/drawing/2014/main" id="{C6D0D5C6-1FB2-4DC5-9FF4-B42377830C0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4565" y="444565"/>
            <a:ext cx="5000062" cy="4787972"/>
          </a:xfrm>
          <a:custGeom>
            <a:avLst/>
            <a:gdLst>
              <a:gd name="connsiteX0" fmla="*/ 2500031 w 5000062"/>
              <a:gd name="connsiteY0" fmla="*/ 0 h 4787972"/>
              <a:gd name="connsiteX1" fmla="*/ 5000062 w 5000062"/>
              <a:gd name="connsiteY1" fmla="*/ 2393986 h 4787972"/>
              <a:gd name="connsiteX2" fmla="*/ 2500031 w 5000062"/>
              <a:gd name="connsiteY2" fmla="*/ 4787972 h 4787972"/>
              <a:gd name="connsiteX3" fmla="*/ 0 w 5000062"/>
              <a:gd name="connsiteY3" fmla="*/ 2393986 h 4787972"/>
              <a:gd name="connsiteX4" fmla="*/ 2500031 w 5000062"/>
              <a:gd name="connsiteY4" fmla="*/ 0 h 4787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0062" h="4787972">
                <a:moveTo>
                  <a:pt x="2500031" y="0"/>
                </a:moveTo>
                <a:cubicBezTo>
                  <a:pt x="3880760" y="0"/>
                  <a:pt x="5000062" y="1071825"/>
                  <a:pt x="5000062" y="2393986"/>
                </a:cubicBezTo>
                <a:cubicBezTo>
                  <a:pt x="5000062" y="3716148"/>
                  <a:pt x="3880760" y="4787972"/>
                  <a:pt x="2500031" y="4787972"/>
                </a:cubicBezTo>
                <a:cubicBezTo>
                  <a:pt x="1119303" y="4787972"/>
                  <a:pt x="0" y="3716148"/>
                  <a:pt x="0" y="2393986"/>
                </a:cubicBezTo>
                <a:cubicBezTo>
                  <a:pt x="0" y="1071825"/>
                  <a:pt x="1119303" y="0"/>
                  <a:pt x="2500031" y="0"/>
                </a:cubicBezTo>
                <a:close/>
              </a:path>
            </a:pathLst>
          </a:custGeom>
          <a:solidFill>
            <a:schemeClr val="tx1"/>
          </a:solidFill>
          <a:ln w="50800" cap="sq" cmpd="dbl">
            <a:gradFill flip="none" rotWithShape="1">
              <a:gsLst>
                <a:gs pos="0">
                  <a:srgbClr val="FFFFFF"/>
                </a:gs>
                <a:gs pos="100000">
                  <a:srgbClr val="FFFFFF">
                    <a:alpha val="0"/>
                  </a:srgbClr>
                </a:gs>
              </a:gsLst>
              <a:path path="circle">
                <a:fillToRect l="100000" t="100000"/>
              </a:path>
              <a:tileRect r="-100000" b="-100000"/>
            </a:gradFill>
            <a:miter lim="800000"/>
          </a:ln>
          <a:effectLst>
            <a:outerShdw blurRad="254000" algn="tl"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ooter Placeholder 4">
            <a:extLst>
              <a:ext uri="{FF2B5EF4-FFF2-40B4-BE49-F238E27FC236}">
                <a16:creationId xmlns:a16="http://schemas.microsoft.com/office/drawing/2014/main" id="{27E266BC-24DA-5534-642A-88249940F703}"/>
              </a:ext>
            </a:extLst>
          </p:cNvPr>
          <p:cNvSpPr>
            <a:spLocks noGrp="1"/>
          </p:cNvSpPr>
          <p:nvPr>
            <p:ph type="ftr" sz="quarter" idx="11"/>
          </p:nvPr>
        </p:nvSpPr>
        <p:spPr>
          <a:xfrm>
            <a:off x="685801" y="5848739"/>
            <a:ext cx="2646543" cy="377825"/>
          </a:xfrm>
        </p:spPr>
        <p:txBody>
          <a:bodyPr vert="horz" lIns="91440" tIns="45720" rIns="91440" bIns="45720" rtlCol="0" anchor="ctr">
            <a:normAutofit/>
          </a:bodyPr>
          <a:lstStyle/>
          <a:p>
            <a:pPr>
              <a:lnSpc>
                <a:spcPct val="90000"/>
              </a:lnSpc>
              <a:spcAft>
                <a:spcPts val="600"/>
              </a:spcAft>
            </a:pPr>
            <a:r>
              <a:rPr lang="en-US" sz="700" b="0" i="0" kern="1200">
                <a:solidFill>
                  <a:schemeClr val="tx1"/>
                </a:solidFill>
                <a:effectLst/>
                <a:latin typeface="+mn-lt"/>
                <a:ea typeface="+mn-ea"/>
                <a:cs typeface="+mn-cs"/>
              </a:rPr>
              <a:t>
              </a:t>
            </a:r>
          </a:p>
        </p:txBody>
      </p:sp>
      <p:grpSp>
        <p:nvGrpSpPr>
          <p:cNvPr id="31" name="Group 30">
            <a:extLst>
              <a:ext uri="{FF2B5EF4-FFF2-40B4-BE49-F238E27FC236}">
                <a16:creationId xmlns:a16="http://schemas.microsoft.com/office/drawing/2014/main" id="{36270B77-7A01-B720-D6F0-1262539C27E0}"/>
              </a:ext>
            </a:extLst>
          </p:cNvPr>
          <p:cNvGrpSpPr/>
          <p:nvPr/>
        </p:nvGrpSpPr>
        <p:grpSpPr>
          <a:xfrm>
            <a:off x="1808289" y="1321284"/>
            <a:ext cx="2272617" cy="2818150"/>
            <a:chOff x="4766028" y="1463040"/>
            <a:chExt cx="2772156" cy="3437602"/>
          </a:xfrm>
        </p:grpSpPr>
        <p:sp>
          <p:nvSpPr>
            <p:cNvPr id="8" name="Oval 7">
              <a:extLst>
                <a:ext uri="{FF2B5EF4-FFF2-40B4-BE49-F238E27FC236}">
                  <a16:creationId xmlns:a16="http://schemas.microsoft.com/office/drawing/2014/main" id="{DB9BE0C9-8946-5022-DC3F-A39E594877D6}"/>
                </a:ext>
              </a:extLst>
            </p:cNvPr>
            <p:cNvSpPr/>
            <p:nvPr/>
          </p:nvSpPr>
          <p:spPr>
            <a:xfrm>
              <a:off x="5452590" y="1463040"/>
              <a:ext cx="1399032" cy="1399032"/>
            </a:xfrm>
            <a:prstGeom prst="ellipse">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pic>
          <p:nvPicPr>
            <p:cNvPr id="11" name="Graphic 10" descr="Monitor with solid fill">
              <a:extLst>
                <a:ext uri="{FF2B5EF4-FFF2-40B4-BE49-F238E27FC236}">
                  <a16:creationId xmlns:a16="http://schemas.microsoft.com/office/drawing/2014/main" id="{2EB86D20-954E-9B3B-13BC-468E2D4FB616}"/>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94906" y="1705356"/>
              <a:ext cx="914400" cy="914400"/>
            </a:xfrm>
            <a:prstGeom prst="rect">
              <a:avLst/>
            </a:prstGeom>
          </p:spPr>
        </p:pic>
        <p:cxnSp>
          <p:nvCxnSpPr>
            <p:cNvPr id="20" name="Straight Connector 19">
              <a:extLst>
                <a:ext uri="{FF2B5EF4-FFF2-40B4-BE49-F238E27FC236}">
                  <a16:creationId xmlns:a16="http://schemas.microsoft.com/office/drawing/2014/main" id="{661E300E-FA4D-04FB-A798-9503D42B012B}"/>
                </a:ext>
              </a:extLst>
            </p:cNvPr>
            <p:cNvCxnSpPr>
              <a:cxnSpLocks/>
            </p:cNvCxnSpPr>
            <p:nvPr/>
          </p:nvCxnSpPr>
          <p:spPr>
            <a:xfrm>
              <a:off x="5041110" y="3681984"/>
              <a:ext cx="222199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7062FA13-AE3C-FD24-D60D-F381E53B7968}"/>
                </a:ext>
              </a:extLst>
            </p:cNvPr>
            <p:cNvSpPr txBox="1"/>
            <p:nvPr/>
          </p:nvSpPr>
          <p:spPr>
            <a:xfrm>
              <a:off x="4766028" y="3104388"/>
              <a:ext cx="2772156" cy="538349"/>
            </a:xfrm>
            <a:prstGeom prst="rect">
              <a:avLst/>
            </a:prstGeom>
            <a:noFill/>
          </p:spPr>
          <p:txBody>
            <a:bodyPr wrap="square" rtlCol="0">
              <a:spAutoFit/>
            </a:bodyPr>
            <a:lstStyle/>
            <a:p>
              <a:pPr algn="ctr" defTabSz="370332">
                <a:spcAft>
                  <a:spcPts val="600"/>
                </a:spcAft>
              </a:pPr>
              <a:r>
                <a:rPr lang="en-US" sz="2268" b="1" kern="1200">
                  <a:solidFill>
                    <a:srgbClr val="555555"/>
                  </a:solidFill>
                  <a:latin typeface="+mn-lt"/>
                  <a:ea typeface="+mn-ea"/>
                  <a:cs typeface="+mn-cs"/>
                </a:rPr>
                <a:t>Secondary Users</a:t>
              </a:r>
              <a:endParaRPr lang="en-US" sz="2800" b="1"/>
            </a:p>
          </p:txBody>
        </p:sp>
        <p:sp>
          <p:nvSpPr>
            <p:cNvPr id="23" name="TextBox 22">
              <a:extLst>
                <a:ext uri="{FF2B5EF4-FFF2-40B4-BE49-F238E27FC236}">
                  <a16:creationId xmlns:a16="http://schemas.microsoft.com/office/drawing/2014/main" id="{CD7C2597-3BA5-9B6F-8D11-29E0F1D1BC7A}"/>
                </a:ext>
              </a:extLst>
            </p:cNvPr>
            <p:cNvSpPr txBox="1"/>
            <p:nvPr/>
          </p:nvSpPr>
          <p:spPr>
            <a:xfrm>
              <a:off x="4766028" y="3964261"/>
              <a:ext cx="2772156" cy="936381"/>
            </a:xfrm>
            <a:prstGeom prst="rect">
              <a:avLst/>
            </a:prstGeom>
            <a:noFill/>
          </p:spPr>
          <p:txBody>
            <a:bodyPr wrap="square" lIns="91440" tIns="45720" rIns="91440" bIns="45720" rtlCol="0" anchor="t">
              <a:spAutoFit/>
            </a:bodyPr>
            <a:lstStyle/>
            <a:p>
              <a:pPr algn="ctr" defTabSz="370332">
                <a:spcAft>
                  <a:spcPts val="600"/>
                </a:spcAft>
              </a:pPr>
              <a:r>
                <a:rPr lang="en-US" sz="1944" b="1" kern="1200">
                  <a:solidFill>
                    <a:srgbClr val="555555"/>
                  </a:solidFill>
                  <a:latin typeface="+mn-lt"/>
                  <a:ea typeface="+mn-ea"/>
                  <a:cs typeface="+mn-cs"/>
                </a:rPr>
                <a:t>IT Support</a:t>
              </a:r>
            </a:p>
            <a:p>
              <a:pPr algn="ctr" defTabSz="370332">
                <a:spcAft>
                  <a:spcPts val="600"/>
                </a:spcAft>
              </a:pPr>
              <a:r>
                <a:rPr lang="en-US" sz="1944" b="1" kern="1200">
                  <a:solidFill>
                    <a:srgbClr val="555555"/>
                  </a:solidFill>
                  <a:latin typeface="+mn-lt"/>
                  <a:ea typeface="+mn-ea"/>
                  <a:cs typeface="Calibri"/>
                </a:rPr>
                <a:t>DBAs</a:t>
              </a:r>
              <a:endParaRPr lang="en-US" sz="1944" b="1" kern="1200">
                <a:solidFill>
                  <a:srgbClr val="555555"/>
                </a:solidFill>
                <a:latin typeface="+mn-lt"/>
                <a:ea typeface="+mn-ea"/>
                <a:cs typeface="+mn-cs"/>
              </a:endParaRPr>
            </a:p>
          </p:txBody>
        </p:sp>
      </p:grpSp>
      <p:grpSp>
        <p:nvGrpSpPr>
          <p:cNvPr id="2" name="Group 1">
            <a:extLst>
              <a:ext uri="{FF2B5EF4-FFF2-40B4-BE49-F238E27FC236}">
                <a16:creationId xmlns:a16="http://schemas.microsoft.com/office/drawing/2014/main" id="{CBDF45EF-BD3C-9AAF-BF9A-1E68314F8BB9}"/>
              </a:ext>
            </a:extLst>
          </p:cNvPr>
          <p:cNvGrpSpPr/>
          <p:nvPr/>
        </p:nvGrpSpPr>
        <p:grpSpPr>
          <a:xfrm>
            <a:off x="8049162" y="2777320"/>
            <a:ext cx="2803664" cy="3999842"/>
            <a:chOff x="4766028" y="1463040"/>
            <a:chExt cx="2889975" cy="4122977"/>
          </a:xfrm>
        </p:grpSpPr>
        <p:sp>
          <p:nvSpPr>
            <p:cNvPr id="3" name="Oval 2">
              <a:extLst>
                <a:ext uri="{FF2B5EF4-FFF2-40B4-BE49-F238E27FC236}">
                  <a16:creationId xmlns:a16="http://schemas.microsoft.com/office/drawing/2014/main" id="{46E57D4D-2DBD-A46C-C151-983E112F7EAD}"/>
                </a:ext>
              </a:extLst>
            </p:cNvPr>
            <p:cNvSpPr/>
            <p:nvPr/>
          </p:nvSpPr>
          <p:spPr>
            <a:xfrm>
              <a:off x="5511500" y="1463040"/>
              <a:ext cx="1399032" cy="1399032"/>
            </a:xfrm>
            <a:prstGeom prst="ellipse">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pic>
          <p:nvPicPr>
            <p:cNvPr id="4" name="Graphic 3" descr="Clipboard Checked with solid fill">
              <a:extLst>
                <a:ext uri="{FF2B5EF4-FFF2-40B4-BE49-F238E27FC236}">
                  <a16:creationId xmlns:a16="http://schemas.microsoft.com/office/drawing/2014/main" id="{19721F7E-B7F9-3D61-8637-6757A10042E2}"/>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5753816" y="1705356"/>
              <a:ext cx="914400" cy="914400"/>
            </a:xfrm>
            <a:prstGeom prst="rect">
              <a:avLst/>
            </a:prstGeom>
          </p:spPr>
        </p:pic>
        <p:cxnSp>
          <p:nvCxnSpPr>
            <p:cNvPr id="6" name="Straight Connector 5">
              <a:extLst>
                <a:ext uri="{FF2B5EF4-FFF2-40B4-BE49-F238E27FC236}">
                  <a16:creationId xmlns:a16="http://schemas.microsoft.com/office/drawing/2014/main" id="{61071E23-842D-88C9-8797-FD43AFAB5AAE}"/>
                </a:ext>
              </a:extLst>
            </p:cNvPr>
            <p:cNvCxnSpPr>
              <a:cxnSpLocks/>
            </p:cNvCxnSpPr>
            <p:nvPr/>
          </p:nvCxnSpPr>
          <p:spPr>
            <a:xfrm>
              <a:off x="5041110" y="3681984"/>
              <a:ext cx="222199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CA2B0EE-07A6-2C71-BB4E-746A77072346}"/>
                </a:ext>
              </a:extLst>
            </p:cNvPr>
            <p:cNvSpPr txBox="1"/>
            <p:nvPr/>
          </p:nvSpPr>
          <p:spPr>
            <a:xfrm>
              <a:off x="4824937" y="3104388"/>
              <a:ext cx="2772156" cy="523220"/>
            </a:xfrm>
            <a:prstGeom prst="rect">
              <a:avLst/>
            </a:prstGeom>
            <a:noFill/>
          </p:spPr>
          <p:txBody>
            <a:bodyPr wrap="square" rtlCol="0">
              <a:spAutoFit/>
            </a:bodyPr>
            <a:lstStyle/>
            <a:p>
              <a:pPr algn="ctr" defTabSz="443484">
                <a:spcAft>
                  <a:spcPts val="600"/>
                </a:spcAft>
              </a:pPr>
              <a:r>
                <a:rPr lang="en-US" sz="2716" b="1" kern="1200">
                  <a:solidFill>
                    <a:srgbClr val="555555"/>
                  </a:solidFill>
                  <a:latin typeface="+mn-lt"/>
                  <a:ea typeface="+mn-ea"/>
                  <a:cs typeface="+mn-cs"/>
                </a:rPr>
                <a:t>Needs</a:t>
              </a:r>
              <a:endParaRPr lang="en-US" sz="2800" b="1"/>
            </a:p>
          </p:txBody>
        </p:sp>
        <p:sp>
          <p:nvSpPr>
            <p:cNvPr id="12" name="TextBox 11">
              <a:extLst>
                <a:ext uri="{FF2B5EF4-FFF2-40B4-BE49-F238E27FC236}">
                  <a16:creationId xmlns:a16="http://schemas.microsoft.com/office/drawing/2014/main" id="{8528913B-6FE7-F0B3-3D5A-997E029EC1E8}"/>
                </a:ext>
              </a:extLst>
            </p:cNvPr>
            <p:cNvSpPr txBox="1"/>
            <p:nvPr/>
          </p:nvSpPr>
          <p:spPr>
            <a:xfrm>
              <a:off x="4766028" y="3983897"/>
              <a:ext cx="2889975" cy="1602120"/>
            </a:xfrm>
            <a:prstGeom prst="rect">
              <a:avLst/>
            </a:prstGeom>
            <a:noFill/>
          </p:spPr>
          <p:txBody>
            <a:bodyPr wrap="square" lIns="91440" tIns="45720" rIns="91440" bIns="45720" rtlCol="0" anchor="t">
              <a:spAutoFit/>
            </a:bodyPr>
            <a:lstStyle/>
            <a:p>
              <a:pPr marL="276860" indent="-276860" defTabSz="443484">
                <a:spcAft>
                  <a:spcPts val="600"/>
                </a:spcAft>
                <a:buFont typeface="Arial" panose="020B0604020202020204" pitchFamily="34" charset="0"/>
                <a:buChar char="•"/>
              </a:pPr>
              <a:r>
                <a:rPr lang="en-US" sz="1700" b="1">
                  <a:solidFill>
                    <a:srgbClr val="555555"/>
                  </a:solidFill>
                </a:rPr>
                <a:t>Easy to read programming</a:t>
              </a:r>
            </a:p>
            <a:p>
              <a:pPr marL="276860" indent="-276860" defTabSz="443484">
                <a:spcAft>
                  <a:spcPts val="600"/>
                </a:spcAft>
                <a:buFont typeface="Arial" panose="020B0604020202020204" pitchFamily="34" charset="0"/>
                <a:buChar char="•"/>
              </a:pPr>
              <a:r>
                <a:rPr lang="en-US" sz="1700" b="1">
                  <a:solidFill>
                    <a:srgbClr val="555555"/>
                  </a:solidFill>
                </a:rPr>
                <a:t>Thorough documentation</a:t>
              </a:r>
            </a:p>
            <a:p>
              <a:pPr marL="734060" lvl="1" indent="-276860" defTabSz="443484">
                <a:spcAft>
                  <a:spcPts val="600"/>
                </a:spcAft>
                <a:buFont typeface="Arial" panose="020B0604020202020204" pitchFamily="34" charset="0"/>
                <a:buChar char="•"/>
              </a:pPr>
              <a:r>
                <a:rPr lang="en-US" sz="1700" b="1">
                  <a:solidFill>
                    <a:srgbClr val="555555"/>
                  </a:solidFill>
                  <a:ea typeface="Calibri" panose="020F0502020204030204"/>
                  <a:cs typeface="Calibri" panose="020F0502020204030204"/>
                </a:rPr>
                <a:t>Identify Issues (Database, Design, Flow)</a:t>
              </a:r>
              <a:endParaRPr lang="en-US" sz="1700" b="1">
                <a:ea typeface="Calibri" panose="020F0502020204030204"/>
                <a:cs typeface="Calibri" panose="020F0502020204030204"/>
              </a:endParaRPr>
            </a:p>
          </p:txBody>
        </p:sp>
      </p:grpSp>
    </p:spTree>
    <p:extLst>
      <p:ext uri="{BB962C8B-B14F-4D97-AF65-F5344CB8AC3E}">
        <p14:creationId xmlns:p14="http://schemas.microsoft.com/office/powerpoint/2010/main" val="10126618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stretch/>
        </a:blipFill>
        <a:effectLst/>
      </p:bgPr>
    </p:bg>
    <p:spTree>
      <p:nvGrpSpPr>
        <p:cNvPr id="1" name="">
          <a:extLst>
            <a:ext uri="{FF2B5EF4-FFF2-40B4-BE49-F238E27FC236}">
              <a16:creationId xmlns:a16="http://schemas.microsoft.com/office/drawing/2014/main" id="{936257D6-A4CF-AFB4-EDCF-635BC162F64D}"/>
            </a:ext>
          </a:extLst>
        </p:cNvPr>
        <p:cNvGrpSpPr/>
        <p:nvPr/>
      </p:nvGrpSpPr>
      <p:grpSpPr>
        <a:xfrm>
          <a:off x="0" y="0"/>
          <a:ext cx="0" cy="0"/>
          <a:chOff x="0" y="0"/>
          <a:chExt cx="0" cy="0"/>
        </a:xfrm>
      </p:grpSpPr>
      <p:pic>
        <p:nvPicPr>
          <p:cNvPr id="36" name="Picture 35">
            <a:extLst>
              <a:ext uri="{FF2B5EF4-FFF2-40B4-BE49-F238E27FC236}">
                <a16:creationId xmlns:a16="http://schemas.microsoft.com/office/drawing/2014/main" id="{65BEABE9-D926-45FD-2C77-8384983AFDC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a:blip r:embed="rId4">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8" name="Freeform: Shape 37">
            <a:extLst>
              <a:ext uri="{FF2B5EF4-FFF2-40B4-BE49-F238E27FC236}">
                <a16:creationId xmlns:a16="http://schemas.microsoft.com/office/drawing/2014/main" id="{5162ECCE-A49A-1315-C510-F04F636AE6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425727" y="1312278"/>
            <a:ext cx="6766273" cy="5545722"/>
          </a:xfrm>
          <a:custGeom>
            <a:avLst/>
            <a:gdLst>
              <a:gd name="connsiteX0" fmla="*/ 4280937 w 6766273"/>
              <a:gd name="connsiteY0" fmla="*/ 0 h 5545722"/>
              <a:gd name="connsiteX1" fmla="*/ 6674449 w 6766273"/>
              <a:gd name="connsiteY1" fmla="*/ 731117 h 5545722"/>
              <a:gd name="connsiteX2" fmla="*/ 6766273 w 6766273"/>
              <a:gd name="connsiteY2" fmla="*/ 796414 h 5545722"/>
              <a:gd name="connsiteX3" fmla="*/ 6766273 w 6766273"/>
              <a:gd name="connsiteY3" fmla="*/ 5545722 h 5545722"/>
              <a:gd name="connsiteX4" fmla="*/ 190124 w 6766273"/>
              <a:gd name="connsiteY4" fmla="*/ 5545722 h 5545722"/>
              <a:gd name="connsiteX5" fmla="*/ 134775 w 6766273"/>
              <a:gd name="connsiteY5" fmla="*/ 5350810 h 5545722"/>
              <a:gd name="connsiteX6" fmla="*/ 0 w 6766273"/>
              <a:gd name="connsiteY6" fmla="*/ 4280937 h 5545722"/>
              <a:gd name="connsiteX7" fmla="*/ 4280937 w 6766273"/>
              <a:gd name="connsiteY7" fmla="*/ 0 h 55457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766273" h="5545722">
                <a:moveTo>
                  <a:pt x="4280937" y="0"/>
                </a:moveTo>
                <a:cubicBezTo>
                  <a:pt x="5167548" y="0"/>
                  <a:pt x="5991207" y="269527"/>
                  <a:pt x="6674449" y="731117"/>
                </a:cubicBezTo>
                <a:lnTo>
                  <a:pt x="6766273" y="796414"/>
                </a:lnTo>
                <a:lnTo>
                  <a:pt x="6766273" y="5545722"/>
                </a:lnTo>
                <a:lnTo>
                  <a:pt x="190124" y="5545722"/>
                </a:lnTo>
                <a:lnTo>
                  <a:pt x="134775" y="5350810"/>
                </a:lnTo>
                <a:cubicBezTo>
                  <a:pt x="46793" y="5008850"/>
                  <a:pt x="0" y="4650358"/>
                  <a:pt x="0" y="4280937"/>
                </a:cubicBezTo>
                <a:cubicBezTo>
                  <a:pt x="0" y="1916641"/>
                  <a:pt x="1916641" y="0"/>
                  <a:pt x="4280937" y="0"/>
                </a:cubicBezTo>
                <a:close/>
              </a:path>
            </a:pathLst>
          </a:custGeom>
          <a:solidFill>
            <a:schemeClr val="tx1"/>
          </a:solidFill>
          <a:ln w="50800" cap="sq" cmpd="dbl">
            <a:gradFill flip="none" rotWithShape="1">
              <a:gsLst>
                <a:gs pos="0">
                  <a:srgbClr val="FFFFFF"/>
                </a:gs>
                <a:gs pos="100000">
                  <a:schemeClr val="tx1">
                    <a:alpha val="0"/>
                  </a:schemeClr>
                </a:gs>
              </a:gsLst>
              <a:path path="circle">
                <a:fillToRect l="100000" t="100000"/>
              </a:path>
              <a:tileRect r="-100000" b="-100000"/>
            </a:gradFill>
            <a:miter lim="800000"/>
          </a:ln>
          <a:effectLst>
            <a:outerShdw blurRad="254000" algn="tl"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40" name="Freeform: Shape 39">
            <a:extLst>
              <a:ext uri="{FF2B5EF4-FFF2-40B4-BE49-F238E27FC236}">
                <a16:creationId xmlns:a16="http://schemas.microsoft.com/office/drawing/2014/main" id="{D504CC9B-1B7D-2304-6DE9-DF5DB5EF0B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4565" y="444565"/>
            <a:ext cx="5000062" cy="4787972"/>
          </a:xfrm>
          <a:custGeom>
            <a:avLst/>
            <a:gdLst>
              <a:gd name="connsiteX0" fmla="*/ 2500031 w 5000062"/>
              <a:gd name="connsiteY0" fmla="*/ 0 h 4787972"/>
              <a:gd name="connsiteX1" fmla="*/ 5000062 w 5000062"/>
              <a:gd name="connsiteY1" fmla="*/ 2393986 h 4787972"/>
              <a:gd name="connsiteX2" fmla="*/ 2500031 w 5000062"/>
              <a:gd name="connsiteY2" fmla="*/ 4787972 h 4787972"/>
              <a:gd name="connsiteX3" fmla="*/ 0 w 5000062"/>
              <a:gd name="connsiteY3" fmla="*/ 2393986 h 4787972"/>
              <a:gd name="connsiteX4" fmla="*/ 2500031 w 5000062"/>
              <a:gd name="connsiteY4" fmla="*/ 0 h 47879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000062" h="4787972">
                <a:moveTo>
                  <a:pt x="2500031" y="0"/>
                </a:moveTo>
                <a:cubicBezTo>
                  <a:pt x="3880760" y="0"/>
                  <a:pt x="5000062" y="1071825"/>
                  <a:pt x="5000062" y="2393986"/>
                </a:cubicBezTo>
                <a:cubicBezTo>
                  <a:pt x="5000062" y="3716148"/>
                  <a:pt x="3880760" y="4787972"/>
                  <a:pt x="2500031" y="4787972"/>
                </a:cubicBezTo>
                <a:cubicBezTo>
                  <a:pt x="1119303" y="4787972"/>
                  <a:pt x="0" y="3716148"/>
                  <a:pt x="0" y="2393986"/>
                </a:cubicBezTo>
                <a:cubicBezTo>
                  <a:pt x="0" y="1071825"/>
                  <a:pt x="1119303" y="0"/>
                  <a:pt x="2500031" y="0"/>
                </a:cubicBezTo>
                <a:close/>
              </a:path>
            </a:pathLst>
          </a:custGeom>
          <a:solidFill>
            <a:schemeClr val="tx1"/>
          </a:solidFill>
          <a:ln w="50800" cap="sq" cmpd="dbl">
            <a:gradFill flip="none" rotWithShape="1">
              <a:gsLst>
                <a:gs pos="0">
                  <a:srgbClr val="FFFFFF"/>
                </a:gs>
                <a:gs pos="100000">
                  <a:srgbClr val="FFFFFF">
                    <a:alpha val="0"/>
                  </a:srgbClr>
                </a:gs>
              </a:gsLst>
              <a:path path="circle">
                <a:fillToRect l="100000" t="100000"/>
              </a:path>
              <a:tileRect r="-100000" b="-100000"/>
            </a:gradFill>
            <a:miter lim="800000"/>
          </a:ln>
          <a:effectLst>
            <a:outerShdw blurRad="254000" algn="tl" rotWithShape="0">
              <a:prstClr val="black">
                <a:alpha val="43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5" name="Footer Placeholder 4">
            <a:extLst>
              <a:ext uri="{FF2B5EF4-FFF2-40B4-BE49-F238E27FC236}">
                <a16:creationId xmlns:a16="http://schemas.microsoft.com/office/drawing/2014/main" id="{C7FCBC08-27C5-DC9A-DD96-C6AFF41CDD0C}"/>
              </a:ext>
            </a:extLst>
          </p:cNvPr>
          <p:cNvSpPr>
            <a:spLocks noGrp="1"/>
          </p:cNvSpPr>
          <p:nvPr>
            <p:ph type="ftr" sz="quarter" idx="11"/>
          </p:nvPr>
        </p:nvSpPr>
        <p:spPr>
          <a:xfrm>
            <a:off x="685801" y="5848739"/>
            <a:ext cx="2646543" cy="377825"/>
          </a:xfrm>
        </p:spPr>
        <p:txBody>
          <a:bodyPr vert="horz" lIns="91440" tIns="45720" rIns="91440" bIns="45720" rtlCol="0" anchor="ctr">
            <a:normAutofit/>
          </a:bodyPr>
          <a:lstStyle/>
          <a:p>
            <a:pPr>
              <a:lnSpc>
                <a:spcPct val="90000"/>
              </a:lnSpc>
              <a:spcAft>
                <a:spcPts val="600"/>
              </a:spcAft>
            </a:pPr>
            <a:r>
              <a:rPr lang="en-US" sz="700" b="0" i="0" kern="1200">
                <a:solidFill>
                  <a:schemeClr val="tx1"/>
                </a:solidFill>
                <a:effectLst/>
                <a:latin typeface="+mn-lt"/>
                <a:ea typeface="+mn-ea"/>
                <a:cs typeface="+mn-cs"/>
              </a:rPr>
              <a:t>
              </a:t>
            </a:r>
          </a:p>
        </p:txBody>
      </p:sp>
      <p:grpSp>
        <p:nvGrpSpPr>
          <p:cNvPr id="31" name="Group 30">
            <a:extLst>
              <a:ext uri="{FF2B5EF4-FFF2-40B4-BE49-F238E27FC236}">
                <a16:creationId xmlns:a16="http://schemas.microsoft.com/office/drawing/2014/main" id="{A5B2B47F-7CF0-7693-5CA4-D5FDE85232A1}"/>
              </a:ext>
            </a:extLst>
          </p:cNvPr>
          <p:cNvGrpSpPr/>
          <p:nvPr/>
        </p:nvGrpSpPr>
        <p:grpSpPr>
          <a:xfrm>
            <a:off x="1808289" y="1321284"/>
            <a:ext cx="2272617" cy="2804557"/>
            <a:chOff x="4766028" y="1463040"/>
            <a:chExt cx="2772156" cy="3421021"/>
          </a:xfrm>
        </p:grpSpPr>
        <p:sp>
          <p:nvSpPr>
            <p:cNvPr id="8" name="Oval 7">
              <a:extLst>
                <a:ext uri="{FF2B5EF4-FFF2-40B4-BE49-F238E27FC236}">
                  <a16:creationId xmlns:a16="http://schemas.microsoft.com/office/drawing/2014/main" id="{186847ED-76F8-547C-C8D2-C2F808B53A50}"/>
                </a:ext>
              </a:extLst>
            </p:cNvPr>
            <p:cNvSpPr/>
            <p:nvPr/>
          </p:nvSpPr>
          <p:spPr>
            <a:xfrm>
              <a:off x="5452590" y="1463040"/>
              <a:ext cx="1399032" cy="1399032"/>
            </a:xfrm>
            <a:prstGeom prst="ellipse">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pic>
          <p:nvPicPr>
            <p:cNvPr id="11" name="Graphic 10" descr="Monitor with solid fill">
              <a:extLst>
                <a:ext uri="{FF2B5EF4-FFF2-40B4-BE49-F238E27FC236}">
                  <a16:creationId xmlns:a16="http://schemas.microsoft.com/office/drawing/2014/main" id="{7811FAC1-B67C-9A04-0C34-F47A2416ABF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694906" y="1705356"/>
              <a:ext cx="914400" cy="914400"/>
            </a:xfrm>
            <a:prstGeom prst="rect">
              <a:avLst/>
            </a:prstGeom>
          </p:spPr>
        </p:pic>
        <p:cxnSp>
          <p:nvCxnSpPr>
            <p:cNvPr id="20" name="Straight Connector 19">
              <a:extLst>
                <a:ext uri="{FF2B5EF4-FFF2-40B4-BE49-F238E27FC236}">
                  <a16:creationId xmlns:a16="http://schemas.microsoft.com/office/drawing/2014/main" id="{93C9D996-8276-3CDC-593E-0334A6038954}"/>
                </a:ext>
              </a:extLst>
            </p:cNvPr>
            <p:cNvCxnSpPr>
              <a:cxnSpLocks/>
            </p:cNvCxnSpPr>
            <p:nvPr/>
          </p:nvCxnSpPr>
          <p:spPr>
            <a:xfrm>
              <a:off x="5041110" y="3681984"/>
              <a:ext cx="222199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4BA1085-F4F0-E969-C459-AA57C636E479}"/>
                </a:ext>
              </a:extLst>
            </p:cNvPr>
            <p:cNvSpPr txBox="1"/>
            <p:nvPr/>
          </p:nvSpPr>
          <p:spPr>
            <a:xfrm>
              <a:off x="4766028" y="3104388"/>
              <a:ext cx="2772156" cy="538349"/>
            </a:xfrm>
            <a:prstGeom prst="rect">
              <a:avLst/>
            </a:prstGeom>
            <a:noFill/>
          </p:spPr>
          <p:txBody>
            <a:bodyPr wrap="square" lIns="91440" tIns="45720" rIns="91440" bIns="45720" rtlCol="0" anchor="t">
              <a:spAutoFit/>
            </a:bodyPr>
            <a:lstStyle/>
            <a:p>
              <a:pPr algn="ctr" defTabSz="370332">
                <a:spcAft>
                  <a:spcPts val="600"/>
                </a:spcAft>
              </a:pPr>
              <a:r>
                <a:rPr lang="en-US" sz="2250" b="1">
                  <a:solidFill>
                    <a:srgbClr val="555555"/>
                  </a:solidFill>
                </a:rPr>
                <a:t>Tertiary</a:t>
              </a:r>
              <a:r>
                <a:rPr lang="en-US" sz="2250" b="1" kern="1200">
                  <a:solidFill>
                    <a:srgbClr val="555555"/>
                  </a:solidFill>
                  <a:latin typeface="+mn-lt"/>
                  <a:ea typeface="+mn-ea"/>
                  <a:cs typeface="+mn-cs"/>
                </a:rPr>
                <a:t> Users</a:t>
              </a:r>
              <a:endParaRPr lang="en-US" sz="2250" b="1"/>
            </a:p>
          </p:txBody>
        </p:sp>
        <p:sp>
          <p:nvSpPr>
            <p:cNvPr id="23" name="TextBox 22">
              <a:extLst>
                <a:ext uri="{FF2B5EF4-FFF2-40B4-BE49-F238E27FC236}">
                  <a16:creationId xmlns:a16="http://schemas.microsoft.com/office/drawing/2014/main" id="{B58A31D5-7451-E7AE-B341-82A4F118C198}"/>
                </a:ext>
              </a:extLst>
            </p:cNvPr>
            <p:cNvSpPr txBox="1"/>
            <p:nvPr/>
          </p:nvSpPr>
          <p:spPr>
            <a:xfrm>
              <a:off x="4766028" y="3964261"/>
              <a:ext cx="2772156" cy="919800"/>
            </a:xfrm>
            <a:prstGeom prst="rect">
              <a:avLst/>
            </a:prstGeom>
            <a:noFill/>
          </p:spPr>
          <p:txBody>
            <a:bodyPr wrap="square" lIns="91440" tIns="45720" rIns="91440" bIns="45720" rtlCol="0" anchor="t">
              <a:spAutoFit/>
            </a:bodyPr>
            <a:lstStyle/>
            <a:p>
              <a:pPr algn="ctr" defTabSz="370332">
                <a:spcAft>
                  <a:spcPts val="600"/>
                </a:spcAft>
              </a:pPr>
              <a:r>
                <a:rPr lang="en-US" sz="1900" b="1">
                  <a:solidFill>
                    <a:srgbClr val="555555"/>
                  </a:solidFill>
                  <a:ea typeface="Calibri"/>
                  <a:cs typeface="Calibri"/>
                </a:rPr>
                <a:t>HR Department</a:t>
              </a:r>
            </a:p>
            <a:p>
              <a:pPr algn="ctr" defTabSz="370332">
                <a:spcAft>
                  <a:spcPts val="600"/>
                </a:spcAft>
              </a:pPr>
              <a:r>
                <a:rPr lang="en-US" sz="1900" b="1">
                  <a:solidFill>
                    <a:srgbClr val="555555"/>
                  </a:solidFill>
                  <a:ea typeface="Calibri"/>
                  <a:cs typeface="Calibri"/>
                </a:rPr>
                <a:t>Legal Department</a:t>
              </a:r>
            </a:p>
          </p:txBody>
        </p:sp>
      </p:grpSp>
      <p:grpSp>
        <p:nvGrpSpPr>
          <p:cNvPr id="2" name="Group 1">
            <a:extLst>
              <a:ext uri="{FF2B5EF4-FFF2-40B4-BE49-F238E27FC236}">
                <a16:creationId xmlns:a16="http://schemas.microsoft.com/office/drawing/2014/main" id="{9A07DF5C-B4C4-589D-55F9-FFE40454AD0E}"/>
              </a:ext>
            </a:extLst>
          </p:cNvPr>
          <p:cNvGrpSpPr/>
          <p:nvPr/>
        </p:nvGrpSpPr>
        <p:grpSpPr>
          <a:xfrm>
            <a:off x="8049164" y="2762870"/>
            <a:ext cx="3698270" cy="3622819"/>
            <a:chOff x="4766027" y="1448145"/>
            <a:chExt cx="3812120" cy="3734344"/>
          </a:xfrm>
        </p:grpSpPr>
        <p:sp>
          <p:nvSpPr>
            <p:cNvPr id="3" name="Oval 2">
              <a:extLst>
                <a:ext uri="{FF2B5EF4-FFF2-40B4-BE49-F238E27FC236}">
                  <a16:creationId xmlns:a16="http://schemas.microsoft.com/office/drawing/2014/main" id="{C6838A02-5F10-8990-B0DC-DA7E2C1D28B2}"/>
                </a:ext>
              </a:extLst>
            </p:cNvPr>
            <p:cNvSpPr/>
            <p:nvPr/>
          </p:nvSpPr>
          <p:spPr>
            <a:xfrm>
              <a:off x="5452589" y="1448145"/>
              <a:ext cx="1399032" cy="1399032"/>
            </a:xfrm>
            <a:prstGeom prst="ellipse">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b="1"/>
            </a:p>
          </p:txBody>
        </p:sp>
        <p:pic>
          <p:nvPicPr>
            <p:cNvPr id="4" name="Graphic 3" descr="Clipboard Checked with solid fill">
              <a:extLst>
                <a:ext uri="{FF2B5EF4-FFF2-40B4-BE49-F238E27FC236}">
                  <a16:creationId xmlns:a16="http://schemas.microsoft.com/office/drawing/2014/main" id="{9023779A-1E19-7DAA-8261-81642BCEC8FD}"/>
                </a:ext>
              </a:extLst>
            </p:cNvPr>
            <p:cNvPicPr>
              <a:picLocks noChangeAspect="1"/>
            </p:cNvPicPr>
            <p:nvPr/>
          </p:nvPicPr>
          <p:blipFill>
            <a:blip r:embed="rId7">
              <a:extLst>
                <a:ext uri="{96DAC541-7B7A-43D3-8B79-37D633B846F1}">
                  <asvg:svgBlip xmlns:asvg="http://schemas.microsoft.com/office/drawing/2016/SVG/main" r:embed="rId8"/>
                </a:ext>
              </a:extLst>
            </a:blip>
            <a:srcRect/>
            <a:stretch/>
          </p:blipFill>
          <p:spPr>
            <a:xfrm>
              <a:off x="5694906" y="1705356"/>
              <a:ext cx="914400" cy="914400"/>
            </a:xfrm>
            <a:prstGeom prst="rect">
              <a:avLst/>
            </a:prstGeom>
          </p:spPr>
        </p:pic>
        <p:cxnSp>
          <p:nvCxnSpPr>
            <p:cNvPr id="6" name="Straight Connector 5">
              <a:extLst>
                <a:ext uri="{FF2B5EF4-FFF2-40B4-BE49-F238E27FC236}">
                  <a16:creationId xmlns:a16="http://schemas.microsoft.com/office/drawing/2014/main" id="{03E0FF04-C862-FCB5-5F3B-1424E6F35DBB}"/>
                </a:ext>
              </a:extLst>
            </p:cNvPr>
            <p:cNvCxnSpPr>
              <a:cxnSpLocks/>
            </p:cNvCxnSpPr>
            <p:nvPr/>
          </p:nvCxnSpPr>
          <p:spPr>
            <a:xfrm>
              <a:off x="5041110" y="3681984"/>
              <a:ext cx="2221992" cy="0"/>
            </a:xfrm>
            <a:prstGeom prst="line">
              <a:avLst/>
            </a:prstGeom>
            <a:ln w="38100">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575B9025-D986-451F-4300-CBD67B140A9D}"/>
                </a:ext>
              </a:extLst>
            </p:cNvPr>
            <p:cNvSpPr txBox="1"/>
            <p:nvPr/>
          </p:nvSpPr>
          <p:spPr>
            <a:xfrm>
              <a:off x="4766027" y="3072455"/>
              <a:ext cx="2772156" cy="523220"/>
            </a:xfrm>
            <a:prstGeom prst="rect">
              <a:avLst/>
            </a:prstGeom>
            <a:noFill/>
          </p:spPr>
          <p:txBody>
            <a:bodyPr wrap="square" rtlCol="0">
              <a:spAutoFit/>
            </a:bodyPr>
            <a:lstStyle/>
            <a:p>
              <a:pPr algn="ctr" defTabSz="443484">
                <a:spcAft>
                  <a:spcPts val="600"/>
                </a:spcAft>
              </a:pPr>
              <a:r>
                <a:rPr lang="en-US" sz="2716" b="1" kern="1200">
                  <a:solidFill>
                    <a:srgbClr val="555555"/>
                  </a:solidFill>
                  <a:latin typeface="+mn-lt"/>
                  <a:ea typeface="+mn-ea"/>
                  <a:cs typeface="+mn-cs"/>
                </a:rPr>
                <a:t>Needs</a:t>
              </a:r>
              <a:endParaRPr lang="en-US" sz="2800" b="1"/>
            </a:p>
          </p:txBody>
        </p:sp>
        <p:sp>
          <p:nvSpPr>
            <p:cNvPr id="12" name="TextBox 11">
              <a:extLst>
                <a:ext uri="{FF2B5EF4-FFF2-40B4-BE49-F238E27FC236}">
                  <a16:creationId xmlns:a16="http://schemas.microsoft.com/office/drawing/2014/main" id="{2C0F6438-351A-9689-7D72-17DE862069EF}"/>
                </a:ext>
              </a:extLst>
            </p:cNvPr>
            <p:cNvSpPr txBox="1"/>
            <p:nvPr/>
          </p:nvSpPr>
          <p:spPr>
            <a:xfrm>
              <a:off x="4766027" y="3820953"/>
              <a:ext cx="3812120" cy="1361536"/>
            </a:xfrm>
            <a:prstGeom prst="rect">
              <a:avLst/>
            </a:prstGeom>
            <a:noFill/>
          </p:spPr>
          <p:txBody>
            <a:bodyPr wrap="square" lIns="91440" tIns="45720" rIns="91440" bIns="45720" rtlCol="0" anchor="t">
              <a:spAutoFit/>
            </a:bodyPr>
            <a:lstStyle/>
            <a:p>
              <a:pPr marL="277178" indent="-277178" defTabSz="443484">
                <a:spcAft>
                  <a:spcPts val="600"/>
                </a:spcAft>
                <a:buFont typeface="Arial" panose="020B0604020202020204" pitchFamily="34" charset="0"/>
                <a:buChar char="•"/>
              </a:pPr>
              <a:r>
                <a:rPr lang="en-US" sz="1746" b="1" kern="1200">
                  <a:solidFill>
                    <a:srgbClr val="555555"/>
                  </a:solidFill>
                  <a:latin typeface="+mn-lt"/>
                  <a:ea typeface="+mn-ea"/>
                  <a:cs typeface="+mn-cs"/>
                </a:rPr>
                <a:t>Ethical guid</a:t>
              </a:r>
              <a:r>
                <a:rPr lang="en-US" sz="1746" b="1">
                  <a:solidFill>
                    <a:srgbClr val="555555"/>
                  </a:solidFill>
                </a:rPr>
                <a:t>elines</a:t>
              </a:r>
              <a:endParaRPr lang="en-US" sz="1746" b="1" kern="1200">
                <a:solidFill>
                  <a:srgbClr val="555555"/>
                </a:solidFill>
                <a:latin typeface="+mn-lt"/>
                <a:ea typeface="+mn-ea"/>
                <a:cs typeface="+mn-cs"/>
              </a:endParaRPr>
            </a:p>
            <a:p>
              <a:pPr marL="277178" indent="-277178" defTabSz="443484">
                <a:spcAft>
                  <a:spcPts val="600"/>
                </a:spcAft>
                <a:buFont typeface="Arial" panose="020B0604020202020204" pitchFamily="34" charset="0"/>
                <a:buChar char="•"/>
              </a:pPr>
              <a:r>
                <a:rPr lang="en-US" sz="1746" b="1" kern="1200">
                  <a:solidFill>
                    <a:srgbClr val="555555"/>
                  </a:solidFill>
                  <a:latin typeface="+mn-lt"/>
                  <a:ea typeface="+mn-ea"/>
                  <a:cs typeface="+mn-cs"/>
                </a:rPr>
                <a:t>Copyright </a:t>
              </a:r>
              <a:r>
                <a:rPr lang="en-US" sz="1746" b="1">
                  <a:solidFill>
                    <a:srgbClr val="555555"/>
                  </a:solidFill>
                </a:rPr>
                <a:t>guidelines</a:t>
              </a:r>
              <a:endParaRPr lang="en-US" sz="1746" b="1" kern="1200">
                <a:solidFill>
                  <a:srgbClr val="555555"/>
                </a:solidFill>
                <a:latin typeface="+mn-lt"/>
                <a:ea typeface="+mn-ea"/>
                <a:cs typeface="+mn-cs"/>
              </a:endParaRPr>
            </a:p>
            <a:p>
              <a:pPr marL="277178" indent="-277178" defTabSz="443484">
                <a:spcAft>
                  <a:spcPts val="600"/>
                </a:spcAft>
                <a:buFont typeface="Arial" panose="020B0604020202020204" pitchFamily="34" charset="0"/>
                <a:buChar char="•"/>
              </a:pPr>
              <a:r>
                <a:rPr lang="en-US" sz="1746" b="1" kern="1200">
                  <a:solidFill>
                    <a:srgbClr val="555555"/>
                  </a:solidFill>
                  <a:latin typeface="+mn-lt"/>
                  <a:ea typeface="+mn-ea"/>
                  <a:cs typeface="+mn-cs"/>
                </a:rPr>
                <a:t>Public-facing communication standards </a:t>
              </a:r>
            </a:p>
          </p:txBody>
        </p:sp>
      </p:grpSp>
    </p:spTree>
    <p:extLst>
      <p:ext uri="{BB962C8B-B14F-4D97-AF65-F5344CB8AC3E}">
        <p14:creationId xmlns:p14="http://schemas.microsoft.com/office/powerpoint/2010/main" val="22684890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CE245E1D-7BD9-1FBB-7C04-4608CEADBF36}"/>
              </a:ext>
            </a:extLst>
          </p:cNvPr>
          <p:cNvSpPr/>
          <p:nvPr/>
        </p:nvSpPr>
        <p:spPr>
          <a:xfrm>
            <a:off x="1696720" y="914399"/>
            <a:ext cx="8493760" cy="3704115"/>
          </a:xfrm>
          <a:prstGeom prst="rect">
            <a:avLst/>
          </a:prstGeom>
          <a:solidFill>
            <a:schemeClr val="accent2">
              <a:alpha val="49000"/>
            </a:schemeClr>
          </a:solidFill>
          <a:ln w="762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7498BDD1-E4C9-E010-D9E7-9A7008ECA28B}"/>
              </a:ext>
            </a:extLst>
          </p:cNvPr>
          <p:cNvSpPr/>
          <p:nvPr/>
        </p:nvSpPr>
        <p:spPr>
          <a:xfrm>
            <a:off x="3881120" y="497840"/>
            <a:ext cx="4114800" cy="923330"/>
          </a:xfrm>
          <a:prstGeom prst="rect">
            <a:avLst/>
          </a:prstGeom>
          <a:solidFill>
            <a:schemeClr val="accent2"/>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Footer Placeholder 2">
            <a:extLst>
              <a:ext uri="{FF2B5EF4-FFF2-40B4-BE49-F238E27FC236}">
                <a16:creationId xmlns:a16="http://schemas.microsoft.com/office/drawing/2014/main" id="{469317C9-81DC-0874-8F60-B36FE20920CB}"/>
              </a:ext>
            </a:extLst>
          </p:cNvPr>
          <p:cNvSpPr>
            <a:spLocks noGrp="1"/>
          </p:cNvSpPr>
          <p:nvPr>
            <p:ph type="ftr" sz="quarter" idx="11"/>
          </p:nvPr>
        </p:nvSpPr>
        <p:spPr/>
        <p:txBody>
          <a:bodyPr/>
          <a:lstStyle/>
          <a:p>
            <a:r>
              <a:rPr lang="en-US"/>
              <a:t>
              </a:t>
            </a:r>
          </a:p>
        </p:txBody>
      </p:sp>
      <p:sp>
        <p:nvSpPr>
          <p:cNvPr id="5" name="TextBox 4">
            <a:extLst>
              <a:ext uri="{FF2B5EF4-FFF2-40B4-BE49-F238E27FC236}">
                <a16:creationId xmlns:a16="http://schemas.microsoft.com/office/drawing/2014/main" id="{3F08DBA3-2907-B201-E117-BF0FAB1C14A0}"/>
              </a:ext>
            </a:extLst>
          </p:cNvPr>
          <p:cNvSpPr txBox="1"/>
          <p:nvPr/>
        </p:nvSpPr>
        <p:spPr>
          <a:xfrm>
            <a:off x="798195" y="497840"/>
            <a:ext cx="10292080" cy="923330"/>
          </a:xfrm>
          <a:prstGeom prst="rect">
            <a:avLst/>
          </a:prstGeom>
          <a:noFill/>
        </p:spPr>
        <p:txBody>
          <a:bodyPr wrap="square" rtlCol="0">
            <a:spAutoFit/>
          </a:bodyPr>
          <a:lstStyle/>
          <a:p>
            <a:pPr algn="ctr"/>
            <a:r>
              <a:rPr lang="en-US" sz="5400"/>
              <a:t>JOKE BREAK</a:t>
            </a:r>
          </a:p>
        </p:txBody>
      </p:sp>
      <p:sp>
        <p:nvSpPr>
          <p:cNvPr id="8" name="TextBox 7">
            <a:extLst>
              <a:ext uri="{FF2B5EF4-FFF2-40B4-BE49-F238E27FC236}">
                <a16:creationId xmlns:a16="http://schemas.microsoft.com/office/drawing/2014/main" id="{02450691-8972-B3FC-5EC1-71FD74B8D630}"/>
              </a:ext>
            </a:extLst>
          </p:cNvPr>
          <p:cNvSpPr txBox="1"/>
          <p:nvPr/>
        </p:nvSpPr>
        <p:spPr>
          <a:xfrm>
            <a:off x="1972945" y="1525649"/>
            <a:ext cx="7933055" cy="3093154"/>
          </a:xfrm>
          <a:prstGeom prst="rect">
            <a:avLst/>
          </a:prstGeom>
          <a:noFill/>
        </p:spPr>
        <p:txBody>
          <a:bodyPr wrap="square" lIns="91440" tIns="45720" rIns="91440" bIns="45720" rtlCol="0" anchor="t">
            <a:spAutoFit/>
          </a:bodyPr>
          <a:lstStyle/>
          <a:p>
            <a:pPr algn="ctr"/>
            <a:r>
              <a:rPr lang="en-US" sz="6500">
                <a:latin typeface="Matura MT Script Capitals"/>
              </a:rPr>
              <a:t>What do ghosts use to organize their data?</a:t>
            </a:r>
            <a:endParaRPr lang="en-US" sz="6500">
              <a:latin typeface="Matura MT Script Capitals"/>
              <a:ea typeface="Calibri"/>
              <a:cs typeface="Calibri"/>
            </a:endParaRPr>
          </a:p>
        </p:txBody>
      </p:sp>
      <p:sp>
        <p:nvSpPr>
          <p:cNvPr id="11" name="Rectangle 10">
            <a:extLst>
              <a:ext uri="{FF2B5EF4-FFF2-40B4-BE49-F238E27FC236}">
                <a16:creationId xmlns:a16="http://schemas.microsoft.com/office/drawing/2014/main" id="{6CD39D6C-DCA0-1EEA-AA90-4D468AFE2A99}"/>
              </a:ext>
            </a:extLst>
          </p:cNvPr>
          <p:cNvSpPr/>
          <p:nvPr/>
        </p:nvSpPr>
        <p:spPr>
          <a:xfrm>
            <a:off x="2814320" y="5191760"/>
            <a:ext cx="6634480" cy="1371600"/>
          </a:xfrm>
          <a:prstGeom prst="round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3600"/>
              <a:t>Spreadsheets</a:t>
            </a:r>
          </a:p>
        </p:txBody>
      </p:sp>
      <p:pic>
        <p:nvPicPr>
          <p:cNvPr id="13" name="Graphic 12" descr="Table with solid fill">
            <a:extLst>
              <a:ext uri="{FF2B5EF4-FFF2-40B4-BE49-F238E27FC236}">
                <a16:creationId xmlns:a16="http://schemas.microsoft.com/office/drawing/2014/main" id="{E4A1EBCC-479C-837F-7617-446F7A227A0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016240" y="5394960"/>
            <a:ext cx="914400" cy="914400"/>
          </a:xfrm>
          <a:prstGeom prst="rect">
            <a:avLst/>
          </a:prstGeom>
        </p:spPr>
      </p:pic>
      <p:pic>
        <p:nvPicPr>
          <p:cNvPr id="15" name="Graphic 14" descr="Ghost with solid fill">
            <a:extLst>
              <a:ext uri="{FF2B5EF4-FFF2-40B4-BE49-F238E27FC236}">
                <a16:creationId xmlns:a16="http://schemas.microsoft.com/office/drawing/2014/main" id="{7AB7A3CB-D8A7-34F1-A387-C01B87E9212B}"/>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281681" y="5413375"/>
            <a:ext cx="914400" cy="914400"/>
          </a:xfrm>
          <a:prstGeom prst="rect">
            <a:avLst/>
          </a:prstGeom>
        </p:spPr>
      </p:pic>
    </p:spTree>
    <p:extLst>
      <p:ext uri="{BB962C8B-B14F-4D97-AF65-F5344CB8AC3E}">
        <p14:creationId xmlns:p14="http://schemas.microsoft.com/office/powerpoint/2010/main" val="1234416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fade">
                                      <p:cBhvr>
                                        <p:cTn id="10" dur="500"/>
                                        <p:tgtEl>
                                          <p:spTgt spid="15"/>
                                        </p:tgtEl>
                                      </p:cBhvr>
                                    </p:animEffect>
                                  </p:childTnLst>
                                </p:cTn>
                              </p:par>
                              <p:par>
                                <p:cTn id="11" presetID="10"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animEffect transition="in" filter="fade">
                                      <p:cBhvr>
                                        <p:cTn id="1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a:extLst>
              <a:ext uri="{FF2B5EF4-FFF2-40B4-BE49-F238E27FC236}">
                <a16:creationId xmlns:a16="http://schemas.microsoft.com/office/drawing/2014/main" id="{979C6598-F18B-2A7C-CF3D-B5849EDC7887}"/>
              </a:ext>
            </a:extLst>
          </p:cNvPr>
          <p:cNvSpPr>
            <a:spLocks noGrp="1"/>
          </p:cNvSpPr>
          <p:nvPr>
            <p:ph type="ftr" sz="quarter" idx="11"/>
          </p:nvPr>
        </p:nvSpPr>
        <p:spPr/>
        <p:txBody>
          <a:bodyPr/>
          <a:lstStyle/>
          <a:p>
            <a:r>
              <a:rPr lang="en-US"/>
              <a:t>
              </a:t>
            </a:r>
          </a:p>
        </p:txBody>
      </p:sp>
      <p:sp>
        <p:nvSpPr>
          <p:cNvPr id="4" name="Slide Number Placeholder 3">
            <a:extLst>
              <a:ext uri="{FF2B5EF4-FFF2-40B4-BE49-F238E27FC236}">
                <a16:creationId xmlns:a16="http://schemas.microsoft.com/office/drawing/2014/main" id="{25A34667-9D4A-D4E8-1D82-FC72DBDADAAC}"/>
              </a:ext>
            </a:extLst>
          </p:cNvPr>
          <p:cNvSpPr>
            <a:spLocks noGrp="1"/>
          </p:cNvSpPr>
          <p:nvPr>
            <p:ph type="sldNum" sz="quarter" idx="12"/>
          </p:nvPr>
        </p:nvSpPr>
        <p:spPr/>
        <p:txBody>
          <a:bodyPr/>
          <a:lstStyle/>
          <a:p>
            <a:fld id="{196A61CA-0502-4EE4-9724-96EA822543E5}" type="slidenum">
              <a:rPr lang="en-US" smtClean="0"/>
              <a:t>9</a:t>
            </a:fld>
            <a:endParaRPr lang="en-US"/>
          </a:p>
        </p:txBody>
      </p:sp>
      <p:graphicFrame>
        <p:nvGraphicFramePr>
          <p:cNvPr id="5" name="Diagram 4">
            <a:extLst>
              <a:ext uri="{FF2B5EF4-FFF2-40B4-BE49-F238E27FC236}">
                <a16:creationId xmlns:a16="http://schemas.microsoft.com/office/drawing/2014/main" id="{A5A55463-78C7-00E0-A659-78F752CA1FBE}"/>
              </a:ext>
            </a:extLst>
          </p:cNvPr>
          <p:cNvGraphicFramePr/>
          <p:nvPr>
            <p:extLst>
              <p:ext uri="{D42A27DB-BD31-4B8C-83A1-F6EECF244321}">
                <p14:modId xmlns:p14="http://schemas.microsoft.com/office/powerpoint/2010/main" val="2711780816"/>
              </p:ext>
            </p:extLst>
          </p:nvPr>
        </p:nvGraphicFramePr>
        <p:xfrm>
          <a:off x="1410083" y="1847088"/>
          <a:ext cx="9407144" cy="428210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6" name="Oval 5">
            <a:extLst>
              <a:ext uri="{FF2B5EF4-FFF2-40B4-BE49-F238E27FC236}">
                <a16:creationId xmlns:a16="http://schemas.microsoft.com/office/drawing/2014/main" id="{E29D7C2A-71C3-8473-373A-95523B8328C8}"/>
              </a:ext>
            </a:extLst>
          </p:cNvPr>
          <p:cNvSpPr/>
          <p:nvPr/>
        </p:nvSpPr>
        <p:spPr>
          <a:xfrm>
            <a:off x="2734056" y="1828800"/>
            <a:ext cx="932688" cy="932688"/>
          </a:xfrm>
          <a:prstGeom prst="ellipse">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a:extLst>
              <a:ext uri="{FF2B5EF4-FFF2-40B4-BE49-F238E27FC236}">
                <a16:creationId xmlns:a16="http://schemas.microsoft.com/office/drawing/2014/main" id="{7CD83FD9-8C43-DD23-37F5-8068A52D5062}"/>
              </a:ext>
            </a:extLst>
          </p:cNvPr>
          <p:cNvSpPr/>
          <p:nvPr/>
        </p:nvSpPr>
        <p:spPr>
          <a:xfrm>
            <a:off x="2734056" y="2959608"/>
            <a:ext cx="932688" cy="932688"/>
          </a:xfrm>
          <a:prstGeom prst="ellipse">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a:extLst>
              <a:ext uri="{FF2B5EF4-FFF2-40B4-BE49-F238E27FC236}">
                <a16:creationId xmlns:a16="http://schemas.microsoft.com/office/drawing/2014/main" id="{D0BB475F-FF0A-636A-1E93-385B670CDFFC}"/>
              </a:ext>
            </a:extLst>
          </p:cNvPr>
          <p:cNvSpPr/>
          <p:nvPr/>
        </p:nvSpPr>
        <p:spPr>
          <a:xfrm>
            <a:off x="2734056" y="4090416"/>
            <a:ext cx="932688" cy="932688"/>
          </a:xfrm>
          <a:prstGeom prst="ellipse">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CDDC8CA1-7CC6-305F-CDB2-9E9AB10913FD}"/>
              </a:ext>
            </a:extLst>
          </p:cNvPr>
          <p:cNvSpPr/>
          <p:nvPr/>
        </p:nvSpPr>
        <p:spPr>
          <a:xfrm>
            <a:off x="2734056" y="5251831"/>
            <a:ext cx="932688" cy="932688"/>
          </a:xfrm>
          <a:prstGeom prst="ellipse">
            <a:avLst/>
          </a:prstGeom>
          <a:solidFill>
            <a:schemeClr val="bg2"/>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a:extLst>
              <a:ext uri="{FF2B5EF4-FFF2-40B4-BE49-F238E27FC236}">
                <a16:creationId xmlns:a16="http://schemas.microsoft.com/office/drawing/2014/main" id="{97AC9591-BF77-9E39-75DE-0BCD3D17ED50}"/>
              </a:ext>
            </a:extLst>
          </p:cNvPr>
          <p:cNvSpPr txBox="1">
            <a:spLocks/>
          </p:cNvSpPr>
          <p:nvPr/>
        </p:nvSpPr>
        <p:spPr>
          <a:xfrm>
            <a:off x="685801" y="609600"/>
            <a:ext cx="10131425" cy="1456267"/>
          </a:xfrm>
          <a:prstGeom prst="rect">
            <a:avLst/>
          </a:prstGeom>
        </p:spPr>
        <p:txBody>
          <a:bodyPr/>
          <a:lst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a:ea typeface="Calibri Light"/>
                <a:cs typeface="Calibri Light"/>
              </a:rPr>
              <a:t>Success Metrics</a:t>
            </a:r>
            <a:endParaRPr lang="en-US"/>
          </a:p>
        </p:txBody>
      </p:sp>
      <p:pic>
        <p:nvPicPr>
          <p:cNvPr id="13" name="Graphic 12" descr="Puzzle pieces outline">
            <a:extLst>
              <a:ext uri="{FF2B5EF4-FFF2-40B4-BE49-F238E27FC236}">
                <a16:creationId xmlns:a16="http://schemas.microsoft.com/office/drawing/2014/main" id="{3616B7CC-11C0-7DEE-9E0D-BE0B47BB4FE6}"/>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856606" y="3060620"/>
            <a:ext cx="687589" cy="687589"/>
          </a:xfrm>
          <a:prstGeom prst="rect">
            <a:avLst/>
          </a:prstGeom>
        </p:spPr>
      </p:pic>
      <p:pic>
        <p:nvPicPr>
          <p:cNvPr id="15" name="Graphic 14" descr="Group of people with solid fill">
            <a:extLst>
              <a:ext uri="{FF2B5EF4-FFF2-40B4-BE49-F238E27FC236}">
                <a16:creationId xmlns:a16="http://schemas.microsoft.com/office/drawing/2014/main" id="{A075C075-6DC0-2B02-89BF-7C1A20E91FE0}"/>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2823687" y="1901401"/>
            <a:ext cx="753427" cy="753427"/>
          </a:xfrm>
          <a:prstGeom prst="rect">
            <a:avLst/>
          </a:prstGeom>
        </p:spPr>
      </p:pic>
      <p:pic>
        <p:nvPicPr>
          <p:cNvPr id="17" name="Graphic 16" descr="Checklist with solid fill">
            <a:extLst>
              <a:ext uri="{FF2B5EF4-FFF2-40B4-BE49-F238E27FC236}">
                <a16:creationId xmlns:a16="http://schemas.microsoft.com/office/drawing/2014/main" id="{637DF5EB-812C-CBD0-9929-E614E83BC0D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2847501" y="4195163"/>
            <a:ext cx="705798" cy="705798"/>
          </a:xfrm>
          <a:prstGeom prst="rect">
            <a:avLst/>
          </a:prstGeom>
        </p:spPr>
      </p:pic>
      <p:pic>
        <p:nvPicPr>
          <p:cNvPr id="19" name="Graphic 18" descr="Lock with solid fill">
            <a:extLst>
              <a:ext uri="{FF2B5EF4-FFF2-40B4-BE49-F238E27FC236}">
                <a16:creationId xmlns:a16="http://schemas.microsoft.com/office/drawing/2014/main" id="{687C4035-86CE-4937-7E56-9A268E063F61}"/>
              </a:ext>
            </a:extLst>
          </p:cNvPr>
          <p:cNvPicPr>
            <a:picLocks noChangeAspect="1"/>
          </p:cNvPicPr>
          <p:nvPr/>
        </p:nvPicPr>
        <p:blipFill>
          <a:blip r:embed="rId13">
            <a:extLst>
              <a:ext uri="{96DAC541-7B7A-43D3-8B79-37D633B846F1}">
                <asvg:svgBlip xmlns:asvg="http://schemas.microsoft.com/office/drawing/2016/SVG/main" r:embed="rId14"/>
              </a:ext>
            </a:extLst>
          </a:blip>
          <a:stretch>
            <a:fillRect/>
          </a:stretch>
        </p:blipFill>
        <p:spPr>
          <a:xfrm>
            <a:off x="2743200" y="5242454"/>
            <a:ext cx="914400" cy="914400"/>
          </a:xfrm>
          <a:prstGeom prst="rect">
            <a:avLst/>
          </a:prstGeom>
        </p:spPr>
      </p:pic>
    </p:spTree>
    <p:extLst>
      <p:ext uri="{BB962C8B-B14F-4D97-AF65-F5344CB8AC3E}">
        <p14:creationId xmlns:p14="http://schemas.microsoft.com/office/powerpoint/2010/main" val="3400807318"/>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TM03457452[[fn=Celestial]]</Template>
  <TotalTime>0</TotalTime>
  <Words>1586</Words>
  <Application>Microsoft Office PowerPoint</Application>
  <PresentationFormat>Widescreen</PresentationFormat>
  <Paragraphs>200</Paragraphs>
  <Slides>27</Slides>
  <Notes>7</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27</vt:i4>
      </vt:variant>
    </vt:vector>
  </HeadingPairs>
  <TitlesOfParts>
    <vt:vector size="37" baseType="lpstr">
      <vt:lpstr>Aptos</vt:lpstr>
      <vt:lpstr>Arial</vt:lpstr>
      <vt:lpstr>Calibri</vt:lpstr>
      <vt:lpstr>Calibri Light</vt:lpstr>
      <vt:lpstr>Cooper Black</vt:lpstr>
      <vt:lpstr>Courier New</vt:lpstr>
      <vt:lpstr>Dreaming Outloud Pro</vt:lpstr>
      <vt:lpstr>Impact</vt:lpstr>
      <vt:lpstr>Matura MT Script Capitals</vt:lpstr>
      <vt:lpstr>Celestial</vt:lpstr>
      <vt:lpstr>Team White Week 1</vt:lpstr>
      <vt:lpstr>Vision Statement</vt:lpstr>
      <vt:lpstr>Users</vt:lpstr>
      <vt:lpstr>PowerPoint Presentation</vt:lpstr>
      <vt:lpstr>PowerPoint Presentation</vt:lpstr>
      <vt:lpstr>PowerPoint Presentation</vt:lpstr>
      <vt:lpstr>PowerPoint Presentation</vt:lpstr>
      <vt:lpstr>PowerPoint Presentation</vt:lpstr>
      <vt:lpstr>PowerPoint Presentation</vt:lpstr>
      <vt:lpstr>Project Scope</vt:lpstr>
      <vt:lpstr>Requirements </vt:lpstr>
      <vt:lpstr>PowerPoint Presentation</vt:lpstr>
      <vt:lpstr>Use Cases</vt:lpstr>
      <vt:lpstr>Use Case - Upload a new record As Employee</vt:lpstr>
      <vt:lpstr>Use Case - Upload a new record As Manager</vt:lpstr>
      <vt:lpstr>USE CASE – Update an Existing Record</vt:lpstr>
      <vt:lpstr>PowerPoint Presentation</vt:lpstr>
      <vt:lpstr>Use case – A manager wants to Approve/deny a record</vt:lpstr>
      <vt:lpstr>Use Case - Request a set of records</vt:lpstr>
      <vt:lpstr>Use case – Employee Requests a random record</vt:lpstr>
      <vt:lpstr>Use Case - Request a joke by difficulty</vt:lpstr>
      <vt:lpstr>PowerPoint Presentation</vt:lpstr>
      <vt:lpstr>Use case – A manager wants to delete a denied record</vt:lpstr>
      <vt:lpstr>Use Case  - REQUEST A DAILY QUOTE</vt:lpstr>
      <vt:lpstr>Security Risks</vt:lpstr>
      <vt:lpstr>SECURITY RISKS &amp; SOLUTIONS</vt:lpstr>
      <vt:lpstr>Thank You!</vt:lpstr>
    </vt:vector>
  </TitlesOfParts>
  <Company>Rocket Software, Inc.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Christy Dunlap</dc:creator>
  <cp:lastModifiedBy>Christy Dunlap</cp:lastModifiedBy>
  <cp:revision>1</cp:revision>
  <dcterms:created xsi:type="dcterms:W3CDTF">2025-10-13T20:05:30Z</dcterms:created>
  <dcterms:modified xsi:type="dcterms:W3CDTF">2025-10-17T20:29:08Z</dcterms:modified>
</cp:coreProperties>
</file>