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81" r:id="rId6"/>
    <p:sldId id="423" r:id="rId7"/>
    <p:sldId id="424" r:id="rId8"/>
    <p:sldId id="425" r:id="rId9"/>
    <p:sldId id="426" r:id="rId10"/>
    <p:sldId id="428" r:id="rId11"/>
    <p:sldId id="427" r:id="rId12"/>
    <p:sldId id="430" r:id="rId13"/>
    <p:sldId id="432" r:id="rId14"/>
    <p:sldId id="429" r:id="rId15"/>
    <p:sldId id="431" r:id="rId16"/>
    <p:sldId id="433" r:id="rId17"/>
    <p:sldId id="434" r:id="rId18"/>
    <p:sldId id="378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86008-DF02-A1F7-8845-EEF7EF0B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45B46-135D-FD04-A7C4-68F592D4D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5AA8A-FF84-43F2-EC3F-7FC269642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6A26-C298-F8C7-4EDC-3AC4E05E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sz="4400" dirty="0"/>
              <a:t>Setting up the development environment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B3DA-70EE-4C07-5948-3B83EC5D6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50DE-F477-A2E2-BF12-94AF6561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 WIDGET, message box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480E9-C51B-D9A9-C29C-BA5358F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DCBA67-E951-792C-DB33-89843FCD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2358883"/>
            <a:ext cx="106108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messagebox.showinfo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 a function from Python’s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tkinter.messagebox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module that displays a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pop-up dialog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an “Info” icon and an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button. Its signature looks like this: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3791-4056-6C8D-B63E-6BD136D9D759}"/>
              </a:ext>
            </a:extLst>
          </p:cNvPr>
          <p:cNvSpPr txBox="1"/>
          <p:nvPr/>
        </p:nvSpPr>
        <p:spPr>
          <a:xfrm>
            <a:off x="3390900" y="3239571"/>
            <a:ext cx="6096000" cy="369332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messagebox.showinfo</a:t>
            </a:r>
            <a:r>
              <a:rPr lang="en-US" dirty="0">
                <a:solidFill>
                  <a:schemeClr val="bg1"/>
                </a:solidFill>
              </a:rPr>
              <a:t>(title, message)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092095C-9ABB-1EA4-28C6-7F830064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830851"/>
            <a:ext cx="5492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text that appears in the dialog’s title bar.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content displayed inside the dialog. </a:t>
            </a:r>
          </a:p>
        </p:txBody>
      </p:sp>
    </p:spTree>
    <p:extLst>
      <p:ext uri="{BB962C8B-B14F-4D97-AF65-F5344CB8AC3E}">
        <p14:creationId xmlns:p14="http://schemas.microsoft.com/office/powerpoint/2010/main" val="48385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5E2A-0771-F20D-5EB4-6208CAA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Integrating a function into </a:t>
            </a:r>
            <a:r>
              <a:rPr lang="en-US" altLang="ko-KR" dirty="0" err="1"/>
              <a:t>tkinter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F38E1-3517-6803-9067-1E5BCDC9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0C230-BC4A-F0E6-014E-6CBBB8811EB3}"/>
              </a:ext>
            </a:extLst>
          </p:cNvPr>
          <p:cNvSpPr txBox="1"/>
          <p:nvPr/>
        </p:nvSpPr>
        <p:spPr>
          <a:xfrm>
            <a:off x="3082565" y="2322864"/>
            <a:ext cx="742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Problem: I want to make a GUI function to calculate sum of 2 value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75C84-93C4-54CD-1FB1-A5AC48738745}"/>
              </a:ext>
            </a:extLst>
          </p:cNvPr>
          <p:cNvSpPr txBox="1"/>
          <p:nvPr/>
        </p:nvSpPr>
        <p:spPr>
          <a:xfrm>
            <a:off x="1793450" y="3065051"/>
            <a:ext cx="9650690" cy="923330"/>
          </a:xfrm>
          <a:prstGeom prst="rect">
            <a:avLst/>
          </a:prstGeom>
          <a:solidFill>
            <a:srgbClr val="05202E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Example A</a:t>
            </a:r>
            <a:r>
              <a:rPr lang="en-US" dirty="0">
                <a:solidFill>
                  <a:schemeClr val="bg1"/>
                </a:solidFill>
              </a:rPr>
              <a:t>: Defining the function to add two numbers.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Example B</a:t>
            </a:r>
            <a:r>
              <a:rPr lang="en-US" dirty="0">
                <a:solidFill>
                  <a:schemeClr val="bg1"/>
                </a:solidFill>
              </a:rPr>
              <a:t>: Defining the function that uses the first function.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Example C</a:t>
            </a:r>
            <a:r>
              <a:rPr lang="en-US" dirty="0">
                <a:solidFill>
                  <a:schemeClr val="bg1"/>
                </a:solidFill>
              </a:rPr>
              <a:t>: Creating the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GUI and wiring everything together.</a:t>
            </a:r>
          </a:p>
        </p:txBody>
      </p:sp>
    </p:spTree>
    <p:extLst>
      <p:ext uri="{BB962C8B-B14F-4D97-AF65-F5344CB8AC3E}">
        <p14:creationId xmlns:p14="http://schemas.microsoft.com/office/powerpoint/2010/main" val="13915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308D9-0A44-B83D-BE34-E393B5334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F3BC-EBC9-6A8D-C5CA-6D076D35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Integrating a function into </a:t>
            </a:r>
            <a:r>
              <a:rPr lang="en-US" altLang="ko-KR" dirty="0" err="1"/>
              <a:t>tkinter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60C94-6136-D18B-308D-0147329B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C9F21-2D36-710C-7692-BE531AE824F2}"/>
              </a:ext>
            </a:extLst>
          </p:cNvPr>
          <p:cNvSpPr txBox="1"/>
          <p:nvPr/>
        </p:nvSpPr>
        <p:spPr>
          <a:xfrm>
            <a:off x="3082565" y="2322864"/>
            <a:ext cx="7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Defining the function to add 2 numbers (</a:t>
            </a:r>
            <a:r>
              <a:rPr lang="en-US" altLang="ko-KR" b="1" dirty="0" err="1">
                <a:solidFill>
                  <a:schemeClr val="bg1"/>
                </a:solidFill>
              </a:rPr>
              <a:t>add_numbers</a:t>
            </a:r>
            <a:r>
              <a:rPr lang="en-US" altLang="ko-KR" b="1" dirty="0">
                <a:solidFill>
                  <a:schemeClr val="bg1"/>
                </a:solidFill>
              </a:rPr>
              <a:t>, num1, num2)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C662F-A013-8450-07BA-753ED594A1BC}"/>
              </a:ext>
            </a:extLst>
          </p:cNvPr>
          <p:cNvSpPr txBox="1"/>
          <p:nvPr/>
        </p:nvSpPr>
        <p:spPr>
          <a:xfrm>
            <a:off x="1680329" y="2819954"/>
            <a:ext cx="6094428" cy="1477328"/>
          </a:xfrm>
          <a:prstGeom prst="rect">
            <a:avLst/>
          </a:prstGeom>
          <a:solidFill>
            <a:srgbClr val="05202E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Modified function to subtract instead of add</a:t>
            </a: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add_numbers</a:t>
            </a:r>
            <a:r>
              <a:rPr lang="en-US" dirty="0">
                <a:solidFill>
                  <a:schemeClr val="bg1"/>
                </a:solidFill>
              </a:rPr>
              <a:t>(num1, num2):</a:t>
            </a:r>
          </a:p>
          <a:p>
            <a:r>
              <a:rPr lang="en-US" dirty="0">
                <a:solidFill>
                  <a:schemeClr val="bg1"/>
                </a:solidFill>
              </a:rPr>
              <a:t>    num1 = float(num1)</a:t>
            </a:r>
          </a:p>
          <a:p>
            <a:r>
              <a:rPr lang="en-US" dirty="0">
                <a:solidFill>
                  <a:schemeClr val="bg1"/>
                </a:solidFill>
              </a:rPr>
              <a:t>    num2 = float(num2)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num1 + num2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3BA7-7F4A-9F14-D67B-E566F6B3E416}"/>
              </a:ext>
            </a:extLst>
          </p:cNvPr>
          <p:cNvSpPr txBox="1"/>
          <p:nvPr/>
        </p:nvSpPr>
        <p:spPr>
          <a:xfrm>
            <a:off x="3082565" y="4623004"/>
            <a:ext cx="66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Defining the function to use the first </a:t>
            </a:r>
            <a:r>
              <a:rPr lang="en-US" altLang="ko-KR" b="1" dirty="0" err="1">
                <a:solidFill>
                  <a:schemeClr val="bg1"/>
                </a:solidFill>
              </a:rPr>
              <a:t>funtion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calculate_sum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235B9-78D0-F1B4-4E4F-AED07CDE6671}"/>
              </a:ext>
            </a:extLst>
          </p:cNvPr>
          <p:cNvSpPr txBox="1"/>
          <p:nvPr/>
        </p:nvSpPr>
        <p:spPr>
          <a:xfrm>
            <a:off x="1680329" y="5238305"/>
            <a:ext cx="6094428" cy="1477328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calculate_sum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a = </a:t>
            </a:r>
            <a:r>
              <a:rPr lang="en-US" dirty="0" err="1">
                <a:solidFill>
                  <a:schemeClr val="bg1"/>
                </a:solidFill>
              </a:rPr>
              <a:t>entry_a.get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b = </a:t>
            </a:r>
            <a:r>
              <a:rPr lang="en-US" dirty="0" err="1">
                <a:solidFill>
                  <a:schemeClr val="bg1"/>
                </a:solidFill>
              </a:rPr>
              <a:t>entry_b.get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result = </a:t>
            </a:r>
            <a:r>
              <a:rPr lang="en-US" dirty="0" err="1">
                <a:solidFill>
                  <a:schemeClr val="bg1"/>
                </a:solidFill>
              </a:rPr>
              <a:t>add_numbers</a:t>
            </a:r>
            <a:r>
              <a:rPr lang="en-US" dirty="0">
                <a:solidFill>
                  <a:schemeClr val="bg1"/>
                </a:solidFill>
              </a:rPr>
              <a:t>(a, b)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messagebox.showinfo</a:t>
            </a:r>
            <a:r>
              <a:rPr lang="en-US" dirty="0">
                <a:solidFill>
                  <a:schemeClr val="bg1"/>
                </a:solidFill>
              </a:rPr>
              <a:t>("Result", </a:t>
            </a:r>
            <a:r>
              <a:rPr lang="en-US" dirty="0" err="1">
                <a:solidFill>
                  <a:schemeClr val="bg1"/>
                </a:solidFill>
              </a:rPr>
              <a:t>f"Sum</a:t>
            </a:r>
            <a:r>
              <a:rPr lang="en-US" dirty="0">
                <a:solidFill>
                  <a:schemeClr val="bg1"/>
                </a:solidFill>
              </a:rPr>
              <a:t> Result: {result}")</a:t>
            </a:r>
          </a:p>
        </p:txBody>
      </p:sp>
    </p:spTree>
    <p:extLst>
      <p:ext uri="{BB962C8B-B14F-4D97-AF65-F5344CB8AC3E}">
        <p14:creationId xmlns:p14="http://schemas.microsoft.com/office/powerpoint/2010/main" val="41891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33AA5-6A43-066C-A1A1-09D6C723A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5B58-A604-7F19-AD73-21E1F445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Integrating a function into </a:t>
            </a:r>
            <a:r>
              <a:rPr lang="en-US" altLang="ko-KR" dirty="0" err="1"/>
              <a:t>tkinter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604C5-7293-CD4C-D66F-16251EDD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DD4-6990-206B-4137-49CD014C5BB7}"/>
              </a:ext>
            </a:extLst>
          </p:cNvPr>
          <p:cNvSpPr txBox="1"/>
          <p:nvPr/>
        </p:nvSpPr>
        <p:spPr>
          <a:xfrm>
            <a:off x="1611296" y="2442366"/>
            <a:ext cx="294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Defining the reset </a:t>
            </a:r>
            <a:r>
              <a:rPr lang="en-US" altLang="ko-KR" b="1" dirty="0" err="1">
                <a:solidFill>
                  <a:schemeClr val="bg1"/>
                </a:solidFill>
              </a:rPr>
              <a:t>funtion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4C678-52A8-FD1C-91EE-7E2379A7A282}"/>
              </a:ext>
            </a:extLst>
          </p:cNvPr>
          <p:cNvSpPr txBox="1"/>
          <p:nvPr/>
        </p:nvSpPr>
        <p:spPr>
          <a:xfrm>
            <a:off x="1611296" y="2946040"/>
            <a:ext cx="6094428" cy="923330"/>
          </a:xfrm>
          <a:prstGeom prst="rect">
            <a:avLst/>
          </a:prstGeom>
          <a:solidFill>
            <a:srgbClr val="05202E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reset_fields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entry_a.delete</a:t>
            </a:r>
            <a:r>
              <a:rPr lang="en-US" dirty="0">
                <a:solidFill>
                  <a:schemeClr val="bg1"/>
                </a:solidFill>
              </a:rPr>
              <a:t>(0, "end")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entry_b.delete</a:t>
            </a:r>
            <a:r>
              <a:rPr lang="en-US" dirty="0">
                <a:solidFill>
                  <a:schemeClr val="bg1"/>
                </a:solidFill>
              </a:rPr>
              <a:t>(0, "end")</a:t>
            </a:r>
          </a:p>
        </p:txBody>
      </p:sp>
    </p:spTree>
    <p:extLst>
      <p:ext uri="{BB962C8B-B14F-4D97-AF65-F5344CB8AC3E}">
        <p14:creationId xmlns:p14="http://schemas.microsoft.com/office/powerpoint/2010/main" val="22735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7AAB-E557-843B-B61F-2221D6CB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424F-63AE-6A7C-F63C-92D3B085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Integrating a function into </a:t>
            </a:r>
            <a:r>
              <a:rPr lang="en-US" altLang="ko-KR" dirty="0" err="1"/>
              <a:t>tkinter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9116-041E-D0EE-9138-14A4F3F3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8C05-B774-5A2A-2DEC-BA035BA109BE}"/>
              </a:ext>
            </a:extLst>
          </p:cNvPr>
          <p:cNvSpPr txBox="1"/>
          <p:nvPr/>
        </p:nvSpPr>
        <p:spPr>
          <a:xfrm>
            <a:off x="1611296" y="24423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Building GUI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939B5-BA22-555F-3581-A011EA1A37FC}"/>
              </a:ext>
            </a:extLst>
          </p:cNvPr>
          <p:cNvSpPr txBox="1"/>
          <p:nvPr/>
        </p:nvSpPr>
        <p:spPr>
          <a:xfrm>
            <a:off x="1501220" y="2898004"/>
            <a:ext cx="6094428" cy="3693319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("Subtraction App")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root.geometry</a:t>
            </a:r>
            <a:r>
              <a:rPr lang="en-US" dirty="0">
                <a:solidFill>
                  <a:schemeClr val="bg1"/>
                </a:solidFill>
              </a:rPr>
              <a:t>("400x400")  # Changed window size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label_a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text="Enter A:")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label_a.pack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entry_a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tk.Entry</a:t>
            </a:r>
            <a:r>
              <a:rPr lang="en-US" dirty="0">
                <a:solidFill>
                  <a:schemeClr val="bg1"/>
                </a:solidFill>
              </a:rPr>
              <a:t>(root)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entry_a.pack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label_b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text="Enter B:")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label_b.pack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entry_b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tk.Entry</a:t>
            </a:r>
            <a:r>
              <a:rPr lang="en-US" dirty="0">
                <a:solidFill>
                  <a:schemeClr val="bg1"/>
                </a:solidFill>
              </a:rPr>
              <a:t>(root)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entry_b.pack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06A6B-3B6B-6E54-D4F4-8A7496F047AF}"/>
              </a:ext>
            </a:extLst>
          </p:cNvPr>
          <p:cNvSpPr txBox="1"/>
          <p:nvPr/>
        </p:nvSpPr>
        <p:spPr>
          <a:xfrm>
            <a:off x="6510061" y="3815307"/>
            <a:ext cx="6094428" cy="2862322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calculate_button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text="Calculate", command=</a:t>
            </a:r>
            <a:r>
              <a:rPr lang="en-US" dirty="0" err="1">
                <a:solidFill>
                  <a:schemeClr val="bg1"/>
                </a:solidFill>
              </a:rPr>
              <a:t>calculate_sum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calculate_button.pack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reset_button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text="Reset", command=</a:t>
            </a:r>
            <a:r>
              <a:rPr lang="en-US" dirty="0" err="1">
                <a:solidFill>
                  <a:schemeClr val="bg1"/>
                </a:solidFill>
              </a:rPr>
              <a:t>reset_fields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reset_button.pack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1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/>
              <a:t>ASSIGNMENT 1: Mini address book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30FA2-9AF6-DB59-DC50-296F17ECF6D1}"/>
              </a:ext>
            </a:extLst>
          </p:cNvPr>
          <p:cNvSpPr txBox="1"/>
          <p:nvPr/>
        </p:nvSpPr>
        <p:spPr>
          <a:xfrm>
            <a:off x="6099142" y="189213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Create a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application that stores and displays names and phone numbers.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4BA84D2-BD5B-AD52-42BD-7CCDAC0B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66" y="2872111"/>
            <a:ext cx="60928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two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widgets, one for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another for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Phone 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a button labeled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"Add Contact"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that, when clicked, appends the entered data to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another button labeled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"Clear Fields"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that clears both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widgets.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the top titled "Address Book".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(Optional) Add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button that removes the selected contact from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4A1B-7921-FDC0-7D69-1EB9D17A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E9D-FB8C-A91C-8BB2-3C246A9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 dirty="0"/>
              <a:t>ASSIGNMENT 2: simple temperature converter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8CF8AA-5A16-FC46-4CF6-1B5C0CE08AB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0A276-E776-B94D-5A6E-101C9C20C8AE}"/>
              </a:ext>
            </a:extLst>
          </p:cNvPr>
          <p:cNvSpPr txBox="1"/>
          <p:nvPr/>
        </p:nvSpPr>
        <p:spPr>
          <a:xfrm>
            <a:off x="6099142" y="189213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Build a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app that converts temperatures from Celsius to Fahrenheit.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369300-85CB-58FD-93C8-2BE15B1F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025175"/>
            <a:ext cx="605099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widget for the user to input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Celsius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a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"Convert"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button that calculates Fahrenheit using the formula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 = (C * 9/5) + 32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 the result in a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below the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the window title to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"Temperature Converter"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(Optional) Add another button or function to convert Fahrenheit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 to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Celsius.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1. Lecture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33715-BB9B-D60B-97B5-76B334CB9650}"/>
              </a:ext>
            </a:extLst>
          </p:cNvPr>
          <p:cNvSpPr txBox="1"/>
          <p:nvPr/>
        </p:nvSpPr>
        <p:spPr>
          <a:xfrm>
            <a:off x="1595487" y="2067008"/>
            <a:ext cx="106862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This week, we'll focus on </a:t>
            </a:r>
            <a:r>
              <a:rPr lang="en-US" b="1" dirty="0">
                <a:solidFill>
                  <a:schemeClr val="bg1"/>
                </a:solidFill>
              </a:rPr>
              <a:t>practical coding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, emphasizing how to set up a fully functional development environment. We'll cover: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Installing Python and Necessary Packages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Working with Virtual Environments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Introduction to </a:t>
            </a:r>
            <a:r>
              <a:rPr lang="en-US" b="1" dirty="0" err="1">
                <a:solidFill>
                  <a:schemeClr val="bg1"/>
                </a:solidFill>
              </a:rPr>
              <a:t>Tkinter</a:t>
            </a:r>
            <a:r>
              <a:rPr lang="en-US" b="1" dirty="0">
                <a:solidFill>
                  <a:schemeClr val="bg1"/>
                </a:solidFill>
              </a:rPr>
              <a:t> Basics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Creating Simple Functions (def) and Integrating Them into a GUI</a:t>
            </a:r>
          </a:p>
          <a:p>
            <a:pPr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By the end of this lecture,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Properly set up a Python development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 project dependencies using virtual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simple graphical user interfaces (GUIs) with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basic Python functions and connect them to GUI elements. </a:t>
            </a:r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Introduction to </a:t>
            </a:r>
            <a:r>
              <a:rPr lang="en-US" dirty="0" err="1"/>
              <a:t>tkinter</a:t>
            </a:r>
            <a:r>
              <a:rPr lang="en-US" dirty="0"/>
              <a:t>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5A021-3B74-E251-410F-5A22A028444B}"/>
              </a:ext>
            </a:extLst>
          </p:cNvPr>
          <p:cNvSpPr txBox="1"/>
          <p:nvPr/>
        </p:nvSpPr>
        <p:spPr>
          <a:xfrm>
            <a:off x="1623768" y="2269579"/>
            <a:ext cx="6094428" cy="2031325"/>
          </a:xfrm>
          <a:prstGeom prst="rect">
            <a:avLst/>
          </a:prstGeom>
          <a:solidFill>
            <a:srgbClr val="05202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("My First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Window")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root.geometry</a:t>
            </a:r>
            <a:r>
              <a:rPr lang="en-US" dirty="0">
                <a:solidFill>
                  <a:schemeClr val="bg1"/>
                </a:solidFill>
              </a:rPr>
              <a:t>("300x200")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DD81E8E-4A34-DC64-3A4B-B9547EDF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68" y="4650566"/>
            <a:ext cx="75172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tk.Tk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initializes the main application window.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title()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sets the window title.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geometry()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sets window size (width x height).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mainloop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starts the event loop.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0DF2-BB13-E74C-40F2-87D8BF0A8ED3}"/>
              </a:ext>
            </a:extLst>
          </p:cNvPr>
          <p:cNvSpPr txBox="1"/>
          <p:nvPr/>
        </p:nvSpPr>
        <p:spPr>
          <a:xfrm>
            <a:off x="1623768" y="2269579"/>
            <a:ext cx="6096000" cy="1754326"/>
          </a:xfrm>
          <a:prstGeom prst="rect">
            <a:avLst/>
          </a:prstGeom>
          <a:solidFill>
            <a:srgbClr val="05202E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 Structure: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root = </a:t>
            </a:r>
            <a:r>
              <a:rPr lang="en-US" altLang="ko-KR" dirty="0" err="1">
                <a:solidFill>
                  <a:schemeClr val="bg1"/>
                </a:solidFill>
              </a:rPr>
              <a:t>tk.Tk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root.title</a:t>
            </a:r>
            <a:r>
              <a:rPr lang="en-US" altLang="ko-KR" dirty="0">
                <a:solidFill>
                  <a:schemeClr val="bg1"/>
                </a:solidFill>
              </a:rPr>
              <a:t>(“….”)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root.geometry</a:t>
            </a:r>
            <a:r>
              <a:rPr lang="en-US" altLang="ko-KR" dirty="0">
                <a:solidFill>
                  <a:schemeClr val="bg1"/>
                </a:solidFill>
              </a:rPr>
              <a:t>(“</a:t>
            </a:r>
            <a:r>
              <a:rPr lang="en-US" altLang="ko-KR" dirty="0" err="1">
                <a:solidFill>
                  <a:schemeClr val="bg1"/>
                </a:solidFill>
              </a:rPr>
              <a:t>AxB</a:t>
            </a:r>
            <a:r>
              <a:rPr lang="en-US" altLang="ko-KR" dirty="0">
                <a:solidFill>
                  <a:schemeClr val="bg1"/>
                </a:solidFill>
              </a:rPr>
              <a:t>”)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root.mainloop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7110-4821-E76F-0966-B89076DF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Adding widgets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6CA2-3B59-70F5-88B6-2AC42C2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6142-7C42-6CAE-EAF6-FCDD6FC9D4DB}"/>
              </a:ext>
            </a:extLst>
          </p:cNvPr>
          <p:cNvSpPr txBox="1"/>
          <p:nvPr/>
        </p:nvSpPr>
        <p:spPr>
          <a:xfrm>
            <a:off x="1727461" y="2077854"/>
            <a:ext cx="6094428" cy="3416320"/>
          </a:xfrm>
          <a:prstGeom prst="rect">
            <a:avLst/>
          </a:prstGeom>
          <a:solidFill>
            <a:srgbClr val="05202E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("Widget Demo")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text="Hello,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!")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button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text="Click Me")</a:t>
            </a:r>
          </a:p>
          <a:p>
            <a:r>
              <a:rPr lang="en-US" dirty="0" err="1">
                <a:solidFill>
                  <a:schemeClr val="bg1"/>
                </a:solidFill>
              </a:rPr>
              <a:t>button.pack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255588-BFEF-4A14-4D02-B6C46B4B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662" y="2585684"/>
            <a:ext cx="4292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Displays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 clickable button.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.pack()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 layout manager that automatically places widge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s.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D3BD6E2-0319-7FC3-D9B8-0D2AC39D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17" y="5670096"/>
            <a:ext cx="74173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Extra 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Put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on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same 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using a different geometry manager (e.g.,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grid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).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Change the window title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"My Widget Demo"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Set the window size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400x500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E2ECB-0305-909D-92EC-641A0C314C8E}"/>
              </a:ext>
            </a:extLst>
          </p:cNvPr>
          <p:cNvSpPr txBox="1"/>
          <p:nvPr/>
        </p:nvSpPr>
        <p:spPr>
          <a:xfrm>
            <a:off x="1727461" y="2077854"/>
            <a:ext cx="6094428" cy="1200329"/>
          </a:xfrm>
          <a:prstGeom prst="rect">
            <a:avLst/>
          </a:prstGeom>
          <a:solidFill>
            <a:srgbClr val="05202E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Create a GUI with: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Title: “Widget Demo“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Label: “Hello, </a:t>
            </a:r>
            <a:r>
              <a:rPr lang="en-US" altLang="ko-KR" dirty="0" err="1">
                <a:solidFill>
                  <a:schemeClr val="bg1"/>
                </a:solidFill>
              </a:rPr>
              <a:t>Tkinter</a:t>
            </a:r>
            <a:r>
              <a:rPr lang="en-US" altLang="ko-KR" dirty="0">
                <a:solidFill>
                  <a:schemeClr val="bg1"/>
                </a:solidFill>
              </a:rPr>
              <a:t>!” 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Button with an inside text "Click Me"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4FD93-3298-5D9F-4637-A7EFB070CCBA}"/>
              </a:ext>
            </a:extLst>
          </p:cNvPr>
          <p:cNvSpPr txBox="1"/>
          <p:nvPr/>
        </p:nvSpPr>
        <p:spPr>
          <a:xfrm>
            <a:off x="1727461" y="3527725"/>
            <a:ext cx="6094428" cy="646331"/>
          </a:xfrm>
          <a:prstGeom prst="rect">
            <a:avLst/>
          </a:prstGeom>
          <a:solidFill>
            <a:srgbClr val="05202E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Body Structure: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Variable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accent2"/>
                </a:solidFill>
              </a:rPr>
              <a:t>tk</a:t>
            </a:r>
            <a:r>
              <a:rPr lang="en-US" altLang="ko-KR" dirty="0" err="1">
                <a:solidFill>
                  <a:schemeClr val="bg1"/>
                </a:solidFill>
              </a:rPr>
              <a:t>.</a:t>
            </a:r>
            <a:r>
              <a:rPr lang="en-US" altLang="ko-KR" dirty="0" err="1">
                <a:solidFill>
                  <a:schemeClr val="accent4"/>
                </a:solidFill>
              </a:rPr>
              <a:t>function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5"/>
                </a:solidFill>
              </a:rPr>
              <a:t>root, text=</a:t>
            </a:r>
            <a:r>
              <a:rPr lang="en-US" altLang="ko-KR" dirty="0">
                <a:solidFill>
                  <a:schemeClr val="bg1"/>
                </a:solidFill>
              </a:rPr>
              <a:t>“….”)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0A7D-256F-9FDC-B794-FA2DA6645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C9D0-3094-39EF-4081-AD61471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Adding widgets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C8064-14AB-4065-787F-1136EB42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50412A-486D-B4ED-1F49-2B932688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618" y="3122458"/>
            <a:ext cx="421838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Extra 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Put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on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same 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using a different geometry manager (e.g.,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grid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).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Change the window title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"My Widget Demo"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Set the window size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400x500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F4280-33E8-5B52-AE79-D17AE4DE5AC5}"/>
              </a:ext>
            </a:extLst>
          </p:cNvPr>
          <p:cNvSpPr txBox="1"/>
          <p:nvPr/>
        </p:nvSpPr>
        <p:spPr>
          <a:xfrm>
            <a:off x="1567264" y="2120214"/>
            <a:ext cx="6094428" cy="3970318"/>
          </a:xfrm>
          <a:prstGeom prst="rect">
            <a:avLst/>
          </a:prstGeom>
          <a:solidFill>
            <a:srgbClr val="05202E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("My Widget Demo")  # Changed title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root.geometry</a:t>
            </a:r>
            <a:r>
              <a:rPr lang="en-US" dirty="0">
                <a:solidFill>
                  <a:schemeClr val="bg1"/>
                </a:solidFill>
              </a:rPr>
              <a:t>("400x500")      # Set window size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Using grid layout</a:t>
            </a:r>
          </a:p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text="Hello,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!")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label.grid</a:t>
            </a:r>
            <a:r>
              <a:rPr lang="en-US" dirty="0">
                <a:solidFill>
                  <a:schemeClr val="bg1"/>
                </a:solidFill>
              </a:rPr>
              <a:t>(row=0, column=0, </a:t>
            </a:r>
            <a:r>
              <a:rPr lang="en-US" dirty="0" err="1">
                <a:solidFill>
                  <a:schemeClr val="bg1"/>
                </a:solidFill>
              </a:rPr>
              <a:t>padx</a:t>
            </a:r>
            <a:r>
              <a:rPr lang="en-US" dirty="0">
                <a:solidFill>
                  <a:schemeClr val="bg1"/>
                </a:solidFill>
              </a:rPr>
              <a:t>=5, 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button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text="Click Me")</a:t>
            </a:r>
          </a:p>
          <a:p>
            <a:r>
              <a:rPr lang="en-US" dirty="0" err="1">
                <a:solidFill>
                  <a:schemeClr val="bg1"/>
                </a:solidFill>
              </a:rPr>
              <a:t>button.grid</a:t>
            </a:r>
            <a:r>
              <a:rPr lang="en-US" dirty="0">
                <a:solidFill>
                  <a:schemeClr val="bg1"/>
                </a:solidFill>
              </a:rPr>
              <a:t>(row=0, column=1, </a:t>
            </a:r>
            <a:r>
              <a:rPr lang="en-US" dirty="0" err="1">
                <a:solidFill>
                  <a:schemeClr val="bg1"/>
                </a:solidFill>
              </a:rPr>
              <a:t>padx</a:t>
            </a:r>
            <a:r>
              <a:rPr lang="en-US" dirty="0">
                <a:solidFill>
                  <a:schemeClr val="bg1"/>
                </a:solidFill>
              </a:rPr>
              <a:t>=5, 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136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1B2A-69B9-FAFA-7E67-A586E74E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50" y="162560"/>
            <a:ext cx="10687049" cy="1616904"/>
          </a:xfrm>
        </p:spPr>
        <p:txBody>
          <a:bodyPr/>
          <a:lstStyle/>
          <a:p>
            <a:pPr algn="ctr"/>
            <a:r>
              <a:rPr lang="en-US" altLang="ko-KR" dirty="0"/>
              <a:t>FORMATTED STRING LITERAL, “F” STRING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45BA6-D748-6D5D-45DA-66E7CD58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79EC7-2D5E-36ED-EB27-33B117AFCF98}"/>
              </a:ext>
            </a:extLst>
          </p:cNvPr>
          <p:cNvSpPr txBox="1"/>
          <p:nvPr/>
        </p:nvSpPr>
        <p:spPr>
          <a:xfrm>
            <a:off x="1595487" y="2292773"/>
            <a:ext cx="6094428" cy="646331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user_input</a:t>
            </a:r>
            <a:r>
              <a:rPr lang="en-US" dirty="0">
                <a:solidFill>
                  <a:schemeClr val="bg1"/>
                </a:solidFill>
              </a:rPr>
              <a:t> = "Alice"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f"You</a:t>
            </a:r>
            <a:r>
              <a:rPr lang="en-US" dirty="0">
                <a:solidFill>
                  <a:schemeClr val="bg1"/>
                </a:solidFill>
              </a:rPr>
              <a:t> typed: {</a:t>
            </a:r>
            <a:r>
              <a:rPr lang="en-US" dirty="0" err="1">
                <a:solidFill>
                  <a:schemeClr val="bg1"/>
                </a:solidFill>
              </a:rPr>
              <a:t>user_input</a:t>
            </a:r>
            <a:r>
              <a:rPr lang="en-US" dirty="0">
                <a:solidFill>
                  <a:schemeClr val="bg1"/>
                </a:solidFill>
              </a:rPr>
              <a:t>}")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1D6C0A-F860-C657-3345-F30DEA676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389501"/>
            <a:ext cx="10506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f-strings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</a:rPr>
              <a:t>f"..."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prefix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When you put 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before your string (for example,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f"Hello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{name}!"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), Python knows it needs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any code within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{...}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braces.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Variable/Expression Insertion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Anything inside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{...}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gets replaced by its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runtime. In the example above,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user_input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inside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user_input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 replaced with the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"Alice"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String Construction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Python then constructs the entire 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 the fly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inserting each variable or expression’s result wherever you place the braces.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82451-7361-D07A-5375-C0FAEC3B7B00}"/>
              </a:ext>
            </a:extLst>
          </p:cNvPr>
          <p:cNvSpPr txBox="1"/>
          <p:nvPr/>
        </p:nvSpPr>
        <p:spPr>
          <a:xfrm>
            <a:off x="4300980" y="3103141"/>
            <a:ext cx="6094428" cy="286360"/>
          </a:xfrm>
          <a:prstGeom prst="rect">
            <a:avLst/>
          </a:prstGeom>
          <a:solidFill>
            <a:srgbClr val="05202E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....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1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5394C-3AFD-B95D-1AD5-EE9445C49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E4EE-0D7E-8A43-7374-9C076FB5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50" y="162560"/>
            <a:ext cx="10687049" cy="1616904"/>
          </a:xfrm>
        </p:spPr>
        <p:txBody>
          <a:bodyPr/>
          <a:lstStyle/>
          <a:p>
            <a:pPr algn="ctr"/>
            <a:r>
              <a:rPr lang="en-US" altLang="ko-KR" dirty="0"/>
              <a:t>FORMATTED STRING LITERAL, “F” STRING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FF99D-200A-A724-8842-8A5A916A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D4C4-95EA-5586-7186-189D8A736E79}"/>
              </a:ext>
            </a:extLst>
          </p:cNvPr>
          <p:cNvSpPr txBox="1"/>
          <p:nvPr/>
        </p:nvSpPr>
        <p:spPr>
          <a:xfrm>
            <a:off x="1642621" y="2457147"/>
            <a:ext cx="6094428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number = 42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f"Double</a:t>
            </a:r>
            <a:r>
              <a:rPr lang="en-US" dirty="0">
                <a:solidFill>
                  <a:schemeClr val="bg1"/>
                </a:solidFill>
              </a:rPr>
              <a:t> of 42 is {number * 2}")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AD07F9-1A06-123C-507D-80D7E770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504163"/>
            <a:ext cx="72667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Extra 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f-string to print your name and your age with the format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Yourname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Yourage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2EE00-D672-BA1A-C9F4-3B4D1A651965}"/>
              </a:ext>
            </a:extLst>
          </p:cNvPr>
          <p:cNvSpPr txBox="1"/>
          <p:nvPr/>
        </p:nvSpPr>
        <p:spPr>
          <a:xfrm>
            <a:off x="3226324" y="4961075"/>
            <a:ext cx="6094428" cy="1200329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= "Huy Hoa"</a:t>
            </a:r>
          </a:p>
          <a:p>
            <a:r>
              <a:rPr lang="en-US" dirty="0">
                <a:solidFill>
                  <a:schemeClr val="bg1"/>
                </a:solidFill>
              </a:rPr>
              <a:t>Age = "27"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f"Name</a:t>
            </a:r>
            <a:r>
              <a:rPr lang="en-US" dirty="0">
                <a:solidFill>
                  <a:schemeClr val="bg1"/>
                </a:solidFill>
              </a:rPr>
              <a:t>: {Name}, Age: {Age}")</a:t>
            </a:r>
          </a:p>
        </p:txBody>
      </p:sp>
    </p:spTree>
    <p:extLst>
      <p:ext uri="{BB962C8B-B14F-4D97-AF65-F5344CB8AC3E}">
        <p14:creationId xmlns:p14="http://schemas.microsoft.com/office/powerpoint/2010/main" val="406820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07D9B-F3E6-30BB-19C7-EE811D8F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8FB-C45A-FEAE-F4FD-DFED45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50" y="162560"/>
            <a:ext cx="10687049" cy="1616904"/>
          </a:xfrm>
        </p:spPr>
        <p:txBody>
          <a:bodyPr/>
          <a:lstStyle/>
          <a:p>
            <a:pPr algn="ctr"/>
            <a:r>
              <a:rPr lang="en-US" altLang="ko-KR" dirty="0"/>
              <a:t>FUNCTION WITH NO RETURN VALUE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EF1D4-C2C2-4696-89B9-DB40A8DE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9FC21-335B-391B-1EB1-1CD9D274C834}"/>
              </a:ext>
            </a:extLst>
          </p:cNvPr>
          <p:cNvSpPr txBox="1"/>
          <p:nvPr/>
        </p:nvSpPr>
        <p:spPr>
          <a:xfrm>
            <a:off x="1637907" y="2153555"/>
            <a:ext cx="10554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FFC000"/>
                </a:solidFill>
              </a:rPr>
              <a:t>def </a:t>
            </a:r>
            <a:r>
              <a:rPr lang="en-US" altLang="ko-KR" dirty="0" err="1">
                <a:solidFill>
                  <a:srgbClr val="FFFFFF"/>
                </a:solidFill>
              </a:rPr>
              <a:t>function_name</a:t>
            </a:r>
            <a:r>
              <a:rPr lang="en-US" altLang="ko-KR" dirty="0">
                <a:solidFill>
                  <a:srgbClr val="00B0F0"/>
                </a:solidFill>
              </a:rPr>
              <a:t>(arguments):</a:t>
            </a:r>
          </a:p>
          <a:p>
            <a:pPr algn="just"/>
            <a:r>
              <a:rPr lang="en-US" altLang="ko-KR" dirty="0">
                <a:solidFill>
                  <a:srgbClr val="FFFFFF"/>
                </a:solidFill>
              </a:rPr>
              <a:t>	</a:t>
            </a:r>
            <a:r>
              <a:rPr lang="en-US" altLang="ko-KR" dirty="0">
                <a:solidFill>
                  <a:srgbClr val="92D050"/>
                </a:solidFill>
              </a:rPr>
              <a:t>function body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6EAB3-7E20-4094-82C8-2BC2B72F9F35}"/>
              </a:ext>
            </a:extLst>
          </p:cNvPr>
          <p:cNvSpPr txBox="1"/>
          <p:nvPr/>
        </p:nvSpPr>
        <p:spPr>
          <a:xfrm>
            <a:off x="1637907" y="3039674"/>
            <a:ext cx="6094428" cy="1754326"/>
          </a:xfrm>
          <a:prstGeom prst="rect">
            <a:avLst/>
          </a:prstGeom>
          <a:solidFill>
            <a:srgbClr val="05202E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display_message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# Step 1: Simply print a statement</a:t>
            </a:r>
          </a:p>
          <a:p>
            <a:r>
              <a:rPr lang="en-US" dirty="0">
                <a:solidFill>
                  <a:schemeClr val="bg1"/>
                </a:solidFill>
              </a:rPr>
              <a:t>    print("This is a message")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Usage Example: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display_message</a:t>
            </a:r>
            <a:r>
              <a:rPr lang="en-US" dirty="0">
                <a:solidFill>
                  <a:schemeClr val="bg1"/>
                </a:solidFill>
              </a:rPr>
              <a:t>()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48920AD-AAD6-4A84-C0FA-B4201DBA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51" y="5205776"/>
            <a:ext cx="96663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Extra 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Modify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display_message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ask for user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inside the function and then print that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93EB-BDAA-38A1-12B1-594841927D3E}"/>
              </a:ext>
            </a:extLst>
          </p:cNvPr>
          <p:cNvSpPr txBox="1"/>
          <p:nvPr/>
        </p:nvSpPr>
        <p:spPr>
          <a:xfrm>
            <a:off x="1637907" y="5113995"/>
            <a:ext cx="6094428" cy="1477328"/>
          </a:xfrm>
          <a:prstGeom prst="rect">
            <a:avLst/>
          </a:prstGeom>
          <a:solidFill>
            <a:srgbClr val="05202E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display_message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user_input</a:t>
            </a:r>
            <a:r>
              <a:rPr lang="en-US" dirty="0">
                <a:solidFill>
                  <a:schemeClr val="bg1"/>
                </a:solidFill>
              </a:rPr>
              <a:t> = input("Type a message:")</a:t>
            </a:r>
          </a:p>
          <a:p>
            <a:r>
              <a:rPr lang="en-US" dirty="0">
                <a:solidFill>
                  <a:schemeClr val="bg1"/>
                </a:solidFill>
              </a:rPr>
              <a:t>    print(</a:t>
            </a:r>
            <a:r>
              <a:rPr lang="en-US" dirty="0" err="1">
                <a:solidFill>
                  <a:schemeClr val="bg1"/>
                </a:solidFill>
              </a:rPr>
              <a:t>f"You</a:t>
            </a:r>
            <a:r>
              <a:rPr lang="en-US" dirty="0">
                <a:solidFill>
                  <a:schemeClr val="bg1"/>
                </a:solidFill>
              </a:rPr>
              <a:t> typed: {</a:t>
            </a:r>
            <a:r>
              <a:rPr lang="en-US" dirty="0" err="1">
                <a:solidFill>
                  <a:schemeClr val="bg1"/>
                </a:solidFill>
              </a:rPr>
              <a:t>user_input</a:t>
            </a:r>
            <a:r>
              <a:rPr lang="en-US" dirty="0">
                <a:solidFill>
                  <a:schemeClr val="bg1"/>
                </a:solidFill>
              </a:rPr>
              <a:t>}")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display_message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51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751F-24FB-9A2B-D2BF-14677159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 WIDGET, message box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BCA84-306F-29EA-C803-BC2D5F75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FA4AD3-08CE-F225-E669-D1AF815E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03" y="2283892"/>
            <a:ext cx="6664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entry.get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Retrieves (gets) the current text from the entry field as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DAEA1-F6DE-B3FA-7E2E-AA4F66F06F00}"/>
              </a:ext>
            </a:extLst>
          </p:cNvPr>
          <p:cNvSpPr txBox="1"/>
          <p:nvPr/>
        </p:nvSpPr>
        <p:spPr>
          <a:xfrm>
            <a:off x="1659118" y="2943044"/>
            <a:ext cx="6094428" cy="646331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= </a:t>
            </a:r>
            <a:r>
              <a:rPr lang="en-US" dirty="0" err="1">
                <a:solidFill>
                  <a:schemeClr val="bg1"/>
                </a:solidFill>
              </a:rPr>
              <a:t>entry.get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print(name)  # Prints whatever text the user typed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594738-0BDC-6526-6C10-E7F74C9F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03" y="4200436"/>
            <a:ext cx="66640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entry.delete(start, end)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Deletes text from the entry field between the specified indices.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entry.delete(0, "end")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removes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text in the widget: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675F8-B7CE-3AAD-B60C-C86318F3F3A9}"/>
              </a:ext>
            </a:extLst>
          </p:cNvPr>
          <p:cNvSpPr txBox="1"/>
          <p:nvPr/>
        </p:nvSpPr>
        <p:spPr>
          <a:xfrm>
            <a:off x="1583703" y="5146191"/>
            <a:ext cx="6094428" cy="369332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entry.delete</a:t>
            </a:r>
            <a:r>
              <a:rPr lang="en-US" dirty="0">
                <a:solidFill>
                  <a:schemeClr val="bg1"/>
                </a:solidFill>
              </a:rPr>
              <a:t>(0, "end")  # Clears the entire field</a:t>
            </a:r>
          </a:p>
        </p:txBody>
      </p:sp>
    </p:spTree>
    <p:extLst>
      <p:ext uri="{BB962C8B-B14F-4D97-AF65-F5344CB8AC3E}">
        <p14:creationId xmlns:p14="http://schemas.microsoft.com/office/powerpoint/2010/main" val="5585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6971</TotalTime>
  <Words>1589</Words>
  <Application>Microsoft Office PowerPoint</Application>
  <PresentationFormat>Widescreen</PresentationFormat>
  <Paragraphs>207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Arial Nova</vt:lpstr>
      <vt:lpstr>Biome</vt:lpstr>
      <vt:lpstr>Calibri</vt:lpstr>
      <vt:lpstr>Consolas</vt:lpstr>
      <vt:lpstr>Custom</vt:lpstr>
      <vt:lpstr>Setting up the development environment</vt:lpstr>
      <vt:lpstr>1. Lecture overview</vt:lpstr>
      <vt:lpstr>2. Introduction to tkinter basics</vt:lpstr>
      <vt:lpstr>3. Adding widgets</vt:lpstr>
      <vt:lpstr>3. Adding widgets</vt:lpstr>
      <vt:lpstr>FORMATTED STRING LITERAL, “F” STRING</vt:lpstr>
      <vt:lpstr>FORMATTED STRING LITERAL, “F” STRING</vt:lpstr>
      <vt:lpstr>FUNCTION WITH NO RETURN VALUE</vt:lpstr>
      <vt:lpstr>ENTRY WIDGET, message box </vt:lpstr>
      <vt:lpstr>ENTRY WIDGET, message box </vt:lpstr>
      <vt:lpstr>5. Integrating a function into tkinter</vt:lpstr>
      <vt:lpstr>5. Integrating a function into tkinter</vt:lpstr>
      <vt:lpstr>5. Integrating a function into tkinter</vt:lpstr>
      <vt:lpstr>5. Integrating a function into tkinter</vt:lpstr>
      <vt:lpstr>ASSIGNMENT 1: Mini address book</vt:lpstr>
      <vt:lpstr>ASSIGNMENT 2: simple temperature converter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57</cp:revision>
  <dcterms:created xsi:type="dcterms:W3CDTF">2024-08-06T02:20:37Z</dcterms:created>
  <dcterms:modified xsi:type="dcterms:W3CDTF">2025-03-19T05:21:25Z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