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81" r:id="rId6"/>
    <p:sldId id="423" r:id="rId7"/>
    <p:sldId id="437" r:id="rId8"/>
    <p:sldId id="438" r:id="rId9"/>
    <p:sldId id="439" r:id="rId10"/>
    <p:sldId id="440" r:id="rId11"/>
    <p:sldId id="441" r:id="rId12"/>
    <p:sldId id="442" r:id="rId13"/>
    <p:sldId id="448" r:id="rId14"/>
    <p:sldId id="443" r:id="rId15"/>
    <p:sldId id="444" r:id="rId16"/>
    <p:sldId id="445" r:id="rId17"/>
    <p:sldId id="446" r:id="rId18"/>
    <p:sldId id="447" r:id="rId19"/>
    <p:sldId id="449" r:id="rId20"/>
    <p:sldId id="451" r:id="rId21"/>
    <p:sldId id="452" r:id="rId22"/>
    <p:sldId id="453" r:id="rId23"/>
    <p:sldId id="4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86008-DF02-A1F7-8845-EEF7EF0B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45B46-135D-FD04-A7C4-68F592D4D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5AA8A-FF84-43F2-EC3F-7FC269642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6A26-C298-F8C7-4EDC-3AC4E05E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altLang="ko-KR" sz="4400" dirty="0"/>
              <a:t>CORE DATA INTEGRATION AND PRE-PROCESSING</a:t>
            </a:r>
            <a:endParaRPr lang="en-US" sz="44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</a:t>
            </a:r>
            <a:r>
              <a:rPr lang="en-US" altLang="ko-KR" i="1" dirty="0"/>
              <a:t>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49DB-A36C-AD27-A715-DDA7C421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63C-FD2C-754D-A846-C747915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columnspan</a:t>
            </a:r>
            <a:r>
              <a:rPr lang="en-US" altLang="ko-KR" dirty="0"/>
              <a:t>?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3C2B-A50E-70F4-7D4F-ABC79FB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FBE7A6-AE39-ACD1-9104-D738AF7E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35" y="2290963"/>
            <a:ext cx="107025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columnspan=z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The widget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spans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(or stretches across)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z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columns in the same 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This is useful if you have an element (like a wide label or progress bar) that needs to be wider than a single grid cell.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68C3F-9E8F-E412-B73D-93A6D498574C}"/>
              </a:ext>
            </a:extLst>
          </p:cNvPr>
          <p:cNvSpPr txBox="1"/>
          <p:nvPr/>
        </p:nvSpPr>
        <p:spPr>
          <a:xfrm>
            <a:off x="2943520" y="3392209"/>
            <a:ext cx="6094428" cy="369332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widget.grid</a:t>
            </a:r>
            <a:r>
              <a:rPr lang="en-US" dirty="0">
                <a:solidFill>
                  <a:schemeClr val="bg1"/>
                </a:solidFill>
              </a:rPr>
              <a:t>(row=1, column=0, </a:t>
            </a:r>
            <a:r>
              <a:rPr lang="en-US" dirty="0" err="1">
                <a:solidFill>
                  <a:schemeClr val="bg1"/>
                </a:solidFill>
              </a:rPr>
              <a:t>columnspan</a:t>
            </a:r>
            <a:r>
              <a:rPr lang="en-US" dirty="0">
                <a:solidFill>
                  <a:schemeClr val="bg1"/>
                </a:solidFill>
              </a:rPr>
              <a:t>=2)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5A2A7-E05D-D0AC-E9FD-BD2DCD269B9A}"/>
              </a:ext>
            </a:extLst>
          </p:cNvPr>
          <p:cNvSpPr txBox="1"/>
          <p:nvPr/>
        </p:nvSpPr>
        <p:spPr>
          <a:xfrm>
            <a:off x="1489434" y="3946703"/>
            <a:ext cx="1070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ZohoPuvi"/>
              </a:rPr>
              <a:t>Places the widget starting at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row 1, column 0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, but it extends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across 2 columns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(column 0 and column 1).</a:t>
            </a:r>
          </a:p>
        </p:txBody>
      </p:sp>
    </p:spTree>
    <p:extLst>
      <p:ext uri="{BB962C8B-B14F-4D97-AF65-F5344CB8AC3E}">
        <p14:creationId xmlns:p14="http://schemas.microsoft.com/office/powerpoint/2010/main" val="31648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2BA7-9C88-39D0-2B04-D58425E9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30B0-C08D-459B-AEFB-078CF0D2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5E95-CBDE-A63F-8420-85885745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2CDC-C391-7865-979F-D6FFAB0C9A79}"/>
              </a:ext>
            </a:extLst>
          </p:cNvPr>
          <p:cNvSpPr txBox="1"/>
          <p:nvPr/>
        </p:nvSpPr>
        <p:spPr>
          <a:xfrm>
            <a:off x="1669521" y="21861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1.1 Example 1: The Simplest Progress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09F77-4E44-3632-2684-CFD63022B921}"/>
              </a:ext>
            </a:extLst>
          </p:cNvPr>
          <p:cNvSpPr txBox="1"/>
          <p:nvPr/>
        </p:nvSpPr>
        <p:spPr>
          <a:xfrm>
            <a:off x="1784022" y="2788053"/>
            <a:ext cx="9622411" cy="3416320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altLang="ko-KR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("Simple Progress Bar")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progress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length=300, mode="determinate")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Manually set progress to 50 (just for demonstration)</a:t>
            </a:r>
          </a:p>
          <a:p>
            <a:r>
              <a:rPr lang="en-US" dirty="0">
                <a:solidFill>
                  <a:schemeClr val="bg1"/>
                </a:solidFill>
              </a:rPr>
              <a:t>progress["value"] = 50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479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53A6-FE23-D59D-9B3C-84AFB98F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74DD-C554-E980-FDB1-652CE67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89F49-4B83-A267-5FD8-8A665B0E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8E79B-6755-5D40-C652-023C1FD18916}"/>
              </a:ext>
            </a:extLst>
          </p:cNvPr>
          <p:cNvSpPr txBox="1"/>
          <p:nvPr/>
        </p:nvSpPr>
        <p:spPr>
          <a:xfrm>
            <a:off x="1669521" y="21861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1.1 Extra task: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265F2A-10E7-D441-3727-D2D63EC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77" y="2140008"/>
            <a:ext cx="610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the length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200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place the progress bar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grid.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a button labeled "Fill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85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%" that sets the bar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value=</a:t>
            </a:r>
            <a:r>
              <a:rPr lang="en-US" alt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85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DCD3B-D65C-7D04-B203-8B15F9E8D3E3}"/>
              </a:ext>
            </a:extLst>
          </p:cNvPr>
          <p:cNvSpPr txBox="1"/>
          <p:nvPr/>
        </p:nvSpPr>
        <p:spPr>
          <a:xfrm>
            <a:off x="1784022" y="2878734"/>
            <a:ext cx="9622411" cy="3139321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altLang="ko-KR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("Simple Progress Bar")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progress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length=200, mode="determinate")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progress.grid</a:t>
            </a:r>
            <a:r>
              <a:rPr lang="en-US" dirty="0">
                <a:solidFill>
                  <a:schemeClr val="bg1"/>
                </a:solidFill>
              </a:rPr>
              <a:t>(row=0, column=0, 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r>
              <a:rPr lang="en-US" dirty="0">
                <a:solidFill>
                  <a:schemeClr val="bg1"/>
                </a:solidFill>
              </a:rPr>
              <a:t>button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text=“Fill 85%”)</a:t>
            </a:r>
          </a:p>
          <a:p>
            <a:r>
              <a:rPr lang="en-US" dirty="0" err="1">
                <a:solidFill>
                  <a:schemeClr val="bg1"/>
                </a:solidFill>
              </a:rPr>
              <a:t>button.grid</a:t>
            </a:r>
            <a:r>
              <a:rPr lang="en-US" dirty="0">
                <a:solidFill>
                  <a:schemeClr val="bg1"/>
                </a:solidFill>
              </a:rPr>
              <a:t>(row=1, column=0)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081CA-6C24-EA82-5668-B27193168B9D}"/>
              </a:ext>
            </a:extLst>
          </p:cNvPr>
          <p:cNvSpPr txBox="1"/>
          <p:nvPr/>
        </p:nvSpPr>
        <p:spPr>
          <a:xfrm>
            <a:off x="5931817" y="50432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, command=lambda: </a:t>
            </a:r>
            <a:r>
              <a:rPr lang="en-US" dirty="0" err="1">
                <a:solidFill>
                  <a:schemeClr val="accent3"/>
                </a:solidFill>
              </a:rPr>
              <a:t>progress.config</a:t>
            </a:r>
            <a:r>
              <a:rPr lang="en-US" dirty="0">
                <a:solidFill>
                  <a:schemeClr val="accent3"/>
                </a:solidFill>
              </a:rPr>
              <a:t>(value=85)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2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19C44-6672-7EA6-4A39-F0448ED7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DA10-20F7-BCF1-6600-C688960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0A0F-1FBC-E316-FF80-09BA87CB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2BC6-42DA-FF8C-43BB-95D43B8950F7}"/>
              </a:ext>
            </a:extLst>
          </p:cNvPr>
          <p:cNvSpPr txBox="1"/>
          <p:nvPr/>
        </p:nvSpPr>
        <p:spPr>
          <a:xfrm>
            <a:off x="1669520" y="2186175"/>
            <a:ext cx="1052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1.2 Example 2: Progress bar from 0 to 100% with Label (</a:t>
            </a:r>
            <a:r>
              <a:rPr lang="en-US" b="1" dirty="0" err="1">
                <a:solidFill>
                  <a:schemeClr val="bg1"/>
                </a:solidFill>
              </a:rPr>
              <a:t>percent_label</a:t>
            </a:r>
            <a:r>
              <a:rPr lang="en-US" b="1" dirty="0">
                <a:solidFill>
                  <a:schemeClr val="bg1"/>
                </a:solidFill>
              </a:rPr>
              <a:t> as variable for Label) + make a button to click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F056-9A9C-A04B-2AEC-D8EB878C3F6D}"/>
              </a:ext>
            </a:extLst>
          </p:cNvPr>
          <p:cNvSpPr txBox="1"/>
          <p:nvPr/>
        </p:nvSpPr>
        <p:spPr>
          <a:xfrm>
            <a:off x="1669521" y="2992440"/>
            <a:ext cx="9821753" cy="3416320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("Progress Bar + Percentage")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progress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length=300, mode="determinate")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percent_label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text="0%")</a:t>
            </a:r>
          </a:p>
          <a:p>
            <a:r>
              <a:rPr lang="en-US" dirty="0" err="1">
                <a:solidFill>
                  <a:schemeClr val="bg1"/>
                </a:solidFill>
              </a:rPr>
              <a:t>percent_label.pack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40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902A-FAF9-DCFD-D61E-0F22E5F3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23D-A466-EE66-A74F-537F3253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95BA-70CE-DFA5-6EBF-2074E458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7431F-9B7F-5355-6AD3-49DB29E44B2E}"/>
              </a:ext>
            </a:extLst>
          </p:cNvPr>
          <p:cNvSpPr txBox="1"/>
          <p:nvPr/>
        </p:nvSpPr>
        <p:spPr>
          <a:xfrm>
            <a:off x="1669521" y="21861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1.2 Example 2: Progress bar from 0 to 100% with Label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27CD9-5B52-26E3-CDC8-2579C6B93A94}"/>
              </a:ext>
            </a:extLst>
          </p:cNvPr>
          <p:cNvSpPr txBox="1"/>
          <p:nvPr/>
        </p:nvSpPr>
        <p:spPr>
          <a:xfrm>
            <a:off x="1774597" y="2657895"/>
            <a:ext cx="8604314" cy="3693319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start_progress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range(101):</a:t>
            </a:r>
          </a:p>
          <a:p>
            <a:r>
              <a:rPr lang="en-US" dirty="0">
                <a:solidFill>
                  <a:schemeClr val="bg1"/>
                </a:solidFill>
              </a:rPr>
              <a:t>        progress["value"] =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percent_label.config</a:t>
            </a:r>
            <a:r>
              <a:rPr lang="en-US" dirty="0">
                <a:solidFill>
                  <a:schemeClr val="bg1"/>
                </a:solidFill>
              </a:rPr>
              <a:t>(text=f"{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}%")</a:t>
            </a:r>
          </a:p>
          <a:p>
            <a:r>
              <a:rPr lang="en-US" dirty="0">
                <a:solidFill>
                  <a:schemeClr val="bg1"/>
                </a:solidFill>
              </a:rPr>
              <a:t>        # Force the GUI to update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root.update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   # Simulate work time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(0.02)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text="Start", command=</a:t>
            </a:r>
            <a:r>
              <a:rPr lang="en-US" dirty="0" err="1">
                <a:solidFill>
                  <a:schemeClr val="bg1"/>
                </a:solidFill>
              </a:rPr>
              <a:t>start_progress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1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1EB43-DB7D-E70F-9C7D-EF11C299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4B13-110D-6CD4-A6C8-91A0FADE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0EDD1-7955-B60C-53FE-9E82E0D3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2453F-0E53-4B8E-C3CB-2CA717C9C876}"/>
              </a:ext>
            </a:extLst>
          </p:cNvPr>
          <p:cNvSpPr txBox="1"/>
          <p:nvPr/>
        </p:nvSpPr>
        <p:spPr>
          <a:xfrm>
            <a:off x="1669520" y="2067008"/>
            <a:ext cx="1052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1.2 Extra Task: Add a “reset” button that sets the bar value back to 0; change to vertical, use grid() instead of  pack()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1EE3B-1A46-E146-47BA-103D91D9B1D6}"/>
              </a:ext>
            </a:extLst>
          </p:cNvPr>
          <p:cNvSpPr txBox="1"/>
          <p:nvPr/>
        </p:nvSpPr>
        <p:spPr>
          <a:xfrm>
            <a:off x="1548352" y="2735352"/>
            <a:ext cx="10433115" cy="4154984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root = </a:t>
            </a:r>
            <a:r>
              <a:rPr lang="en-US" sz="1600" dirty="0" err="1">
                <a:solidFill>
                  <a:schemeClr val="bg1"/>
                </a:solidFill>
              </a:rPr>
              <a:t>tk.Tk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root.title</a:t>
            </a:r>
            <a:r>
              <a:rPr lang="en-US" sz="1600" dirty="0">
                <a:solidFill>
                  <a:schemeClr val="bg1"/>
                </a:solidFill>
              </a:rPr>
              <a:t>("Example2")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root.geometry</a:t>
            </a:r>
            <a:r>
              <a:rPr lang="en-US" sz="1600" dirty="0">
                <a:solidFill>
                  <a:schemeClr val="bg1"/>
                </a:solidFill>
              </a:rPr>
              <a:t>("600x700")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progress_bar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ttk.Progressbar</a:t>
            </a:r>
            <a:r>
              <a:rPr lang="en-US" sz="1600" dirty="0">
                <a:solidFill>
                  <a:schemeClr val="bg1"/>
                </a:solidFill>
              </a:rPr>
              <a:t>(root, orient="vertical", length=200, mode="determinate")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progress_bar.grid</a:t>
            </a:r>
            <a:r>
              <a:rPr lang="en-US" sz="1600" dirty="0">
                <a:solidFill>
                  <a:schemeClr val="bg1"/>
                </a:solidFill>
              </a:rPr>
              <a:t>(row=0, column=0, </a:t>
            </a:r>
            <a:r>
              <a:rPr lang="en-US" sz="1600" dirty="0" err="1">
                <a:solidFill>
                  <a:schemeClr val="bg1"/>
                </a:solidFill>
              </a:rPr>
              <a:t>padx</a:t>
            </a:r>
            <a:r>
              <a:rPr lang="en-US" sz="1600" dirty="0">
                <a:solidFill>
                  <a:schemeClr val="bg1"/>
                </a:solidFill>
              </a:rPr>
              <a:t>=5, </a:t>
            </a:r>
            <a:r>
              <a:rPr lang="en-US" sz="1600" dirty="0" err="1">
                <a:solidFill>
                  <a:schemeClr val="bg1"/>
                </a:solidFill>
              </a:rPr>
              <a:t>pady</a:t>
            </a:r>
            <a:r>
              <a:rPr lang="en-US" sz="1600" dirty="0">
                <a:solidFill>
                  <a:schemeClr val="bg1"/>
                </a:solidFill>
              </a:rPr>
              <a:t>=5)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percent_label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tk.Label</a:t>
            </a:r>
            <a:r>
              <a:rPr lang="en-US" sz="1600" dirty="0">
                <a:solidFill>
                  <a:schemeClr val="bg1"/>
                </a:solidFill>
              </a:rPr>
              <a:t>(root, text="Label: 0%")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percent_label.grid</a:t>
            </a:r>
            <a:r>
              <a:rPr lang="en-US" sz="1600" dirty="0">
                <a:solidFill>
                  <a:schemeClr val="bg1"/>
                </a:solidFill>
              </a:rPr>
              <a:t>(row=0, column=1, </a:t>
            </a:r>
            <a:r>
              <a:rPr lang="en-US" sz="1600" dirty="0" err="1">
                <a:solidFill>
                  <a:schemeClr val="bg1"/>
                </a:solidFill>
              </a:rPr>
              <a:t>padx</a:t>
            </a:r>
            <a:r>
              <a:rPr lang="en-US" sz="1600" dirty="0">
                <a:solidFill>
                  <a:schemeClr val="bg1"/>
                </a:solidFill>
              </a:rPr>
              <a:t>=5, </a:t>
            </a:r>
            <a:r>
              <a:rPr lang="en-US" sz="1600" dirty="0" err="1">
                <a:solidFill>
                  <a:schemeClr val="bg1"/>
                </a:solidFill>
              </a:rPr>
              <a:t>pady</a:t>
            </a:r>
            <a:r>
              <a:rPr lang="en-US" sz="1600" dirty="0">
                <a:solidFill>
                  <a:schemeClr val="bg1"/>
                </a:solidFill>
              </a:rPr>
              <a:t>=5)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def </a:t>
            </a:r>
            <a:r>
              <a:rPr lang="en-US" sz="1600" dirty="0" err="1">
                <a:solidFill>
                  <a:schemeClr val="bg1"/>
                </a:solidFill>
              </a:rPr>
              <a:t>start_progress</a:t>
            </a:r>
            <a:r>
              <a:rPr lang="en-US" sz="16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for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in range(101):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progress_bar</a:t>
            </a:r>
            <a:r>
              <a:rPr lang="en-US" sz="1600" dirty="0">
                <a:solidFill>
                  <a:schemeClr val="bg1"/>
                </a:solidFill>
              </a:rPr>
              <a:t>["value"] =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percent_label.config</a:t>
            </a:r>
            <a:r>
              <a:rPr lang="en-US" sz="1600" dirty="0">
                <a:solidFill>
                  <a:schemeClr val="bg1"/>
                </a:solidFill>
              </a:rPr>
              <a:t>(text=f"{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}%")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root.update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time.sleep</a:t>
            </a:r>
            <a:r>
              <a:rPr lang="en-US" sz="1600" dirty="0">
                <a:solidFill>
                  <a:schemeClr val="bg1"/>
                </a:solidFill>
              </a:rPr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34373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23281-070E-CECD-93E6-AB2587E3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F4B-1AE5-3DB7-6C9C-733475FE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F12D2-7ECC-F92A-1553-8981D2F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0708-CD70-E1CA-2448-E60B44744C4F}"/>
              </a:ext>
            </a:extLst>
          </p:cNvPr>
          <p:cNvSpPr txBox="1"/>
          <p:nvPr/>
        </p:nvSpPr>
        <p:spPr>
          <a:xfrm>
            <a:off x="1669520" y="2067008"/>
            <a:ext cx="1052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1.2 Extra Task: Add a “reset” button that sets the bar value back to 0; change to vertical, use grid() instead of  pack()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AB92-3028-9BA8-4C3B-402F43C33DF4}"/>
              </a:ext>
            </a:extLst>
          </p:cNvPr>
          <p:cNvSpPr txBox="1"/>
          <p:nvPr/>
        </p:nvSpPr>
        <p:spPr>
          <a:xfrm>
            <a:off x="1669520" y="2813457"/>
            <a:ext cx="10522479" cy="4154984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 </a:t>
            </a:r>
            <a:r>
              <a:rPr lang="en-US" sz="1600" dirty="0" err="1">
                <a:solidFill>
                  <a:schemeClr val="bg1"/>
                </a:solidFill>
              </a:rPr>
              <a:t>reset_progress</a:t>
            </a:r>
            <a:r>
              <a:rPr lang="en-US" sz="16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# Reset both the bar and the label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progress_bar.config</a:t>
            </a:r>
            <a:r>
              <a:rPr lang="en-US" sz="1600" dirty="0">
                <a:solidFill>
                  <a:schemeClr val="bg1"/>
                </a:solidFill>
              </a:rPr>
              <a:t>(value=0)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percent_label.config</a:t>
            </a:r>
            <a:r>
              <a:rPr lang="en-US" sz="1600" dirty="0">
                <a:solidFill>
                  <a:schemeClr val="bg1"/>
                </a:solidFill>
              </a:rPr>
              <a:t>(text="0%")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# Force the GUI to update if you want an immediate visual reset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root.update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 Place Start in (row=1, column=0)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Start_button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tk.Button</a:t>
            </a:r>
            <a:r>
              <a:rPr lang="en-US" sz="1600" dirty="0">
                <a:solidFill>
                  <a:schemeClr val="bg1"/>
                </a:solidFill>
              </a:rPr>
              <a:t>(root, text="Start", command=</a:t>
            </a:r>
            <a:r>
              <a:rPr lang="en-US" sz="1600" dirty="0" err="1">
                <a:solidFill>
                  <a:schemeClr val="bg1"/>
                </a:solidFill>
              </a:rPr>
              <a:t>start_progress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Start_button.grid</a:t>
            </a:r>
            <a:r>
              <a:rPr lang="en-US" sz="1600" dirty="0">
                <a:solidFill>
                  <a:schemeClr val="bg1"/>
                </a:solidFill>
              </a:rPr>
              <a:t>(row=1, column=0, </a:t>
            </a:r>
            <a:r>
              <a:rPr lang="en-US" sz="1600" dirty="0" err="1">
                <a:solidFill>
                  <a:schemeClr val="bg1"/>
                </a:solidFill>
              </a:rPr>
              <a:t>padx</a:t>
            </a:r>
            <a:r>
              <a:rPr lang="en-US" sz="1600" dirty="0">
                <a:solidFill>
                  <a:schemeClr val="bg1"/>
                </a:solidFill>
              </a:rPr>
              <a:t>=5, </a:t>
            </a:r>
            <a:r>
              <a:rPr lang="en-US" sz="1600" dirty="0" err="1">
                <a:solidFill>
                  <a:schemeClr val="bg1"/>
                </a:solidFill>
              </a:rPr>
              <a:t>pady</a:t>
            </a:r>
            <a:r>
              <a:rPr lang="en-US" sz="1600" dirty="0">
                <a:solidFill>
                  <a:schemeClr val="bg1"/>
                </a:solidFill>
              </a:rPr>
              <a:t>=5)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 Place Reset in (row=1, column=1)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Reset_button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tk.Button</a:t>
            </a:r>
            <a:r>
              <a:rPr lang="en-US" sz="1600" dirty="0">
                <a:solidFill>
                  <a:schemeClr val="bg1"/>
                </a:solidFill>
              </a:rPr>
              <a:t>(root, text="Reset", command=</a:t>
            </a:r>
            <a:r>
              <a:rPr lang="en-US" sz="1600" dirty="0" err="1">
                <a:solidFill>
                  <a:schemeClr val="bg1"/>
                </a:solidFill>
              </a:rPr>
              <a:t>reset_progress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Reset_button.grid</a:t>
            </a:r>
            <a:r>
              <a:rPr lang="en-US" sz="1600" dirty="0">
                <a:solidFill>
                  <a:schemeClr val="bg1"/>
                </a:solidFill>
              </a:rPr>
              <a:t>(row=1, column=1, </a:t>
            </a:r>
            <a:r>
              <a:rPr lang="en-US" sz="1600" dirty="0" err="1">
                <a:solidFill>
                  <a:schemeClr val="bg1"/>
                </a:solidFill>
              </a:rPr>
              <a:t>padx</a:t>
            </a:r>
            <a:r>
              <a:rPr lang="en-US" sz="1600" dirty="0">
                <a:solidFill>
                  <a:schemeClr val="bg1"/>
                </a:solidFill>
              </a:rPr>
              <a:t>=5, </a:t>
            </a:r>
            <a:r>
              <a:rPr lang="en-US" sz="1600" dirty="0" err="1">
                <a:solidFill>
                  <a:schemeClr val="bg1"/>
                </a:solidFill>
              </a:rPr>
              <a:t>pady</a:t>
            </a:r>
            <a:r>
              <a:rPr lang="en-US" sz="1600" dirty="0">
                <a:solidFill>
                  <a:schemeClr val="bg1"/>
                </a:solidFill>
              </a:rPr>
              <a:t>=5)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root.mainloop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75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0C37-AD8F-DD82-CDE0-49D736D5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D4DA-E930-F5A7-C842-0EC9DB2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A643-719B-4541-C8A1-7F42CF4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05ADB-2E64-D77F-95C5-ABFE9AF1DF3C}"/>
              </a:ext>
            </a:extLst>
          </p:cNvPr>
          <p:cNvSpPr txBox="1"/>
          <p:nvPr/>
        </p:nvSpPr>
        <p:spPr>
          <a:xfrm>
            <a:off x="1669520" y="2067008"/>
            <a:ext cx="1052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ARE THE PROBLEMS? </a:t>
            </a:r>
          </a:p>
        </p:txBody>
      </p:sp>
      <p:pic>
        <p:nvPicPr>
          <p:cNvPr id="3" name="20250325-0614-36.0033415">
            <a:hlinkClick r:id="" action="ppaction://media"/>
            <a:extLst>
              <a:ext uri="{FF2B5EF4-FFF2-40B4-BE49-F238E27FC236}">
                <a16:creationId xmlns:a16="http://schemas.microsoft.com/office/drawing/2014/main" id="{60C557ED-870F-B6B3-9E4A-48C2CE24F9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2601798"/>
            <a:ext cx="2285746" cy="270133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B3AE392-CA70-5F1E-C64A-38F20A6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4" y="2528835"/>
            <a:ext cx="94011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Active Loop Still Running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If you have a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in range(101) loop still in progress, each iteration sets the progress bar’s value to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. Calling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reset_progress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() sets it back to 0, but then the next line in the loop sets it again to, say, 50.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Solution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Stop or break out of the loop before resetting, or ensure the loop finishes first.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Thread Not Stopped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If you’re using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threading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the background thread might be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continuing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update the progress bar while you try to reset 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Solution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If you want to completely reset, signal the thread to stop first (e.g., set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stop_thread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= True), wait for it to end,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then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do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reset_progress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().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One Function Overwrites the Other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If your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start_progress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() function is in the same event loop call, you might set .config(value=0) (reset), but then have more code in the function that runs afterward.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Solution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Restructure your code so that once you reset, the bar doesn’t get overwritten again.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251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D6A6-24F9-6984-4755-AFEF040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1BB9-C25E-570F-8E70-05A01F8B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BD7B-4E13-49D6-0E94-916F0D2A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F3C98-AA51-88F6-5875-57B121E49F68}"/>
              </a:ext>
            </a:extLst>
          </p:cNvPr>
          <p:cNvSpPr txBox="1"/>
          <p:nvPr/>
        </p:nvSpPr>
        <p:spPr>
          <a:xfrm>
            <a:off x="1537545" y="1925774"/>
            <a:ext cx="1052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1.3 Example 3: Step-Based Progress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D7167-515B-09ED-F7BC-C8958834E279}"/>
              </a:ext>
            </a:extLst>
          </p:cNvPr>
          <p:cNvSpPr txBox="1"/>
          <p:nvPr/>
        </p:nvSpPr>
        <p:spPr>
          <a:xfrm>
            <a:off x="181467" y="2337910"/>
            <a:ext cx="12010533" cy="4524315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("Step-Based Progress")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We'll simulate 5 steps</a:t>
            </a:r>
          </a:p>
          <a:p>
            <a:r>
              <a:rPr lang="en-US" dirty="0">
                <a:solidFill>
                  <a:schemeClr val="bg1"/>
                </a:solidFill>
              </a:rPr>
              <a:t>steps = ["Loading", "Processing", "Analyzing", "Finalizing", "Done"]</a:t>
            </a:r>
          </a:p>
          <a:p>
            <a:r>
              <a:rPr lang="en-US" dirty="0">
                <a:solidFill>
                  <a:schemeClr val="bg1"/>
                </a:solidFill>
              </a:rPr>
              <a:t>progress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length=300, mode="determinate")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status_label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text="Waiting...")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status_label.pack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progress["maximum"] =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(steps)</a:t>
            </a:r>
          </a:p>
        </p:txBody>
      </p:sp>
    </p:spTree>
    <p:extLst>
      <p:ext uri="{BB962C8B-B14F-4D97-AF65-F5344CB8AC3E}">
        <p14:creationId xmlns:p14="http://schemas.microsoft.com/office/powerpoint/2010/main" val="101300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9CD4-A6CD-471F-1806-BB40F055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9431-7AB9-05A2-E13D-E90A38BB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1. Progress bar (simple)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8D8A-E681-A3CE-06DD-E4CA2662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D6FEE-F038-BDAE-E7F7-EC7A573BE677}"/>
              </a:ext>
            </a:extLst>
          </p:cNvPr>
          <p:cNvSpPr txBox="1"/>
          <p:nvPr/>
        </p:nvSpPr>
        <p:spPr>
          <a:xfrm>
            <a:off x="1537545" y="2002332"/>
            <a:ext cx="1052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1.3 Example 3: Step-Based Progress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B78CC-82B5-C0A5-540C-A864DDC5580E}"/>
              </a:ext>
            </a:extLst>
          </p:cNvPr>
          <p:cNvSpPr txBox="1"/>
          <p:nvPr/>
        </p:nvSpPr>
        <p:spPr>
          <a:xfrm>
            <a:off x="1755742" y="2642309"/>
            <a:ext cx="10197445" cy="3139321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run_steps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step in steps: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status_label.config</a:t>
            </a:r>
            <a:r>
              <a:rPr lang="en-US" dirty="0">
                <a:solidFill>
                  <a:schemeClr val="bg1"/>
                </a:solidFill>
              </a:rPr>
              <a:t>(text=step)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progress.step</a:t>
            </a:r>
            <a:r>
              <a:rPr lang="en-US" dirty="0">
                <a:solidFill>
                  <a:schemeClr val="bg1"/>
                </a:solidFill>
              </a:rPr>
              <a:t>(1)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root.update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text="Start", command=</a:t>
            </a:r>
            <a:r>
              <a:rPr lang="en-US" dirty="0" err="1">
                <a:solidFill>
                  <a:schemeClr val="bg1"/>
                </a:solidFill>
              </a:rPr>
              <a:t>run_steps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595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1. Lecture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65C15-820C-8627-33B5-244B7E28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45" y="2077606"/>
            <a:ext cx="107195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Week 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we will continue building on our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knowledge by learning how to integrate external data, models, and scripts into our GUI. We will cover: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Progress Bars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Creating a progress bar with live updates.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Running tasks in the background without freezing the GUI.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Importing External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Loading .h5 models or other data files.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Building on an Existing 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Combining existing Python code with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6C7D9-910F-A7F8-72DE-1010AA9F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45" y="4591273"/>
            <a:ext cx="76083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By the end of this lecture, you will be able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Create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progress 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that updates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keep your GUI responsive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during heavy tasks.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Import and integrate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data files (e.g., .h5 models) in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your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application.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Add a GUI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front-end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existing 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4A1B-7921-FDC0-7D69-1EB9D17A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E9D-FB8C-A91C-8BB2-3C246A9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 dirty="0"/>
              <a:t>ASSIGNMENT 3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8CF8AA-5A16-FC46-4CF6-1B5C0CE08AB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0A276-E776-B94D-5A6E-101C9C20C8AE}"/>
              </a:ext>
            </a:extLst>
          </p:cNvPr>
          <p:cNvSpPr txBox="1"/>
          <p:nvPr/>
        </p:nvSpPr>
        <p:spPr>
          <a:xfrm>
            <a:off x="6099142" y="189213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Build a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app that show each steps of processing with progress bar (%) and tracking.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9FFA8-C975-6DB5-BF9F-B3818C78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789" y="2992197"/>
            <a:ext cx="60544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the number of steps to 10.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each step in the console and label.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Add a second 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track how many steps are done (Step 3/5).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411847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WHAT IS THREADING? Why do we use it?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2406D-6D38-75B7-A680-C97FCA3D6446}"/>
              </a:ext>
            </a:extLst>
          </p:cNvPr>
          <p:cNvSpPr txBox="1"/>
          <p:nvPr/>
        </p:nvSpPr>
        <p:spPr>
          <a:xfrm>
            <a:off x="1538926" y="2178932"/>
            <a:ext cx="10653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ZohoPuvi"/>
              </a:rPr>
              <a:t>Threading (or multi-threading) is an execution model that enables programmers to implement concurrency or parallelism. A thread is a lightweight unit of a program that can run independently. All threads share the same memory space and resources of the main program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ZohoPuvi"/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740AA-2F5B-1191-1B3E-914D2BFB9182}"/>
              </a:ext>
            </a:extLst>
          </p:cNvPr>
          <p:cNvSpPr txBox="1"/>
          <p:nvPr/>
        </p:nvSpPr>
        <p:spPr>
          <a:xfrm>
            <a:off x="1538926" y="3241977"/>
            <a:ext cx="612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ZohoPuvi"/>
              </a:rPr>
              <a:t>B</a:t>
            </a:r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enefits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ZohoPuvi"/>
              </a:rPr>
              <a:t>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2038D-C685-3A45-DB15-DA687B82663C}"/>
              </a:ext>
            </a:extLst>
          </p:cNvPr>
          <p:cNvSpPr txBox="1"/>
          <p:nvPr/>
        </p:nvSpPr>
        <p:spPr>
          <a:xfrm>
            <a:off x="1451729" y="3648961"/>
            <a:ext cx="107402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Improved performance</a:t>
            </a:r>
            <a:r>
              <a:rPr lang="en-US" b="0" i="0" dirty="0">
                <a:solidFill>
                  <a:schemeClr val="bg1"/>
                </a:solidFill>
                <a:effectLst/>
                <a:latin typeface="ZohoPuvi"/>
              </a:rPr>
              <a:t>: Threads allow you to do more work in less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Responsiveness</a:t>
            </a:r>
            <a:r>
              <a:rPr lang="en-US" b="0" i="0" dirty="0">
                <a:solidFill>
                  <a:schemeClr val="bg1"/>
                </a:solidFill>
                <a:effectLst/>
                <a:latin typeface="ZohoPuvi"/>
              </a:rPr>
              <a:t>: Threading boosts program responsiveness by allowing it to handle multiple requests simultaneously.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Increased scalability</a:t>
            </a:r>
            <a:r>
              <a:rPr lang="en-US" b="0" i="0" dirty="0">
                <a:solidFill>
                  <a:schemeClr val="bg1"/>
                </a:solidFill>
                <a:effectLst/>
                <a:latin typeface="ZohoPuvi"/>
              </a:rPr>
              <a:t>: Threading can also improve the scalability of your program by allowing it to be adapted to run on multiple cores or machines.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Simplified communication</a:t>
            </a:r>
            <a:r>
              <a:rPr lang="en-US" b="0" i="0" dirty="0">
                <a:solidFill>
                  <a:schemeClr val="bg1"/>
                </a:solidFill>
                <a:effectLst/>
                <a:latin typeface="ZohoPuvi"/>
              </a:rPr>
              <a:t>: Threads share the same memory space, which makes communication between them more straightforward than with multiple processes. </a:t>
            </a: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8747-6B65-C8DA-0B2A-DC5FD670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6E8-D8AF-55F6-40D6-FEA69B97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WHAT IS THREADING? Why do we use it?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7263D-42A6-EE1D-7CF4-D07B9BC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E24FB8-860F-4FC0-A9AA-DF41139E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65" y="2546292"/>
            <a:ext cx="105224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Multiple “threads” (lightweight processes) run within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same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Shared Memory 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All threads access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same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making it easy to share data but requiring careful synchronization to avoid conflicts (e.g., using locks or queues).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GIL (Global Interpreter Lock)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one thread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can execute Python code at a time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his means CPU-bound tasks might not get a massive speed boost from threading in Python.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Ideal 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I/O-bound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tasks (e.g., network requests, file I/O).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GUI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where you want background tasks without freezing the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410565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45667-D718-8B28-1149-E73919BAA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25F8-E3B9-F918-A469-4E22EE1E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WHAT IS multiprocessing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6EE6-8A59-9B0A-00FB-809B8ECF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72757F-4877-EB20-7012-9E570E78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496423"/>
            <a:ext cx="107537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Spawns multiple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separate 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each with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own Python interpreter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and memory space.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Independent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Since each process has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own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data sharing requires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IPC (Inter-Process Communication)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methods such as pipes, queues, or shared memory.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No GIL Limitation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 Each process has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own GIL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effectively bypassing the single-thread restriction.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Ideal 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CPU-bound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tasks where you want to fully utilize multiple CPU 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Parallel data crunching, machine learning model training,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42414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065F-68FC-D705-E4BB-2ED220C1A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578-5EC8-4F82-2997-642D4413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Multithreading vs multiprocessing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EE98-1C99-D038-A212-707DE76B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7169BC-FCA0-8BDE-E9C6-4AB3416C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78390"/>
              </p:ext>
            </p:extLst>
          </p:nvPr>
        </p:nvGraphicFramePr>
        <p:xfrm>
          <a:off x="1443277" y="2316480"/>
          <a:ext cx="10522479" cy="423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07493">
                  <a:extLst>
                    <a:ext uri="{9D8B030D-6E8A-4147-A177-3AD203B41FA5}">
                      <a16:colId xmlns:a16="http://schemas.microsoft.com/office/drawing/2014/main" val="1307410503"/>
                    </a:ext>
                  </a:extLst>
                </a:gridCol>
                <a:gridCol w="3507493">
                  <a:extLst>
                    <a:ext uri="{9D8B030D-6E8A-4147-A177-3AD203B41FA5}">
                      <a16:colId xmlns:a16="http://schemas.microsoft.com/office/drawing/2014/main" val="4196888104"/>
                    </a:ext>
                  </a:extLst>
                </a:gridCol>
                <a:gridCol w="3507493">
                  <a:extLst>
                    <a:ext uri="{9D8B030D-6E8A-4147-A177-3AD203B41FA5}">
                      <a16:colId xmlns:a16="http://schemas.microsoft.com/office/drawing/2014/main" val="3656989288"/>
                    </a:ext>
                  </a:extLst>
                </a:gridCol>
              </a:tblGrid>
              <a:tr h="455000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ZohoPuvi"/>
                        </a:rPr>
                        <a:t>Aspect</a:t>
                      </a:r>
                      <a:endParaRPr lang="en-US" dirty="0">
                        <a:latin typeface="ZohoPuv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ZohoPuvi"/>
                        </a:rPr>
                        <a:t>MultiThreading</a:t>
                      </a:r>
                      <a:endParaRPr lang="en-US" dirty="0">
                        <a:latin typeface="ZohoPuv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>
                          <a:latin typeface="ZohoPuvi"/>
                        </a:rPr>
                        <a:t>MultiProcessing</a:t>
                      </a:r>
                      <a:endParaRPr lang="en-US" dirty="0">
                        <a:latin typeface="ZohoPuv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63865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Memory Sharing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ZohoPuvi"/>
                        </a:rPr>
                        <a:t>Threads share the same memory (easy data sharing)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Separate memory spaces (requires explicit IPC)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51336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GIL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A single GIL may limit true parallelism for CPU-bound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Each process has its own GIL (full parallelism)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844136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Lower overhead (lightweight)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Higher overhead (new processes, separate memory)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2599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I/O-bound tasks, GUI responsiveness, background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CPU-bound tasks, heavy computations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375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Communication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Easier (shared variables, locks, queues)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ZohoPuvi"/>
                        </a:rPr>
                        <a:t>Harder (queues, pipes, or shared memory)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1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B71A-EBA8-A945-E85D-DA7F44DEA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E055-E620-8A53-3BD7-FABB4161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PROGRESS BAR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460F-C1C5-8855-013B-5558245A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green line on a white background&#10;&#10;AI-generated content may be incorrect.">
            <a:extLst>
              <a:ext uri="{FF2B5EF4-FFF2-40B4-BE49-F238E27FC236}">
                <a16:creationId xmlns:a16="http://schemas.microsoft.com/office/drawing/2014/main" id="{721B58D2-15B6-BA91-2EB2-229823AD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04" b="31244"/>
          <a:stretch/>
        </p:blipFill>
        <p:spPr>
          <a:xfrm>
            <a:off x="7601735" y="1074656"/>
            <a:ext cx="4152900" cy="3487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75918A3-94DD-B133-66CD-92C5F953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2229895"/>
            <a:ext cx="107442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ea typeface="-apple-system"/>
              </a:rPr>
              <a:t>A progress bar is useful to display the status of an operation or task. The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cs typeface="Courier New" panose="02070309020205020404" pitchFamily="49" charset="0"/>
              </a:rPr>
              <a:t>ttk.Progressbar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ea typeface="-apple-system"/>
              </a:rPr>
              <a:t> widget can indicate the evolution of a certain process (for example, downloading a file from the Internet) or simply represent that an operation is being executed, in those cases in which the remaining time is unknown.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994F9371-5CFD-4029-2B39-73726EC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3404" r="2829" b="5233"/>
          <a:stretch/>
        </p:blipFill>
        <p:spPr bwMode="auto">
          <a:xfrm>
            <a:off x="1791093" y="3429000"/>
            <a:ext cx="2903455" cy="223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623BA9-8E97-A3F4-BDAA-9B6AF48424F9}"/>
              </a:ext>
            </a:extLst>
          </p:cNvPr>
          <p:cNvSpPr txBox="1"/>
          <p:nvPr/>
        </p:nvSpPr>
        <p:spPr>
          <a:xfrm>
            <a:off x="5179046" y="3253682"/>
            <a:ext cx="6922415" cy="3416320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("Progress Bar with Grid")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progressbar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accent3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</a:t>
            </a:r>
            <a:r>
              <a:rPr lang="en-US" dirty="0">
                <a:solidFill>
                  <a:schemeClr val="accent2"/>
                </a:solidFill>
              </a:rPr>
              <a:t>orient="horizontal"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4"/>
                </a:solidFill>
              </a:rPr>
              <a:t>length=200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mode="determinate"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progressbar.grid</a:t>
            </a:r>
            <a:r>
              <a:rPr lang="en-US" dirty="0">
                <a:solidFill>
                  <a:schemeClr val="bg1"/>
                </a:solidFill>
              </a:rPr>
              <a:t>(row=0, column=0, 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root.geometry</a:t>
            </a:r>
            <a:r>
              <a:rPr lang="en-US" dirty="0">
                <a:solidFill>
                  <a:schemeClr val="bg1"/>
                </a:solidFill>
              </a:rPr>
              <a:t>("300x200")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927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FF1F-7346-DAE2-BC6E-C89255357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7851-A19A-500F-0DD4-9931DCD6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PROGRESS BAR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D1DD6-0524-512A-9612-2A686EE6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een line on a white background&#10;&#10;AI-generated content may be incorrect.">
            <a:extLst>
              <a:ext uri="{FF2B5EF4-FFF2-40B4-BE49-F238E27FC236}">
                <a16:creationId xmlns:a16="http://schemas.microsoft.com/office/drawing/2014/main" id="{5DD11CAC-1304-A8F4-BE21-0F32C972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04" b="31244"/>
          <a:stretch/>
        </p:blipFill>
        <p:spPr>
          <a:xfrm>
            <a:off x="7601735" y="1074656"/>
            <a:ext cx="4152900" cy="3487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CE3680-CDC1-5717-F733-B52EC9EAD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2229895"/>
            <a:ext cx="107442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ea typeface="-apple-system"/>
              </a:rPr>
              <a:t>A progress bar is useful to display the status of an operation or task. The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cs typeface="Courier New" panose="02070309020205020404" pitchFamily="49" charset="0"/>
              </a:rPr>
              <a:t>ttk.Progressbar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  <a:ea typeface="-apple-system"/>
              </a:rPr>
              <a:t> widget can indicate the evolution of a certain process (for example, downloading a file from the Internet) or simply represent that an operation is being executed, in those cases in which the remaining time is unknown.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46576-96E1-CDAF-AF7D-3AFB44947FDB}"/>
              </a:ext>
            </a:extLst>
          </p:cNvPr>
          <p:cNvSpPr txBox="1"/>
          <p:nvPr/>
        </p:nvSpPr>
        <p:spPr>
          <a:xfrm>
            <a:off x="5179046" y="3253682"/>
            <a:ext cx="6922415" cy="3416320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("Progress Bar with Grid")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progressbar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accent3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</a:t>
            </a:r>
            <a:r>
              <a:rPr lang="en-US" dirty="0">
                <a:solidFill>
                  <a:schemeClr val="accent2"/>
                </a:solidFill>
              </a:rPr>
              <a:t>orient="horizontal"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4"/>
                </a:solidFill>
              </a:rPr>
              <a:t>length=200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mode=“</a:t>
            </a:r>
            <a:r>
              <a:rPr lang="en-US" altLang="ko-KR" dirty="0">
                <a:solidFill>
                  <a:schemeClr val="tx2"/>
                </a:solidFill>
              </a:rPr>
              <a:t>in</a:t>
            </a:r>
            <a:r>
              <a:rPr lang="en-US" dirty="0">
                <a:solidFill>
                  <a:schemeClr val="tx2"/>
                </a:solidFill>
              </a:rPr>
              <a:t>determinate"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progressbar.grid</a:t>
            </a:r>
            <a:r>
              <a:rPr lang="en-US" dirty="0">
                <a:solidFill>
                  <a:schemeClr val="bg1"/>
                </a:solidFill>
              </a:rPr>
              <a:t>(row=0, column=0, 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root.geometry</a:t>
            </a:r>
            <a:r>
              <a:rPr lang="en-US" dirty="0">
                <a:solidFill>
                  <a:schemeClr val="bg1"/>
                </a:solidFill>
              </a:rPr>
              <a:t>("300x200")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6F644-61AC-315E-57CE-23C6CB6D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6" t="5842" r="4051" b="9067"/>
          <a:stretch/>
        </p:blipFill>
        <p:spPr>
          <a:xfrm>
            <a:off x="1800520" y="3704776"/>
            <a:ext cx="2894028" cy="21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FA80-15AE-2338-69C1-6DED4A17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50A1-F3A3-5DAC-8BEE-BDD5D7A9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When do we need </a:t>
            </a:r>
            <a:r>
              <a:rPr lang="en-US" altLang="ko-KR" dirty="0" err="1"/>
              <a:t>padx</a:t>
            </a:r>
            <a:r>
              <a:rPr lang="en-US" altLang="ko-KR" dirty="0"/>
              <a:t>, </a:t>
            </a:r>
            <a:r>
              <a:rPr lang="en-US" altLang="ko-KR" dirty="0" err="1"/>
              <a:t>pady</a:t>
            </a:r>
            <a:r>
              <a:rPr lang="en-US" altLang="ko-KR" dirty="0"/>
              <a:t>?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DD67F-3DDD-BD17-DE8D-328CE902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BBADA1-9972-2A65-0085-9A29B55A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61" y="2011059"/>
            <a:ext cx="9323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Padx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adds space on the left and right sides of a widget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adds space above and below a widget.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132E29-7BF2-2C6D-37F3-FE307757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61" y="3243989"/>
            <a:ext cx="106931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When might you use only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pady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If you have widgets arranged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top-to-bottom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(like in pack or in grid rows) and you only need vertical spacing between them (no crowding left or right).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When to use both?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If your widgets are too cramped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vertically and horizontally, you would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padx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pady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create comfortable spacing in all directions.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13027005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9018</TotalTime>
  <Words>2398</Words>
  <Application>Microsoft Office PowerPoint</Application>
  <PresentationFormat>Widescreen</PresentationFormat>
  <Paragraphs>263</Paragraphs>
  <Slides>20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ZohoPuvi</vt:lpstr>
      <vt:lpstr>Arial</vt:lpstr>
      <vt:lpstr>Arial Nova</vt:lpstr>
      <vt:lpstr>Biome</vt:lpstr>
      <vt:lpstr>Calibri</vt:lpstr>
      <vt:lpstr>Custom</vt:lpstr>
      <vt:lpstr>CORE DATA INTEGRATION AND PRE-PROCESSING</vt:lpstr>
      <vt:lpstr>1. Lecture overview</vt:lpstr>
      <vt:lpstr>WHAT IS THREADING? Why do we use it?</vt:lpstr>
      <vt:lpstr>WHAT IS THREADING? Why do we use it?</vt:lpstr>
      <vt:lpstr>WHAT IS multiprocessing</vt:lpstr>
      <vt:lpstr>Multithreading vs multiprocessing</vt:lpstr>
      <vt:lpstr>PROGRESS BAR</vt:lpstr>
      <vt:lpstr>PROGRESS BAR</vt:lpstr>
      <vt:lpstr>When do we need padx, pady? </vt:lpstr>
      <vt:lpstr>what is columnspan? </vt:lpstr>
      <vt:lpstr>1. Progress bar (simple)</vt:lpstr>
      <vt:lpstr>1. Progress bar (simple)</vt:lpstr>
      <vt:lpstr>1. Progress bar (simple)</vt:lpstr>
      <vt:lpstr>1. Progress bar (simple)</vt:lpstr>
      <vt:lpstr>1. Progress bar (simple)</vt:lpstr>
      <vt:lpstr>1. Progress bar (simple)</vt:lpstr>
      <vt:lpstr>1. Progress bar (simple)</vt:lpstr>
      <vt:lpstr>1. Progress bar (simple)</vt:lpstr>
      <vt:lpstr>1. Progress bar (simple)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85</cp:revision>
  <dcterms:created xsi:type="dcterms:W3CDTF">2024-08-06T02:20:37Z</dcterms:created>
  <dcterms:modified xsi:type="dcterms:W3CDTF">2025-03-26T05:56:36Z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