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2" r:id="rId5"/>
    <p:sldId id="381" r:id="rId6"/>
    <p:sldId id="423" r:id="rId7"/>
    <p:sldId id="424" r:id="rId8"/>
    <p:sldId id="425" r:id="rId9"/>
    <p:sldId id="427" r:id="rId10"/>
    <p:sldId id="426" r:id="rId11"/>
    <p:sldId id="428" r:id="rId12"/>
    <p:sldId id="429" r:id="rId13"/>
    <p:sldId id="430" r:id="rId14"/>
    <p:sldId id="378" r:id="rId15"/>
    <p:sldId id="431" r:id="rId16"/>
    <p:sldId id="432" r:id="rId17"/>
    <p:sldId id="433" r:id="rId18"/>
    <p:sldId id="434" r:id="rId19"/>
    <p:sldId id="4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02E"/>
    <a:srgbClr val="051522"/>
    <a:srgbClr val="E3FBFE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>
        <p:scale>
          <a:sx n="100" d="100"/>
          <a:sy n="100" d="100"/>
        </p:scale>
        <p:origin x="348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6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3591"/>
            <a:ext cx="12191998" cy="3215641"/>
          </a:xfrm>
        </p:spPr>
        <p:txBody>
          <a:bodyPr anchor="b"/>
          <a:lstStyle/>
          <a:p>
            <a:r>
              <a:rPr lang="en-US" altLang="ko-KR" sz="4400" dirty="0"/>
              <a:t>User Interface and Experience</a:t>
            </a:r>
            <a:endParaRPr lang="en-US" sz="4400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4280228"/>
            <a:ext cx="12191997" cy="2577772"/>
          </a:xfrm>
        </p:spPr>
        <p:txBody>
          <a:bodyPr/>
          <a:lstStyle/>
          <a:p>
            <a:r>
              <a:rPr lang="en-US" i="1" dirty="0"/>
              <a:t>LAB 3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2CF38-782D-1CF9-F28D-E8FD73DC9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AE102-2F97-C31A-9F1A-7209085A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FFCD73-1043-42E8-4011-3565A4D3976C}"/>
              </a:ext>
            </a:extLst>
          </p:cNvPr>
          <p:cNvSpPr txBox="1"/>
          <p:nvPr/>
        </p:nvSpPr>
        <p:spPr>
          <a:xfrm>
            <a:off x="124007" y="407076"/>
            <a:ext cx="6117996" cy="6324808"/>
          </a:xfrm>
          <a:prstGeom prst="rect">
            <a:avLst/>
          </a:prstGeom>
          <a:solidFill>
            <a:srgbClr val="05202E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import </a:t>
            </a:r>
            <a:r>
              <a:rPr lang="en-US" sz="1500" dirty="0" err="1">
                <a:solidFill>
                  <a:schemeClr val="bg1"/>
                </a:solidFill>
              </a:rPr>
              <a:t>tkinter</a:t>
            </a:r>
            <a:r>
              <a:rPr lang="en-US" sz="1500" dirty="0">
                <a:solidFill>
                  <a:schemeClr val="bg1"/>
                </a:solidFill>
              </a:rPr>
              <a:t> as </a:t>
            </a:r>
            <a:r>
              <a:rPr lang="en-US" sz="1500" dirty="0" err="1">
                <a:solidFill>
                  <a:schemeClr val="bg1"/>
                </a:solidFill>
              </a:rPr>
              <a:t>tk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from </a:t>
            </a:r>
            <a:r>
              <a:rPr lang="en-US" sz="1500" dirty="0" err="1">
                <a:solidFill>
                  <a:schemeClr val="bg1"/>
                </a:solidFill>
              </a:rPr>
              <a:t>tkinter</a:t>
            </a:r>
            <a:r>
              <a:rPr lang="en-US" sz="1500" dirty="0">
                <a:solidFill>
                  <a:schemeClr val="bg1"/>
                </a:solidFill>
              </a:rPr>
              <a:t> import </a:t>
            </a:r>
            <a:r>
              <a:rPr lang="en-US" sz="1500" dirty="0" err="1">
                <a:solidFill>
                  <a:schemeClr val="bg1"/>
                </a:solidFill>
              </a:rPr>
              <a:t>ttk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import time</a:t>
            </a:r>
          </a:p>
          <a:p>
            <a:r>
              <a:rPr lang="en-US" sz="1500" dirty="0">
                <a:solidFill>
                  <a:schemeClr val="bg1"/>
                </a:solidFill>
              </a:rPr>
              <a:t>import threading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root = </a:t>
            </a:r>
            <a:r>
              <a:rPr lang="en-US" sz="1500" dirty="0" err="1">
                <a:solidFill>
                  <a:schemeClr val="bg1"/>
                </a:solidFill>
              </a:rPr>
              <a:t>tk.Tk</a:t>
            </a:r>
            <a:r>
              <a:rPr lang="en-US" sz="1500" dirty="0">
                <a:solidFill>
                  <a:schemeClr val="bg1"/>
                </a:solidFill>
              </a:rPr>
              <a:t>()</a:t>
            </a:r>
          </a:p>
          <a:p>
            <a:r>
              <a:rPr lang="en-US" sz="1500" dirty="0" err="1">
                <a:solidFill>
                  <a:schemeClr val="bg1"/>
                </a:solidFill>
              </a:rPr>
              <a:t>root.title</a:t>
            </a:r>
            <a:r>
              <a:rPr lang="en-US" sz="1500" dirty="0">
                <a:solidFill>
                  <a:schemeClr val="bg1"/>
                </a:solidFill>
              </a:rPr>
              <a:t>("Simple Progress with Thread")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progress = </a:t>
            </a:r>
            <a:r>
              <a:rPr lang="en-US" sz="1500" dirty="0" err="1">
                <a:solidFill>
                  <a:schemeClr val="bg1"/>
                </a:solidFill>
              </a:rPr>
              <a:t>ttk.Progressbar</a:t>
            </a:r>
            <a:r>
              <a:rPr lang="en-US" sz="1500" dirty="0">
                <a:solidFill>
                  <a:schemeClr val="bg1"/>
                </a:solidFill>
              </a:rPr>
              <a:t>(root, length=300, mode="determinate")</a:t>
            </a:r>
          </a:p>
          <a:p>
            <a:r>
              <a:rPr lang="en-US" sz="1500" dirty="0" err="1">
                <a:solidFill>
                  <a:schemeClr val="bg1"/>
                </a:solidFill>
              </a:rPr>
              <a:t>progress.pack</a:t>
            </a:r>
            <a:r>
              <a:rPr lang="en-US" sz="1500" dirty="0">
                <a:solidFill>
                  <a:schemeClr val="bg1"/>
                </a:solidFill>
              </a:rPr>
              <a:t>(</a:t>
            </a:r>
            <a:r>
              <a:rPr lang="en-US" sz="1500" dirty="0" err="1">
                <a:solidFill>
                  <a:schemeClr val="bg1"/>
                </a:solidFill>
              </a:rPr>
              <a:t>pady</a:t>
            </a:r>
            <a:r>
              <a:rPr lang="en-US" sz="1500" dirty="0">
                <a:solidFill>
                  <a:schemeClr val="bg1"/>
                </a:solidFill>
              </a:rPr>
              <a:t>=10)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label = </a:t>
            </a:r>
            <a:r>
              <a:rPr lang="en-US" sz="1500" dirty="0" err="1">
                <a:solidFill>
                  <a:schemeClr val="bg1"/>
                </a:solidFill>
              </a:rPr>
              <a:t>tk.Label</a:t>
            </a:r>
            <a:r>
              <a:rPr lang="en-US" sz="1500" dirty="0">
                <a:solidFill>
                  <a:schemeClr val="bg1"/>
                </a:solidFill>
              </a:rPr>
              <a:t>(root, text="0%")</a:t>
            </a:r>
          </a:p>
          <a:p>
            <a:r>
              <a:rPr lang="en-US" sz="1500" dirty="0" err="1">
                <a:solidFill>
                  <a:schemeClr val="bg1"/>
                </a:solidFill>
              </a:rPr>
              <a:t>label.pack</a:t>
            </a:r>
            <a:r>
              <a:rPr lang="en-US" sz="1500" dirty="0">
                <a:solidFill>
                  <a:schemeClr val="bg1"/>
                </a:solidFill>
              </a:rPr>
              <a:t>()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 err="1">
                <a:solidFill>
                  <a:schemeClr val="bg1"/>
                </a:solidFill>
              </a:rPr>
              <a:t>stop_thread</a:t>
            </a:r>
            <a:r>
              <a:rPr lang="en-US" sz="1500" dirty="0">
                <a:solidFill>
                  <a:schemeClr val="bg1"/>
                </a:solidFill>
              </a:rPr>
              <a:t> = False  # True if the user wants to stop early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def </a:t>
            </a:r>
            <a:r>
              <a:rPr lang="en-US" sz="1500" dirty="0" err="1">
                <a:solidFill>
                  <a:schemeClr val="bg1"/>
                </a:solidFill>
              </a:rPr>
              <a:t>run_progress</a:t>
            </a:r>
            <a:r>
              <a:rPr lang="en-US" sz="1500" dirty="0">
                <a:solidFill>
                  <a:schemeClr val="bg1"/>
                </a:solidFill>
              </a:rPr>
              <a:t>():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global </a:t>
            </a:r>
            <a:r>
              <a:rPr lang="en-US" sz="1500" dirty="0" err="1">
                <a:solidFill>
                  <a:schemeClr val="bg1"/>
                </a:solidFill>
              </a:rPr>
              <a:t>stop_thread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    # Loop from 0 to 100 to fill the bar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for </a:t>
            </a:r>
            <a:r>
              <a:rPr lang="en-US" sz="1500" dirty="0" err="1">
                <a:solidFill>
                  <a:schemeClr val="bg1"/>
                </a:solidFill>
              </a:rPr>
              <a:t>i</a:t>
            </a:r>
            <a:r>
              <a:rPr lang="en-US" sz="1500" dirty="0">
                <a:solidFill>
                  <a:schemeClr val="bg1"/>
                </a:solidFill>
              </a:rPr>
              <a:t> in range(101):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if </a:t>
            </a:r>
            <a:r>
              <a:rPr lang="en-US" sz="1500" dirty="0" err="1">
                <a:solidFill>
                  <a:schemeClr val="bg1"/>
                </a:solidFill>
              </a:rPr>
              <a:t>stop_thread</a:t>
            </a:r>
            <a:r>
              <a:rPr lang="en-US" sz="1500" dirty="0">
                <a:solidFill>
                  <a:schemeClr val="bg1"/>
                </a:solidFill>
              </a:rPr>
              <a:t>:     # If stop was requested, break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    break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progress["value"] = </a:t>
            </a:r>
            <a:r>
              <a:rPr lang="en-US" sz="1500" dirty="0" err="1">
                <a:solidFill>
                  <a:schemeClr val="bg1"/>
                </a:solidFill>
              </a:rPr>
              <a:t>i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        </a:t>
            </a:r>
            <a:r>
              <a:rPr lang="en-US" sz="1500" dirty="0" err="1">
                <a:solidFill>
                  <a:schemeClr val="bg1"/>
                </a:solidFill>
              </a:rPr>
              <a:t>label.config</a:t>
            </a:r>
            <a:r>
              <a:rPr lang="en-US" sz="1500" dirty="0">
                <a:solidFill>
                  <a:schemeClr val="bg1"/>
                </a:solidFill>
              </a:rPr>
              <a:t>(text=f"{</a:t>
            </a:r>
            <a:r>
              <a:rPr lang="en-US" sz="1500" dirty="0" err="1">
                <a:solidFill>
                  <a:schemeClr val="bg1"/>
                </a:solidFill>
              </a:rPr>
              <a:t>i</a:t>
            </a:r>
            <a:r>
              <a:rPr lang="en-US" sz="1500" dirty="0">
                <a:solidFill>
                  <a:schemeClr val="bg1"/>
                </a:solidFill>
              </a:rPr>
              <a:t>}%")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</a:t>
            </a:r>
            <a:r>
              <a:rPr lang="en-US" sz="1500" dirty="0" err="1">
                <a:solidFill>
                  <a:schemeClr val="bg1"/>
                </a:solidFill>
              </a:rPr>
              <a:t>time.sleep</a:t>
            </a:r>
            <a:r>
              <a:rPr lang="en-US" sz="1500" dirty="0">
                <a:solidFill>
                  <a:schemeClr val="bg1"/>
                </a:solidFill>
              </a:rPr>
              <a:t>(0.02)  # Simulate work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    </a:t>
            </a:r>
            <a:r>
              <a:rPr lang="en-US" sz="1500" dirty="0" err="1">
                <a:solidFill>
                  <a:schemeClr val="bg1"/>
                </a:solidFill>
              </a:rPr>
              <a:t>root.update</a:t>
            </a:r>
            <a:r>
              <a:rPr lang="en-US" sz="1500" dirty="0">
                <a:solidFill>
                  <a:schemeClr val="bg1"/>
                </a:solidFill>
              </a:rPr>
              <a:t>()     # Refresh the bar &amp; label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B94FA4-AAA2-D911-0020-C405323EA18B}"/>
              </a:ext>
            </a:extLst>
          </p:cNvPr>
          <p:cNvSpPr txBox="1"/>
          <p:nvPr/>
        </p:nvSpPr>
        <p:spPr>
          <a:xfrm>
            <a:off x="6097572" y="35763"/>
            <a:ext cx="6094428" cy="6786473"/>
          </a:xfrm>
          <a:prstGeom prst="rect">
            <a:avLst/>
          </a:prstGeom>
          <a:solidFill>
            <a:srgbClr val="05202E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def start():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global </a:t>
            </a:r>
            <a:r>
              <a:rPr lang="en-US" sz="1500" dirty="0" err="1">
                <a:solidFill>
                  <a:schemeClr val="bg1"/>
                </a:solidFill>
              </a:rPr>
              <a:t>stop_thread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    </a:t>
            </a:r>
            <a:r>
              <a:rPr lang="en-US" sz="1500" dirty="0" err="1">
                <a:solidFill>
                  <a:schemeClr val="bg1"/>
                </a:solidFill>
              </a:rPr>
              <a:t>stop_thread</a:t>
            </a:r>
            <a:r>
              <a:rPr lang="en-US" sz="1500" dirty="0">
                <a:solidFill>
                  <a:schemeClr val="bg1"/>
                </a:solidFill>
              </a:rPr>
              <a:t> = False        # Reset the stop flag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progress["value"] = 0    # Reset the bar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</a:t>
            </a:r>
            <a:r>
              <a:rPr lang="en-US" sz="1500" dirty="0" err="1">
                <a:solidFill>
                  <a:schemeClr val="bg1"/>
                </a:solidFill>
              </a:rPr>
              <a:t>label.config</a:t>
            </a:r>
            <a:r>
              <a:rPr lang="en-US" sz="1500" dirty="0">
                <a:solidFill>
                  <a:schemeClr val="bg1"/>
                </a:solidFill>
              </a:rPr>
              <a:t>(text="0%")  # Reset the label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# Run the progress in a background thread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t = </a:t>
            </a:r>
            <a:r>
              <a:rPr lang="en-US" sz="1500" dirty="0" err="1">
                <a:solidFill>
                  <a:schemeClr val="bg1"/>
                </a:solidFill>
              </a:rPr>
              <a:t>threading.Thread</a:t>
            </a:r>
            <a:r>
              <a:rPr lang="en-US" sz="1500" dirty="0">
                <a:solidFill>
                  <a:schemeClr val="bg1"/>
                </a:solidFill>
              </a:rPr>
              <a:t>(target=</a:t>
            </a:r>
            <a:r>
              <a:rPr lang="en-US" sz="1500" dirty="0" err="1">
                <a:solidFill>
                  <a:schemeClr val="bg1"/>
                </a:solidFill>
              </a:rPr>
              <a:t>run_progress</a:t>
            </a:r>
            <a:r>
              <a:rPr lang="en-US" sz="1500" dirty="0">
                <a:solidFill>
                  <a:schemeClr val="bg1"/>
                </a:solidFill>
              </a:rPr>
              <a:t>)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</a:t>
            </a:r>
            <a:r>
              <a:rPr lang="en-US" sz="1500" dirty="0" err="1">
                <a:solidFill>
                  <a:schemeClr val="bg1"/>
                </a:solidFill>
              </a:rPr>
              <a:t>t.start</a:t>
            </a:r>
            <a:r>
              <a:rPr lang="en-US" sz="1500" dirty="0">
                <a:solidFill>
                  <a:schemeClr val="bg1"/>
                </a:solidFill>
              </a:rPr>
              <a:t>()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</a:t>
            </a:r>
            <a:r>
              <a:rPr lang="en-US" sz="1500" b="1" dirty="0" err="1">
                <a:solidFill>
                  <a:schemeClr val="tx2"/>
                </a:solidFill>
              </a:rPr>
              <a:t>start_button.config</a:t>
            </a:r>
            <a:r>
              <a:rPr lang="en-US" sz="1500" b="1" dirty="0">
                <a:solidFill>
                  <a:schemeClr val="tx2"/>
                </a:solidFill>
              </a:rPr>
              <a:t>(state=</a:t>
            </a:r>
            <a:r>
              <a:rPr lang="en-US" sz="1500" b="1" dirty="0" err="1">
                <a:solidFill>
                  <a:schemeClr val="tx2"/>
                </a:solidFill>
              </a:rPr>
              <a:t>tk.DISABLED</a:t>
            </a:r>
            <a:r>
              <a:rPr lang="en-US" sz="1500" b="1" dirty="0">
                <a:solidFill>
                  <a:schemeClr val="tx2"/>
                </a:solidFill>
              </a:rPr>
              <a:t>)</a:t>
            </a:r>
          </a:p>
          <a:p>
            <a:r>
              <a:rPr lang="en-US" sz="1500" b="1" dirty="0">
                <a:solidFill>
                  <a:schemeClr val="tx2"/>
                </a:solidFill>
              </a:rPr>
              <a:t>    </a:t>
            </a:r>
            <a:r>
              <a:rPr lang="en-US" sz="1500" b="1" dirty="0" err="1">
                <a:solidFill>
                  <a:schemeClr val="tx2"/>
                </a:solidFill>
              </a:rPr>
              <a:t>stop_button.config</a:t>
            </a:r>
            <a:r>
              <a:rPr lang="en-US" sz="1500" b="1" dirty="0">
                <a:solidFill>
                  <a:schemeClr val="tx2"/>
                </a:solidFill>
              </a:rPr>
              <a:t>(state=</a:t>
            </a:r>
            <a:r>
              <a:rPr lang="en-US" sz="1500" b="1" dirty="0" err="1">
                <a:solidFill>
                  <a:schemeClr val="tx2"/>
                </a:solidFill>
              </a:rPr>
              <a:t>tk.NORMAL</a:t>
            </a:r>
            <a:r>
              <a:rPr lang="en-US" sz="1500" b="1" dirty="0">
                <a:solidFill>
                  <a:schemeClr val="tx2"/>
                </a:solidFill>
              </a:rPr>
              <a:t>)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def stop():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global </a:t>
            </a:r>
            <a:r>
              <a:rPr lang="en-US" sz="1500" dirty="0" err="1">
                <a:solidFill>
                  <a:schemeClr val="bg1"/>
                </a:solidFill>
              </a:rPr>
              <a:t>stop_thread</a:t>
            </a:r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    </a:t>
            </a:r>
            <a:r>
              <a:rPr lang="en-US" sz="1500" dirty="0" err="1">
                <a:solidFill>
                  <a:schemeClr val="bg1"/>
                </a:solidFill>
              </a:rPr>
              <a:t>stop_thread</a:t>
            </a:r>
            <a:r>
              <a:rPr lang="en-US" sz="1500" dirty="0">
                <a:solidFill>
                  <a:schemeClr val="bg1"/>
                </a:solidFill>
              </a:rPr>
              <a:t> = True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# Optionally reset the bar &amp; label immediately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progress["value"] = 0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</a:t>
            </a:r>
            <a:r>
              <a:rPr lang="en-US" sz="1500" dirty="0" err="1">
                <a:solidFill>
                  <a:schemeClr val="bg1"/>
                </a:solidFill>
              </a:rPr>
              <a:t>label.config</a:t>
            </a:r>
            <a:r>
              <a:rPr lang="en-US" sz="1500" dirty="0">
                <a:solidFill>
                  <a:schemeClr val="bg1"/>
                </a:solidFill>
              </a:rPr>
              <a:t>(text="0%")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</a:t>
            </a:r>
            <a:r>
              <a:rPr lang="en-US" sz="1500" b="1" dirty="0" err="1">
                <a:solidFill>
                  <a:schemeClr val="tx2"/>
                </a:solidFill>
              </a:rPr>
              <a:t>start_button.config</a:t>
            </a:r>
            <a:r>
              <a:rPr lang="en-US" sz="1500" b="1" dirty="0">
                <a:solidFill>
                  <a:schemeClr val="tx2"/>
                </a:solidFill>
              </a:rPr>
              <a:t>(state=</a:t>
            </a:r>
            <a:r>
              <a:rPr lang="en-US" sz="1500" b="1" dirty="0" err="1">
                <a:solidFill>
                  <a:schemeClr val="tx2"/>
                </a:solidFill>
              </a:rPr>
              <a:t>tk.NORMAL</a:t>
            </a:r>
            <a:r>
              <a:rPr lang="en-US" sz="1500" b="1" dirty="0">
                <a:solidFill>
                  <a:schemeClr val="tx2"/>
                </a:solidFill>
              </a:rPr>
              <a:t>)</a:t>
            </a:r>
          </a:p>
          <a:p>
            <a:r>
              <a:rPr lang="en-US" sz="1500" b="1" dirty="0">
                <a:solidFill>
                  <a:schemeClr val="tx2"/>
                </a:solidFill>
              </a:rPr>
              <a:t>    </a:t>
            </a:r>
            <a:r>
              <a:rPr lang="en-US" sz="1500" b="1" dirty="0" err="1">
                <a:solidFill>
                  <a:schemeClr val="tx2"/>
                </a:solidFill>
              </a:rPr>
              <a:t>stop_button.config</a:t>
            </a:r>
            <a:r>
              <a:rPr lang="en-US" sz="1500" b="1" dirty="0">
                <a:solidFill>
                  <a:schemeClr val="tx2"/>
                </a:solidFill>
              </a:rPr>
              <a:t>(state=</a:t>
            </a:r>
            <a:r>
              <a:rPr lang="en-US" sz="1500" b="1" dirty="0" err="1">
                <a:solidFill>
                  <a:schemeClr val="tx2"/>
                </a:solidFill>
              </a:rPr>
              <a:t>tk.DISABLED</a:t>
            </a:r>
            <a:r>
              <a:rPr lang="en-US" sz="1500" b="1" dirty="0">
                <a:solidFill>
                  <a:schemeClr val="tx2"/>
                </a:solidFill>
              </a:rPr>
              <a:t>)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1500" dirty="0" err="1">
                <a:solidFill>
                  <a:schemeClr val="bg1"/>
                </a:solidFill>
              </a:rPr>
              <a:t>start_button</a:t>
            </a:r>
            <a:r>
              <a:rPr lang="en-US" sz="1500" dirty="0">
                <a:solidFill>
                  <a:schemeClr val="bg1"/>
                </a:solidFill>
              </a:rPr>
              <a:t> = </a:t>
            </a:r>
            <a:r>
              <a:rPr lang="en-US" sz="1500" dirty="0" err="1">
                <a:solidFill>
                  <a:schemeClr val="bg1"/>
                </a:solidFill>
              </a:rPr>
              <a:t>tk.Button</a:t>
            </a:r>
            <a:r>
              <a:rPr lang="en-US" sz="1500" dirty="0">
                <a:solidFill>
                  <a:schemeClr val="bg1"/>
                </a:solidFill>
              </a:rPr>
              <a:t>(root, text="Start", command=start)</a:t>
            </a:r>
          </a:p>
          <a:p>
            <a:r>
              <a:rPr lang="en-US" sz="1500" dirty="0" err="1">
                <a:solidFill>
                  <a:schemeClr val="bg1"/>
                </a:solidFill>
              </a:rPr>
              <a:t>start_button.pack</a:t>
            </a:r>
            <a:r>
              <a:rPr lang="en-US" sz="1500" dirty="0">
                <a:solidFill>
                  <a:schemeClr val="bg1"/>
                </a:solidFill>
              </a:rPr>
              <a:t>(side=</a:t>
            </a:r>
            <a:r>
              <a:rPr lang="en-US" sz="1500" dirty="0" err="1">
                <a:solidFill>
                  <a:schemeClr val="bg1"/>
                </a:solidFill>
              </a:rPr>
              <a:t>tk.LEFT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padx</a:t>
            </a:r>
            <a:r>
              <a:rPr lang="en-US" sz="1500" dirty="0">
                <a:solidFill>
                  <a:schemeClr val="bg1"/>
                </a:solidFill>
              </a:rPr>
              <a:t>=5)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 err="1">
                <a:solidFill>
                  <a:schemeClr val="bg1"/>
                </a:solidFill>
              </a:rPr>
              <a:t>stop_button</a:t>
            </a:r>
            <a:r>
              <a:rPr lang="en-US" sz="1500" dirty="0">
                <a:solidFill>
                  <a:schemeClr val="bg1"/>
                </a:solidFill>
              </a:rPr>
              <a:t> = </a:t>
            </a:r>
            <a:r>
              <a:rPr lang="en-US" sz="1500" dirty="0" err="1">
                <a:solidFill>
                  <a:schemeClr val="bg1"/>
                </a:solidFill>
              </a:rPr>
              <a:t>tk.Button</a:t>
            </a:r>
            <a:r>
              <a:rPr lang="en-US" sz="1500" dirty="0">
                <a:solidFill>
                  <a:schemeClr val="bg1"/>
                </a:solidFill>
              </a:rPr>
              <a:t>(root, text="Stop", command=stop)</a:t>
            </a:r>
          </a:p>
          <a:p>
            <a:r>
              <a:rPr lang="en-US" sz="1500" dirty="0" err="1">
                <a:solidFill>
                  <a:schemeClr val="bg1"/>
                </a:solidFill>
              </a:rPr>
              <a:t>stop_button.pack</a:t>
            </a:r>
            <a:r>
              <a:rPr lang="en-US" sz="1500" dirty="0">
                <a:solidFill>
                  <a:schemeClr val="bg1"/>
                </a:solidFill>
              </a:rPr>
              <a:t>(side=</a:t>
            </a:r>
            <a:r>
              <a:rPr lang="en-US" sz="1500" dirty="0" err="1">
                <a:solidFill>
                  <a:schemeClr val="bg1"/>
                </a:solidFill>
              </a:rPr>
              <a:t>tk.LEFT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padx</a:t>
            </a:r>
            <a:r>
              <a:rPr lang="en-US" sz="1500" dirty="0">
                <a:solidFill>
                  <a:schemeClr val="bg1"/>
                </a:solidFill>
              </a:rPr>
              <a:t>=5)</a:t>
            </a:r>
          </a:p>
          <a:p>
            <a:r>
              <a:rPr lang="en-US" sz="1500" b="1" dirty="0" err="1">
                <a:solidFill>
                  <a:schemeClr val="accent2"/>
                </a:solidFill>
              </a:rPr>
              <a:t>stop_button.config</a:t>
            </a:r>
            <a:r>
              <a:rPr lang="en-US" sz="1500" b="1" dirty="0">
                <a:solidFill>
                  <a:schemeClr val="accent2"/>
                </a:solidFill>
              </a:rPr>
              <a:t>(state=</a:t>
            </a:r>
            <a:r>
              <a:rPr lang="en-US" sz="1500" b="1" dirty="0" err="1">
                <a:solidFill>
                  <a:schemeClr val="accent2"/>
                </a:solidFill>
              </a:rPr>
              <a:t>tk.DISABLED</a:t>
            </a:r>
            <a:r>
              <a:rPr lang="en-US" sz="1500" b="1" dirty="0">
                <a:solidFill>
                  <a:schemeClr val="accent2"/>
                </a:solidFill>
              </a:rPr>
              <a:t>)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 err="1">
                <a:solidFill>
                  <a:schemeClr val="bg1"/>
                </a:solidFill>
              </a:rPr>
              <a:t>root.mainloop</a:t>
            </a:r>
            <a:r>
              <a:rPr lang="en-US" sz="15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3088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765302"/>
            <a:ext cx="6050990" cy="2203704"/>
          </a:xfrm>
        </p:spPr>
        <p:txBody>
          <a:bodyPr/>
          <a:lstStyle/>
          <a:p>
            <a:pPr lvl="0"/>
            <a:r>
              <a:rPr lang="en-US" altLang="ko-KR" noProof="0" dirty="0"/>
              <a:t>ASSIGNMENT </a:t>
            </a:r>
            <a:endParaRPr lang="en-US" noProof="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/>
          <a:srcRect l="21426" r="21426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230FA2-9AF6-DB59-DC50-296F17ECF6D1}"/>
              </a:ext>
            </a:extLst>
          </p:cNvPr>
          <p:cNvSpPr txBox="1"/>
          <p:nvPr/>
        </p:nvSpPr>
        <p:spPr>
          <a:xfrm>
            <a:off x="6099142" y="1892134"/>
            <a:ext cx="6099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Goal:</a:t>
            </a:r>
            <a:r>
              <a:rPr lang="en-US" dirty="0">
                <a:solidFill>
                  <a:schemeClr val="bg1"/>
                </a:solidFill>
              </a:rPr>
              <a:t> In addition to Start and Stop buttons, add two more buttons: Pause and Resume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CA36D0B-5DDB-6F99-719D-5A2E3CF58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1" y="3061648"/>
            <a:ext cx="5943599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Pause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Temporarily halts the task but keeps the thread alive.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Disables itself and enables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Resume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Resume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Continues the task from where it paused.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Disables itself and re-enables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Pause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pause flags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Unicode MS" panose="020B0604020202020204" pitchFamily="34" charset="-128"/>
              </a:rPr>
              <a:t>pause_thread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 Unicode MS" panose="020B0604020202020204" pitchFamily="34" charset="-128"/>
              </a:rPr>
              <a:t> = True/False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 inside your task loop so that when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Pause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clicked, the thread waits until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Resume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clicked. Remember to update button states with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Unicode MS" panose="020B0604020202020204" pitchFamily="34" charset="-128"/>
              </a:rPr>
              <a:t>button.config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 Unicode MS" panose="020B0604020202020204" pitchFamily="34" charset="-128"/>
              </a:rPr>
              <a:t>(state=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accent3"/>
                </a:solidFill>
                <a:effectLst/>
                <a:latin typeface="Arial Unicode MS" panose="020B0604020202020204" pitchFamily="34" charset="-128"/>
              </a:rPr>
              <a:t>tk.DISABLED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tk.NORMAL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appropriately.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66C1AE-70C4-3C42-4CBB-6EFA9F9F2B60}"/>
              </a:ext>
            </a:extLst>
          </p:cNvPr>
          <p:cNvSpPr txBox="1"/>
          <p:nvPr/>
        </p:nvSpPr>
        <p:spPr>
          <a:xfrm>
            <a:off x="6248401" y="6031655"/>
            <a:ext cx="6110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2"/>
                </a:solidFill>
              </a:rPr>
              <a:t>while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 err="1">
                <a:solidFill>
                  <a:schemeClr val="accent2"/>
                </a:solidFill>
              </a:rPr>
              <a:t>pause_thread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and not </a:t>
            </a:r>
            <a:r>
              <a:rPr lang="en-US" altLang="ko-KR" dirty="0" err="1">
                <a:solidFill>
                  <a:schemeClr val="accent2"/>
                </a:solidFill>
              </a:rPr>
              <a:t>stop_thread</a:t>
            </a:r>
            <a:r>
              <a:rPr lang="en-US" altLang="ko-KR" dirty="0">
                <a:solidFill>
                  <a:schemeClr val="accent2"/>
                </a:solidFill>
              </a:rPr>
              <a:t>: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	</a:t>
            </a:r>
            <a:r>
              <a:rPr lang="en-US" altLang="ko-KR" dirty="0" err="1">
                <a:solidFill>
                  <a:schemeClr val="accent2"/>
                </a:solidFill>
              </a:rPr>
              <a:t>time.sleep</a:t>
            </a:r>
            <a:r>
              <a:rPr lang="en-US" altLang="ko-KR" dirty="0">
                <a:solidFill>
                  <a:schemeClr val="accent2"/>
                </a:solidFill>
              </a:rPr>
              <a:t>(0.1) 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43E61-16CF-B532-142B-85D671737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9EE4D0-AC70-50BD-FB14-DADDA9BE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25FBD1-99E9-4405-3321-BE510678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511" y="-541775"/>
            <a:ext cx="8843050" cy="1616904"/>
          </a:xfrm>
        </p:spPr>
        <p:txBody>
          <a:bodyPr/>
          <a:lstStyle/>
          <a:p>
            <a:r>
              <a:rPr lang="en-US" altLang="ko-KR" dirty="0"/>
              <a:t>Review: key points for mid-term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EE1F8-8BBD-06C5-B986-398DA4335DFC}"/>
              </a:ext>
            </a:extLst>
          </p:cNvPr>
          <p:cNvSpPr txBox="1"/>
          <p:nvPr/>
        </p:nvSpPr>
        <p:spPr>
          <a:xfrm>
            <a:off x="1463511" y="1611984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1.1 </a:t>
            </a:r>
            <a:r>
              <a:rPr lang="en-US" altLang="ko-KR" b="1" dirty="0" err="1">
                <a:solidFill>
                  <a:schemeClr val="bg1"/>
                </a:solidFill>
              </a:rPr>
              <a:t>Tkinter</a:t>
            </a:r>
            <a:r>
              <a:rPr lang="en-US" altLang="ko-KR" b="1" dirty="0">
                <a:solidFill>
                  <a:schemeClr val="bg1"/>
                </a:solidFill>
              </a:rPr>
              <a:t> Essentials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2163E-138B-3A9E-F9AC-02AD40EC9AE4}"/>
              </a:ext>
            </a:extLst>
          </p:cNvPr>
          <p:cNvSpPr txBox="1"/>
          <p:nvPr/>
        </p:nvSpPr>
        <p:spPr>
          <a:xfrm>
            <a:off x="1793450" y="2242389"/>
            <a:ext cx="6094428" cy="646331"/>
          </a:xfrm>
          <a:prstGeom prst="rect">
            <a:avLst/>
          </a:prstGeom>
          <a:solidFill>
            <a:srgbClr val="05202E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label = </a:t>
            </a:r>
            <a:r>
              <a:rPr lang="en-US" dirty="0" err="1">
                <a:solidFill>
                  <a:schemeClr val="bg1"/>
                </a:solidFill>
              </a:rPr>
              <a:t>tk.Label</a:t>
            </a:r>
            <a:r>
              <a:rPr lang="en-US" dirty="0">
                <a:solidFill>
                  <a:schemeClr val="bg1"/>
                </a:solidFill>
              </a:rPr>
              <a:t>(root, text="Hello,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!")</a:t>
            </a:r>
          </a:p>
          <a:p>
            <a:r>
              <a:rPr lang="en-US" dirty="0" err="1">
                <a:solidFill>
                  <a:schemeClr val="bg1"/>
                </a:solidFill>
              </a:rPr>
              <a:t>label.pack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987F4-77D0-E286-83E7-5FE29E5100CB}"/>
              </a:ext>
            </a:extLst>
          </p:cNvPr>
          <p:cNvSpPr txBox="1"/>
          <p:nvPr/>
        </p:nvSpPr>
        <p:spPr>
          <a:xfrm>
            <a:off x="1793450" y="3284770"/>
            <a:ext cx="6094428" cy="1754326"/>
          </a:xfrm>
          <a:prstGeom prst="rect">
            <a:avLst/>
          </a:prstGeom>
          <a:solidFill>
            <a:srgbClr val="05202E"/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say_hello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</a:rPr>
              <a:t>    print("Hello!")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button = </a:t>
            </a:r>
            <a:r>
              <a:rPr lang="en-US" dirty="0" err="1">
                <a:solidFill>
                  <a:schemeClr val="bg1"/>
                </a:solidFill>
              </a:rPr>
              <a:t>tk.Button</a:t>
            </a:r>
            <a:r>
              <a:rPr lang="en-US" dirty="0">
                <a:solidFill>
                  <a:schemeClr val="bg1"/>
                </a:solidFill>
              </a:rPr>
              <a:t>(root, text="Click Me", command=</a:t>
            </a:r>
            <a:r>
              <a:rPr lang="en-US" dirty="0" err="1">
                <a:solidFill>
                  <a:schemeClr val="bg1"/>
                </a:solidFill>
              </a:rPr>
              <a:t>say_hello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button.pack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1B0B1-2057-4F3A-0D4B-977BCAAF3419}"/>
              </a:ext>
            </a:extLst>
          </p:cNvPr>
          <p:cNvSpPr txBox="1"/>
          <p:nvPr/>
        </p:nvSpPr>
        <p:spPr>
          <a:xfrm>
            <a:off x="1793450" y="5345323"/>
            <a:ext cx="6094428" cy="1200329"/>
          </a:xfrm>
          <a:prstGeom prst="rect">
            <a:avLst/>
          </a:prstGeom>
          <a:solidFill>
            <a:srgbClr val="05202E"/>
          </a:solidFill>
          <a:ln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entry = </a:t>
            </a:r>
            <a:r>
              <a:rPr lang="en-US" dirty="0" err="1">
                <a:solidFill>
                  <a:schemeClr val="bg1"/>
                </a:solidFill>
              </a:rPr>
              <a:t>tk.Entry</a:t>
            </a:r>
            <a:r>
              <a:rPr lang="en-US" dirty="0">
                <a:solidFill>
                  <a:schemeClr val="bg1"/>
                </a:solidFill>
              </a:rPr>
              <a:t>(root)</a:t>
            </a:r>
          </a:p>
          <a:p>
            <a:r>
              <a:rPr lang="en-US" dirty="0" err="1">
                <a:solidFill>
                  <a:schemeClr val="bg1"/>
                </a:solidFill>
              </a:rPr>
              <a:t>entry.pack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text = </a:t>
            </a:r>
            <a:r>
              <a:rPr lang="en-US" dirty="0" err="1">
                <a:solidFill>
                  <a:schemeClr val="bg1"/>
                </a:solidFill>
              </a:rPr>
              <a:t>entry.get</a:t>
            </a:r>
            <a:r>
              <a:rPr lang="en-US" dirty="0">
                <a:solidFill>
                  <a:schemeClr val="bg1"/>
                </a:solidFill>
              </a:rPr>
              <a:t>()  # Retrieve contents</a:t>
            </a:r>
          </a:p>
          <a:p>
            <a:r>
              <a:rPr lang="en-US" dirty="0" err="1">
                <a:solidFill>
                  <a:schemeClr val="bg1"/>
                </a:solidFill>
              </a:rPr>
              <a:t>entry.delete</a:t>
            </a:r>
            <a:r>
              <a:rPr lang="en-US" dirty="0">
                <a:solidFill>
                  <a:schemeClr val="bg1"/>
                </a:solidFill>
              </a:rPr>
              <a:t>(0, </a:t>
            </a:r>
            <a:r>
              <a:rPr lang="en-US" dirty="0" err="1">
                <a:solidFill>
                  <a:schemeClr val="bg1"/>
                </a:solidFill>
              </a:rPr>
              <a:t>tk.END</a:t>
            </a:r>
            <a:r>
              <a:rPr lang="en-US" dirty="0">
                <a:solidFill>
                  <a:schemeClr val="bg1"/>
                </a:solidFill>
              </a:rPr>
              <a:t>)  # Clear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47BFDA-B3C1-D773-FA5F-34A690CB1862}"/>
              </a:ext>
            </a:extLst>
          </p:cNvPr>
          <p:cNvSpPr txBox="1"/>
          <p:nvPr/>
        </p:nvSpPr>
        <p:spPr>
          <a:xfrm>
            <a:off x="8197709" y="235501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</a:rPr>
              <a:t>Label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C95B23-3A33-5173-B6D3-668A959F8E3E}"/>
              </a:ext>
            </a:extLst>
          </p:cNvPr>
          <p:cNvSpPr txBox="1"/>
          <p:nvPr/>
        </p:nvSpPr>
        <p:spPr>
          <a:xfrm>
            <a:off x="8197709" y="3948989"/>
            <a:ext cx="857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Button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C487D-564E-B52B-7606-801A5239EE09}"/>
              </a:ext>
            </a:extLst>
          </p:cNvPr>
          <p:cNvSpPr txBox="1"/>
          <p:nvPr/>
        </p:nvSpPr>
        <p:spPr>
          <a:xfrm>
            <a:off x="8197709" y="5760821"/>
            <a:ext cx="71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Entry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68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080D0-765A-2E36-09A8-47D329090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323BD-3940-4826-FAB3-F2DD2F20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FD607-FCBB-3DF1-1A67-6581E63F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511" y="-541775"/>
            <a:ext cx="8843050" cy="1616904"/>
          </a:xfrm>
        </p:spPr>
        <p:txBody>
          <a:bodyPr/>
          <a:lstStyle/>
          <a:p>
            <a:r>
              <a:rPr lang="en-US" altLang="ko-KR" dirty="0"/>
              <a:t>Review: key points for mid-term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DF7F0-DC52-5196-96CB-2B1228C6FA15}"/>
              </a:ext>
            </a:extLst>
          </p:cNvPr>
          <p:cNvSpPr txBox="1"/>
          <p:nvPr/>
        </p:nvSpPr>
        <p:spPr>
          <a:xfrm>
            <a:off x="1463511" y="1611984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1.2 </a:t>
            </a:r>
            <a:r>
              <a:rPr lang="en-US" altLang="ko-KR" b="1" dirty="0" err="1">
                <a:solidFill>
                  <a:schemeClr val="bg1"/>
                </a:solidFill>
              </a:rPr>
              <a:t>Tkinter</a:t>
            </a:r>
            <a:r>
              <a:rPr lang="en-US" altLang="ko-KR" b="1" dirty="0">
                <a:solidFill>
                  <a:schemeClr val="bg1"/>
                </a:solidFill>
              </a:rPr>
              <a:t> Essentials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BC6EAA-CB8B-4460-83AF-9E9063F41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021" y="2213390"/>
            <a:ext cx="8420895" cy="3416320"/>
          </a:xfrm>
          <a:prstGeom prst="rect">
            <a:avLst/>
          </a:prstGeom>
          <a:solidFill>
            <a:srgbClr val="05202E"/>
          </a:solidFill>
          <a:ln>
            <a:solidFill>
              <a:schemeClr val="accent4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pack()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Stacks widgets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top-to-bottom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left-to-right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grid()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Places widgets in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row/column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layout.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row, column,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columnspan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rowspan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padx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pady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place()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Positions widgets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 explicit x, y coordinates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(rarely used for large apps).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957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44871-0AA3-EA7D-171F-01844DAE3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B9AFB-140A-C4A8-4DF3-9FF0947B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83314-4D35-E92C-16EF-99CE8D50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511" y="-541775"/>
            <a:ext cx="8843050" cy="1616904"/>
          </a:xfrm>
        </p:spPr>
        <p:txBody>
          <a:bodyPr/>
          <a:lstStyle/>
          <a:p>
            <a:r>
              <a:rPr lang="en-US" altLang="ko-KR" dirty="0"/>
              <a:t>Review: key points for mid-term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DA557A-FEA4-9C84-3DAB-131AC29E1959}"/>
              </a:ext>
            </a:extLst>
          </p:cNvPr>
          <p:cNvSpPr txBox="1"/>
          <p:nvPr/>
        </p:nvSpPr>
        <p:spPr>
          <a:xfrm>
            <a:off x="1463511" y="1611984"/>
            <a:ext cx="197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2. Progress Bars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978623-4FF4-E8B7-5701-7853F3EAD8FC}"/>
              </a:ext>
            </a:extLst>
          </p:cNvPr>
          <p:cNvSpPr txBox="1"/>
          <p:nvPr/>
        </p:nvSpPr>
        <p:spPr>
          <a:xfrm>
            <a:off x="9938209" y="1603400"/>
            <a:ext cx="2253791" cy="369332"/>
          </a:xfrm>
          <a:prstGeom prst="rect">
            <a:avLst/>
          </a:prstGeom>
          <a:solidFill>
            <a:srgbClr val="05202E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ttk.Progressbar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E4783AEA-9F6F-63B1-E8EA-01DE5F58A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71" y="2382327"/>
            <a:ext cx="76154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mode="determinate"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: You manually set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.value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or call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.step(...)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mode="indeterminate"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The bar moves continuously (unknown duration).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048BD-8F88-A446-1EC4-F28E248D0FB3}"/>
              </a:ext>
            </a:extLst>
          </p:cNvPr>
          <p:cNvSpPr txBox="1"/>
          <p:nvPr/>
        </p:nvSpPr>
        <p:spPr>
          <a:xfrm>
            <a:off x="1785004" y="3288514"/>
            <a:ext cx="10386767" cy="1200329"/>
          </a:xfrm>
          <a:prstGeom prst="rect">
            <a:avLst/>
          </a:prstGeom>
          <a:solidFill>
            <a:srgbClr val="05202E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progress = </a:t>
            </a:r>
            <a:r>
              <a:rPr lang="en-US" dirty="0" err="1">
                <a:solidFill>
                  <a:schemeClr val="bg1"/>
                </a:solidFill>
              </a:rPr>
              <a:t>ttk.Progressbar</a:t>
            </a:r>
            <a:r>
              <a:rPr lang="en-US" dirty="0">
                <a:solidFill>
                  <a:schemeClr val="bg1"/>
                </a:solidFill>
              </a:rPr>
              <a:t>(root, orient="horizontal", length=300, mode="determinate")</a:t>
            </a:r>
          </a:p>
          <a:p>
            <a:r>
              <a:rPr lang="en-US" dirty="0">
                <a:solidFill>
                  <a:schemeClr val="bg1"/>
                </a:solidFill>
              </a:rPr>
              <a:t>progress["value"] = 50       # sets 50% if max=100</a:t>
            </a:r>
          </a:p>
          <a:p>
            <a:r>
              <a:rPr lang="en-US" dirty="0">
                <a:solidFill>
                  <a:schemeClr val="bg1"/>
                </a:solidFill>
              </a:rPr>
              <a:t>progress["maximum"] = 100    # sets the upper bound</a:t>
            </a:r>
          </a:p>
          <a:p>
            <a:r>
              <a:rPr lang="en-US" dirty="0" err="1">
                <a:solidFill>
                  <a:schemeClr val="bg1"/>
                </a:solidFill>
              </a:rPr>
              <a:t>progress.step</a:t>
            </a:r>
            <a:r>
              <a:rPr lang="en-US" dirty="0">
                <a:solidFill>
                  <a:schemeClr val="bg1"/>
                </a:solidFill>
              </a:rPr>
              <a:t>(10)            # increments by 10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CFB835B-8F1F-92E5-6077-C7D84786E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004" y="4944825"/>
            <a:ext cx="105735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 you do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in range(101)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 and want the bar to move each iteration, call: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4B195-F079-7258-EE77-59365E018A2B}"/>
              </a:ext>
            </a:extLst>
          </p:cNvPr>
          <p:cNvSpPr txBox="1"/>
          <p:nvPr/>
        </p:nvSpPr>
        <p:spPr>
          <a:xfrm>
            <a:off x="3434628" y="5435293"/>
            <a:ext cx="6179270" cy="369332"/>
          </a:xfrm>
          <a:prstGeom prst="rect">
            <a:avLst/>
          </a:prstGeom>
          <a:solidFill>
            <a:srgbClr val="05202E"/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root.update</a:t>
            </a:r>
            <a:r>
              <a:rPr lang="en-US" dirty="0">
                <a:solidFill>
                  <a:schemeClr val="bg1"/>
                </a:solidFill>
              </a:rPr>
              <a:t>()  # forces the </a:t>
            </a:r>
            <a:r>
              <a:rPr lang="en-US" dirty="0" err="1">
                <a:solidFill>
                  <a:schemeClr val="bg1"/>
                </a:solidFill>
              </a:rPr>
              <a:t>progressbar</a:t>
            </a:r>
            <a:r>
              <a:rPr lang="en-US" dirty="0">
                <a:solidFill>
                  <a:schemeClr val="bg1"/>
                </a:solidFill>
              </a:rPr>
              <a:t> &amp; GUI to refresh</a:t>
            </a:r>
          </a:p>
        </p:txBody>
      </p:sp>
    </p:spTree>
    <p:extLst>
      <p:ext uri="{BB962C8B-B14F-4D97-AF65-F5344CB8AC3E}">
        <p14:creationId xmlns:p14="http://schemas.microsoft.com/office/powerpoint/2010/main" val="554836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1F224-8726-E55B-806C-520ABDCF6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1FAB3-FBB5-F821-0F28-1DD6A806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CA9EB-8DD1-A86A-09FF-ABB5FA70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511" y="-541775"/>
            <a:ext cx="8843050" cy="1616904"/>
          </a:xfrm>
        </p:spPr>
        <p:txBody>
          <a:bodyPr/>
          <a:lstStyle/>
          <a:p>
            <a:r>
              <a:rPr lang="en-US" altLang="ko-KR" dirty="0"/>
              <a:t>Review: key points for mid-term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DA7F5-533B-C157-321F-4B2F736BE926}"/>
              </a:ext>
            </a:extLst>
          </p:cNvPr>
          <p:cNvSpPr txBox="1"/>
          <p:nvPr/>
        </p:nvSpPr>
        <p:spPr>
          <a:xfrm>
            <a:off x="1463511" y="1611984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3. Threading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1B3A4-D86A-73C8-E4C8-577EECE9A1A7}"/>
              </a:ext>
            </a:extLst>
          </p:cNvPr>
          <p:cNvSpPr txBox="1"/>
          <p:nvPr/>
        </p:nvSpPr>
        <p:spPr>
          <a:xfrm>
            <a:off x="8002686" y="1288818"/>
            <a:ext cx="4107729" cy="646331"/>
          </a:xfrm>
          <a:prstGeom prst="rect">
            <a:avLst/>
          </a:prstGeom>
          <a:solidFill>
            <a:srgbClr val="05202E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 = </a:t>
            </a:r>
            <a:r>
              <a:rPr lang="en-US" dirty="0" err="1">
                <a:solidFill>
                  <a:schemeClr val="bg1"/>
                </a:solidFill>
              </a:rPr>
              <a:t>threading.Thread</a:t>
            </a:r>
            <a:r>
              <a:rPr lang="en-US" dirty="0">
                <a:solidFill>
                  <a:schemeClr val="bg1"/>
                </a:solidFill>
              </a:rPr>
              <a:t>(target=</a:t>
            </a:r>
            <a:r>
              <a:rPr lang="en-US" dirty="0" err="1">
                <a:solidFill>
                  <a:schemeClr val="bg1"/>
                </a:solidFill>
              </a:rPr>
              <a:t>long_task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t.start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D4792-F1D8-D757-A7C5-8C64A5DF9705}"/>
              </a:ext>
            </a:extLst>
          </p:cNvPr>
          <p:cNvSpPr txBox="1"/>
          <p:nvPr/>
        </p:nvSpPr>
        <p:spPr>
          <a:xfrm>
            <a:off x="1708609" y="2323166"/>
            <a:ext cx="6094428" cy="2585323"/>
          </a:xfrm>
          <a:prstGeom prst="rect">
            <a:avLst/>
          </a:prstGeom>
          <a:solidFill>
            <a:srgbClr val="05202E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threading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long_task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</a:rPr>
              <a:t>    # e.g., a loop from 0 to 100 with sleeps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start_task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</a:rPr>
              <a:t>    # create a background thread so we don't freeze</a:t>
            </a:r>
          </a:p>
          <a:p>
            <a:r>
              <a:rPr lang="en-US" dirty="0">
                <a:solidFill>
                  <a:schemeClr val="bg1"/>
                </a:solidFill>
              </a:rPr>
              <a:t>    t = </a:t>
            </a:r>
            <a:r>
              <a:rPr lang="en-US" dirty="0" err="1">
                <a:solidFill>
                  <a:schemeClr val="bg1"/>
                </a:solidFill>
              </a:rPr>
              <a:t>threading.Thread</a:t>
            </a:r>
            <a:r>
              <a:rPr lang="en-US" dirty="0">
                <a:solidFill>
                  <a:schemeClr val="bg1"/>
                </a:solidFill>
              </a:rPr>
              <a:t>(target=</a:t>
            </a:r>
            <a:r>
              <a:rPr lang="en-US" dirty="0" err="1">
                <a:solidFill>
                  <a:schemeClr val="bg1"/>
                </a:solidFill>
              </a:rPr>
              <a:t>long_task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t.start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78E0C0-87A2-6010-DC11-76AEC4552D2A}"/>
              </a:ext>
            </a:extLst>
          </p:cNvPr>
          <p:cNvSpPr txBox="1"/>
          <p:nvPr/>
        </p:nvSpPr>
        <p:spPr>
          <a:xfrm>
            <a:off x="1708609" y="5717354"/>
            <a:ext cx="2269503" cy="646331"/>
          </a:xfrm>
          <a:prstGeom prst="rect">
            <a:avLst/>
          </a:prstGeom>
          <a:solidFill>
            <a:srgbClr val="05202E"/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en-US" dirty="0" err="1">
                <a:solidFill>
                  <a:schemeClr val="bg1"/>
                </a:solidFill>
              </a:rPr>
              <a:t>stop_thread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   break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EDA239DF-89BE-4470-1AFC-1A2E563F3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564" y="5579523"/>
            <a:ext cx="5352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Maintain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global flag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stop_thread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= 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15D2063-9A5C-41D0-4BE6-E51A0D2ED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564" y="5986094"/>
            <a:ext cx="75544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pause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add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pause_thread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 = 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and a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while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pause_thread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time.sleep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(0.1)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check.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7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E3290-4D36-F027-E59A-7C1C8D1AB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7D94C-3F93-D04B-C101-545B93C9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E1B6E-70D2-37C8-385F-6BB6BEBE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511" y="-541775"/>
            <a:ext cx="8843050" cy="1616904"/>
          </a:xfrm>
        </p:spPr>
        <p:txBody>
          <a:bodyPr/>
          <a:lstStyle/>
          <a:p>
            <a:r>
              <a:rPr lang="en-US" altLang="ko-KR" dirty="0"/>
              <a:t>Review: key points for mid-term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5A4641-A00D-E60E-F523-F6242F55CB81}"/>
              </a:ext>
            </a:extLst>
          </p:cNvPr>
          <p:cNvSpPr txBox="1"/>
          <p:nvPr/>
        </p:nvSpPr>
        <p:spPr>
          <a:xfrm>
            <a:off x="1463511" y="1611984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4. UI States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7A69E6-57C4-9EAF-69D8-2A07132FE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860" y="2159707"/>
            <a:ext cx="3852337" cy="646331"/>
          </a:xfrm>
          <a:prstGeom prst="rect">
            <a:avLst/>
          </a:prstGeom>
          <a:solidFill>
            <a:srgbClr val="05202E"/>
          </a:solidFill>
          <a:ln>
            <a:solidFill>
              <a:schemeClr val="accent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button.config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(state=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tk.NORMAL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button.config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(state=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tk</a:t>
            </a:r>
            <a:r>
              <a:rPr lang="en-US" altLang="en-US" b="1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.DISABLED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F2F0D-749A-319B-4B6B-E86BB9433FCC}"/>
              </a:ext>
            </a:extLst>
          </p:cNvPr>
          <p:cNvSpPr txBox="1"/>
          <p:nvPr/>
        </p:nvSpPr>
        <p:spPr>
          <a:xfrm>
            <a:off x="1463511" y="3096665"/>
            <a:ext cx="237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5. Concluding Notes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6404A1-C69F-31E3-5FC5-DB71A20E6981}"/>
              </a:ext>
            </a:extLst>
          </p:cNvPr>
          <p:cNvSpPr txBox="1"/>
          <p:nvPr/>
        </p:nvSpPr>
        <p:spPr>
          <a:xfrm>
            <a:off x="1704974" y="3577364"/>
            <a:ext cx="104870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>
                <a:solidFill>
                  <a:schemeClr val="bg1"/>
                </a:solidFill>
              </a:rPr>
              <a:t>: The best way to prepare is to code small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Focus</a:t>
            </a:r>
            <a:r>
              <a:rPr lang="en-US" dirty="0">
                <a:solidFill>
                  <a:schemeClr val="bg1"/>
                </a:solidFill>
              </a:rPr>
              <a:t>: Understand </a:t>
            </a:r>
            <a:r>
              <a:rPr lang="en-US" b="1" dirty="0">
                <a:solidFill>
                  <a:schemeClr val="bg1"/>
                </a:solidFill>
              </a:rPr>
              <a:t>why</a:t>
            </a:r>
            <a:r>
              <a:rPr lang="en-US" dirty="0">
                <a:solidFill>
                  <a:schemeClr val="bg1"/>
                </a:solidFill>
              </a:rPr>
              <a:t> we use threads, how to update progress bars, and how to handle user input with Entry/Label.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UX Matters</a:t>
            </a:r>
            <a:r>
              <a:rPr lang="en-US" dirty="0">
                <a:solidFill>
                  <a:schemeClr val="bg1"/>
                </a:solidFill>
              </a:rPr>
              <a:t>: Even simple changes like disabling Start once it’s clicked can significantly improve user experience.</a:t>
            </a:r>
          </a:p>
          <a:p>
            <a:r>
              <a:rPr lang="en-US" dirty="0">
                <a:solidFill>
                  <a:schemeClr val="bg1"/>
                </a:solidFill>
              </a:rPr>
              <a:t>Good luck studying, and remember: </a:t>
            </a:r>
            <a:r>
              <a:rPr lang="en-US" b="1" dirty="0">
                <a:solidFill>
                  <a:schemeClr val="bg1"/>
                </a:solidFill>
              </a:rPr>
              <a:t>short, hands-on exercises</a:t>
            </a:r>
            <a:r>
              <a:rPr lang="en-US" dirty="0">
                <a:solidFill>
                  <a:schemeClr val="bg1"/>
                </a:solidFill>
              </a:rPr>
              <a:t> are key to mastering these concepts for your mid-term exam!</a:t>
            </a:r>
          </a:p>
        </p:txBody>
      </p:sp>
    </p:spTree>
    <p:extLst>
      <p:ext uri="{BB962C8B-B14F-4D97-AF65-F5344CB8AC3E}">
        <p14:creationId xmlns:p14="http://schemas.microsoft.com/office/powerpoint/2010/main" val="313390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445" y="-525933"/>
            <a:ext cx="10686265" cy="1616904"/>
          </a:xfrm>
        </p:spPr>
        <p:txBody>
          <a:bodyPr/>
          <a:lstStyle/>
          <a:p>
            <a:r>
              <a:rPr lang="en-US" altLang="ko-KR" dirty="0"/>
              <a:t>1. Lecture overview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65C15-820C-8627-33B5-244B7E283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445" y="2077607"/>
            <a:ext cx="1071955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In Week 5, we continue our journey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by focusing on creating a more responsive and user-friendly interface. We’ll build on our threading knowledge to keep the GUI from freezing, ensuring the best user experience (UX). Our goals: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Why Threading Matters: Understanding the Benefits of the User Experience.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Basic Thread Example: A minimal approach to show concurrency.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Enhanced Thread Example: Handling multiple tasks and updating labels.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Extra Tasks: Practice-based assignments to reinforce learning.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36C7D9-910F-A7F8-72DE-1010AA9F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445" y="4868272"/>
            <a:ext cx="107195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By the end of this lecture, you will be able to: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Implement threading in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application without freezing.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Provide clear feedback to users with regular progress updates.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Build a more polished and user-friendly interface.</a:t>
            </a:r>
          </a:p>
        </p:txBody>
      </p:sp>
    </p:spTree>
    <p:extLst>
      <p:ext uri="{BB962C8B-B14F-4D97-AF65-F5344CB8AC3E}">
        <p14:creationId xmlns:p14="http://schemas.microsoft.com/office/powerpoint/2010/main" val="294109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97F1-692C-DC68-B1C2-CB09371E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 err="1"/>
              <a:t>WHy</a:t>
            </a:r>
            <a:r>
              <a:rPr lang="en-US" altLang="ko-KR" dirty="0"/>
              <a:t> THREADING MATTERS?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371A2-56ED-07C5-3D79-1082707B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2406D-6D38-75B7-A680-C97FCA3D6446}"/>
              </a:ext>
            </a:extLst>
          </p:cNvPr>
          <p:cNvSpPr txBox="1"/>
          <p:nvPr/>
        </p:nvSpPr>
        <p:spPr>
          <a:xfrm>
            <a:off x="1538926" y="2178932"/>
            <a:ext cx="10653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ZohoPuvi"/>
              </a:rPr>
              <a:t>1.1. Freezing Problems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2FB7C-FA18-8C7F-422E-25B37F7CFE98}"/>
              </a:ext>
            </a:extLst>
          </p:cNvPr>
          <p:cNvSpPr txBox="1"/>
          <p:nvPr/>
        </p:nvSpPr>
        <p:spPr>
          <a:xfrm>
            <a:off x="1604224" y="2559031"/>
            <a:ext cx="105224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ZohoPuvi"/>
              </a:rPr>
              <a:t>In a single-threaded </a:t>
            </a:r>
            <a:r>
              <a:rPr lang="en-US" dirty="0" err="1">
                <a:solidFill>
                  <a:schemeClr val="bg1"/>
                </a:solidFill>
                <a:latin typeface="ZohoPuvi"/>
              </a:rPr>
              <a:t>Tkinter</a:t>
            </a:r>
            <a:r>
              <a:rPr lang="en-US" dirty="0">
                <a:solidFill>
                  <a:schemeClr val="bg1"/>
                </a:solidFill>
                <a:latin typeface="ZohoPuvi"/>
              </a:rPr>
              <a:t> application, a long-running process (e.g., heavy computation, file I/O) blocks the main thread, causing the GUI to become unresponsive (frozen) until the task is completed. A frozen GUI leads to poor user experience, as users may think the app has crashed.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8DB4C-C0C2-B1FB-7E1F-0C271CC2E911}"/>
              </a:ext>
            </a:extLst>
          </p:cNvPr>
          <p:cNvSpPr txBox="1"/>
          <p:nvPr/>
        </p:nvSpPr>
        <p:spPr>
          <a:xfrm>
            <a:off x="1538926" y="3658940"/>
            <a:ext cx="10653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ZohoPuvi"/>
              </a:rPr>
              <a:t>1.2. </a:t>
            </a:r>
            <a:r>
              <a:rPr lang="en-US" b="1" dirty="0">
                <a:solidFill>
                  <a:schemeClr val="bg1"/>
                </a:solidFill>
                <a:latin typeface="ZohoPuvi"/>
              </a:rPr>
              <a:t>Threading benefits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06D7F-308C-E69A-4420-3DD9DC9193E4}"/>
              </a:ext>
            </a:extLst>
          </p:cNvPr>
          <p:cNvSpPr txBox="1"/>
          <p:nvPr/>
        </p:nvSpPr>
        <p:spPr>
          <a:xfrm>
            <a:off x="1604223" y="4056925"/>
            <a:ext cx="105224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ZohoPuvi"/>
              </a:rPr>
              <a:t>Keeps UI Responsive</a:t>
            </a:r>
            <a:r>
              <a:rPr lang="en-US" dirty="0">
                <a:solidFill>
                  <a:schemeClr val="bg1"/>
                </a:solidFill>
                <a:latin typeface="ZohoPuvi"/>
              </a:rPr>
              <a:t>: The main thread handles rendering, while a </a:t>
            </a:r>
            <a:r>
              <a:rPr lang="en-US" b="1" dirty="0">
                <a:solidFill>
                  <a:schemeClr val="bg1"/>
                </a:solidFill>
                <a:latin typeface="ZohoPuvi"/>
              </a:rPr>
              <a:t>worker thread</a:t>
            </a:r>
            <a:r>
              <a:rPr lang="en-US" dirty="0">
                <a:solidFill>
                  <a:schemeClr val="bg1"/>
                </a:solidFill>
                <a:latin typeface="ZohoPuvi"/>
              </a:rPr>
              <a:t> performs the heavy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ZohoPuvi"/>
              </a:rPr>
              <a:t> Progress or Status Updates: </a:t>
            </a:r>
            <a:r>
              <a:rPr lang="en-US" dirty="0">
                <a:solidFill>
                  <a:schemeClr val="bg1"/>
                </a:solidFill>
                <a:latin typeface="ZohoPuvi"/>
              </a:rPr>
              <a:t>Display the user what’s happening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ZohoPuvi"/>
              </a:rPr>
              <a:t>Better Overall UX</a:t>
            </a:r>
            <a:r>
              <a:rPr lang="en-US" dirty="0">
                <a:solidFill>
                  <a:schemeClr val="bg1"/>
                </a:solidFill>
                <a:latin typeface="ZohoPuvi"/>
              </a:rPr>
              <a:t>: Users can interact with other parts of the interface </a:t>
            </a:r>
            <a:r>
              <a:rPr lang="en-US">
                <a:solidFill>
                  <a:schemeClr val="bg1"/>
                </a:solidFill>
                <a:latin typeface="ZohoPuvi"/>
              </a:rPr>
              <a:t>while </a:t>
            </a:r>
            <a:r>
              <a:rPr lang="en-US" altLang="ko-KR">
                <a:solidFill>
                  <a:schemeClr val="bg1"/>
                </a:solidFill>
                <a:latin typeface="ZohoPuvi"/>
              </a:rPr>
              <a:t>tasks run in the back</a:t>
            </a:r>
            <a:endParaRPr lang="en-US" dirty="0">
              <a:solidFill>
                <a:schemeClr val="bg1"/>
              </a:solidFill>
              <a:latin typeface="ZohoPuvi"/>
            </a:endParaRPr>
          </a:p>
        </p:txBody>
      </p:sp>
    </p:spTree>
    <p:extLst>
      <p:ext uri="{BB962C8B-B14F-4D97-AF65-F5344CB8AC3E}">
        <p14:creationId xmlns:p14="http://schemas.microsoft.com/office/powerpoint/2010/main" val="25185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BB411-C444-89F8-E985-043AC537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95F38-D39A-8CB0-AAA9-32F6F97B0DF0}"/>
              </a:ext>
            </a:extLst>
          </p:cNvPr>
          <p:cNvSpPr txBox="1"/>
          <p:nvPr/>
        </p:nvSpPr>
        <p:spPr>
          <a:xfrm>
            <a:off x="1576634" y="1502688"/>
            <a:ext cx="6094428" cy="5355312"/>
          </a:xfrm>
          <a:prstGeom prst="rect">
            <a:avLst/>
          </a:prstGeom>
          <a:solidFill>
            <a:srgbClr val="05202E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tk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import time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root = </a:t>
            </a:r>
            <a:r>
              <a:rPr lang="en-US" dirty="0" err="1">
                <a:solidFill>
                  <a:schemeClr val="bg1"/>
                </a:solidFill>
              </a:rPr>
              <a:t>tk.Tk</a:t>
            </a:r>
            <a:r>
              <a:rPr lang="en-US" dirty="0">
                <a:solidFill>
                  <a:schemeClr val="bg1"/>
                </a:solidFill>
              </a:rPr>
              <a:t>()                   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root.title</a:t>
            </a:r>
            <a:r>
              <a:rPr lang="en-US" dirty="0">
                <a:solidFill>
                  <a:schemeClr val="bg1"/>
                </a:solidFill>
              </a:rPr>
              <a:t>("Example 1: No Threading")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label = </a:t>
            </a:r>
            <a:r>
              <a:rPr lang="en-US" dirty="0" err="1">
                <a:solidFill>
                  <a:schemeClr val="bg1"/>
                </a:solidFill>
              </a:rPr>
              <a:t>tk.Label</a:t>
            </a:r>
            <a:r>
              <a:rPr lang="en-US" dirty="0">
                <a:solidFill>
                  <a:schemeClr val="bg1"/>
                </a:solidFill>
              </a:rPr>
              <a:t>(root, text="Hello!")</a:t>
            </a:r>
          </a:p>
          <a:p>
            <a:r>
              <a:rPr lang="en-US" dirty="0" err="1">
                <a:solidFill>
                  <a:schemeClr val="bg1"/>
                </a:solidFill>
              </a:rPr>
              <a:t>label.pack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=20)            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block_gui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</a:rPr>
              <a:t>    for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in range(5):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label.config</a:t>
            </a:r>
            <a:r>
              <a:rPr lang="en-US" dirty="0">
                <a:solidFill>
                  <a:schemeClr val="bg1"/>
                </a:solidFill>
              </a:rPr>
              <a:t>(text=</a:t>
            </a:r>
            <a:r>
              <a:rPr lang="en-US" dirty="0" err="1">
                <a:solidFill>
                  <a:schemeClr val="bg1"/>
                </a:solidFill>
              </a:rPr>
              <a:t>f"Count</a:t>
            </a:r>
            <a:r>
              <a:rPr lang="en-US" dirty="0">
                <a:solidFill>
                  <a:schemeClr val="bg1"/>
                </a:solidFill>
              </a:rPr>
              <a:t>: {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}")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time.sleep</a:t>
            </a:r>
            <a:r>
              <a:rPr lang="en-US" dirty="0">
                <a:solidFill>
                  <a:schemeClr val="bg1"/>
                </a:solidFill>
              </a:rPr>
              <a:t>(1)          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block_button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tk.Button</a:t>
            </a:r>
            <a:r>
              <a:rPr lang="en-US" dirty="0">
                <a:solidFill>
                  <a:schemeClr val="bg1"/>
                </a:solidFill>
              </a:rPr>
              <a:t>(root, text=“Run for 5s", command=</a:t>
            </a:r>
            <a:r>
              <a:rPr lang="en-US" dirty="0" err="1">
                <a:solidFill>
                  <a:schemeClr val="bg1"/>
                </a:solidFill>
              </a:rPr>
              <a:t>block_gui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block_button.pack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=10)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root.mainloop</a:t>
            </a:r>
            <a:r>
              <a:rPr lang="en-US" dirty="0">
                <a:solidFill>
                  <a:schemeClr val="bg1"/>
                </a:solidFill>
              </a:rPr>
              <a:t>()            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FE499-B778-09E9-9182-DF5F55FBE199}"/>
              </a:ext>
            </a:extLst>
          </p:cNvPr>
          <p:cNvSpPr txBox="1"/>
          <p:nvPr/>
        </p:nvSpPr>
        <p:spPr>
          <a:xfrm>
            <a:off x="1501219" y="99924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 1: A Simple </a:t>
            </a:r>
            <a:r>
              <a:rPr lang="en-US" b="1" dirty="0" err="1">
                <a:solidFill>
                  <a:schemeClr val="bg1"/>
                </a:solidFill>
              </a:rPr>
              <a:t>Tkinter</a:t>
            </a:r>
            <a:r>
              <a:rPr lang="en-US" b="1" dirty="0">
                <a:solidFill>
                  <a:schemeClr val="bg1"/>
                </a:solidFill>
              </a:rPr>
              <a:t> App (No Threading)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43713B0-EF71-9933-9E69-EA482C72C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062" y="4401999"/>
            <a:ext cx="44148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Extra Tasks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Change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10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 the loop. Observe how the GUI stays blocked even longer.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Remove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time.sleep(1)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and see how quickly the text updates.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8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3467-5897-A0C9-9082-DF6C8B55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79" y="162560"/>
            <a:ext cx="9685543" cy="1616904"/>
          </a:xfrm>
        </p:spPr>
        <p:txBody>
          <a:bodyPr/>
          <a:lstStyle/>
          <a:p>
            <a:r>
              <a:rPr lang="en-US" dirty="0"/>
              <a:t>Ex2: intro to threading (non-blocking)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0B082-2D4E-BCB7-FA8B-9463CE55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2BAAE-87F8-8D38-60AD-6C149695782E}"/>
              </a:ext>
            </a:extLst>
          </p:cNvPr>
          <p:cNvSpPr txBox="1"/>
          <p:nvPr/>
        </p:nvSpPr>
        <p:spPr>
          <a:xfrm>
            <a:off x="1718036" y="2161443"/>
            <a:ext cx="6094428" cy="4247317"/>
          </a:xfrm>
          <a:prstGeom prst="rect">
            <a:avLst/>
          </a:prstGeom>
          <a:solidFill>
            <a:srgbClr val="05202E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tk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import time</a:t>
            </a:r>
          </a:p>
          <a:p>
            <a:r>
              <a:rPr lang="en-US" dirty="0">
                <a:solidFill>
                  <a:schemeClr val="bg1"/>
                </a:solidFill>
              </a:rPr>
              <a:t>import threading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root = </a:t>
            </a:r>
            <a:r>
              <a:rPr lang="en-US" dirty="0" err="1">
                <a:solidFill>
                  <a:schemeClr val="bg1"/>
                </a:solidFill>
              </a:rPr>
              <a:t>tk.Tk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root.title</a:t>
            </a:r>
            <a:r>
              <a:rPr lang="en-US" dirty="0">
                <a:solidFill>
                  <a:schemeClr val="bg1"/>
                </a:solidFill>
              </a:rPr>
              <a:t>("Example 2: Basic Threading")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label = </a:t>
            </a:r>
            <a:r>
              <a:rPr lang="en-US" dirty="0" err="1">
                <a:solidFill>
                  <a:schemeClr val="bg1"/>
                </a:solidFill>
              </a:rPr>
              <a:t>tk.Label</a:t>
            </a:r>
            <a:r>
              <a:rPr lang="en-US" dirty="0">
                <a:solidFill>
                  <a:schemeClr val="bg1"/>
                </a:solidFill>
              </a:rPr>
              <a:t>(root, text="Ready")</a:t>
            </a:r>
          </a:p>
          <a:p>
            <a:r>
              <a:rPr lang="en-US" dirty="0" err="1">
                <a:solidFill>
                  <a:schemeClr val="bg1"/>
                </a:solidFill>
              </a:rPr>
              <a:t>label.pack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=20)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accent3"/>
                </a:solidFill>
              </a:rPr>
              <a:t>run_in_thread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</a:rPr>
              <a:t>    for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in range(10):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label.config</a:t>
            </a:r>
            <a:r>
              <a:rPr lang="en-US" dirty="0">
                <a:solidFill>
                  <a:schemeClr val="bg1"/>
                </a:solidFill>
              </a:rPr>
              <a:t>(text=</a:t>
            </a:r>
            <a:r>
              <a:rPr lang="en-US" dirty="0" err="1">
                <a:solidFill>
                  <a:schemeClr val="bg1"/>
                </a:solidFill>
              </a:rPr>
              <a:t>f"Count</a:t>
            </a:r>
            <a:r>
              <a:rPr lang="en-US" dirty="0">
                <a:solidFill>
                  <a:schemeClr val="bg1"/>
                </a:solidFill>
              </a:rPr>
              <a:t>: {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}")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time.sleep</a:t>
            </a:r>
            <a:r>
              <a:rPr lang="en-US" dirty="0">
                <a:solidFill>
                  <a:schemeClr val="bg1"/>
                </a:solidFill>
              </a:rPr>
              <a:t>(1)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C103B-B755-72EC-0F41-A3E2673D390D}"/>
              </a:ext>
            </a:extLst>
          </p:cNvPr>
          <p:cNvSpPr txBox="1"/>
          <p:nvPr/>
        </p:nvSpPr>
        <p:spPr>
          <a:xfrm>
            <a:off x="6093757" y="4272677"/>
            <a:ext cx="6094428" cy="2585323"/>
          </a:xfrm>
          <a:prstGeom prst="rect">
            <a:avLst/>
          </a:prstGeom>
          <a:solidFill>
            <a:srgbClr val="05202E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start_thread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</a:rPr>
              <a:t>    t = </a:t>
            </a:r>
            <a:r>
              <a:rPr lang="en-US" dirty="0" err="1">
                <a:solidFill>
                  <a:schemeClr val="tx2"/>
                </a:solidFill>
              </a:rPr>
              <a:t>threading.Thread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target=</a:t>
            </a:r>
            <a:r>
              <a:rPr lang="en-US" dirty="0" err="1">
                <a:solidFill>
                  <a:schemeClr val="accent3"/>
                </a:solidFill>
              </a:rPr>
              <a:t>run_in_thread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tx2"/>
                </a:solidFill>
              </a:rPr>
              <a:t>t.start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start_button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tk.Button</a:t>
            </a:r>
            <a:r>
              <a:rPr lang="en-US" dirty="0">
                <a:solidFill>
                  <a:schemeClr val="bg1"/>
                </a:solidFill>
              </a:rPr>
              <a:t>(root, text="Start", </a:t>
            </a:r>
            <a:r>
              <a:rPr lang="en-US" dirty="0">
                <a:solidFill>
                  <a:schemeClr val="accent2"/>
                </a:solidFill>
              </a:rPr>
              <a:t>command=</a:t>
            </a:r>
            <a:r>
              <a:rPr lang="en-US" dirty="0" err="1">
                <a:solidFill>
                  <a:schemeClr val="accent3"/>
                </a:solidFill>
              </a:rPr>
              <a:t>start_thread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start_button.pack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=10)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root.mainloop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C3CA8-EFA6-AA90-ADD7-A69ACB8BA6DF}"/>
              </a:ext>
            </a:extLst>
          </p:cNvPr>
          <p:cNvSpPr txBox="1"/>
          <p:nvPr/>
        </p:nvSpPr>
        <p:spPr>
          <a:xfrm>
            <a:off x="5574088" y="2379739"/>
            <a:ext cx="6941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Variable </a:t>
            </a:r>
            <a:r>
              <a:rPr lang="en-US" dirty="0">
                <a:solidFill>
                  <a:schemeClr val="bg1"/>
                </a:solidFill>
              </a:rPr>
              <a:t>= </a:t>
            </a:r>
            <a:r>
              <a:rPr lang="en-US" dirty="0" err="1">
                <a:solidFill>
                  <a:schemeClr val="tx2"/>
                </a:solidFill>
              </a:rPr>
              <a:t>threading.Thread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target=</a:t>
            </a:r>
            <a:r>
              <a:rPr lang="en-US" altLang="ko-KR" dirty="0">
                <a:solidFill>
                  <a:schemeClr val="accent3"/>
                </a:solidFill>
              </a:rPr>
              <a:t>def of the variable above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tx2"/>
                </a:solidFill>
              </a:rPr>
              <a:t>t.start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736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67694-DE2B-7F46-2F35-08ADB057A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264C9-94AD-FCE6-3CC7-BC13E8A76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79" y="162560"/>
            <a:ext cx="9685543" cy="1616904"/>
          </a:xfrm>
        </p:spPr>
        <p:txBody>
          <a:bodyPr/>
          <a:lstStyle/>
          <a:p>
            <a:r>
              <a:rPr lang="en-US" dirty="0"/>
              <a:t>Ex2: intro to threading (non-blocking)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01B18-155A-DFD5-29D2-0F35C205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5FA89-2A55-0A80-C849-5FF7C99989C0}"/>
              </a:ext>
            </a:extLst>
          </p:cNvPr>
          <p:cNvSpPr txBox="1"/>
          <p:nvPr/>
        </p:nvSpPr>
        <p:spPr>
          <a:xfrm>
            <a:off x="1718036" y="2161443"/>
            <a:ext cx="6094428" cy="4524315"/>
          </a:xfrm>
          <a:prstGeom prst="rect">
            <a:avLst/>
          </a:prstGeom>
          <a:solidFill>
            <a:srgbClr val="05202E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tk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import time</a:t>
            </a:r>
          </a:p>
          <a:p>
            <a:r>
              <a:rPr lang="en-US" dirty="0">
                <a:solidFill>
                  <a:schemeClr val="bg1"/>
                </a:solidFill>
              </a:rPr>
              <a:t>import threading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root = </a:t>
            </a:r>
            <a:r>
              <a:rPr lang="en-US" dirty="0" err="1">
                <a:solidFill>
                  <a:schemeClr val="bg1"/>
                </a:solidFill>
              </a:rPr>
              <a:t>tk.Tk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root.title</a:t>
            </a:r>
            <a:r>
              <a:rPr lang="en-US" dirty="0">
                <a:solidFill>
                  <a:schemeClr val="bg1"/>
                </a:solidFill>
              </a:rPr>
              <a:t>("Example 2: Basic Threading")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label = </a:t>
            </a:r>
            <a:r>
              <a:rPr lang="en-US" dirty="0" err="1">
                <a:solidFill>
                  <a:schemeClr val="bg1"/>
                </a:solidFill>
              </a:rPr>
              <a:t>tk.Label</a:t>
            </a:r>
            <a:r>
              <a:rPr lang="en-US" dirty="0">
                <a:solidFill>
                  <a:schemeClr val="bg1"/>
                </a:solidFill>
              </a:rPr>
              <a:t>(root, text="Ready")</a:t>
            </a:r>
          </a:p>
          <a:p>
            <a:r>
              <a:rPr lang="en-US" dirty="0" err="1">
                <a:solidFill>
                  <a:schemeClr val="bg1"/>
                </a:solidFill>
              </a:rPr>
              <a:t>label.pack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=20)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accent3"/>
                </a:solidFill>
              </a:rPr>
              <a:t>run_in_thread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</a:rPr>
              <a:t>    for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in range(10):</a:t>
            </a:r>
          </a:p>
          <a:p>
            <a:r>
              <a:rPr lang="en-US" dirty="0">
                <a:solidFill>
                  <a:schemeClr val="bg1"/>
                </a:solidFill>
              </a:rPr>
              <a:t>        print("Iteration:",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       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label.config</a:t>
            </a:r>
            <a:r>
              <a:rPr lang="en-US" dirty="0">
                <a:solidFill>
                  <a:schemeClr val="bg1"/>
                </a:solidFill>
              </a:rPr>
              <a:t>(text=</a:t>
            </a:r>
            <a:r>
              <a:rPr lang="en-US" dirty="0" err="1">
                <a:solidFill>
                  <a:schemeClr val="bg1"/>
                </a:solidFill>
              </a:rPr>
              <a:t>f"Count</a:t>
            </a:r>
            <a:r>
              <a:rPr lang="en-US" dirty="0">
                <a:solidFill>
                  <a:schemeClr val="bg1"/>
                </a:solidFill>
              </a:rPr>
              <a:t>: {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}")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time.sleep</a:t>
            </a:r>
            <a:r>
              <a:rPr lang="en-US" dirty="0">
                <a:solidFill>
                  <a:schemeClr val="bg1"/>
                </a:solidFill>
              </a:rPr>
              <a:t>(1)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D40AE-0EDC-FFA7-77E3-5EC9FB108913}"/>
              </a:ext>
            </a:extLst>
          </p:cNvPr>
          <p:cNvSpPr txBox="1"/>
          <p:nvPr/>
        </p:nvSpPr>
        <p:spPr>
          <a:xfrm>
            <a:off x="6093757" y="4272677"/>
            <a:ext cx="6094428" cy="2585323"/>
          </a:xfrm>
          <a:prstGeom prst="rect">
            <a:avLst/>
          </a:prstGeom>
          <a:solidFill>
            <a:srgbClr val="05202E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start_thread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</a:rPr>
              <a:t>    t = </a:t>
            </a:r>
            <a:r>
              <a:rPr lang="en-US" dirty="0" err="1">
                <a:solidFill>
                  <a:schemeClr val="tx2"/>
                </a:solidFill>
              </a:rPr>
              <a:t>threading.Thread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accent2"/>
                </a:solidFill>
              </a:rPr>
              <a:t>target=</a:t>
            </a:r>
            <a:r>
              <a:rPr lang="en-US" dirty="0" err="1">
                <a:solidFill>
                  <a:schemeClr val="accent3"/>
                </a:solidFill>
              </a:rPr>
              <a:t>run_in_thread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tx2"/>
                </a:solidFill>
              </a:rPr>
              <a:t>t.start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start_button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tk.Button</a:t>
            </a:r>
            <a:r>
              <a:rPr lang="en-US" dirty="0">
                <a:solidFill>
                  <a:schemeClr val="bg1"/>
                </a:solidFill>
              </a:rPr>
              <a:t>(root, text="Start", </a:t>
            </a:r>
            <a:r>
              <a:rPr lang="en-US" dirty="0">
                <a:solidFill>
                  <a:schemeClr val="accent2"/>
                </a:solidFill>
              </a:rPr>
              <a:t>command=</a:t>
            </a:r>
            <a:r>
              <a:rPr lang="en-US" dirty="0" err="1">
                <a:solidFill>
                  <a:schemeClr val="accent3"/>
                </a:solidFill>
              </a:rPr>
              <a:t>start_thread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start_button.pack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=10)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root.mainloop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F533FCE-5DFD-B3CA-CAA6-66CEC7F02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149" y="2328640"/>
            <a:ext cx="7085851" cy="10156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adding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root.update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inside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run_in_thread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see smoother text changes.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 a print statement in the loop to see the console output.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 the loop to 10 or 20 to see a longer demonstration.</a:t>
            </a:r>
          </a:p>
        </p:txBody>
      </p:sp>
    </p:spTree>
    <p:extLst>
      <p:ext uri="{BB962C8B-B14F-4D97-AF65-F5344CB8AC3E}">
        <p14:creationId xmlns:p14="http://schemas.microsoft.com/office/powerpoint/2010/main" val="416119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327EC-18CB-B58E-2E61-51D6BFCB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511" y="-841436"/>
            <a:ext cx="8843050" cy="1616904"/>
          </a:xfrm>
        </p:spPr>
        <p:txBody>
          <a:bodyPr/>
          <a:lstStyle/>
          <a:p>
            <a:r>
              <a:rPr lang="en-US" dirty="0"/>
              <a:t>Ex3: progress bar + threading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08147A-C354-7BD7-8C2C-031AD1C6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4C405E-BCCA-407E-2B35-1722C36B7B34}"/>
              </a:ext>
            </a:extLst>
          </p:cNvPr>
          <p:cNvSpPr txBox="1"/>
          <p:nvPr/>
        </p:nvSpPr>
        <p:spPr>
          <a:xfrm>
            <a:off x="1463511" y="1065578"/>
            <a:ext cx="1036320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1. Create a progress bar and a button that run on a separate thread. When you click the button, the progress bar will progress from 0% to 100%, with 1% = 2 seconds.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8CABA-9F20-74F1-B894-BC03DC559195}"/>
              </a:ext>
            </a:extLst>
          </p:cNvPr>
          <p:cNvSpPr txBox="1"/>
          <p:nvPr/>
        </p:nvSpPr>
        <p:spPr>
          <a:xfrm>
            <a:off x="662232" y="2051691"/>
            <a:ext cx="6094428" cy="3970318"/>
          </a:xfrm>
          <a:prstGeom prst="rect">
            <a:avLst/>
          </a:prstGeom>
          <a:solidFill>
            <a:srgbClr val="05202E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as </a:t>
            </a:r>
            <a:r>
              <a:rPr lang="en-US" dirty="0" err="1">
                <a:solidFill>
                  <a:schemeClr val="bg1"/>
                </a:solidFill>
              </a:rPr>
              <a:t>tk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 import </a:t>
            </a:r>
            <a:r>
              <a:rPr lang="en-US" dirty="0" err="1">
                <a:solidFill>
                  <a:schemeClr val="bg1"/>
                </a:solidFill>
              </a:rPr>
              <a:t>ttk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import time</a:t>
            </a:r>
          </a:p>
          <a:p>
            <a:r>
              <a:rPr lang="en-US" dirty="0">
                <a:solidFill>
                  <a:schemeClr val="bg1"/>
                </a:solidFill>
              </a:rPr>
              <a:t>import threading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root = </a:t>
            </a:r>
            <a:r>
              <a:rPr lang="en-US" dirty="0" err="1">
                <a:solidFill>
                  <a:schemeClr val="bg1"/>
                </a:solidFill>
              </a:rPr>
              <a:t>tk.Tk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 err="1">
                <a:solidFill>
                  <a:schemeClr val="bg1"/>
                </a:solidFill>
              </a:rPr>
              <a:t>root.title</a:t>
            </a:r>
            <a:r>
              <a:rPr lang="en-US" dirty="0">
                <a:solidFill>
                  <a:schemeClr val="bg1"/>
                </a:solidFill>
              </a:rPr>
              <a:t>("Example 3: Progress Bar + Thread")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progress_bar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ttk.Progressbar</a:t>
            </a:r>
            <a:r>
              <a:rPr lang="en-US" dirty="0">
                <a:solidFill>
                  <a:schemeClr val="bg1"/>
                </a:solidFill>
              </a:rPr>
              <a:t>(root, orient="horizontal", length=300, mode="determinate")</a:t>
            </a:r>
          </a:p>
          <a:p>
            <a:r>
              <a:rPr lang="en-US" dirty="0" err="1">
                <a:solidFill>
                  <a:schemeClr val="bg1"/>
                </a:solidFill>
              </a:rPr>
              <a:t>progress_bar.pack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=20)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percent_label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tk.Label</a:t>
            </a:r>
            <a:r>
              <a:rPr lang="en-US" dirty="0">
                <a:solidFill>
                  <a:schemeClr val="bg1"/>
                </a:solidFill>
              </a:rPr>
              <a:t>(root, text="0%")</a:t>
            </a:r>
          </a:p>
          <a:p>
            <a:r>
              <a:rPr lang="en-US" dirty="0" err="1">
                <a:solidFill>
                  <a:schemeClr val="bg1"/>
                </a:solidFill>
              </a:rPr>
              <a:t>percent_label.pack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760CB4-5DA0-AFA4-A1DB-64C7194B68D6}"/>
              </a:ext>
            </a:extLst>
          </p:cNvPr>
          <p:cNvSpPr txBox="1"/>
          <p:nvPr/>
        </p:nvSpPr>
        <p:spPr>
          <a:xfrm>
            <a:off x="6899749" y="2035375"/>
            <a:ext cx="5204268" cy="4524315"/>
          </a:xfrm>
          <a:prstGeom prst="rect">
            <a:avLst/>
          </a:prstGeom>
          <a:solidFill>
            <a:srgbClr val="05202E"/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update_progress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</a:rPr>
              <a:t>    for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in range(101):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progress_bar</a:t>
            </a:r>
            <a:r>
              <a:rPr lang="en-US" dirty="0">
                <a:solidFill>
                  <a:schemeClr val="bg1"/>
                </a:solidFill>
              </a:rPr>
              <a:t>["value"] =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percent_label.config</a:t>
            </a:r>
            <a:r>
              <a:rPr lang="en-US" dirty="0">
                <a:solidFill>
                  <a:schemeClr val="bg1"/>
                </a:solidFill>
              </a:rPr>
              <a:t>(text=f"{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}%")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time.sleep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)    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root.update</a:t>
            </a:r>
            <a:r>
              <a:rPr lang="en-US" dirty="0">
                <a:solidFill>
                  <a:schemeClr val="bg1"/>
                </a:solidFill>
              </a:rPr>
              <a:t>()      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def </a:t>
            </a:r>
            <a:r>
              <a:rPr lang="en-US" dirty="0" err="1">
                <a:solidFill>
                  <a:schemeClr val="bg1"/>
                </a:solidFill>
              </a:rPr>
              <a:t>start_progress</a:t>
            </a:r>
            <a:r>
              <a:rPr lang="en-US" dirty="0">
                <a:solidFill>
                  <a:schemeClr val="bg1"/>
                </a:solidFill>
              </a:rPr>
              <a:t>():</a:t>
            </a:r>
          </a:p>
          <a:p>
            <a:r>
              <a:rPr lang="en-US" dirty="0">
                <a:solidFill>
                  <a:schemeClr val="bg1"/>
                </a:solidFill>
              </a:rPr>
              <a:t>    t = </a:t>
            </a:r>
            <a:r>
              <a:rPr lang="en-US" dirty="0" err="1">
                <a:solidFill>
                  <a:schemeClr val="bg1"/>
                </a:solidFill>
              </a:rPr>
              <a:t>threading.Thread</a:t>
            </a:r>
            <a:r>
              <a:rPr lang="en-US" dirty="0">
                <a:solidFill>
                  <a:schemeClr val="bg1"/>
                </a:solidFill>
              </a:rPr>
              <a:t>(target=</a:t>
            </a:r>
            <a:r>
              <a:rPr lang="en-US" dirty="0" err="1">
                <a:solidFill>
                  <a:schemeClr val="bg1"/>
                </a:solidFill>
              </a:rPr>
              <a:t>update_progress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t.start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start_button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err="1">
                <a:solidFill>
                  <a:schemeClr val="bg1"/>
                </a:solidFill>
              </a:rPr>
              <a:t>tk.Button</a:t>
            </a:r>
            <a:r>
              <a:rPr lang="en-US" dirty="0">
                <a:solidFill>
                  <a:schemeClr val="bg1"/>
                </a:solidFill>
              </a:rPr>
              <a:t>(root, text="Start", command=</a:t>
            </a:r>
            <a:r>
              <a:rPr lang="en-US" dirty="0" err="1">
                <a:solidFill>
                  <a:schemeClr val="bg1"/>
                </a:solidFill>
              </a:rPr>
              <a:t>start_progress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 err="1">
                <a:solidFill>
                  <a:schemeClr val="bg1"/>
                </a:solidFill>
              </a:rPr>
              <a:t>start_button.pack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pady</a:t>
            </a:r>
            <a:r>
              <a:rPr lang="en-US" dirty="0">
                <a:solidFill>
                  <a:schemeClr val="bg1"/>
                </a:solidFill>
              </a:rPr>
              <a:t>=10)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err="1">
                <a:solidFill>
                  <a:schemeClr val="bg1"/>
                </a:solidFill>
              </a:rPr>
              <a:t>root.mainloop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883140F-4654-BCA5-E98D-4148E48C6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6" y="6056830"/>
            <a:ext cx="5415842" cy="78483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Change the orientation to vertical.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500" dirty="0">
                <a:solidFill>
                  <a:schemeClr val="tx1"/>
                </a:solidFill>
                <a:latin typeface="Arial" panose="020B0604020202020204" pitchFamily="34" charset="0"/>
              </a:rPr>
              <a:t>2. Add reset button sets the progress bar to – and label to 0%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77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33923-4B2C-682B-50BB-7C08B6947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43EE-C697-3906-1A94-C9671E2D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511" y="-541775"/>
            <a:ext cx="8843050" cy="1616904"/>
          </a:xfrm>
        </p:spPr>
        <p:txBody>
          <a:bodyPr/>
          <a:lstStyle/>
          <a:p>
            <a:r>
              <a:rPr lang="en-US" dirty="0"/>
              <a:t>Ex4: ADDING A STOP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966E2-FB55-93DD-26AD-C5360BB0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37269-756C-A685-97A7-3FC580944E81}"/>
              </a:ext>
            </a:extLst>
          </p:cNvPr>
          <p:cNvSpPr txBox="1"/>
          <p:nvPr/>
        </p:nvSpPr>
        <p:spPr>
          <a:xfrm>
            <a:off x="9140971" y="464918"/>
            <a:ext cx="2766335" cy="1477328"/>
          </a:xfrm>
          <a:prstGeom prst="rect">
            <a:avLst/>
          </a:prstGeom>
          <a:solidFill>
            <a:srgbClr val="05202E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global </a:t>
            </a:r>
            <a:r>
              <a:rPr lang="en-US" dirty="0" err="1">
                <a:solidFill>
                  <a:schemeClr val="tx2"/>
                </a:solidFill>
              </a:rPr>
              <a:t>stop_thread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err="1">
                <a:solidFill>
                  <a:schemeClr val="tx2"/>
                </a:solidFill>
              </a:rPr>
              <a:t>stop_thread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True/ False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if </a:t>
            </a:r>
            <a:r>
              <a:rPr lang="en-US" dirty="0" err="1">
                <a:solidFill>
                  <a:schemeClr val="bg1"/>
                </a:solidFill>
              </a:rPr>
              <a:t>stop_thread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	break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BF46A-47A3-5530-BB04-D3CC633E42B9}"/>
              </a:ext>
            </a:extLst>
          </p:cNvPr>
          <p:cNvSpPr txBox="1"/>
          <p:nvPr/>
        </p:nvSpPr>
        <p:spPr>
          <a:xfrm>
            <a:off x="284694" y="1250244"/>
            <a:ext cx="86932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Add “stop” button that sets the progress bar to 0% and label to 0% during the loop.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9644E8-E26D-0F04-09B9-BA5911321739}"/>
              </a:ext>
            </a:extLst>
          </p:cNvPr>
          <p:cNvSpPr txBox="1"/>
          <p:nvPr/>
        </p:nvSpPr>
        <p:spPr>
          <a:xfrm>
            <a:off x="335511" y="1059084"/>
            <a:ext cx="6295215" cy="5693866"/>
          </a:xfrm>
          <a:prstGeom prst="rect">
            <a:avLst/>
          </a:prstGeom>
          <a:solidFill>
            <a:srgbClr val="05202E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import </a:t>
            </a:r>
            <a:r>
              <a:rPr lang="en-US" sz="1400" dirty="0" err="1">
                <a:solidFill>
                  <a:schemeClr val="bg1"/>
                </a:solidFill>
              </a:rPr>
              <a:t>tkinter</a:t>
            </a:r>
            <a:r>
              <a:rPr lang="en-US" sz="1400" dirty="0">
                <a:solidFill>
                  <a:schemeClr val="bg1"/>
                </a:solidFill>
              </a:rPr>
              <a:t> as </a:t>
            </a:r>
            <a:r>
              <a:rPr lang="en-US" sz="1400" dirty="0" err="1">
                <a:solidFill>
                  <a:schemeClr val="bg1"/>
                </a:solidFill>
              </a:rPr>
              <a:t>tk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from </a:t>
            </a:r>
            <a:r>
              <a:rPr lang="en-US" sz="1400" dirty="0" err="1">
                <a:solidFill>
                  <a:schemeClr val="bg1"/>
                </a:solidFill>
              </a:rPr>
              <a:t>tkinter</a:t>
            </a:r>
            <a:r>
              <a:rPr lang="en-US" sz="1400" dirty="0">
                <a:solidFill>
                  <a:schemeClr val="bg1"/>
                </a:solidFill>
              </a:rPr>
              <a:t> import </a:t>
            </a:r>
            <a:r>
              <a:rPr lang="en-US" sz="1400" dirty="0" err="1">
                <a:solidFill>
                  <a:schemeClr val="bg1"/>
                </a:solidFill>
              </a:rPr>
              <a:t>ttk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import time</a:t>
            </a:r>
          </a:p>
          <a:p>
            <a:r>
              <a:rPr lang="en-US" sz="1400" dirty="0">
                <a:solidFill>
                  <a:schemeClr val="bg1"/>
                </a:solidFill>
              </a:rPr>
              <a:t>import threading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root = </a:t>
            </a:r>
            <a:r>
              <a:rPr lang="en-US" sz="1400" dirty="0" err="1">
                <a:solidFill>
                  <a:schemeClr val="bg1"/>
                </a:solidFill>
              </a:rPr>
              <a:t>tk.Tk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root.title</a:t>
            </a:r>
            <a:r>
              <a:rPr lang="en-US" sz="1400" dirty="0">
                <a:solidFill>
                  <a:schemeClr val="bg1"/>
                </a:solidFill>
              </a:rPr>
              <a:t>("Simple Progress with Thread")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progress = </a:t>
            </a:r>
            <a:r>
              <a:rPr lang="en-US" sz="1400" dirty="0" err="1">
                <a:solidFill>
                  <a:schemeClr val="bg1"/>
                </a:solidFill>
              </a:rPr>
              <a:t>ttk.Progressbar</a:t>
            </a:r>
            <a:r>
              <a:rPr lang="en-US" sz="1400" dirty="0">
                <a:solidFill>
                  <a:schemeClr val="bg1"/>
                </a:solidFill>
              </a:rPr>
              <a:t>(root, length=300, mode="determinate")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progress.pack</a:t>
            </a:r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 err="1">
                <a:solidFill>
                  <a:schemeClr val="bg1"/>
                </a:solidFill>
              </a:rPr>
              <a:t>pady</a:t>
            </a:r>
            <a:r>
              <a:rPr lang="en-US" sz="1400" dirty="0">
                <a:solidFill>
                  <a:schemeClr val="bg1"/>
                </a:solidFill>
              </a:rPr>
              <a:t>=10)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label = </a:t>
            </a:r>
            <a:r>
              <a:rPr lang="en-US" sz="1400" dirty="0" err="1">
                <a:solidFill>
                  <a:schemeClr val="bg1"/>
                </a:solidFill>
              </a:rPr>
              <a:t>tk.Label</a:t>
            </a:r>
            <a:r>
              <a:rPr lang="en-US" sz="1400" dirty="0">
                <a:solidFill>
                  <a:schemeClr val="bg1"/>
                </a:solidFill>
              </a:rPr>
              <a:t>(root, text="0%")</a:t>
            </a:r>
          </a:p>
          <a:p>
            <a:r>
              <a:rPr lang="en-US" sz="1400" dirty="0" err="1">
                <a:solidFill>
                  <a:schemeClr val="bg1"/>
                </a:solidFill>
              </a:rPr>
              <a:t>label.pack</a:t>
            </a:r>
            <a:r>
              <a:rPr lang="en-US" sz="1400" dirty="0">
                <a:solidFill>
                  <a:schemeClr val="bg1"/>
                </a:solidFill>
              </a:rPr>
              <a:t>()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 err="1">
                <a:solidFill>
                  <a:schemeClr val="accent1"/>
                </a:solidFill>
              </a:rPr>
              <a:t>stop_thread</a:t>
            </a:r>
            <a:r>
              <a:rPr lang="en-US" sz="1400" b="1" dirty="0">
                <a:solidFill>
                  <a:schemeClr val="accent1"/>
                </a:solidFill>
              </a:rPr>
              <a:t> = False</a:t>
            </a:r>
            <a:r>
              <a:rPr lang="en-US" sz="1400" dirty="0">
                <a:solidFill>
                  <a:schemeClr val="bg1"/>
                </a:solidFill>
              </a:rPr>
              <a:t>  # True if the user wants to stop early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def </a:t>
            </a:r>
            <a:r>
              <a:rPr lang="en-US" sz="1400" dirty="0" err="1">
                <a:solidFill>
                  <a:schemeClr val="bg1"/>
                </a:solidFill>
              </a:rPr>
              <a:t>run_progress</a:t>
            </a:r>
            <a:r>
              <a:rPr lang="en-US" sz="1400" dirty="0">
                <a:solidFill>
                  <a:schemeClr val="bg1"/>
                </a:solidFill>
              </a:rPr>
              <a:t>():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global </a:t>
            </a:r>
            <a:r>
              <a:rPr lang="en-US" sz="1400" dirty="0" err="1">
                <a:solidFill>
                  <a:schemeClr val="bg1"/>
                </a:solidFill>
              </a:rPr>
              <a:t>stop_thread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# Loop from 0 to 100 to fill the bar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for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 in range(101):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b="1" dirty="0">
                <a:solidFill>
                  <a:schemeClr val="tx2"/>
                </a:solidFill>
              </a:rPr>
              <a:t>if </a:t>
            </a:r>
            <a:r>
              <a:rPr lang="en-US" sz="1400" b="1" dirty="0" err="1">
                <a:solidFill>
                  <a:schemeClr val="tx2"/>
                </a:solidFill>
              </a:rPr>
              <a:t>stop_thread</a:t>
            </a:r>
            <a:r>
              <a:rPr lang="en-US" sz="1400" b="1" dirty="0">
                <a:solidFill>
                  <a:schemeClr val="tx2"/>
                </a:solidFill>
              </a:rPr>
              <a:t>:     # If stop was requested, break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            break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progress["value"] = 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label.config</a:t>
            </a:r>
            <a:r>
              <a:rPr lang="en-US" sz="1400" dirty="0">
                <a:solidFill>
                  <a:schemeClr val="bg1"/>
                </a:solidFill>
              </a:rPr>
              <a:t>(text=f"{</a:t>
            </a:r>
            <a:r>
              <a:rPr lang="en-US" sz="1400" dirty="0" err="1">
                <a:solidFill>
                  <a:schemeClr val="bg1"/>
                </a:solidFill>
              </a:rPr>
              <a:t>i</a:t>
            </a:r>
            <a:r>
              <a:rPr lang="en-US" sz="1400" dirty="0">
                <a:solidFill>
                  <a:schemeClr val="bg1"/>
                </a:solidFill>
              </a:rPr>
              <a:t>}%")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time.sleep</a:t>
            </a:r>
            <a:r>
              <a:rPr lang="en-US" sz="1400" dirty="0">
                <a:solidFill>
                  <a:schemeClr val="bg1"/>
                </a:solidFill>
              </a:rPr>
              <a:t>(0.02)  # Simulate work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  <a:r>
              <a:rPr lang="en-US" sz="1400" dirty="0" err="1">
                <a:solidFill>
                  <a:schemeClr val="bg1"/>
                </a:solidFill>
              </a:rPr>
              <a:t>root.update</a:t>
            </a:r>
            <a:r>
              <a:rPr lang="en-US" sz="1400" dirty="0">
                <a:solidFill>
                  <a:schemeClr val="bg1"/>
                </a:solidFill>
              </a:rPr>
              <a:t>()     # Refresh the bar &amp; label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43E9EA-84C9-7F22-1F48-13CD52CB8EED}"/>
              </a:ext>
            </a:extLst>
          </p:cNvPr>
          <p:cNvSpPr txBox="1"/>
          <p:nvPr/>
        </p:nvSpPr>
        <p:spPr>
          <a:xfrm>
            <a:off x="6040335" y="1203582"/>
            <a:ext cx="6094428" cy="5632311"/>
          </a:xfrm>
          <a:prstGeom prst="rect">
            <a:avLst/>
          </a:prstGeom>
          <a:solidFill>
            <a:srgbClr val="05202E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def start():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</a:t>
            </a:r>
            <a:r>
              <a:rPr lang="en-US" sz="1500" dirty="0">
                <a:solidFill>
                  <a:schemeClr val="accent3"/>
                </a:solidFill>
              </a:rPr>
              <a:t>global </a:t>
            </a:r>
            <a:r>
              <a:rPr lang="en-US" sz="1500" dirty="0" err="1">
                <a:solidFill>
                  <a:schemeClr val="accent3"/>
                </a:solidFill>
              </a:rPr>
              <a:t>stop_thread</a:t>
            </a:r>
            <a:endParaRPr lang="en-US" sz="1500" dirty="0">
              <a:solidFill>
                <a:schemeClr val="accent3"/>
              </a:solidFill>
            </a:endParaRPr>
          </a:p>
          <a:p>
            <a:r>
              <a:rPr lang="en-US" sz="1500" dirty="0">
                <a:solidFill>
                  <a:schemeClr val="accent3"/>
                </a:solidFill>
              </a:rPr>
              <a:t>    </a:t>
            </a:r>
            <a:r>
              <a:rPr lang="en-US" sz="1500" dirty="0" err="1">
                <a:solidFill>
                  <a:schemeClr val="accent3"/>
                </a:solidFill>
              </a:rPr>
              <a:t>stop_thread</a:t>
            </a:r>
            <a:r>
              <a:rPr lang="en-US" sz="1500" dirty="0">
                <a:solidFill>
                  <a:schemeClr val="accent3"/>
                </a:solidFill>
              </a:rPr>
              <a:t> = False        </a:t>
            </a:r>
            <a:r>
              <a:rPr lang="en-US" sz="1500" dirty="0">
                <a:solidFill>
                  <a:schemeClr val="bg1"/>
                </a:solidFill>
              </a:rPr>
              <a:t># Reset the stop flag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progress["value"] = 0    # Reset the bar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</a:t>
            </a:r>
            <a:r>
              <a:rPr lang="en-US" sz="1500" dirty="0" err="1">
                <a:solidFill>
                  <a:schemeClr val="bg1"/>
                </a:solidFill>
              </a:rPr>
              <a:t>label.config</a:t>
            </a:r>
            <a:r>
              <a:rPr lang="en-US" sz="1500" dirty="0">
                <a:solidFill>
                  <a:schemeClr val="bg1"/>
                </a:solidFill>
              </a:rPr>
              <a:t>(text="0%")  # Reset the label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# Run the progress in a background thread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t = </a:t>
            </a:r>
            <a:r>
              <a:rPr lang="en-US" sz="1500" dirty="0" err="1">
                <a:solidFill>
                  <a:schemeClr val="bg1"/>
                </a:solidFill>
              </a:rPr>
              <a:t>threading.Thread</a:t>
            </a:r>
            <a:r>
              <a:rPr lang="en-US" sz="1500" dirty="0">
                <a:solidFill>
                  <a:schemeClr val="bg1"/>
                </a:solidFill>
              </a:rPr>
              <a:t>(target=</a:t>
            </a:r>
            <a:r>
              <a:rPr lang="en-US" sz="1500" dirty="0" err="1">
                <a:solidFill>
                  <a:schemeClr val="bg1"/>
                </a:solidFill>
              </a:rPr>
              <a:t>run_progress</a:t>
            </a:r>
            <a:r>
              <a:rPr lang="en-US" sz="1500" dirty="0">
                <a:solidFill>
                  <a:schemeClr val="bg1"/>
                </a:solidFill>
              </a:rPr>
              <a:t>)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</a:t>
            </a:r>
            <a:r>
              <a:rPr lang="en-US" sz="1500" dirty="0" err="1">
                <a:solidFill>
                  <a:schemeClr val="bg1"/>
                </a:solidFill>
              </a:rPr>
              <a:t>t.start</a:t>
            </a:r>
            <a:r>
              <a:rPr lang="en-US" sz="1500" dirty="0">
                <a:solidFill>
                  <a:schemeClr val="bg1"/>
                </a:solidFill>
              </a:rPr>
              <a:t>()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>
                <a:solidFill>
                  <a:schemeClr val="bg1"/>
                </a:solidFill>
              </a:rPr>
              <a:t>def stop():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</a:t>
            </a:r>
            <a:r>
              <a:rPr lang="en-US" sz="1500" dirty="0">
                <a:solidFill>
                  <a:schemeClr val="accent3"/>
                </a:solidFill>
              </a:rPr>
              <a:t>global </a:t>
            </a:r>
            <a:r>
              <a:rPr lang="en-US" sz="1500" dirty="0" err="1">
                <a:solidFill>
                  <a:schemeClr val="accent3"/>
                </a:solidFill>
              </a:rPr>
              <a:t>stop_thread</a:t>
            </a:r>
            <a:endParaRPr lang="en-US" sz="1500" dirty="0">
              <a:solidFill>
                <a:schemeClr val="accent3"/>
              </a:solidFill>
            </a:endParaRPr>
          </a:p>
          <a:p>
            <a:r>
              <a:rPr lang="en-US" sz="1500" dirty="0">
                <a:solidFill>
                  <a:schemeClr val="accent3"/>
                </a:solidFill>
              </a:rPr>
              <a:t>    </a:t>
            </a:r>
            <a:r>
              <a:rPr lang="en-US" sz="1500" dirty="0" err="1">
                <a:solidFill>
                  <a:schemeClr val="accent3"/>
                </a:solidFill>
              </a:rPr>
              <a:t>stop_thread</a:t>
            </a:r>
            <a:r>
              <a:rPr lang="en-US" sz="1500" dirty="0">
                <a:solidFill>
                  <a:schemeClr val="accent3"/>
                </a:solidFill>
              </a:rPr>
              <a:t> = True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# Optionally reset the bar &amp; label immediately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progress["value"] = 0</a:t>
            </a:r>
          </a:p>
          <a:p>
            <a:r>
              <a:rPr lang="en-US" sz="1500" dirty="0">
                <a:solidFill>
                  <a:schemeClr val="bg1"/>
                </a:solidFill>
              </a:rPr>
              <a:t>    </a:t>
            </a:r>
            <a:r>
              <a:rPr lang="en-US" sz="1500" dirty="0" err="1">
                <a:solidFill>
                  <a:schemeClr val="bg1"/>
                </a:solidFill>
              </a:rPr>
              <a:t>label.config</a:t>
            </a:r>
            <a:r>
              <a:rPr lang="en-US" sz="1500" dirty="0">
                <a:solidFill>
                  <a:schemeClr val="bg1"/>
                </a:solidFill>
              </a:rPr>
              <a:t>(text="0%")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 err="1">
                <a:solidFill>
                  <a:schemeClr val="bg1"/>
                </a:solidFill>
              </a:rPr>
              <a:t>start_button</a:t>
            </a:r>
            <a:r>
              <a:rPr lang="en-US" sz="1500" dirty="0">
                <a:solidFill>
                  <a:schemeClr val="bg1"/>
                </a:solidFill>
              </a:rPr>
              <a:t> = </a:t>
            </a:r>
            <a:r>
              <a:rPr lang="en-US" sz="1500" dirty="0" err="1">
                <a:solidFill>
                  <a:schemeClr val="bg1"/>
                </a:solidFill>
              </a:rPr>
              <a:t>tk.Button</a:t>
            </a:r>
            <a:r>
              <a:rPr lang="en-US" sz="1500" dirty="0">
                <a:solidFill>
                  <a:schemeClr val="bg1"/>
                </a:solidFill>
              </a:rPr>
              <a:t>(root, text="Start", command=start)</a:t>
            </a:r>
          </a:p>
          <a:p>
            <a:r>
              <a:rPr lang="en-US" sz="1500" dirty="0" err="1">
                <a:solidFill>
                  <a:schemeClr val="bg1"/>
                </a:solidFill>
              </a:rPr>
              <a:t>start_button.pack</a:t>
            </a:r>
            <a:r>
              <a:rPr lang="en-US" sz="1500" dirty="0">
                <a:solidFill>
                  <a:schemeClr val="bg1"/>
                </a:solidFill>
              </a:rPr>
              <a:t>(side=</a:t>
            </a:r>
            <a:r>
              <a:rPr lang="en-US" sz="1500" dirty="0" err="1">
                <a:solidFill>
                  <a:schemeClr val="bg1"/>
                </a:solidFill>
              </a:rPr>
              <a:t>tk.LEFT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padx</a:t>
            </a:r>
            <a:r>
              <a:rPr lang="en-US" sz="1500" dirty="0">
                <a:solidFill>
                  <a:schemeClr val="bg1"/>
                </a:solidFill>
              </a:rPr>
              <a:t>=5)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 err="1">
                <a:solidFill>
                  <a:schemeClr val="bg1"/>
                </a:solidFill>
              </a:rPr>
              <a:t>stop_button</a:t>
            </a:r>
            <a:r>
              <a:rPr lang="en-US" sz="1500" dirty="0">
                <a:solidFill>
                  <a:schemeClr val="bg1"/>
                </a:solidFill>
              </a:rPr>
              <a:t> = </a:t>
            </a:r>
            <a:r>
              <a:rPr lang="en-US" sz="1500" dirty="0" err="1">
                <a:solidFill>
                  <a:schemeClr val="bg1"/>
                </a:solidFill>
              </a:rPr>
              <a:t>tk.Button</a:t>
            </a:r>
            <a:r>
              <a:rPr lang="en-US" sz="1500" dirty="0">
                <a:solidFill>
                  <a:schemeClr val="bg1"/>
                </a:solidFill>
              </a:rPr>
              <a:t>(root, text="Stop", command=stop)</a:t>
            </a:r>
          </a:p>
          <a:p>
            <a:r>
              <a:rPr lang="en-US" sz="1500" dirty="0" err="1">
                <a:solidFill>
                  <a:schemeClr val="bg1"/>
                </a:solidFill>
              </a:rPr>
              <a:t>stop_button.pack</a:t>
            </a:r>
            <a:r>
              <a:rPr lang="en-US" sz="1500" dirty="0">
                <a:solidFill>
                  <a:schemeClr val="bg1"/>
                </a:solidFill>
              </a:rPr>
              <a:t>(side=</a:t>
            </a:r>
            <a:r>
              <a:rPr lang="en-US" sz="1500" dirty="0" err="1">
                <a:solidFill>
                  <a:schemeClr val="bg1"/>
                </a:solidFill>
              </a:rPr>
              <a:t>tk.LEFT</a:t>
            </a:r>
            <a:r>
              <a:rPr lang="en-US" sz="1500" dirty="0">
                <a:solidFill>
                  <a:schemeClr val="bg1"/>
                </a:solidFill>
              </a:rPr>
              <a:t>, </a:t>
            </a:r>
            <a:r>
              <a:rPr lang="en-US" sz="1500" dirty="0" err="1">
                <a:solidFill>
                  <a:schemeClr val="bg1"/>
                </a:solidFill>
              </a:rPr>
              <a:t>padx</a:t>
            </a:r>
            <a:r>
              <a:rPr lang="en-US" sz="1500" dirty="0">
                <a:solidFill>
                  <a:schemeClr val="bg1"/>
                </a:solidFill>
              </a:rPr>
              <a:t>=5)</a:t>
            </a:r>
          </a:p>
          <a:p>
            <a:endParaRPr lang="en-US" sz="1500" dirty="0">
              <a:solidFill>
                <a:schemeClr val="bg1"/>
              </a:solidFill>
            </a:endParaRPr>
          </a:p>
          <a:p>
            <a:r>
              <a:rPr lang="en-US" sz="1500" dirty="0" err="1">
                <a:solidFill>
                  <a:schemeClr val="bg1"/>
                </a:solidFill>
              </a:rPr>
              <a:t>root.mainloop</a:t>
            </a:r>
            <a:r>
              <a:rPr lang="en-US" sz="15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639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64B2-B443-B876-2A10-DA158BBA2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F13A-95D9-B95B-2BD2-D1802E44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511" y="-541775"/>
            <a:ext cx="8843050" cy="1616904"/>
          </a:xfrm>
        </p:spPr>
        <p:txBody>
          <a:bodyPr/>
          <a:lstStyle/>
          <a:p>
            <a:r>
              <a:rPr lang="en-US" dirty="0"/>
              <a:t>Ex5: BUTTON STAGE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1F1EBD-6C61-AD9B-EA90-D0871618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03087E-B5DC-678E-1D25-4EC3DCBAC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295" y="474964"/>
            <a:ext cx="4262705" cy="646331"/>
          </a:xfrm>
          <a:prstGeom prst="rect">
            <a:avLst/>
          </a:prstGeom>
          <a:solidFill>
            <a:srgbClr val="05202E"/>
          </a:solidFill>
          <a:ln>
            <a:solidFill>
              <a:schemeClr val="accent1"/>
            </a:solidFill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start_button.config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(state=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tk.NORMAL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start_button.config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(state=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tk</a:t>
            </a:r>
            <a:r>
              <a:rPr lang="en-US" altLang="en-US" b="1" dirty="0" err="1">
                <a:solidFill>
                  <a:schemeClr val="bg1"/>
                </a:solidFill>
                <a:latin typeface="Arial Unicode MS" panose="020B0604020202020204" pitchFamily="34" charset="-128"/>
              </a:rPr>
              <a:t>.DISABLED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 panose="020B0604020202020204" pitchFamily="34" charset="-128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4A46D-64E3-5C5E-9576-A202983F7033}"/>
              </a:ext>
            </a:extLst>
          </p:cNvPr>
          <p:cNvSpPr txBox="1"/>
          <p:nvPr/>
        </p:nvSpPr>
        <p:spPr>
          <a:xfrm>
            <a:off x="2606512" y="2521911"/>
            <a:ext cx="7772400" cy="2308324"/>
          </a:xfrm>
          <a:prstGeom prst="rect">
            <a:avLst/>
          </a:prstGeom>
          <a:solidFill>
            <a:srgbClr val="05202E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You have a </a:t>
            </a:r>
            <a:r>
              <a:rPr lang="en-US" b="1" dirty="0">
                <a:solidFill>
                  <a:schemeClr val="bg1"/>
                </a:solidFill>
              </a:rPr>
              <a:t>long-running task</a:t>
            </a:r>
            <a:r>
              <a:rPr lang="en-US" dirty="0">
                <a:solidFill>
                  <a:schemeClr val="bg1"/>
                </a:solidFill>
              </a:rPr>
              <a:t> that runs in a thread. Create </a:t>
            </a:r>
            <a:r>
              <a:rPr lang="en-US" b="1" dirty="0">
                <a:solidFill>
                  <a:schemeClr val="bg1"/>
                </a:solidFill>
              </a:rPr>
              <a:t>two buttons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dirty="0" err="1">
                <a:solidFill>
                  <a:schemeClr val="bg1"/>
                </a:solidFill>
              </a:rPr>
              <a:t>Tkinter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dirty="0">
                <a:solidFill>
                  <a:schemeClr val="bg1"/>
                </a:solidFill>
              </a:rPr>
              <a:t> (initially enabled):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When clicked, </a:t>
            </a:r>
            <a:r>
              <a:rPr lang="en-US" b="1" dirty="0">
                <a:solidFill>
                  <a:schemeClr val="bg1"/>
                </a:solidFill>
              </a:rPr>
              <a:t>disable</a:t>
            </a:r>
            <a:r>
              <a:rPr lang="en-US" dirty="0">
                <a:solidFill>
                  <a:schemeClr val="bg1"/>
                </a:solidFill>
              </a:rPr>
              <a:t> Start and </a:t>
            </a:r>
            <a:r>
              <a:rPr lang="en-US" b="1" dirty="0">
                <a:solidFill>
                  <a:schemeClr val="bg1"/>
                </a:solidFill>
              </a:rPr>
              <a:t>enable</a:t>
            </a:r>
            <a:r>
              <a:rPr lang="en-US" dirty="0">
                <a:solidFill>
                  <a:schemeClr val="bg1"/>
                </a:solidFill>
              </a:rPr>
              <a:t> Stop.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Launch the background task.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en-US" dirty="0">
                <a:solidFill>
                  <a:schemeClr val="bg1"/>
                </a:solidFill>
              </a:rPr>
              <a:t> (initially disabled):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When clicked, </a:t>
            </a:r>
            <a:r>
              <a:rPr lang="en-US" b="1" dirty="0">
                <a:solidFill>
                  <a:schemeClr val="bg1"/>
                </a:solidFill>
              </a:rPr>
              <a:t>signal</a:t>
            </a:r>
            <a:r>
              <a:rPr lang="en-US" dirty="0">
                <a:solidFill>
                  <a:schemeClr val="bg1"/>
                </a:solidFill>
              </a:rPr>
              <a:t> the thread to stop the background task.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Disable</a:t>
            </a:r>
            <a:r>
              <a:rPr lang="en-US" dirty="0">
                <a:solidFill>
                  <a:schemeClr val="bg1"/>
                </a:solidFill>
              </a:rPr>
              <a:t> Stop again and </a:t>
            </a:r>
            <a:r>
              <a:rPr lang="en-US" b="1" dirty="0">
                <a:solidFill>
                  <a:schemeClr val="bg1"/>
                </a:solidFill>
              </a:rPr>
              <a:t>re-enable</a:t>
            </a:r>
            <a:r>
              <a:rPr lang="en-US" dirty="0">
                <a:solidFill>
                  <a:schemeClr val="bg1"/>
                </a:solidFill>
              </a:rPr>
              <a:t> Start.</a:t>
            </a:r>
          </a:p>
        </p:txBody>
      </p:sp>
    </p:spTree>
    <p:extLst>
      <p:ext uri="{BB962C8B-B14F-4D97-AF65-F5344CB8AC3E}">
        <p14:creationId xmlns:p14="http://schemas.microsoft.com/office/powerpoint/2010/main" val="13708512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{54AE0A50-51BF-466E-A025-C1400F44E7CC}tf11936837_win32</Template>
  <TotalTime>10151</TotalTime>
  <Words>2604</Words>
  <Application>Microsoft Office PowerPoint</Application>
  <PresentationFormat>Widescreen</PresentationFormat>
  <Paragraphs>341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ZohoPuvi</vt:lpstr>
      <vt:lpstr>Arial</vt:lpstr>
      <vt:lpstr>Arial Nova</vt:lpstr>
      <vt:lpstr>Biome</vt:lpstr>
      <vt:lpstr>Calibri</vt:lpstr>
      <vt:lpstr>Custom</vt:lpstr>
      <vt:lpstr>User Interface and Experience</vt:lpstr>
      <vt:lpstr>1. Lecture overview</vt:lpstr>
      <vt:lpstr>WHy THREADING MATTERS?</vt:lpstr>
      <vt:lpstr>PowerPoint Presentation</vt:lpstr>
      <vt:lpstr>Ex2: intro to threading (non-blocking)</vt:lpstr>
      <vt:lpstr>Ex2: intro to threading (non-blocking)</vt:lpstr>
      <vt:lpstr>Ex3: progress bar + threading</vt:lpstr>
      <vt:lpstr>Ex4: ADDING A STOP BUTTON</vt:lpstr>
      <vt:lpstr>Ex5: BUTTON STAGE </vt:lpstr>
      <vt:lpstr>PowerPoint Presentation</vt:lpstr>
      <vt:lpstr>ASSIGNMENT </vt:lpstr>
      <vt:lpstr>Review: key points for mid-term</vt:lpstr>
      <vt:lpstr>Review: key points for mid-term</vt:lpstr>
      <vt:lpstr>Review: key points for mid-term</vt:lpstr>
      <vt:lpstr>Review: key points for mid-term</vt:lpstr>
      <vt:lpstr>Review: key points for mid-term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 Hoà Huỳnh</dc:creator>
  <cp:lastModifiedBy>Huy Hoà Huỳnh</cp:lastModifiedBy>
  <cp:revision>117</cp:revision>
  <dcterms:created xsi:type="dcterms:W3CDTF">2024-08-06T02:20:37Z</dcterms:created>
  <dcterms:modified xsi:type="dcterms:W3CDTF">2025-04-09T05:39:35Z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