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42" r:id="rId5"/>
    <p:sldId id="381" r:id="rId6"/>
    <p:sldId id="423" r:id="rId7"/>
    <p:sldId id="424" r:id="rId8"/>
    <p:sldId id="437" r:id="rId9"/>
    <p:sldId id="438" r:id="rId10"/>
    <p:sldId id="439" r:id="rId11"/>
    <p:sldId id="425" r:id="rId12"/>
    <p:sldId id="440" r:id="rId13"/>
    <p:sldId id="441" r:id="rId14"/>
    <p:sldId id="427" r:id="rId15"/>
    <p:sldId id="442" r:id="rId16"/>
    <p:sldId id="443" r:id="rId17"/>
    <p:sldId id="444" r:id="rId18"/>
    <p:sldId id="445" r:id="rId19"/>
    <p:sldId id="3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202E"/>
    <a:srgbClr val="051522"/>
    <a:srgbClr val="E3FBFE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102" d="100"/>
          <a:sy n="102" d="100"/>
        </p:scale>
        <p:origin x="870" y="12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560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3591"/>
            <a:ext cx="12191998" cy="3215641"/>
          </a:xfrm>
        </p:spPr>
        <p:txBody>
          <a:bodyPr anchor="b"/>
          <a:lstStyle/>
          <a:p>
            <a:r>
              <a:rPr lang="en-US" altLang="ko-KR" sz="4400" dirty="0"/>
              <a:t>ADVANCED DATA MANIPULATION AND INTEGRATION</a:t>
            </a:r>
            <a:endParaRPr lang="en-US" sz="4400" dirty="0"/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4280228"/>
            <a:ext cx="12191997" cy="2577772"/>
          </a:xfrm>
        </p:spPr>
        <p:txBody>
          <a:bodyPr/>
          <a:lstStyle/>
          <a:p>
            <a:r>
              <a:rPr lang="en-US" i="1" dirty="0"/>
              <a:t>LAB 4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2783F0-D879-285F-D8B0-BAD8D687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64A984-7570-B8F9-C2AB-495E04FFD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35438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023AD3-D56A-0E98-CC9E-6848236DC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230" y="2775938"/>
            <a:ext cx="6179770" cy="268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040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67694-DE2B-7F46-2F35-08ADB057A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01B18-155A-DFD5-29D2-0F35C205A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F5A185-2758-81CA-F682-523CA4459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770" y="-542155"/>
            <a:ext cx="9685337" cy="1617663"/>
          </a:xfrm>
        </p:spPr>
        <p:txBody>
          <a:bodyPr/>
          <a:lstStyle/>
          <a:p>
            <a:r>
              <a:rPr lang="en-US" dirty="0"/>
              <a:t>Ex3: work with hyperspectral image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772671-393D-2DE5-164F-79674DE0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292" y="1172817"/>
            <a:ext cx="9059646" cy="56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95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BCFD6B-815F-DF06-643A-F6E0A926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C026B0-245B-B8A5-59FE-0EA48E7A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484696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A3E4D4-BC18-5BF6-01BE-48B54E83D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938" y="1561361"/>
            <a:ext cx="6535062" cy="529663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4293B3C-BDC9-6CEA-584A-582FA17A9B48}"/>
              </a:ext>
            </a:extLst>
          </p:cNvPr>
          <p:cNvSpPr/>
          <p:nvPr/>
        </p:nvSpPr>
        <p:spPr>
          <a:xfrm>
            <a:off x="566531" y="3943003"/>
            <a:ext cx="2176670" cy="698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9200C-CFD2-BA26-0CF0-FFDD4332A93E}"/>
              </a:ext>
            </a:extLst>
          </p:cNvPr>
          <p:cNvSpPr/>
          <p:nvPr/>
        </p:nvSpPr>
        <p:spPr>
          <a:xfrm>
            <a:off x="566531" y="2782957"/>
            <a:ext cx="2176670" cy="6460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02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82094-D58E-4AE1-EB83-D7C399385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61727F-C514-AF27-7D42-BCE1D9BC5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B666ED7-89AD-1FC1-BCD8-4349A0A6E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770" y="-542155"/>
            <a:ext cx="9685337" cy="1617663"/>
          </a:xfrm>
        </p:spPr>
        <p:txBody>
          <a:bodyPr/>
          <a:lstStyle/>
          <a:p>
            <a:r>
              <a:rPr lang="en-US" dirty="0"/>
              <a:t>Ex4: BASIC OPERATION WITH HYPERSPECTRAL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F86E97-2046-0979-EBA6-EDF6F1C8D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47" y="1473021"/>
            <a:ext cx="9410760" cy="498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79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1A23C-3032-6D2F-D08F-990D9F86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TO ACHIEVE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8FB449-46C2-A73A-B7F4-DE9DE2266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831DE9E-9E1E-D8C1-B405-7D803A665060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1657383" y="2427394"/>
            <a:ext cx="1022678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Browse a hyperspectral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Perform a simple band math operation (Band Ratio).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Display result in grayscale.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Threading + Progress bar.</a:t>
            </a:r>
          </a:p>
        </p:txBody>
      </p:sp>
    </p:spTree>
    <p:extLst>
      <p:ext uri="{BB962C8B-B14F-4D97-AF65-F5344CB8AC3E}">
        <p14:creationId xmlns:p14="http://schemas.microsoft.com/office/powerpoint/2010/main" val="1234294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F9C7A6-58A3-D335-2C92-CF6B2B49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31D39-7E88-BC62-6F79-2F67743C4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26" y="0"/>
            <a:ext cx="8751764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5A65E1-8157-AC17-5D44-EC3E627BE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7412" y="1085105"/>
            <a:ext cx="6544588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87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-765302"/>
            <a:ext cx="6050990" cy="2203704"/>
          </a:xfrm>
        </p:spPr>
        <p:txBody>
          <a:bodyPr/>
          <a:lstStyle/>
          <a:p>
            <a:pPr lvl="0"/>
            <a:r>
              <a:rPr lang="en-US" altLang="ko-KR" noProof="0" dirty="0"/>
              <a:t>ASSIGNMENT </a:t>
            </a:r>
            <a:endParaRPr lang="en-US" noProof="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/>
          <a:srcRect l="21426" r="21426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230FA2-9AF6-DB59-DC50-296F17ECF6D1}"/>
              </a:ext>
            </a:extLst>
          </p:cNvPr>
          <p:cNvSpPr txBox="1"/>
          <p:nvPr/>
        </p:nvSpPr>
        <p:spPr>
          <a:xfrm>
            <a:off x="6099142" y="1892134"/>
            <a:ext cx="60991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Goal: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altLang="ko-KR" dirty="0">
                <a:solidFill>
                  <a:schemeClr val="bg1"/>
                </a:solidFill>
              </a:rPr>
              <a:t>Practice with EX3 and EX4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445" y="-525933"/>
            <a:ext cx="10686265" cy="1616904"/>
          </a:xfrm>
        </p:spPr>
        <p:txBody>
          <a:bodyPr/>
          <a:lstStyle/>
          <a:p>
            <a:r>
              <a:rPr lang="en-US" altLang="ko-KR" dirty="0"/>
              <a:t>MAIN GOAL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36C7D9-910F-A7F8-72DE-1010AA9FA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6140" y="2282749"/>
            <a:ext cx="107195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By the end of this lecture, you will be able to: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Learn how to turn existing image processing scripts into a simple GUI.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bg1"/>
                </a:solidFill>
                <a:latin typeface="ZohoPuvi"/>
              </a:rPr>
              <a:t>Learn threading to avoid GUI freezing during long operations.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ZohoPuvi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>
                <a:solidFill>
                  <a:schemeClr val="bg1"/>
                </a:solidFill>
                <a:latin typeface="ZohoPuvi"/>
              </a:rPr>
              <a:t>Learn to add a progress bar showing real-time progress (%).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Use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tkinter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ZohoPuvi"/>
              </a:rPr>
              <a:t> to create all GUIs. </a:t>
            </a:r>
          </a:p>
        </p:txBody>
      </p:sp>
    </p:spTree>
    <p:extLst>
      <p:ext uri="{BB962C8B-B14F-4D97-AF65-F5344CB8AC3E}">
        <p14:creationId xmlns:p14="http://schemas.microsoft.com/office/powerpoint/2010/main" val="2941093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597F1-692C-DC68-B1C2-CB09371EE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21" y="162560"/>
            <a:ext cx="8843050" cy="1616904"/>
          </a:xfrm>
        </p:spPr>
        <p:txBody>
          <a:bodyPr/>
          <a:lstStyle/>
          <a:p>
            <a:r>
              <a:rPr lang="en-US" altLang="ko-KR" dirty="0" err="1"/>
              <a:t>WHy</a:t>
            </a:r>
            <a:r>
              <a:rPr lang="en-US" altLang="ko-KR" dirty="0"/>
              <a:t> THREADING MATTERS?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2371A2-56ED-07C5-3D79-1082707B4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2406D-6D38-75B7-A680-C97FCA3D6446}"/>
              </a:ext>
            </a:extLst>
          </p:cNvPr>
          <p:cNvSpPr txBox="1"/>
          <p:nvPr/>
        </p:nvSpPr>
        <p:spPr>
          <a:xfrm>
            <a:off x="1538926" y="2178932"/>
            <a:ext cx="10653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ZohoPuvi"/>
              </a:rPr>
              <a:t>1.1. Freezing Problems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82FB7C-FA18-8C7F-422E-25B37F7CFE98}"/>
              </a:ext>
            </a:extLst>
          </p:cNvPr>
          <p:cNvSpPr txBox="1"/>
          <p:nvPr/>
        </p:nvSpPr>
        <p:spPr>
          <a:xfrm>
            <a:off x="1604224" y="2559031"/>
            <a:ext cx="105224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ZohoPuvi"/>
              </a:rPr>
              <a:t>In a single-threaded </a:t>
            </a:r>
            <a:r>
              <a:rPr lang="en-US" dirty="0" err="1">
                <a:solidFill>
                  <a:schemeClr val="bg1"/>
                </a:solidFill>
                <a:latin typeface="ZohoPuvi"/>
              </a:rPr>
              <a:t>Tkinter</a:t>
            </a:r>
            <a:r>
              <a:rPr lang="en-US" dirty="0">
                <a:solidFill>
                  <a:schemeClr val="bg1"/>
                </a:solidFill>
                <a:latin typeface="ZohoPuvi"/>
              </a:rPr>
              <a:t> application, a long-running process (e.g., heavy computation, file I/O) blocks the main thread, causing the GUI to become unresponsive (frozen) until the task is completed. A frozen GUI leads to poor user experience, as users may think the app has crashed.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8DB4C-C0C2-B1FB-7E1F-0C271CC2E911}"/>
              </a:ext>
            </a:extLst>
          </p:cNvPr>
          <p:cNvSpPr txBox="1"/>
          <p:nvPr/>
        </p:nvSpPr>
        <p:spPr>
          <a:xfrm>
            <a:off x="1538926" y="3658940"/>
            <a:ext cx="10653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i="0" dirty="0">
                <a:solidFill>
                  <a:schemeClr val="bg1"/>
                </a:solidFill>
                <a:effectLst/>
                <a:latin typeface="ZohoPuvi"/>
              </a:rPr>
              <a:t>1.2. </a:t>
            </a:r>
            <a:r>
              <a:rPr lang="en-US" b="1" dirty="0">
                <a:solidFill>
                  <a:schemeClr val="bg1"/>
                </a:solidFill>
                <a:latin typeface="ZohoPuvi"/>
              </a:rPr>
              <a:t>Threading benefits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F06D7F-308C-E69A-4420-3DD9DC9193E4}"/>
              </a:ext>
            </a:extLst>
          </p:cNvPr>
          <p:cNvSpPr txBox="1"/>
          <p:nvPr/>
        </p:nvSpPr>
        <p:spPr>
          <a:xfrm>
            <a:off x="1604223" y="4056925"/>
            <a:ext cx="105224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ZohoPuvi"/>
              </a:rPr>
              <a:t>Keeps UI Responsive</a:t>
            </a:r>
            <a:r>
              <a:rPr lang="en-US" dirty="0">
                <a:solidFill>
                  <a:schemeClr val="bg1"/>
                </a:solidFill>
                <a:latin typeface="ZohoPuvi"/>
              </a:rPr>
              <a:t>: The main thread handles rendering, while a </a:t>
            </a:r>
            <a:r>
              <a:rPr lang="en-US" b="1" dirty="0">
                <a:solidFill>
                  <a:schemeClr val="bg1"/>
                </a:solidFill>
                <a:latin typeface="ZohoPuvi"/>
              </a:rPr>
              <a:t>worker thread</a:t>
            </a:r>
            <a:r>
              <a:rPr lang="en-US" dirty="0">
                <a:solidFill>
                  <a:schemeClr val="bg1"/>
                </a:solidFill>
                <a:latin typeface="ZohoPuvi"/>
              </a:rPr>
              <a:t> performs the heavy task.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ZohoPuvi"/>
              </a:rPr>
              <a:t> Progress or Status Updates: </a:t>
            </a:r>
            <a:r>
              <a:rPr lang="en-US" dirty="0">
                <a:solidFill>
                  <a:schemeClr val="bg1"/>
                </a:solidFill>
                <a:latin typeface="ZohoPuvi"/>
              </a:rPr>
              <a:t>Display the user what’s happening in real-time.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ZohoPuvi"/>
              </a:rPr>
              <a:t>Better Overall UX</a:t>
            </a:r>
            <a:r>
              <a:rPr lang="en-US" dirty="0">
                <a:solidFill>
                  <a:schemeClr val="bg1"/>
                </a:solidFill>
                <a:latin typeface="ZohoPuvi"/>
              </a:rPr>
              <a:t>: Users can interact with other parts of the interface while </a:t>
            </a:r>
            <a:r>
              <a:rPr lang="en-US" altLang="ko-KR" dirty="0">
                <a:solidFill>
                  <a:schemeClr val="bg1"/>
                </a:solidFill>
                <a:latin typeface="ZohoPuvi"/>
              </a:rPr>
              <a:t>tasks run in the back. </a:t>
            </a:r>
            <a:endParaRPr lang="en-US" dirty="0">
              <a:solidFill>
                <a:schemeClr val="bg1"/>
              </a:solidFill>
              <a:latin typeface="ZohoPuvi"/>
            </a:endParaRPr>
          </a:p>
        </p:txBody>
      </p:sp>
    </p:spTree>
    <p:extLst>
      <p:ext uri="{BB962C8B-B14F-4D97-AF65-F5344CB8AC3E}">
        <p14:creationId xmlns:p14="http://schemas.microsoft.com/office/powerpoint/2010/main" val="25185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BB411-C444-89F8-E985-043AC537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9F4F90-1632-D020-EE15-8CC5BFF40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218" y="1530816"/>
            <a:ext cx="8234103" cy="51547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079E35E-D700-0961-EE45-9017972E7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779" y="-264822"/>
            <a:ext cx="9685543" cy="1616904"/>
          </a:xfrm>
        </p:spPr>
        <p:txBody>
          <a:bodyPr/>
          <a:lstStyle/>
          <a:p>
            <a:r>
              <a:rPr lang="en-US" dirty="0"/>
              <a:t>Ex1: exporting metadata</a:t>
            </a:r>
          </a:p>
        </p:txBody>
      </p:sp>
    </p:spTree>
    <p:extLst>
      <p:ext uri="{BB962C8B-B14F-4D97-AF65-F5344CB8AC3E}">
        <p14:creationId xmlns:p14="http://schemas.microsoft.com/office/powerpoint/2010/main" val="236448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4CB9EA-00B2-9584-6F82-C7BDC745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C27C3B-7177-3F0B-A819-5C3EEA0A6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02338" cy="6858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B67B04-F61F-269E-D8DE-FD992347131E}"/>
              </a:ext>
            </a:extLst>
          </p:cNvPr>
          <p:cNvCxnSpPr/>
          <p:nvPr/>
        </p:nvCxnSpPr>
        <p:spPr>
          <a:xfrm>
            <a:off x="405353" y="1536569"/>
            <a:ext cx="80316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56E4B0-A463-CD2E-8E9F-38FBA7A4202D}"/>
              </a:ext>
            </a:extLst>
          </p:cNvPr>
          <p:cNvCxnSpPr>
            <a:cxnSpLocks/>
          </p:cNvCxnSpPr>
          <p:nvPr/>
        </p:nvCxnSpPr>
        <p:spPr>
          <a:xfrm>
            <a:off x="405353" y="1894788"/>
            <a:ext cx="531671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DCB580-2CDC-5A20-CDFD-3A59B61FEBB2}"/>
              </a:ext>
            </a:extLst>
          </p:cNvPr>
          <p:cNvCxnSpPr>
            <a:cxnSpLocks/>
          </p:cNvCxnSpPr>
          <p:nvPr/>
        </p:nvCxnSpPr>
        <p:spPr>
          <a:xfrm>
            <a:off x="405353" y="1376314"/>
            <a:ext cx="126319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4CCDFC6-60C1-4DAA-FDD8-A29208A62C43}"/>
              </a:ext>
            </a:extLst>
          </p:cNvPr>
          <p:cNvSpPr/>
          <p:nvPr/>
        </p:nvSpPr>
        <p:spPr>
          <a:xfrm>
            <a:off x="84841" y="2055043"/>
            <a:ext cx="1668545" cy="575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BD4AA9-F340-D8FB-644F-35057D6DC9F1}"/>
              </a:ext>
            </a:extLst>
          </p:cNvPr>
          <p:cNvCxnSpPr>
            <a:cxnSpLocks/>
          </p:cNvCxnSpPr>
          <p:nvPr/>
        </p:nvCxnSpPr>
        <p:spPr>
          <a:xfrm>
            <a:off x="669510" y="3141524"/>
            <a:ext cx="320511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68862FA6-A4AD-1E3A-C6FA-DECB93281D9D}"/>
              </a:ext>
            </a:extLst>
          </p:cNvPr>
          <p:cNvSpPr/>
          <p:nvPr/>
        </p:nvSpPr>
        <p:spPr>
          <a:xfrm>
            <a:off x="894303" y="5215095"/>
            <a:ext cx="4391130" cy="351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1ABB18F-4B06-12C9-6D6F-CF0CEDF6C5F8}"/>
              </a:ext>
            </a:extLst>
          </p:cNvPr>
          <p:cNvCxnSpPr/>
          <p:nvPr/>
        </p:nvCxnSpPr>
        <p:spPr>
          <a:xfrm>
            <a:off x="894303" y="5767754"/>
            <a:ext cx="192928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7F496870-BA50-FDAF-E67D-84B6F7705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555" y="2055043"/>
            <a:ext cx="6517446" cy="381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74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AAEE4-3B69-9386-467F-3FBB04C26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21" y="-541775"/>
            <a:ext cx="8843050" cy="1616904"/>
          </a:xfrm>
        </p:spPr>
        <p:txBody>
          <a:bodyPr/>
          <a:lstStyle/>
          <a:p>
            <a:r>
              <a:rPr lang="en-US" dirty="0"/>
              <a:t>Important note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D285CF-9FDE-84C8-0979-62C91C7C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EB0EB9-A715-5AEA-7306-3CF17780E5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771040"/>
              </p:ext>
            </p:extLst>
          </p:nvPr>
        </p:nvGraphicFramePr>
        <p:xfrm>
          <a:off x="1500554" y="2123882"/>
          <a:ext cx="10605307" cy="21234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129148">
                  <a:extLst>
                    <a:ext uri="{9D8B030D-6E8A-4147-A177-3AD203B41FA5}">
                      <a16:colId xmlns:a16="http://schemas.microsoft.com/office/drawing/2014/main" val="783450249"/>
                    </a:ext>
                  </a:extLst>
                </a:gridCol>
                <a:gridCol w="5476159">
                  <a:extLst>
                    <a:ext uri="{9D8B030D-6E8A-4147-A177-3AD203B41FA5}">
                      <a16:colId xmlns:a16="http://schemas.microsoft.com/office/drawing/2014/main" val="1678627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52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Filedialog.askopenfilename</a:t>
                      </a:r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a file browser window to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select multiple files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23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Title=“Select Images”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title text at the top of the browse window.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54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Filetypes</a:t>
                      </a:r>
                      <a:r>
                        <a:rPr lang="en-US" dirty="0">
                          <a:solidFill>
                            <a:schemeClr val="accent4"/>
                          </a:solidFill>
                        </a:rPr>
                        <a:t>=[(“Image Files”,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“*.jpg *.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png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*.</a:t>
                      </a:r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tif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”)]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show </a:t>
                      </a:r>
                      <a:r>
                        <a:rPr lang="en-US" dirty="0" err="1"/>
                        <a:t>png</a:t>
                      </a:r>
                      <a:r>
                        <a:rPr lang="en-US" dirty="0"/>
                        <a:t>, jpg, or </a:t>
                      </a:r>
                      <a:r>
                        <a:rPr lang="en-US" dirty="0" err="1"/>
                        <a:t>tif</a:t>
                      </a:r>
                      <a:r>
                        <a:rPr lang="en-US" dirty="0"/>
                        <a:t> files in the selection window.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55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.format(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len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image_paths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number of images the user selected.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56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7532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4E928-2D61-2EE1-BC23-8FF519708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5D86F-3F1B-AAEF-CA9D-6D790F0DE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521" y="-541775"/>
            <a:ext cx="8843050" cy="1616904"/>
          </a:xfrm>
        </p:spPr>
        <p:txBody>
          <a:bodyPr/>
          <a:lstStyle/>
          <a:p>
            <a:r>
              <a:rPr lang="en-US" dirty="0"/>
              <a:t>Important note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983919-13EA-6DD0-A009-E5C898C0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BD2B839-1375-2A1E-49E2-6FE59A322D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674413"/>
              </p:ext>
            </p:extLst>
          </p:nvPr>
        </p:nvGraphicFramePr>
        <p:xfrm>
          <a:off x="1500554" y="2123882"/>
          <a:ext cx="10605307" cy="185420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129148">
                  <a:extLst>
                    <a:ext uri="{9D8B030D-6E8A-4147-A177-3AD203B41FA5}">
                      <a16:colId xmlns:a16="http://schemas.microsoft.com/office/drawing/2014/main" val="783450249"/>
                    </a:ext>
                  </a:extLst>
                </a:gridCol>
                <a:gridCol w="5476159">
                  <a:extLst>
                    <a:ext uri="{9D8B030D-6E8A-4147-A177-3AD203B41FA5}">
                      <a16:colId xmlns:a16="http://schemas.microsoft.com/office/drawing/2014/main" val="1678627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52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Idx</a:t>
                      </a:r>
                      <a:r>
                        <a:rPr lang="en-US" dirty="0"/>
                        <a:t> (just a variable name)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index number (0, 1, 2, 3, …)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232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Enumerate(</a:t>
                      </a:r>
                      <a:r>
                        <a:rPr lang="en-US" dirty="0" err="1"/>
                        <a:t>image_paths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Automatically counts while looping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545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Idx</a:t>
                      </a:r>
                      <a:r>
                        <a:rPr lang="en-US" dirty="0"/>
                        <a:t> +1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number of image being processed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556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((Idx+1)/total)*100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Progress 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256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60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E3467-5897-A0C9-9082-DF6C8B55C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779" y="-950180"/>
            <a:ext cx="9685543" cy="1616904"/>
          </a:xfrm>
        </p:spPr>
        <p:txBody>
          <a:bodyPr/>
          <a:lstStyle/>
          <a:p>
            <a:r>
              <a:rPr lang="en-US" dirty="0"/>
              <a:t>Ex2: intro to threading (non-blocking)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0B082-2D4E-BCB7-FA8B-9463CE55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C9A82E-C93C-EAF7-EC2B-EC0BD48C5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1779" y="735346"/>
            <a:ext cx="6439343" cy="612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827E-2045-8193-D835-EE03DDAA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want to achieve?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ABFCC-B32C-668E-FCBC-1F61AFDA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C2D4443-1944-B08A-EFD1-B739B3922A3A}"/>
              </a:ext>
            </a:extLst>
          </p:cNvPr>
          <p:cNvSpPr>
            <a:spLocks noGrp="1" noChangeArrowheads="1"/>
          </p:cNvSpPr>
          <p:nvPr>
            <p:ph sz="quarter" idx="35"/>
          </p:nvPr>
        </p:nvSpPr>
        <p:spPr bwMode="auto">
          <a:xfrm>
            <a:off x="1816410" y="2177793"/>
            <a:ext cx="986206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Browse an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Let the user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 brightness value (e.g., 1.5x, 2x).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Show original and enhanced images side-by-side.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Progress bar + threading </a:t>
            </a:r>
          </a:p>
        </p:txBody>
      </p:sp>
    </p:spTree>
    <p:extLst>
      <p:ext uri="{BB962C8B-B14F-4D97-AF65-F5344CB8AC3E}">
        <p14:creationId xmlns:p14="http://schemas.microsoft.com/office/powerpoint/2010/main" val="7625533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{54AE0A50-51BF-466E-A025-C1400F44E7CC}tf11936837_win32</Template>
  <TotalTime>12952</TotalTime>
  <Words>435</Words>
  <Application>Microsoft Office PowerPoint</Application>
  <PresentationFormat>Widescreen</PresentationFormat>
  <Paragraphs>70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ZohoPuvi</vt:lpstr>
      <vt:lpstr>Arial</vt:lpstr>
      <vt:lpstr>Arial Nova</vt:lpstr>
      <vt:lpstr>Biome</vt:lpstr>
      <vt:lpstr>Calibri</vt:lpstr>
      <vt:lpstr>Custom</vt:lpstr>
      <vt:lpstr>ADVANCED DATA MANIPULATION AND INTEGRATION</vt:lpstr>
      <vt:lpstr>MAIN GOAL</vt:lpstr>
      <vt:lpstr>WHy THREADING MATTERS?</vt:lpstr>
      <vt:lpstr>Ex1: exporting metadata</vt:lpstr>
      <vt:lpstr>PowerPoint Presentation</vt:lpstr>
      <vt:lpstr>Important note 1</vt:lpstr>
      <vt:lpstr>Important note 2</vt:lpstr>
      <vt:lpstr>Ex2: intro to threading (non-blocking)</vt:lpstr>
      <vt:lpstr>What we want to achieve? </vt:lpstr>
      <vt:lpstr>PowerPoint Presentation</vt:lpstr>
      <vt:lpstr>Ex3: work with hyperspectral image</vt:lpstr>
      <vt:lpstr>PowerPoint Presentation</vt:lpstr>
      <vt:lpstr>Ex4: BASIC OPERATION WITH HYPERSPECTRAL </vt:lpstr>
      <vt:lpstr>WHAT WE WANT TO ACHIEVE</vt:lpstr>
      <vt:lpstr>PowerPoint Presentation</vt:lpstr>
      <vt:lpstr>ASSIGNMENT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Huy Hoà Huỳnh</dc:creator>
  <cp:lastModifiedBy>Huy Hoà Huỳnh</cp:lastModifiedBy>
  <cp:revision>144</cp:revision>
  <dcterms:created xsi:type="dcterms:W3CDTF">2024-08-06T02:20:37Z</dcterms:created>
  <dcterms:modified xsi:type="dcterms:W3CDTF">2025-05-11T05:45:49Z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