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56" r:id="rId2"/>
  </p:sldIdLst>
  <p:sldSz cx="32918400" cy="21945600"/>
  <p:notesSz cx="6858000" cy="9144000"/>
  <p:embeddedFontLst>
    <p:embeddedFont>
      <p:font typeface="Merriweather" pitchFamily="2" charset="77"/>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5"/>
  </p:normalViewPr>
  <p:slideViewPr>
    <p:cSldViewPr snapToGrid="0" snapToObjects="1">
      <p:cViewPr>
        <p:scale>
          <a:sx n="68" d="100"/>
          <a:sy n="68" d="100"/>
        </p:scale>
        <p:origin x="144" y="-5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56"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3176853"/>
            <a:ext cx="30674100" cy="8757900"/>
          </a:xfrm>
          <a:prstGeom prst="rect">
            <a:avLst/>
          </a:prstGeom>
        </p:spPr>
        <p:txBody>
          <a:bodyPr spcFirstLastPara="1" wrap="square" lIns="349450" tIns="349450" rIns="349450" bIns="349450" anchor="b" anchorCtr="0"/>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1122120" y="12092267"/>
            <a:ext cx="30674100" cy="33819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100" cy="8377500"/>
          </a:xfrm>
          <a:prstGeom prst="rect">
            <a:avLst/>
          </a:prstGeom>
        </p:spPr>
        <p:txBody>
          <a:bodyPr spcFirstLastPara="1" wrap="square" lIns="349450" tIns="349450" rIns="349450" bIns="349450" anchor="b" anchorCtr="0"/>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1122120" y="13449493"/>
            <a:ext cx="30674100" cy="5550000"/>
          </a:xfrm>
          <a:prstGeom prst="rect">
            <a:avLst/>
          </a:prstGeom>
        </p:spPr>
        <p:txBody>
          <a:bodyPr spcFirstLastPara="1" wrap="square" lIns="349450" tIns="349450" rIns="349450" bIns="349450" anchor="t" anchorCtr="0"/>
          <a:lstStyle>
            <a:lvl1pPr marL="457200" lvl="0" indent="-666750" algn="ctr">
              <a:spcBef>
                <a:spcPts val="0"/>
              </a:spcBef>
              <a:spcAft>
                <a:spcPts val="0"/>
              </a:spcAft>
              <a:buSzPts val="6900"/>
              <a:buChar char="●"/>
              <a:defRPr/>
            </a:lvl1pPr>
            <a:lvl2pPr marL="914400" lvl="1" indent="-571500" algn="ctr">
              <a:spcBef>
                <a:spcPts val="6100"/>
              </a:spcBef>
              <a:spcAft>
                <a:spcPts val="0"/>
              </a:spcAft>
              <a:buSzPts val="5400"/>
              <a:buChar char="○"/>
              <a:defRPr/>
            </a:lvl2pPr>
            <a:lvl3pPr marL="1371600" lvl="2" indent="-571500" algn="ctr">
              <a:spcBef>
                <a:spcPts val="6100"/>
              </a:spcBef>
              <a:spcAft>
                <a:spcPts val="0"/>
              </a:spcAft>
              <a:buSzPts val="5400"/>
              <a:buChar char="■"/>
              <a:defRPr/>
            </a:lvl3pPr>
            <a:lvl4pPr marL="1828800" lvl="3" indent="-571500" algn="ctr">
              <a:spcBef>
                <a:spcPts val="6100"/>
              </a:spcBef>
              <a:spcAft>
                <a:spcPts val="0"/>
              </a:spcAft>
              <a:buSzPts val="5400"/>
              <a:buChar char="●"/>
              <a:defRPr/>
            </a:lvl4pPr>
            <a:lvl5pPr marL="2286000" lvl="4" indent="-571500" algn="ctr">
              <a:spcBef>
                <a:spcPts val="6100"/>
              </a:spcBef>
              <a:spcAft>
                <a:spcPts val="0"/>
              </a:spcAft>
              <a:buSzPts val="5400"/>
              <a:buChar char="○"/>
              <a:defRPr/>
            </a:lvl5pPr>
            <a:lvl6pPr marL="2743200" lvl="5" indent="-571500" algn="ctr">
              <a:spcBef>
                <a:spcPts val="6100"/>
              </a:spcBef>
              <a:spcAft>
                <a:spcPts val="0"/>
              </a:spcAft>
              <a:buSzPts val="5400"/>
              <a:buChar char="■"/>
              <a:defRPr/>
            </a:lvl6pPr>
            <a:lvl7pPr marL="3200400" lvl="6" indent="-571500" algn="ctr">
              <a:spcBef>
                <a:spcPts val="6100"/>
              </a:spcBef>
              <a:spcAft>
                <a:spcPts val="0"/>
              </a:spcAft>
              <a:buSzPts val="5400"/>
              <a:buChar char="●"/>
              <a:defRPr/>
            </a:lvl7pPr>
            <a:lvl8pPr marL="3657600" lvl="7" indent="-571500" algn="ctr">
              <a:spcBef>
                <a:spcPts val="6100"/>
              </a:spcBef>
              <a:spcAft>
                <a:spcPts val="0"/>
              </a:spcAft>
              <a:buSzPts val="5400"/>
              <a:buChar char="○"/>
              <a:defRPr/>
            </a:lvl8pPr>
            <a:lvl9pPr marL="4114800" lvl="8" indent="-571500" algn="ctr">
              <a:spcBef>
                <a:spcPts val="6100"/>
              </a:spcBef>
              <a:spcAft>
                <a:spcPts val="6100"/>
              </a:spcAft>
              <a:buSzPts val="5400"/>
              <a:buChar char="■"/>
              <a:defRPr/>
            </a:lvl9pPr>
          </a:lstStyle>
          <a:p>
            <a:endParaRPr/>
          </a:p>
        </p:txBody>
      </p:sp>
      <p:sp>
        <p:nvSpPr>
          <p:cNvPr id="47" name="Google Shape;47;p11"/>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100" cy="3591600"/>
          </a:xfrm>
          <a:prstGeom prst="rect">
            <a:avLst/>
          </a:prstGeom>
        </p:spPr>
        <p:txBody>
          <a:bodyPr spcFirstLastPara="1" wrap="square" lIns="349450" tIns="349450" rIns="349450" bIns="349450" anchor="ctr" anchorCtr="0"/>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1122120" y="4917227"/>
            <a:ext cx="30674100" cy="14576700"/>
          </a:xfrm>
          <a:prstGeom prst="rect">
            <a:avLst/>
          </a:prstGeom>
        </p:spPr>
        <p:txBody>
          <a:bodyPr spcFirstLastPara="1" wrap="square" lIns="349450" tIns="349450" rIns="349450" bIns="349450" anchor="t"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19" name="Google Shape;19;p4"/>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1122120" y="4917227"/>
            <a:ext cx="14399700" cy="145767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3" name="Google Shape;23;p5"/>
          <p:cNvSpPr txBox="1">
            <a:spLocks noGrp="1"/>
          </p:cNvSpPr>
          <p:nvPr>
            <p:ph type="body" idx="2"/>
          </p:nvPr>
        </p:nvSpPr>
        <p:spPr>
          <a:xfrm>
            <a:off x="17396640" y="4917227"/>
            <a:ext cx="14399700" cy="145767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4" name="Google Shape;24;p5"/>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400"/>
          </a:xfrm>
          <a:prstGeom prst="rect">
            <a:avLst/>
          </a:prstGeom>
        </p:spPr>
        <p:txBody>
          <a:bodyPr spcFirstLastPara="1" wrap="square" lIns="349450" tIns="349450" rIns="349450" bIns="349450" anchor="b" anchorCtr="0"/>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1122120" y="5928960"/>
            <a:ext cx="10108800" cy="13565400"/>
          </a:xfrm>
          <a:prstGeom prst="rect">
            <a:avLst/>
          </a:prstGeom>
        </p:spPr>
        <p:txBody>
          <a:bodyPr spcFirstLastPara="1" wrap="square" lIns="349450" tIns="349450" rIns="349450" bIns="349450" anchor="t" anchorCtr="0"/>
          <a:lstStyle>
            <a:lvl1pPr marL="457200" lvl="0" indent="-520700">
              <a:spcBef>
                <a:spcPts val="0"/>
              </a:spcBef>
              <a:spcAft>
                <a:spcPts val="0"/>
              </a:spcAft>
              <a:buSzPts val="4600"/>
              <a:buChar char="●"/>
              <a:defRPr sz="46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31" name="Google Shape;31;p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4200" cy="17454000"/>
          </a:xfrm>
          <a:prstGeom prst="rect">
            <a:avLst/>
          </a:prstGeom>
        </p:spPr>
        <p:txBody>
          <a:bodyPr spcFirstLastPara="1" wrap="square" lIns="349450" tIns="349450" rIns="349450" bIns="349450" anchor="ctr" anchorCtr="0"/>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5261547"/>
            <a:ext cx="14562600" cy="6324600"/>
          </a:xfrm>
          <a:prstGeom prst="rect">
            <a:avLst/>
          </a:prstGeom>
        </p:spPr>
        <p:txBody>
          <a:bodyPr spcFirstLastPara="1" wrap="square" lIns="349450" tIns="349450" rIns="349450" bIns="349450" anchor="b" anchorCtr="0"/>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955800" y="11959787"/>
            <a:ext cx="14562600" cy="52698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7782200" y="3089387"/>
            <a:ext cx="13813200" cy="15765900"/>
          </a:xfrm>
          <a:prstGeom prst="rect">
            <a:avLst/>
          </a:prstGeom>
        </p:spPr>
        <p:txBody>
          <a:bodyPr spcFirstLastPara="1" wrap="square" lIns="349450" tIns="349450" rIns="349450" bIns="349450" anchor="ctr"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40" name="Google Shape;40;p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800" cy="2581800"/>
          </a:xfrm>
          <a:prstGeom prst="rect">
            <a:avLst/>
          </a:prstGeom>
        </p:spPr>
        <p:txBody>
          <a:bodyPr spcFirstLastPara="1" wrap="square" lIns="349450" tIns="349450" rIns="349450" bIns="349450" anchor="ctr" anchorCtr="0"/>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6100"/>
              </a:spcBef>
              <a:spcAft>
                <a:spcPts val="0"/>
              </a:spcAft>
              <a:buClr>
                <a:schemeClr val="dk2"/>
              </a:buClr>
              <a:buSzPts val="5400"/>
              <a:buChar char="○"/>
              <a:defRPr sz="5400">
                <a:solidFill>
                  <a:schemeClr val="dk2"/>
                </a:solidFill>
              </a:defRPr>
            </a:lvl2pPr>
            <a:lvl3pPr marL="1371600" lvl="2" indent="-571500">
              <a:lnSpc>
                <a:spcPct val="115000"/>
              </a:lnSpc>
              <a:spcBef>
                <a:spcPts val="6100"/>
              </a:spcBef>
              <a:spcAft>
                <a:spcPts val="0"/>
              </a:spcAft>
              <a:buClr>
                <a:schemeClr val="dk2"/>
              </a:buClr>
              <a:buSzPts val="5400"/>
              <a:buChar char="■"/>
              <a:defRPr sz="5400">
                <a:solidFill>
                  <a:schemeClr val="dk2"/>
                </a:solidFill>
              </a:defRPr>
            </a:lvl3pPr>
            <a:lvl4pPr marL="1828800" lvl="3" indent="-571500">
              <a:lnSpc>
                <a:spcPct val="115000"/>
              </a:lnSpc>
              <a:spcBef>
                <a:spcPts val="6100"/>
              </a:spcBef>
              <a:spcAft>
                <a:spcPts val="0"/>
              </a:spcAft>
              <a:buClr>
                <a:schemeClr val="dk2"/>
              </a:buClr>
              <a:buSzPts val="5400"/>
              <a:buChar char="●"/>
              <a:defRPr sz="5400">
                <a:solidFill>
                  <a:schemeClr val="dk2"/>
                </a:solidFill>
              </a:defRPr>
            </a:lvl4pPr>
            <a:lvl5pPr marL="2286000" lvl="4" indent="-571500">
              <a:lnSpc>
                <a:spcPct val="115000"/>
              </a:lnSpc>
              <a:spcBef>
                <a:spcPts val="6100"/>
              </a:spcBef>
              <a:spcAft>
                <a:spcPts val="0"/>
              </a:spcAft>
              <a:buClr>
                <a:schemeClr val="dk2"/>
              </a:buClr>
              <a:buSzPts val="5400"/>
              <a:buChar char="○"/>
              <a:defRPr sz="5400">
                <a:solidFill>
                  <a:schemeClr val="dk2"/>
                </a:solidFill>
              </a:defRPr>
            </a:lvl5pPr>
            <a:lvl6pPr marL="2743200" lvl="5" indent="-571500">
              <a:lnSpc>
                <a:spcPct val="115000"/>
              </a:lnSpc>
              <a:spcBef>
                <a:spcPts val="6100"/>
              </a:spcBef>
              <a:spcAft>
                <a:spcPts val="0"/>
              </a:spcAft>
              <a:buClr>
                <a:schemeClr val="dk2"/>
              </a:buClr>
              <a:buSzPts val="5400"/>
              <a:buChar char="■"/>
              <a:defRPr sz="5400">
                <a:solidFill>
                  <a:schemeClr val="dk2"/>
                </a:solidFill>
              </a:defRPr>
            </a:lvl6pPr>
            <a:lvl7pPr marL="3200400" lvl="6" indent="-571500">
              <a:lnSpc>
                <a:spcPct val="115000"/>
              </a:lnSpc>
              <a:spcBef>
                <a:spcPts val="6100"/>
              </a:spcBef>
              <a:spcAft>
                <a:spcPts val="0"/>
              </a:spcAft>
              <a:buClr>
                <a:schemeClr val="dk2"/>
              </a:buClr>
              <a:buSzPts val="5400"/>
              <a:buChar char="●"/>
              <a:defRPr sz="5400">
                <a:solidFill>
                  <a:schemeClr val="dk2"/>
                </a:solidFill>
              </a:defRPr>
            </a:lvl7pPr>
            <a:lvl8pPr marL="3657600" lvl="7" indent="-571500">
              <a:lnSpc>
                <a:spcPct val="115000"/>
              </a:lnSpc>
              <a:spcBef>
                <a:spcPts val="6100"/>
              </a:spcBef>
              <a:spcAft>
                <a:spcPts val="0"/>
              </a:spcAft>
              <a:buClr>
                <a:schemeClr val="dk2"/>
              </a:buClr>
              <a:buSzPts val="5400"/>
              <a:buChar char="○"/>
              <a:defRPr sz="5400">
                <a:solidFill>
                  <a:schemeClr val="dk2"/>
                </a:solidFill>
              </a:defRPr>
            </a:lvl8pPr>
            <a:lvl9pPr marL="4114800" lvl="8" indent="-571500">
              <a:lnSpc>
                <a:spcPct val="115000"/>
              </a:lnSpc>
              <a:spcBef>
                <a:spcPts val="6100"/>
              </a:spcBef>
              <a:spcAft>
                <a:spcPts val="610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30500848" y="19896392"/>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l="6599" t="5109" r="9225" b="5100"/>
          <a:stretch/>
        </p:blipFill>
        <p:spPr>
          <a:xfrm>
            <a:off x="0" y="0"/>
            <a:ext cx="32918400" cy="21945600"/>
          </a:xfrm>
          <a:prstGeom prst="rect">
            <a:avLst/>
          </a:prstGeom>
          <a:noFill/>
          <a:ln>
            <a:noFill/>
          </a:ln>
        </p:spPr>
      </p:pic>
      <p:sp>
        <p:nvSpPr>
          <p:cNvPr id="55" name="Google Shape;55;p13"/>
          <p:cNvSpPr/>
          <p:nvPr/>
        </p:nvSpPr>
        <p:spPr>
          <a:xfrm>
            <a:off x="0" y="0"/>
            <a:ext cx="32918400" cy="2662500"/>
          </a:xfrm>
          <a:prstGeom prst="rect">
            <a:avLst/>
          </a:prstGeom>
          <a:solidFill>
            <a:srgbClr val="FFFFFF">
              <a:alpha val="211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8167200" y="271350"/>
            <a:ext cx="16584000" cy="21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latin typeface="Merriweather"/>
                <a:ea typeface="Merriweather"/>
                <a:cs typeface="Merriweather"/>
                <a:sym typeface="Merriweather"/>
              </a:rPr>
              <a:t>Weighted Graphs for Novel Phrases</a:t>
            </a:r>
            <a:endParaRPr sz="7200" b="1">
              <a:solidFill>
                <a:srgbClr val="FFFFFF"/>
              </a:solidFill>
              <a:latin typeface="Merriweather"/>
              <a:ea typeface="Merriweather"/>
              <a:cs typeface="Merriweather"/>
              <a:sym typeface="Merriweather"/>
            </a:endParaRPr>
          </a:p>
          <a:p>
            <a:pPr marL="0" lvl="0" indent="0" algn="ctr" rtl="0">
              <a:spcBef>
                <a:spcPts val="0"/>
              </a:spcBef>
              <a:spcAft>
                <a:spcPts val="0"/>
              </a:spcAft>
              <a:buNone/>
            </a:pPr>
            <a:endParaRPr sz="600" b="1">
              <a:solidFill>
                <a:srgbClr val="FFFFFF"/>
              </a:solidFill>
              <a:latin typeface="Merriweather"/>
              <a:ea typeface="Merriweather"/>
              <a:cs typeface="Merriweather"/>
              <a:sym typeface="Merriweather"/>
            </a:endParaRPr>
          </a:p>
          <a:p>
            <a:pPr marL="0" lvl="0" indent="0" algn="ctr" rtl="0">
              <a:spcBef>
                <a:spcPts val="0"/>
              </a:spcBef>
              <a:spcAft>
                <a:spcPts val="0"/>
              </a:spcAft>
              <a:buNone/>
            </a:pPr>
            <a:r>
              <a:rPr lang="en" sz="4800">
                <a:solidFill>
                  <a:srgbClr val="FFFFFF"/>
                </a:solidFill>
                <a:latin typeface="Merriweather"/>
                <a:ea typeface="Merriweather"/>
                <a:cs typeface="Merriweather"/>
                <a:sym typeface="Merriweather"/>
              </a:rPr>
              <a:t>Cooper Simpson and Zayna Sheikh</a:t>
            </a:r>
            <a:endParaRPr sz="4800">
              <a:solidFill>
                <a:srgbClr val="FFFFFF"/>
              </a:solidFill>
              <a:latin typeface="Merriweather"/>
              <a:ea typeface="Merriweather"/>
              <a:cs typeface="Merriweather"/>
              <a:sym typeface="Merriweather"/>
            </a:endParaRPr>
          </a:p>
        </p:txBody>
      </p:sp>
      <p:pic>
        <p:nvPicPr>
          <p:cNvPr id="57" name="Google Shape;57;p13"/>
          <p:cNvPicPr preferRelativeResize="0"/>
          <p:nvPr/>
        </p:nvPicPr>
        <p:blipFill>
          <a:blip r:embed="rId4">
            <a:alphaModFix/>
          </a:blip>
          <a:stretch>
            <a:fillRect/>
          </a:stretch>
        </p:blipFill>
        <p:spPr>
          <a:xfrm>
            <a:off x="457200" y="340763"/>
            <a:ext cx="2686050" cy="1980975"/>
          </a:xfrm>
          <a:prstGeom prst="rect">
            <a:avLst/>
          </a:prstGeom>
          <a:noFill/>
          <a:ln>
            <a:noFill/>
          </a:ln>
        </p:spPr>
      </p:pic>
      <p:sp>
        <p:nvSpPr>
          <p:cNvPr id="58" name="Google Shape;58;p13"/>
          <p:cNvSpPr/>
          <p:nvPr/>
        </p:nvSpPr>
        <p:spPr>
          <a:xfrm>
            <a:off x="561850" y="3100600"/>
            <a:ext cx="8139900" cy="6885000"/>
          </a:xfrm>
          <a:prstGeom prst="rect">
            <a:avLst/>
          </a:prstGeom>
          <a:solidFill>
            <a:srgbClr val="ECECEC">
              <a:alpha val="773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61850" y="10695050"/>
            <a:ext cx="8139900" cy="10442700"/>
          </a:xfrm>
          <a:prstGeom prst="rect">
            <a:avLst/>
          </a:prstGeom>
          <a:solidFill>
            <a:srgbClr val="ECECEC">
              <a:alpha val="773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9363600" y="3100600"/>
            <a:ext cx="14191200" cy="9512400"/>
          </a:xfrm>
          <a:prstGeom prst="rect">
            <a:avLst/>
          </a:prstGeom>
          <a:solidFill>
            <a:srgbClr val="ECECEC">
              <a:alpha val="773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4216650" y="3100600"/>
            <a:ext cx="8139900" cy="8275500"/>
          </a:xfrm>
          <a:prstGeom prst="rect">
            <a:avLst/>
          </a:prstGeom>
          <a:solidFill>
            <a:srgbClr val="ECECEC">
              <a:alpha val="773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4216650" y="12089275"/>
            <a:ext cx="8139900" cy="5490900"/>
          </a:xfrm>
          <a:prstGeom prst="rect">
            <a:avLst/>
          </a:prstGeom>
          <a:solidFill>
            <a:srgbClr val="ECECEC">
              <a:alpha val="773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4216650" y="18289500"/>
            <a:ext cx="8139900" cy="2848200"/>
          </a:xfrm>
          <a:prstGeom prst="rect">
            <a:avLst/>
          </a:prstGeom>
          <a:solidFill>
            <a:srgbClr val="ECECEC">
              <a:alpha val="773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9363600" y="13322450"/>
            <a:ext cx="14191200" cy="7815300"/>
          </a:xfrm>
          <a:prstGeom prst="rect">
            <a:avLst/>
          </a:prstGeom>
          <a:solidFill>
            <a:srgbClr val="ECECEC">
              <a:alpha val="773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p:nvPr/>
        </p:nvSpPr>
        <p:spPr>
          <a:xfrm>
            <a:off x="561850" y="3100600"/>
            <a:ext cx="8139900" cy="968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Merriweather"/>
                <a:ea typeface="Merriweather"/>
                <a:cs typeface="Merriweather"/>
                <a:sym typeface="Merriweather"/>
              </a:rPr>
              <a:t>Abstract</a:t>
            </a:r>
            <a:endParaRPr sz="4800">
              <a:latin typeface="Merriweather"/>
              <a:ea typeface="Merriweather"/>
              <a:cs typeface="Merriweather"/>
              <a:sym typeface="Merriweather"/>
            </a:endParaRPr>
          </a:p>
        </p:txBody>
      </p:sp>
      <p:sp>
        <p:nvSpPr>
          <p:cNvPr id="66" name="Google Shape;66;p13"/>
          <p:cNvSpPr txBox="1"/>
          <p:nvPr/>
        </p:nvSpPr>
        <p:spPr>
          <a:xfrm>
            <a:off x="24216650" y="3100600"/>
            <a:ext cx="8139900" cy="968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Merriweather"/>
                <a:ea typeface="Merriweather"/>
                <a:cs typeface="Merriweather"/>
                <a:sym typeface="Merriweather"/>
              </a:rPr>
              <a:t>Final Product</a:t>
            </a:r>
            <a:endParaRPr sz="4800">
              <a:latin typeface="Merriweather"/>
              <a:ea typeface="Merriweather"/>
              <a:cs typeface="Merriweather"/>
              <a:sym typeface="Merriweather"/>
            </a:endParaRPr>
          </a:p>
        </p:txBody>
      </p:sp>
      <p:sp>
        <p:nvSpPr>
          <p:cNvPr id="67" name="Google Shape;67;p13"/>
          <p:cNvSpPr txBox="1"/>
          <p:nvPr/>
        </p:nvSpPr>
        <p:spPr>
          <a:xfrm>
            <a:off x="24216650" y="12089275"/>
            <a:ext cx="8139900" cy="772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Merriweather"/>
                <a:ea typeface="Merriweather"/>
                <a:cs typeface="Merriweather"/>
                <a:sym typeface="Merriweather"/>
              </a:rPr>
              <a:t>Conclusions</a:t>
            </a:r>
            <a:endParaRPr sz="4800">
              <a:latin typeface="Merriweather"/>
              <a:ea typeface="Merriweather"/>
              <a:cs typeface="Merriweather"/>
              <a:sym typeface="Merriweather"/>
            </a:endParaRPr>
          </a:p>
        </p:txBody>
      </p:sp>
      <p:sp>
        <p:nvSpPr>
          <p:cNvPr id="68" name="Google Shape;68;p13"/>
          <p:cNvSpPr txBox="1"/>
          <p:nvPr/>
        </p:nvSpPr>
        <p:spPr>
          <a:xfrm>
            <a:off x="24216650" y="18289500"/>
            <a:ext cx="8139900" cy="968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Merriweather"/>
                <a:ea typeface="Merriweather"/>
                <a:cs typeface="Merriweather"/>
                <a:sym typeface="Merriweather"/>
              </a:rPr>
              <a:t>Acknowledgements</a:t>
            </a:r>
            <a:endParaRPr sz="4800">
              <a:latin typeface="Merriweather"/>
              <a:ea typeface="Merriweather"/>
              <a:cs typeface="Merriweather"/>
              <a:sym typeface="Merriweather"/>
            </a:endParaRPr>
          </a:p>
        </p:txBody>
      </p:sp>
      <p:sp>
        <p:nvSpPr>
          <p:cNvPr id="69" name="Google Shape;69;p13"/>
          <p:cNvSpPr txBox="1"/>
          <p:nvPr/>
        </p:nvSpPr>
        <p:spPr>
          <a:xfrm>
            <a:off x="9363600" y="3100600"/>
            <a:ext cx="14191200" cy="968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latin typeface="Merriweather"/>
                <a:ea typeface="Merriweather"/>
                <a:cs typeface="Merriweather"/>
                <a:sym typeface="Merriweather"/>
              </a:rPr>
              <a:t>Generating a Phrase</a:t>
            </a:r>
            <a:endParaRPr sz="4800" dirty="0">
              <a:latin typeface="Merriweather"/>
              <a:ea typeface="Merriweather"/>
              <a:cs typeface="Merriweather"/>
              <a:sym typeface="Merriweather"/>
            </a:endParaRPr>
          </a:p>
        </p:txBody>
      </p:sp>
      <p:sp>
        <p:nvSpPr>
          <p:cNvPr id="70" name="Google Shape;70;p13"/>
          <p:cNvSpPr txBox="1"/>
          <p:nvPr/>
        </p:nvSpPr>
        <p:spPr>
          <a:xfrm>
            <a:off x="9363600" y="13322450"/>
            <a:ext cx="14191200" cy="968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Merriweather"/>
                <a:ea typeface="Merriweather"/>
                <a:cs typeface="Merriweather"/>
                <a:sym typeface="Merriweather"/>
              </a:rPr>
              <a:t>Challenges and Design Revisions </a:t>
            </a:r>
            <a:endParaRPr sz="4800">
              <a:latin typeface="Merriweather"/>
              <a:ea typeface="Merriweather"/>
              <a:cs typeface="Merriweather"/>
              <a:sym typeface="Merriweather"/>
            </a:endParaRPr>
          </a:p>
        </p:txBody>
      </p:sp>
      <p:sp>
        <p:nvSpPr>
          <p:cNvPr id="71" name="Google Shape;71;p13"/>
          <p:cNvSpPr txBox="1"/>
          <p:nvPr/>
        </p:nvSpPr>
        <p:spPr>
          <a:xfrm>
            <a:off x="561850" y="10695050"/>
            <a:ext cx="8139900" cy="968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Merriweather"/>
                <a:ea typeface="Merriweather"/>
                <a:cs typeface="Merriweather"/>
                <a:sym typeface="Merriweather"/>
              </a:rPr>
              <a:t>Initial Structure</a:t>
            </a:r>
            <a:endParaRPr sz="4800">
              <a:latin typeface="Merriweather"/>
              <a:ea typeface="Merriweather"/>
              <a:cs typeface="Merriweather"/>
              <a:sym typeface="Merriweather"/>
            </a:endParaRPr>
          </a:p>
        </p:txBody>
      </p:sp>
      <p:sp>
        <p:nvSpPr>
          <p:cNvPr id="72" name="Google Shape;72;p13"/>
          <p:cNvSpPr txBox="1"/>
          <p:nvPr/>
        </p:nvSpPr>
        <p:spPr>
          <a:xfrm>
            <a:off x="749225" y="4231725"/>
            <a:ext cx="7709700" cy="5343000"/>
          </a:xfrm>
          <a:prstGeom prst="rect">
            <a:avLst/>
          </a:prstGeom>
          <a:noFill/>
          <a:ln>
            <a:noFill/>
          </a:ln>
        </p:spPr>
        <p:txBody>
          <a:bodyPr spcFirstLastPara="1" wrap="square" lIns="91425" tIns="91425" rIns="91425" bIns="91425" anchor="t" anchorCtr="0">
            <a:noAutofit/>
          </a:bodyPr>
          <a:lstStyle/>
          <a:p>
            <a:pPr lvl="0" algn="just"/>
            <a:r>
              <a:rPr lang="en" sz="3000" dirty="0">
                <a:latin typeface="Merriweather"/>
                <a:ea typeface="Merriweather"/>
                <a:cs typeface="Merriweather"/>
                <a:sym typeface="Merriweather"/>
              </a:rPr>
              <a:t>The goal of the project was to create a phrase generator using the graph data structure. This program would take in a large data set of a given theme and based on user input, output a phrase matching that theme. If the data set contained book titles, and the user provided the word “Life” our program would use the graph to output a book title starting with the word “Life” . </a:t>
            </a:r>
            <a:endParaRPr sz="3000" dirty="0">
              <a:latin typeface="Merriweather"/>
              <a:ea typeface="Merriweather"/>
              <a:cs typeface="Merriweather"/>
              <a:sym typeface="Merriweather"/>
            </a:endParaRPr>
          </a:p>
        </p:txBody>
      </p:sp>
      <p:sp>
        <p:nvSpPr>
          <p:cNvPr id="73" name="Google Shape;73;p13"/>
          <p:cNvSpPr txBox="1"/>
          <p:nvPr/>
        </p:nvSpPr>
        <p:spPr>
          <a:xfrm>
            <a:off x="749225" y="12089274"/>
            <a:ext cx="7709700" cy="876242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000" dirty="0">
                <a:latin typeface="Merriweather"/>
                <a:ea typeface="Merriweather"/>
                <a:cs typeface="Merriweather"/>
                <a:sym typeface="Merriweather"/>
              </a:rPr>
              <a:t>First approaching the project, it was clear that a graph would need to be implemented.  The nodes of the graph are structs storing data on the word at that node among other things. Words are read in pairs of two from a phrase and an edge is </a:t>
            </a:r>
            <a:r>
              <a:rPr lang="en-US" sz="3000" dirty="0">
                <a:latin typeface="Merriweather"/>
                <a:ea typeface="Merriweather"/>
                <a:cs typeface="Merriweather"/>
                <a:sym typeface="Merriweather"/>
              </a:rPr>
              <a:t>either</a:t>
            </a:r>
            <a:r>
              <a:rPr lang="en" sz="3000" dirty="0">
                <a:latin typeface="Merriweather"/>
                <a:ea typeface="Merriweather"/>
                <a:cs typeface="Merriweather"/>
                <a:sym typeface="Merriweather"/>
              </a:rPr>
              <a:t> created or weighted between the two nodes representing the words. </a:t>
            </a:r>
            <a:endParaRPr sz="3000" dirty="0">
              <a:latin typeface="Merriweather"/>
              <a:ea typeface="Merriweather"/>
              <a:cs typeface="Merriweather"/>
              <a:sym typeface="Merriweather"/>
            </a:endParaRPr>
          </a:p>
          <a:p>
            <a:pPr marL="0" lvl="0" indent="0" algn="just" rtl="0">
              <a:spcBef>
                <a:spcPts val="0"/>
              </a:spcBef>
              <a:spcAft>
                <a:spcPts val="0"/>
              </a:spcAft>
              <a:buNone/>
            </a:pPr>
            <a:r>
              <a:rPr lang="en" sz="3000" dirty="0">
                <a:latin typeface="Merriweather"/>
                <a:ea typeface="Merriweather"/>
                <a:cs typeface="Merriweather"/>
                <a:sym typeface="Merriweather"/>
              </a:rPr>
              <a:t>In this first stage, the idea of a grammar check also came up but was not a requirement to implement. If there was time, it could be looked into but it would have added a whole different level of complexity to the project. Taking grammar into account would have provided more </a:t>
            </a:r>
            <a:r>
              <a:rPr lang="en-US" sz="3000" dirty="0">
                <a:latin typeface="Merriweather"/>
                <a:ea typeface="Merriweather"/>
                <a:cs typeface="Merriweather"/>
                <a:sym typeface="Merriweather"/>
              </a:rPr>
              <a:t>information</a:t>
            </a:r>
            <a:r>
              <a:rPr lang="en" sz="3000" dirty="0">
                <a:latin typeface="Merriweather"/>
                <a:ea typeface="Merriweather"/>
                <a:cs typeface="Merriweather"/>
                <a:sym typeface="Merriweather"/>
              </a:rPr>
              <a:t> for the nodes that could inform the </a:t>
            </a:r>
            <a:r>
              <a:rPr lang="en-US" sz="3000" dirty="0">
                <a:latin typeface="Merriweather"/>
                <a:ea typeface="Merriweather"/>
                <a:cs typeface="Merriweather"/>
                <a:sym typeface="Merriweather"/>
              </a:rPr>
              <a:t>traversal</a:t>
            </a:r>
            <a:r>
              <a:rPr lang="en" sz="3000" dirty="0">
                <a:latin typeface="Merriweather"/>
                <a:ea typeface="Merriweather"/>
                <a:cs typeface="Merriweather"/>
                <a:sym typeface="Merriweather"/>
              </a:rPr>
              <a:t> and output.</a:t>
            </a:r>
            <a:endParaRPr sz="3000" dirty="0">
              <a:latin typeface="Merriweather"/>
              <a:ea typeface="Merriweather"/>
              <a:cs typeface="Merriweather"/>
              <a:sym typeface="Merriweather"/>
            </a:endParaRPr>
          </a:p>
        </p:txBody>
      </p:sp>
      <p:sp>
        <p:nvSpPr>
          <p:cNvPr id="74" name="Google Shape;74;p13"/>
          <p:cNvSpPr txBox="1"/>
          <p:nvPr/>
        </p:nvSpPr>
        <p:spPr>
          <a:xfrm>
            <a:off x="24459475" y="4307925"/>
            <a:ext cx="7709700" cy="6750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000" dirty="0">
                <a:latin typeface="Merriweather"/>
                <a:ea typeface="Merriweather"/>
                <a:cs typeface="Merriweather"/>
                <a:sym typeface="Merriweather"/>
              </a:rPr>
              <a:t>Categories and results</a:t>
            </a:r>
            <a:endParaRPr sz="3000" dirty="0">
              <a:latin typeface="Merriweather"/>
              <a:ea typeface="Merriweather"/>
              <a:cs typeface="Merriweather"/>
              <a:sym typeface="Merriweather"/>
            </a:endParaRPr>
          </a:p>
          <a:p>
            <a:pPr marL="0" lvl="0" indent="0" algn="just" rtl="0">
              <a:spcBef>
                <a:spcPts val="0"/>
              </a:spcBef>
              <a:spcAft>
                <a:spcPts val="0"/>
              </a:spcAft>
              <a:buNone/>
            </a:pPr>
            <a:r>
              <a:rPr lang="en" sz="3000" dirty="0">
                <a:latin typeface="Merriweather"/>
                <a:ea typeface="Merriweather"/>
                <a:cs typeface="Merriweather"/>
                <a:sym typeface="Merriweather"/>
              </a:rPr>
              <a:t>Final Program</a:t>
            </a:r>
            <a:endParaRPr sz="3000" dirty="0">
              <a:latin typeface="Merriweather"/>
              <a:ea typeface="Merriweather"/>
              <a:cs typeface="Merriweather"/>
              <a:sym typeface="Merriweather"/>
            </a:endParaRPr>
          </a:p>
        </p:txBody>
      </p:sp>
      <p:sp>
        <p:nvSpPr>
          <p:cNvPr id="75" name="Google Shape;75;p13"/>
          <p:cNvSpPr txBox="1"/>
          <p:nvPr/>
        </p:nvSpPr>
        <p:spPr>
          <a:xfrm>
            <a:off x="24431750" y="13153250"/>
            <a:ext cx="7709700" cy="4172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000" dirty="0">
                <a:latin typeface="Merriweather"/>
                <a:ea typeface="Merriweather"/>
                <a:cs typeface="Merriweather"/>
                <a:sym typeface="Merriweather"/>
              </a:rPr>
              <a:t>Overall our project produces desired output although variable in its meaning. Larger data sets and a more intricate design for graph traversal would allow for better output that more simulates real life phrases. </a:t>
            </a:r>
            <a:endParaRPr sz="3000" dirty="0">
              <a:latin typeface="Merriweather"/>
              <a:ea typeface="Merriweather"/>
              <a:cs typeface="Merriweather"/>
              <a:sym typeface="Merriweather"/>
            </a:endParaRPr>
          </a:p>
        </p:txBody>
      </p:sp>
      <p:sp>
        <p:nvSpPr>
          <p:cNvPr id="76" name="Google Shape;76;p13"/>
          <p:cNvSpPr txBox="1"/>
          <p:nvPr/>
        </p:nvSpPr>
        <p:spPr>
          <a:xfrm>
            <a:off x="24431750" y="19420700"/>
            <a:ext cx="7709700" cy="1431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000">
                <a:latin typeface="Merriweather"/>
                <a:ea typeface="Merriweather"/>
                <a:cs typeface="Merriweather"/>
                <a:sym typeface="Merriweather"/>
              </a:rPr>
              <a:t>The team would like to thank Manish Shambu, Alex Curtis and Shayon Gupta for their assistance with this project. </a:t>
            </a:r>
            <a:endParaRPr sz="3000">
              <a:latin typeface="Merriweather"/>
              <a:ea typeface="Merriweather"/>
              <a:cs typeface="Merriweather"/>
              <a:sym typeface="Merriweather"/>
            </a:endParaRPr>
          </a:p>
        </p:txBody>
      </p:sp>
      <p:sp>
        <p:nvSpPr>
          <p:cNvPr id="77" name="Google Shape;77;p13"/>
          <p:cNvSpPr txBox="1"/>
          <p:nvPr/>
        </p:nvSpPr>
        <p:spPr>
          <a:xfrm>
            <a:off x="9547082" y="4296875"/>
            <a:ext cx="13487700" cy="7600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dirty="0">
                <a:latin typeface="Merriweather"/>
                <a:ea typeface="Merriweather"/>
                <a:cs typeface="Merriweather"/>
                <a:sym typeface="Merriweather"/>
              </a:rPr>
              <a:t>In order to generate a phrase a graph must be built and then traversed. Using a data set the graph is built according to the guidelines outlined in the Initial Structure. After this is done, one is left with a weighted graph of where nodes represent words, and edges represent both a word following another word and the amount of times this was observed in the data set. With this one may traverse the graph in a probabilistic manner. By calculating the total weight of all edges stemming from a node and then dividing each edges weight by this number one gets a probability of taking that edge versus all the other edges. Computationally one can generate a random number and using this determine an edge to follow. This can be continued for a given length producing an output. Ideally we would have liked to implement other factors in determining path such as the grammatical type the word is, or the probabilities for multiple words in a row. </a:t>
            </a:r>
            <a:endParaRPr sz="3000" dirty="0">
              <a:latin typeface="Merriweather"/>
              <a:ea typeface="Merriweather"/>
              <a:cs typeface="Merriweather"/>
              <a:sym typeface="Merriweather"/>
            </a:endParaRPr>
          </a:p>
        </p:txBody>
      </p:sp>
      <p:sp>
        <p:nvSpPr>
          <p:cNvPr id="78" name="Google Shape;78;p13"/>
          <p:cNvSpPr txBox="1"/>
          <p:nvPr/>
        </p:nvSpPr>
        <p:spPr>
          <a:xfrm>
            <a:off x="9715350" y="14518725"/>
            <a:ext cx="6819075" cy="6333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dirty="0">
                <a:latin typeface="Merriweather"/>
                <a:ea typeface="Merriweather"/>
                <a:cs typeface="Merriweather"/>
                <a:sym typeface="Merriweather"/>
              </a:rPr>
              <a:t>Two main challenges were encountered in this project. The first was outside of the code and lay in finding large, usable data sets for building the graphs. Second, in writing the code significant obstacles were encountered with pointers in the creation of the graph. To solve this problem the methodology of the functions was changed to use indices instead of pointers. It was later determined that the error was stemming from the dynamic resizing of the STL vector data structure.</a:t>
            </a:r>
            <a:endParaRPr sz="2400" dirty="0">
              <a:latin typeface="Merriweather"/>
              <a:ea typeface="Merriweather"/>
              <a:cs typeface="Merriweather"/>
              <a:sym typeface="Merriweather"/>
            </a:endParaRPr>
          </a:p>
        </p:txBody>
      </p:sp>
      <p:pic>
        <p:nvPicPr>
          <p:cNvPr id="79" name="Google Shape;79;p13"/>
          <p:cNvPicPr preferRelativeResize="0"/>
          <p:nvPr/>
        </p:nvPicPr>
        <p:blipFill rotWithShape="1">
          <a:blip r:embed="rId5">
            <a:alphaModFix/>
          </a:blip>
          <a:srcRect l="2572" t="2179" b="1805"/>
          <a:stretch/>
        </p:blipFill>
        <p:spPr>
          <a:xfrm>
            <a:off x="16749525" y="14245941"/>
            <a:ext cx="6805275" cy="6878558"/>
          </a:xfrm>
          <a:prstGeom prst="rect">
            <a:avLst/>
          </a:prstGeom>
          <a:noFill/>
          <a:ln>
            <a:noFill/>
          </a:ln>
        </p:spPr>
      </p:pic>
      <p:sp>
        <p:nvSpPr>
          <p:cNvPr id="80" name="Google Shape;80;p13"/>
          <p:cNvSpPr txBox="1"/>
          <p:nvPr/>
        </p:nvSpPr>
        <p:spPr>
          <a:xfrm>
            <a:off x="27059475" y="237075"/>
            <a:ext cx="5452500" cy="211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a:solidFill>
                  <a:srgbClr val="FFFFFF"/>
                </a:solidFill>
                <a:latin typeface="Merriweather"/>
                <a:ea typeface="Merriweather"/>
                <a:cs typeface="Merriweather"/>
                <a:sym typeface="Merriweather"/>
              </a:rPr>
              <a:t>CSCI 2270: Data Structures</a:t>
            </a:r>
            <a:endParaRPr sz="3000">
              <a:solidFill>
                <a:srgbClr val="FFFFFF"/>
              </a:solidFill>
              <a:latin typeface="Merriweather"/>
              <a:ea typeface="Merriweather"/>
              <a:cs typeface="Merriweather"/>
              <a:sym typeface="Merriweather"/>
            </a:endParaRPr>
          </a:p>
          <a:p>
            <a:pPr marL="0" lvl="0" indent="0" algn="r" rtl="0">
              <a:spcBef>
                <a:spcPts val="0"/>
              </a:spcBef>
              <a:spcAft>
                <a:spcPts val="0"/>
              </a:spcAft>
              <a:buNone/>
            </a:pPr>
            <a:r>
              <a:rPr lang="en" sz="2400">
                <a:solidFill>
                  <a:srgbClr val="FFFFFF"/>
                </a:solidFill>
                <a:latin typeface="Merriweather"/>
                <a:ea typeface="Merriweather"/>
                <a:cs typeface="Merriweather"/>
                <a:sym typeface="Merriweather"/>
              </a:rPr>
              <a:t>Fall 2018</a:t>
            </a:r>
            <a:endParaRPr sz="2400">
              <a:solidFill>
                <a:srgbClr val="FFFFFF"/>
              </a:solidFill>
              <a:latin typeface="Merriweather"/>
              <a:ea typeface="Merriweather"/>
              <a:cs typeface="Merriweather"/>
              <a:sym typeface="Merriweather"/>
            </a:endParaRPr>
          </a:p>
          <a:p>
            <a:pPr marL="0" lvl="0" indent="0" algn="r" rtl="0">
              <a:spcBef>
                <a:spcPts val="0"/>
              </a:spcBef>
              <a:spcAft>
                <a:spcPts val="0"/>
              </a:spcAft>
              <a:buNone/>
            </a:pPr>
            <a:r>
              <a:rPr lang="en" sz="2400">
                <a:solidFill>
                  <a:srgbClr val="FFFFFF"/>
                </a:solidFill>
                <a:latin typeface="Merriweather"/>
                <a:ea typeface="Merriweather"/>
                <a:cs typeface="Merriweather"/>
                <a:sym typeface="Merriweather"/>
              </a:rPr>
              <a:t>Shayon Gupta</a:t>
            </a:r>
            <a:endParaRPr sz="2400">
              <a:solidFill>
                <a:srgbClr val="FFFFFF"/>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568</Words>
  <Application>Microsoft Macintosh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Merriweather</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Cooper Ray Simpson</cp:lastModifiedBy>
  <cp:revision>3</cp:revision>
  <dcterms:modified xsi:type="dcterms:W3CDTF">2018-12-12T05:52:30Z</dcterms:modified>
</cp:coreProperties>
</file>