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3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8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9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6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81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7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4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8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5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6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3B0095-C0F9-48D5-95F9-C131449B9C43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24D0A5-61E5-4053-9424-0CD9F1B9F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222-A82B-6DD3-CE66-4988CB20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333" y="1120877"/>
            <a:ext cx="10075333" cy="2911787"/>
          </a:xfrm>
        </p:spPr>
        <p:txBody>
          <a:bodyPr/>
          <a:lstStyle/>
          <a:p>
            <a:r>
              <a:rPr lang="zh-CN" altLang="en-US" dirty="0"/>
              <a:t>网络技术实验</a:t>
            </a:r>
            <a:r>
              <a:rPr lang="en-US" altLang="zh-CN" dirty="0"/>
              <a:t>5——</a:t>
            </a:r>
            <a:r>
              <a:rPr lang="zh-CN" altLang="en-US" dirty="0"/>
              <a:t>简单路由器程序的设计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4E6A74-CC14-8E20-3018-E64854C2F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朱海文 </a:t>
            </a:r>
            <a:r>
              <a:rPr lang="en-US" altLang="zh-CN" dirty="0"/>
              <a:t>2111025 </a:t>
            </a:r>
            <a:r>
              <a:rPr lang="zh-CN" altLang="en-US" dirty="0"/>
              <a:t>计算机科学与技术</a:t>
            </a:r>
            <a:endParaRPr lang="en-US" altLang="zh-CN" dirty="0"/>
          </a:p>
          <a:p>
            <a:r>
              <a:rPr lang="en-US" altLang="zh-CN" dirty="0"/>
              <a:t>2023-12-23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核心数据结构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1.2.4 ARP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en-US" altLang="zh-CN" dirty="0"/>
              <a:t>map &lt;</a:t>
            </a:r>
            <a:r>
              <a:rPr lang="en-US" altLang="zh-CN" dirty="0" err="1"/>
              <a:t>IPAddress</a:t>
            </a:r>
            <a:r>
              <a:rPr lang="en-US" altLang="zh-CN" dirty="0"/>
              <a:t> , </a:t>
            </a:r>
            <a:r>
              <a:rPr lang="en-US" altLang="zh-CN" dirty="0" err="1"/>
              <a:t>MACAddress</a:t>
            </a:r>
            <a:r>
              <a:rPr lang="en-US" altLang="zh-CN" dirty="0"/>
              <a:t> &gt; </a:t>
            </a:r>
            <a:r>
              <a:rPr lang="en-US" altLang="zh-CN" dirty="0" err="1"/>
              <a:t>ip_mac_map</a:t>
            </a:r>
            <a:r>
              <a:rPr lang="en-US" altLang="zh-CN" dirty="0"/>
              <a:t> ;</a:t>
            </a:r>
          </a:p>
          <a:p>
            <a:pPr marL="228600" lvl="1" indent="0">
              <a:buNone/>
            </a:pPr>
            <a:endParaRPr lang="en-US" altLang="zh-CN" dirty="0"/>
          </a:p>
          <a:p>
            <a:pPr marL="2286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1.2.5 </a:t>
            </a:r>
            <a:r>
              <a:rPr lang="zh-CN" altLang="en-US" dirty="0"/>
              <a:t>对</a:t>
            </a:r>
            <a:r>
              <a:rPr lang="en-US" altLang="zh-CN" dirty="0" err="1"/>
              <a:t>IPAddress</a:t>
            </a:r>
            <a:r>
              <a:rPr lang="zh-CN" altLang="en-US" dirty="0"/>
              <a:t>类重载运算符</a:t>
            </a:r>
            <a:endParaRPr lang="en-US" altLang="zh-CN" dirty="0"/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IPAddress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lhs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IPAddress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operator==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IPAddress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lhs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IPAddress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operator!=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IPAddress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lhs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IPAddress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/>
          </a:p>
          <a:p>
            <a:pPr marL="2286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68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核心数据结构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1.2.5 </a:t>
            </a:r>
            <a:r>
              <a:rPr lang="zh-CN" altLang="en-US" dirty="0"/>
              <a:t>对</a:t>
            </a:r>
            <a:r>
              <a:rPr lang="en-US" altLang="zh-CN" dirty="0" err="1"/>
              <a:t>IPAddress</a:t>
            </a:r>
            <a:r>
              <a:rPr lang="zh-CN" altLang="en-US" dirty="0"/>
              <a:t>类重载运算符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F5CE64-0DB3-5878-7AED-B5746C91980A}"/>
              </a:ext>
            </a:extLst>
          </p:cNvPr>
          <p:cNvGrpSpPr/>
          <p:nvPr/>
        </p:nvGrpSpPr>
        <p:grpSpPr>
          <a:xfrm>
            <a:off x="2993985" y="1843096"/>
            <a:ext cx="5814564" cy="4286899"/>
            <a:chOff x="3019384" y="1089563"/>
            <a:chExt cx="5814564" cy="42868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4A4D687-E9B0-E03F-98AD-E6252BF55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9384" y="1089563"/>
              <a:ext cx="5814564" cy="224047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EE52B84-FD62-F1E1-B9C7-ECA676B3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9384" y="3330037"/>
              <a:ext cx="5814564" cy="204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6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222-A82B-6DD3-CE66-4988CB20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333" y="2386744"/>
            <a:ext cx="6335525" cy="1645920"/>
          </a:xfrm>
        </p:spPr>
        <p:txBody>
          <a:bodyPr/>
          <a:lstStyle/>
          <a:p>
            <a:r>
              <a:rPr lang="en-US" altLang="zh-CN" sz="4000" b="0" i="0" dirty="0">
                <a:solidFill>
                  <a:srgbClr val="303133"/>
                </a:solidFill>
                <a:effectLst/>
                <a:latin typeface="Avenir"/>
              </a:rPr>
              <a:t>2 </a:t>
            </a:r>
            <a:r>
              <a:rPr lang="zh-CN" altLang="en-US" sz="4000" b="0" i="0" dirty="0">
                <a:solidFill>
                  <a:srgbClr val="303133"/>
                </a:solidFill>
                <a:effectLst/>
                <a:latin typeface="Avenir"/>
              </a:rPr>
              <a:t>开发和实现过程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F40C1-5086-54A5-FD38-C7DCF134A6AC}"/>
              </a:ext>
            </a:extLst>
          </p:cNvPr>
          <p:cNvSpPr txBox="1"/>
          <p:nvPr/>
        </p:nvSpPr>
        <p:spPr>
          <a:xfrm>
            <a:off x="7975599" y="2748039"/>
            <a:ext cx="2435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2.1 </a:t>
            </a:r>
            <a:r>
              <a:rPr lang="zh-CN" altLang="en-US" dirty="0"/>
              <a:t>发送</a:t>
            </a:r>
            <a:r>
              <a:rPr lang="en-US" altLang="zh-CN" dirty="0"/>
              <a:t>ARP</a:t>
            </a:r>
            <a:r>
              <a:rPr lang="zh-CN" altLang="en-US" dirty="0"/>
              <a:t>数据包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2.2 </a:t>
            </a:r>
            <a:r>
              <a:rPr lang="zh-CN" altLang="en-US" dirty="0"/>
              <a:t>手动设置路由表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2.3 </a:t>
            </a:r>
            <a:r>
              <a:rPr lang="zh-CN" altLang="en-US" dirty="0"/>
              <a:t>转发数据包</a:t>
            </a:r>
          </a:p>
        </p:txBody>
      </p:sp>
    </p:spTree>
    <p:extLst>
      <p:ext uri="{BB962C8B-B14F-4D97-AF65-F5344CB8AC3E}">
        <p14:creationId xmlns:p14="http://schemas.microsoft.com/office/powerpoint/2010/main" val="115281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发送</a:t>
            </a:r>
            <a:r>
              <a:rPr lang="en-US" altLang="zh-CN" dirty="0"/>
              <a:t>ARP</a:t>
            </a:r>
            <a:r>
              <a:rPr lang="zh-CN" altLang="en-US" dirty="0"/>
              <a:t>数据包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发送</a:t>
            </a:r>
            <a:r>
              <a:rPr lang="en-US" altLang="zh-CN" dirty="0"/>
              <a:t>ARP</a:t>
            </a:r>
            <a:r>
              <a:rPr lang="zh-CN" altLang="en-US" dirty="0"/>
              <a:t>数据包并获取</a:t>
            </a:r>
            <a:r>
              <a:rPr lang="en-US" altLang="zh-CN" dirty="0"/>
              <a:t>IP</a:t>
            </a:r>
            <a:r>
              <a:rPr lang="zh-CN" altLang="en-US" dirty="0"/>
              <a:t>地址与</a:t>
            </a:r>
            <a:r>
              <a:rPr lang="en-US" altLang="zh-CN" dirty="0"/>
              <a:t>MAC</a:t>
            </a:r>
            <a:r>
              <a:rPr lang="zh-CN" altLang="en-US" dirty="0"/>
              <a:t>地址的对应关系通过</a:t>
            </a:r>
            <a:r>
              <a:rPr lang="en-US" altLang="zh-CN" dirty="0" err="1"/>
              <a:t>send_getARP</a:t>
            </a:r>
            <a:r>
              <a:rPr lang="zh-CN" altLang="en-US" dirty="0"/>
              <a:t>函数来实现</a:t>
            </a:r>
            <a:endParaRPr lang="en-US" altLang="zh-CN" dirty="0"/>
          </a:p>
          <a:p>
            <a:r>
              <a:rPr lang="zh-CN" altLang="en-US" dirty="0"/>
              <a:t>参数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：</a:t>
            </a:r>
            <a:r>
              <a:rPr lang="en-US" altLang="zh-CN" dirty="0"/>
              <a:t>ARP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en-US" altLang="zh-CN" dirty="0" err="1"/>
              <a:t>my_dev_handle</a:t>
            </a:r>
            <a:r>
              <a:rPr lang="zh-CN" altLang="en-US" dirty="0"/>
              <a:t>：设备句柄</a:t>
            </a:r>
            <a:endParaRPr lang="en-US" altLang="zh-CN" dirty="0"/>
          </a:p>
          <a:p>
            <a:pPr lvl="1"/>
            <a:r>
              <a:rPr lang="en-US" altLang="zh-CN" dirty="0" err="1"/>
              <a:t>source_mac</a:t>
            </a:r>
            <a:r>
              <a:rPr lang="zh-CN" altLang="en-US" dirty="0"/>
              <a:t>：源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 err="1"/>
              <a:t>source_ip</a:t>
            </a:r>
            <a:r>
              <a:rPr lang="zh-CN" altLang="en-US" dirty="0"/>
              <a:t>：源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 err="1"/>
              <a:t>dest_ip</a:t>
            </a:r>
            <a:r>
              <a:rPr lang="zh-CN" altLang="en-US" dirty="0"/>
              <a:t>：目的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函数执行流程：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ARP</a:t>
            </a:r>
            <a:r>
              <a:rPr lang="zh-CN" altLang="en-US" dirty="0"/>
              <a:t>报文，用到了参数中的源</a:t>
            </a:r>
            <a:r>
              <a:rPr lang="en-US" altLang="zh-CN" dirty="0"/>
              <a:t>MAC</a:t>
            </a:r>
            <a:r>
              <a:rPr lang="zh-CN" altLang="en-US" dirty="0"/>
              <a:t>、源</a:t>
            </a:r>
            <a:r>
              <a:rPr lang="en-US" altLang="zh-CN" dirty="0"/>
              <a:t>IP</a:t>
            </a:r>
            <a:r>
              <a:rPr lang="zh-CN" altLang="en-US" dirty="0"/>
              <a:t>、目的</a:t>
            </a:r>
            <a:r>
              <a:rPr lang="en-US" altLang="zh-CN" dirty="0"/>
              <a:t>IP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pcap_sendpacket</a:t>
            </a:r>
            <a:r>
              <a:rPr lang="zh-CN" altLang="en-US" dirty="0"/>
              <a:t>函数发送</a:t>
            </a:r>
            <a:r>
              <a:rPr lang="en-US" altLang="zh-CN" dirty="0"/>
              <a:t>ARP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1"/>
            <a:r>
              <a:rPr lang="zh-CN" altLang="en-US" dirty="0"/>
              <a:t>循环调用</a:t>
            </a:r>
            <a:r>
              <a:rPr lang="en-US" altLang="zh-CN" dirty="0" err="1"/>
              <a:t>pacp_next_ex</a:t>
            </a:r>
            <a:r>
              <a:rPr lang="zh-CN" altLang="en-US" dirty="0"/>
              <a:t>接收报文信息，接收到报文后，首先判断其源</a:t>
            </a:r>
            <a:r>
              <a:rPr lang="en-US" altLang="zh-CN" dirty="0"/>
              <a:t>IP</a:t>
            </a:r>
            <a:r>
              <a:rPr lang="zh-CN" altLang="en-US" dirty="0"/>
              <a:t>与目的</a:t>
            </a:r>
            <a:r>
              <a:rPr lang="en-US" altLang="zh-CN" dirty="0"/>
              <a:t>IP</a:t>
            </a:r>
            <a:r>
              <a:rPr lang="zh-CN" altLang="en-US" dirty="0"/>
              <a:t>是否正确，如果正确，则解析数据包，将</a:t>
            </a:r>
            <a:r>
              <a:rPr lang="en-US" altLang="zh-CN" dirty="0"/>
              <a:t>IP</a:t>
            </a:r>
            <a:r>
              <a:rPr lang="zh-CN" altLang="en-US" dirty="0"/>
              <a:t>与</a:t>
            </a:r>
            <a:r>
              <a:rPr lang="en-US" altLang="zh-CN" dirty="0"/>
              <a:t>MAC</a:t>
            </a:r>
            <a:r>
              <a:rPr lang="zh-CN" altLang="en-US" dirty="0"/>
              <a:t>的对应关系添加到</a:t>
            </a:r>
            <a:r>
              <a:rPr lang="en-US" altLang="zh-CN" dirty="0"/>
              <a:t>ARP</a:t>
            </a:r>
            <a:r>
              <a:rPr lang="zh-CN" altLang="en-US" dirty="0"/>
              <a:t>表中。</a:t>
            </a:r>
            <a:endParaRPr lang="en-US" altLang="zh-CN" dirty="0"/>
          </a:p>
          <a:p>
            <a:pPr marL="228600" lvl="1" indent="0">
              <a:buNone/>
            </a:pPr>
            <a:r>
              <a:rPr lang="zh-CN" altLang="en-US" dirty="0"/>
              <a:t>在获取本地</a:t>
            </a:r>
            <a:r>
              <a:rPr lang="en-US" altLang="zh-CN" dirty="0"/>
              <a:t>MAC</a:t>
            </a:r>
            <a:r>
              <a:rPr lang="zh-CN" altLang="en-US" dirty="0"/>
              <a:t>地址时，需要将源</a:t>
            </a:r>
            <a:r>
              <a:rPr lang="en-US" altLang="zh-CN" dirty="0"/>
              <a:t>MAC</a:t>
            </a:r>
            <a:r>
              <a:rPr lang="zh-CN" altLang="en-US" dirty="0"/>
              <a:t>地址设置为</a:t>
            </a:r>
            <a:r>
              <a:rPr lang="en-US" altLang="zh-CN" dirty="0"/>
              <a:t>66-66-66-66-66-66</a:t>
            </a:r>
            <a:r>
              <a:rPr lang="zh-CN" altLang="en-US" dirty="0"/>
              <a:t>，将源</a:t>
            </a:r>
            <a:r>
              <a:rPr lang="en-US" altLang="zh-CN" dirty="0"/>
              <a:t>IP</a:t>
            </a:r>
            <a:r>
              <a:rPr lang="zh-CN" altLang="en-US" dirty="0"/>
              <a:t>地址设置为</a:t>
            </a:r>
            <a:r>
              <a:rPr lang="en-US" altLang="zh-CN" dirty="0"/>
              <a:t>112.112.112.112</a:t>
            </a:r>
            <a:r>
              <a:rPr lang="zh-CN" altLang="en-US" dirty="0"/>
              <a:t>，这两个地址都是虚假的地址，仅用于获取本机的</a:t>
            </a:r>
            <a:r>
              <a:rPr lang="en-US" altLang="zh-CN" dirty="0"/>
              <a:t>MAC</a:t>
            </a:r>
            <a:r>
              <a:rPr lang="zh-CN" altLang="en-US" dirty="0"/>
              <a:t>地址时发送</a:t>
            </a:r>
            <a:r>
              <a:rPr lang="en-US" altLang="zh-CN" dirty="0"/>
              <a:t>ARP</a:t>
            </a:r>
            <a:r>
              <a:rPr lang="zh-CN" altLang="en-US" dirty="0"/>
              <a:t>数据包。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3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发送</a:t>
            </a:r>
            <a:r>
              <a:rPr lang="en-US" altLang="zh-CN" dirty="0"/>
              <a:t>ARP</a:t>
            </a:r>
            <a:r>
              <a:rPr lang="zh-CN" altLang="en-US" dirty="0"/>
              <a:t>数据包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809658-A08F-0946-E29A-52A86B03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1261534"/>
            <a:ext cx="6244289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发送</a:t>
            </a:r>
            <a:r>
              <a:rPr lang="en-US" altLang="zh-CN" dirty="0"/>
              <a:t>ARP</a:t>
            </a:r>
            <a:r>
              <a:rPr lang="zh-CN" altLang="en-US" dirty="0"/>
              <a:t>数据包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CADE479-FC38-A21D-A594-AC1FB027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44" y="1015619"/>
            <a:ext cx="4442845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5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手动设置路由表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手动更改路由表项的方式是通过特定的命令：</a:t>
            </a:r>
            <a:r>
              <a:rPr lang="en-US" altLang="zh-CN" dirty="0"/>
              <a:t>exit</a:t>
            </a:r>
            <a:r>
              <a:rPr lang="zh-CN" altLang="en-US" dirty="0"/>
              <a:t>、</a:t>
            </a:r>
            <a:r>
              <a:rPr lang="en-US" altLang="zh-CN" dirty="0"/>
              <a:t>clear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remove</a:t>
            </a:r>
            <a:r>
              <a:rPr lang="zh-CN" altLang="en-US" dirty="0"/>
              <a:t>、</a:t>
            </a:r>
            <a:r>
              <a:rPr lang="en-US" altLang="zh-CN" dirty="0"/>
              <a:t>show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当输入</a:t>
            </a:r>
            <a:r>
              <a:rPr lang="en-US" altLang="zh-CN" dirty="0"/>
              <a:t>exit</a:t>
            </a:r>
            <a:r>
              <a:rPr lang="zh-CN" altLang="en-US" dirty="0"/>
              <a:t>时，退出循环，结束对路由表的手动设置。</a:t>
            </a:r>
            <a:endParaRPr lang="en-US" altLang="zh-CN" dirty="0"/>
          </a:p>
          <a:p>
            <a:r>
              <a:rPr lang="zh-CN" altLang="en-US" dirty="0"/>
              <a:t>当要添加路由表项时，按照“</a:t>
            </a:r>
            <a:r>
              <a:rPr lang="en-US" altLang="zh-CN" dirty="0"/>
              <a:t>insert </a:t>
            </a:r>
            <a:r>
              <a:rPr lang="zh-CN" altLang="en-US" dirty="0"/>
              <a:t>目的网络</a:t>
            </a:r>
            <a:r>
              <a:rPr lang="en-US" altLang="zh-CN" dirty="0"/>
              <a:t>IP </a:t>
            </a:r>
            <a:r>
              <a:rPr lang="zh-CN" altLang="en-US" dirty="0"/>
              <a:t>掩码 下一跳”的格式来输入命令，例如：</a:t>
            </a:r>
            <a:endParaRPr lang="en-US" altLang="zh-CN" dirty="0"/>
          </a:p>
          <a:p>
            <a:r>
              <a:rPr lang="en-US" altLang="zh-CN" dirty="0"/>
              <a:t>insert 206.1.3.0 255.255.255.0 206.1.2.2</a:t>
            </a:r>
          </a:p>
          <a:p>
            <a:r>
              <a:rPr lang="zh-CN" altLang="en-US" dirty="0"/>
              <a:t>当输入</a:t>
            </a:r>
            <a:r>
              <a:rPr lang="en-US" altLang="zh-CN" dirty="0"/>
              <a:t>show</a:t>
            </a:r>
            <a:r>
              <a:rPr lang="zh-CN" altLang="en-US" dirty="0"/>
              <a:t>时，会打印整个路由表，并标出每一个路由表项的下表。</a:t>
            </a:r>
            <a:endParaRPr lang="en-US" altLang="zh-CN" dirty="0"/>
          </a:p>
          <a:p>
            <a:r>
              <a:rPr lang="zh-CN" altLang="en-US" dirty="0"/>
              <a:t>当要删除某一个路由表项时，按照“</a:t>
            </a:r>
            <a:r>
              <a:rPr lang="en-US" altLang="zh-CN" dirty="0"/>
              <a:t>remove index”</a:t>
            </a:r>
            <a:r>
              <a:rPr lang="zh-CN" altLang="en-US" dirty="0"/>
              <a:t>的格式来输入命令，例如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remove 2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表示删除下标为</a:t>
            </a:r>
            <a:r>
              <a:rPr lang="en-US" altLang="zh-CN" dirty="0"/>
              <a:t>2</a:t>
            </a:r>
            <a:r>
              <a:rPr lang="zh-CN" altLang="en-US" dirty="0"/>
              <a:t>的路由表项。</a:t>
            </a:r>
            <a:endParaRPr lang="en-US" altLang="zh-CN" dirty="0"/>
          </a:p>
          <a:p>
            <a:r>
              <a:rPr lang="zh-CN" altLang="en-US" dirty="0"/>
              <a:t>当输入</a:t>
            </a:r>
            <a:r>
              <a:rPr lang="en-US" altLang="zh-CN" dirty="0"/>
              <a:t>clear</a:t>
            </a:r>
            <a:r>
              <a:rPr lang="zh-CN" altLang="en-US" dirty="0"/>
              <a:t>时，会清空整个路由表。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054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手动设置路由表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7FFDB0C-3DF0-6816-6E2D-062A61C67E31}"/>
              </a:ext>
            </a:extLst>
          </p:cNvPr>
          <p:cNvGrpSpPr/>
          <p:nvPr/>
        </p:nvGrpSpPr>
        <p:grpSpPr>
          <a:xfrm>
            <a:off x="3174809" y="1143267"/>
            <a:ext cx="5266457" cy="5325267"/>
            <a:chOff x="3496542" y="1185600"/>
            <a:chExt cx="4419983" cy="41685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56C43AF-B674-20ED-A2BE-CB3D60105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6542" y="1185600"/>
              <a:ext cx="4419983" cy="358933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DC673A0-410C-312C-0250-78E966100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6542" y="4774931"/>
              <a:ext cx="4419983" cy="579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17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转发数据包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r>
              <a:rPr lang="zh-CN" altLang="en-US" dirty="0"/>
              <a:t>在捕获到数据包后，需要首先判断数据包的</a:t>
            </a:r>
            <a:r>
              <a:rPr lang="en-US" altLang="zh-CN" dirty="0"/>
              <a:t>IP</a:t>
            </a:r>
            <a:r>
              <a:rPr lang="zh-CN" altLang="en-US" dirty="0"/>
              <a:t>地址是否与本地的</a:t>
            </a:r>
            <a:r>
              <a:rPr lang="en-US" altLang="zh-CN" dirty="0"/>
              <a:t>IP</a:t>
            </a:r>
            <a:r>
              <a:rPr lang="zh-CN" altLang="en-US" dirty="0"/>
              <a:t>地址相同，以及</a:t>
            </a:r>
            <a:r>
              <a:rPr lang="en-US" altLang="zh-CN" dirty="0"/>
              <a:t>MAC</a:t>
            </a:r>
            <a:r>
              <a:rPr lang="zh-CN" altLang="en-US" dirty="0"/>
              <a:t>地址是否与本地的</a:t>
            </a:r>
            <a:r>
              <a:rPr lang="en-US" altLang="zh-CN" dirty="0"/>
              <a:t>MAC</a:t>
            </a:r>
            <a:r>
              <a:rPr lang="zh-CN" altLang="en-US" dirty="0"/>
              <a:t>地址相同。如果</a:t>
            </a:r>
            <a:r>
              <a:rPr lang="en-US" altLang="zh-CN" dirty="0"/>
              <a:t>MAC</a:t>
            </a:r>
            <a:r>
              <a:rPr lang="zh-CN" altLang="en-US" dirty="0"/>
              <a:t>地址与本地的</a:t>
            </a:r>
            <a:r>
              <a:rPr lang="en-US" altLang="zh-CN" dirty="0"/>
              <a:t>MAC</a:t>
            </a:r>
            <a:r>
              <a:rPr lang="zh-CN" altLang="en-US" dirty="0"/>
              <a:t>地址不同，则不做处理，丢弃数据包，如果</a:t>
            </a:r>
            <a:r>
              <a:rPr lang="en-US" altLang="zh-CN" dirty="0"/>
              <a:t>IP</a:t>
            </a:r>
            <a:r>
              <a:rPr lang="zh-CN" altLang="en-US" dirty="0"/>
              <a:t>地址与本地的</a:t>
            </a:r>
            <a:r>
              <a:rPr lang="en-US" altLang="zh-CN" dirty="0"/>
              <a:t>IP</a:t>
            </a:r>
            <a:r>
              <a:rPr lang="zh-CN" altLang="en-US" dirty="0"/>
              <a:t>地址相同，也不做处理，因为这样的数据包不需要被转发。</a:t>
            </a:r>
            <a:endParaRPr lang="en-US" altLang="zh-CN" dirty="0"/>
          </a:p>
          <a:p>
            <a:r>
              <a:rPr lang="zh-CN" altLang="en-US" dirty="0"/>
              <a:t>之后要调用</a:t>
            </a:r>
            <a:r>
              <a:rPr lang="en-US" altLang="zh-CN" dirty="0" err="1"/>
              <a:t>RoutingTable</a:t>
            </a:r>
            <a:r>
              <a:rPr lang="zh-CN" altLang="en-US" dirty="0"/>
              <a:t>类中的</a:t>
            </a:r>
            <a:r>
              <a:rPr lang="en-US" altLang="zh-CN" dirty="0" err="1"/>
              <a:t>selectHop</a:t>
            </a:r>
            <a:r>
              <a:rPr lang="zh-CN" altLang="en-US" dirty="0"/>
              <a:t>函数获取下一跳的地址。</a:t>
            </a:r>
            <a:endParaRPr lang="en-US" altLang="zh-CN" dirty="0"/>
          </a:p>
          <a:p>
            <a:r>
              <a:rPr lang="zh-CN" altLang="en-US" dirty="0"/>
              <a:t>之后要通过下一跳的地址选择路由器的发送端口。</a:t>
            </a:r>
            <a:endParaRPr lang="en-US" altLang="zh-CN" dirty="0"/>
          </a:p>
          <a:p>
            <a:r>
              <a:rPr lang="zh-CN" altLang="en-US" dirty="0"/>
              <a:t>之后要查找</a:t>
            </a:r>
            <a:r>
              <a:rPr lang="en-US" altLang="zh-CN" dirty="0"/>
              <a:t>ARP</a:t>
            </a:r>
            <a:r>
              <a:rPr lang="zh-CN" altLang="en-US" dirty="0"/>
              <a:t>表来获取</a:t>
            </a:r>
            <a:r>
              <a:rPr lang="en-US" altLang="zh-CN" dirty="0"/>
              <a:t>MAC</a:t>
            </a:r>
            <a:r>
              <a:rPr lang="zh-CN" altLang="en-US" dirty="0"/>
              <a:t>地址，如果没有对应的</a:t>
            </a:r>
            <a:r>
              <a:rPr lang="en-US" altLang="zh-CN" dirty="0"/>
              <a:t>MAC</a:t>
            </a:r>
            <a:r>
              <a:rPr lang="zh-CN" altLang="en-US" dirty="0"/>
              <a:t>地址，则需要发送</a:t>
            </a:r>
            <a:r>
              <a:rPr lang="en-US" altLang="zh-CN" dirty="0"/>
              <a:t>ARP</a:t>
            </a:r>
            <a:r>
              <a:rPr lang="zh-CN" altLang="en-US" dirty="0"/>
              <a:t>数据包来获取。</a:t>
            </a:r>
            <a:endParaRPr lang="en-US" altLang="zh-CN" dirty="0"/>
          </a:p>
          <a:p>
            <a:r>
              <a:rPr lang="zh-CN" altLang="en-US" dirty="0"/>
              <a:t>之后更改数据包中的源</a:t>
            </a:r>
            <a:r>
              <a:rPr lang="en-US" altLang="zh-CN" dirty="0"/>
              <a:t>MAC</a:t>
            </a:r>
            <a:r>
              <a:rPr lang="zh-CN" altLang="en-US" dirty="0"/>
              <a:t>与目的</a:t>
            </a:r>
            <a:r>
              <a:rPr lang="en-US" altLang="zh-CN" dirty="0"/>
              <a:t>MAC</a:t>
            </a:r>
            <a:r>
              <a:rPr lang="zh-CN" altLang="en-US" dirty="0"/>
              <a:t>，最后发送数据包。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603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转发数据包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86C132-CF6B-82C0-FD19-5205D517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008" y="1355728"/>
            <a:ext cx="4419983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0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10D6A-F1CF-74DF-31FE-E8B9291F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36" y="126491"/>
            <a:ext cx="1849797" cy="138057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33729-8EC0-9115-333C-137DDB07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87" y="381000"/>
            <a:ext cx="5310206" cy="5653995"/>
          </a:xfrm>
        </p:spPr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303133"/>
                </a:solidFill>
                <a:effectLst/>
                <a:latin typeface="Avenir"/>
              </a:rPr>
              <a:t>1</a:t>
            </a:r>
            <a:r>
              <a:rPr lang="zh-CN" altLang="en-US" sz="3600" dirty="0">
                <a:solidFill>
                  <a:srgbClr val="303133"/>
                </a:solidFill>
                <a:latin typeface="Avenir"/>
              </a:rPr>
              <a:t> </a:t>
            </a:r>
            <a:r>
              <a:rPr lang="zh-CN" altLang="en-US" sz="3600" b="0" i="0" dirty="0">
                <a:solidFill>
                  <a:srgbClr val="303133"/>
                </a:solidFill>
                <a:effectLst/>
                <a:latin typeface="Avenir"/>
              </a:rPr>
              <a:t>设计思路</a:t>
            </a:r>
            <a:endParaRPr lang="en-US" altLang="zh-CN" sz="3600" b="0" i="0" dirty="0">
              <a:solidFill>
                <a:srgbClr val="303133"/>
              </a:solidFill>
              <a:effectLst/>
              <a:latin typeface="Avenir"/>
            </a:endParaRPr>
          </a:p>
          <a:p>
            <a:pPr lvl="1"/>
            <a:r>
              <a:rPr lang="en-US" altLang="zh-CN" sz="2000" dirty="0">
                <a:solidFill>
                  <a:srgbClr val="303133"/>
                </a:solidFill>
                <a:latin typeface="Avenir"/>
              </a:rPr>
              <a:t>1.1 </a:t>
            </a:r>
            <a:r>
              <a:rPr lang="zh-CN" altLang="en-US" sz="2000" dirty="0">
                <a:solidFill>
                  <a:srgbClr val="303133"/>
                </a:solidFill>
                <a:latin typeface="Avenir"/>
              </a:rPr>
              <a:t>程序执行流程</a:t>
            </a:r>
            <a:endParaRPr lang="en-US" altLang="zh-CN" sz="2000" dirty="0">
              <a:solidFill>
                <a:srgbClr val="303133"/>
              </a:solidFill>
              <a:latin typeface="Avenir"/>
            </a:endParaRPr>
          </a:p>
          <a:p>
            <a:pPr lvl="1"/>
            <a:r>
              <a:rPr lang="en-US" altLang="zh-CN" sz="2000" b="0" i="0" dirty="0">
                <a:solidFill>
                  <a:srgbClr val="303133"/>
                </a:solidFill>
                <a:effectLst/>
                <a:latin typeface="Avenir"/>
              </a:rPr>
              <a:t>1.2 </a:t>
            </a:r>
            <a:r>
              <a:rPr lang="zh-CN" altLang="en-US" sz="2000" b="0" i="0" dirty="0">
                <a:solidFill>
                  <a:srgbClr val="303133"/>
                </a:solidFill>
                <a:effectLst/>
                <a:latin typeface="Avenir"/>
              </a:rPr>
              <a:t>核心数据结构</a:t>
            </a:r>
            <a:endParaRPr lang="en-US" altLang="zh-CN" sz="2000" b="0" i="0" dirty="0">
              <a:solidFill>
                <a:srgbClr val="303133"/>
              </a:solidFill>
              <a:effectLst/>
              <a:latin typeface="Avenir"/>
            </a:endParaRPr>
          </a:p>
          <a:p>
            <a:r>
              <a:rPr lang="en-US" altLang="zh-CN" sz="3600" b="0" i="0" dirty="0">
                <a:solidFill>
                  <a:srgbClr val="303133"/>
                </a:solidFill>
                <a:effectLst/>
                <a:latin typeface="Avenir"/>
              </a:rPr>
              <a:t>2</a:t>
            </a:r>
            <a:r>
              <a:rPr lang="zh-CN" altLang="en-US" sz="3600" dirty="0">
                <a:solidFill>
                  <a:srgbClr val="303133"/>
                </a:solidFill>
                <a:latin typeface="Avenir"/>
              </a:rPr>
              <a:t> </a:t>
            </a:r>
            <a:r>
              <a:rPr lang="zh-CN" altLang="en-US" sz="3600" b="0" i="0" dirty="0">
                <a:solidFill>
                  <a:srgbClr val="303133"/>
                </a:solidFill>
                <a:effectLst/>
                <a:latin typeface="Avenir"/>
              </a:rPr>
              <a:t>开发和实现过程</a:t>
            </a:r>
            <a:endParaRPr lang="en-US" altLang="zh-CN" sz="3600" b="0" i="0" dirty="0">
              <a:solidFill>
                <a:srgbClr val="303133"/>
              </a:solidFill>
              <a:effectLst/>
              <a:latin typeface="Avenir"/>
            </a:endParaRPr>
          </a:p>
          <a:p>
            <a:pPr lvl="1"/>
            <a:r>
              <a:rPr lang="en-US" altLang="zh-CN" sz="2000" dirty="0">
                <a:solidFill>
                  <a:srgbClr val="303133"/>
                </a:solidFill>
                <a:latin typeface="Avenir"/>
              </a:rPr>
              <a:t>2.1 </a:t>
            </a:r>
            <a:r>
              <a:rPr lang="zh-CN" altLang="en-US" sz="2000" dirty="0">
                <a:solidFill>
                  <a:srgbClr val="303133"/>
                </a:solidFill>
                <a:latin typeface="Avenir"/>
              </a:rPr>
              <a:t>发送</a:t>
            </a:r>
            <a:r>
              <a:rPr lang="en-US" altLang="zh-CN" sz="2000" dirty="0">
                <a:solidFill>
                  <a:srgbClr val="303133"/>
                </a:solidFill>
                <a:latin typeface="Avenir"/>
              </a:rPr>
              <a:t>ARP</a:t>
            </a:r>
            <a:r>
              <a:rPr lang="zh-CN" altLang="en-US" sz="2000" dirty="0">
                <a:solidFill>
                  <a:srgbClr val="303133"/>
                </a:solidFill>
                <a:latin typeface="Avenir"/>
              </a:rPr>
              <a:t>数据包</a:t>
            </a:r>
            <a:endParaRPr lang="en-US" altLang="zh-CN" sz="2000" dirty="0">
              <a:solidFill>
                <a:srgbClr val="303133"/>
              </a:solidFill>
              <a:latin typeface="Avenir"/>
            </a:endParaRPr>
          </a:p>
          <a:p>
            <a:pPr lvl="1"/>
            <a:r>
              <a:rPr lang="en-US" altLang="zh-CN" sz="2000" dirty="0">
                <a:solidFill>
                  <a:srgbClr val="303133"/>
                </a:solidFill>
                <a:latin typeface="Avenir"/>
              </a:rPr>
              <a:t>2.2 </a:t>
            </a:r>
            <a:r>
              <a:rPr lang="zh-CN" altLang="en-US" sz="2000" dirty="0">
                <a:solidFill>
                  <a:srgbClr val="303133"/>
                </a:solidFill>
                <a:latin typeface="Avenir"/>
              </a:rPr>
              <a:t>手动设置路由表</a:t>
            </a:r>
            <a:endParaRPr lang="en-US" altLang="zh-CN" sz="2000" dirty="0">
              <a:solidFill>
                <a:srgbClr val="303133"/>
              </a:solidFill>
              <a:latin typeface="Avenir"/>
            </a:endParaRPr>
          </a:p>
          <a:p>
            <a:pPr lvl="1"/>
            <a:r>
              <a:rPr lang="en-US" altLang="zh-CN" sz="2000" dirty="0">
                <a:solidFill>
                  <a:srgbClr val="303133"/>
                </a:solidFill>
                <a:latin typeface="Avenir"/>
              </a:rPr>
              <a:t>2.3 </a:t>
            </a:r>
            <a:r>
              <a:rPr lang="zh-CN" altLang="en-US" sz="2000" dirty="0">
                <a:solidFill>
                  <a:srgbClr val="303133"/>
                </a:solidFill>
                <a:latin typeface="Avenir"/>
              </a:rPr>
              <a:t>转发数据包</a:t>
            </a:r>
            <a:endParaRPr lang="en-US" altLang="zh-CN" sz="2000" dirty="0">
              <a:solidFill>
                <a:srgbClr val="303133"/>
              </a:solidFill>
              <a:latin typeface="Avenir"/>
            </a:endParaRPr>
          </a:p>
          <a:p>
            <a:r>
              <a:rPr lang="en-US" altLang="zh-CN" sz="3600" b="0" i="0" dirty="0">
                <a:solidFill>
                  <a:srgbClr val="303133"/>
                </a:solidFill>
                <a:effectLst/>
                <a:latin typeface="Avenir"/>
              </a:rPr>
              <a:t>3</a:t>
            </a:r>
            <a:r>
              <a:rPr lang="zh-CN" altLang="en-US" sz="3600" dirty="0">
                <a:solidFill>
                  <a:srgbClr val="303133"/>
                </a:solidFill>
                <a:latin typeface="Avenir"/>
              </a:rPr>
              <a:t> </a:t>
            </a:r>
            <a:r>
              <a:rPr lang="zh-CN" altLang="en-US" sz="3600" b="0" i="0" dirty="0">
                <a:solidFill>
                  <a:srgbClr val="303133"/>
                </a:solidFill>
                <a:effectLst/>
                <a:latin typeface="Avenir"/>
              </a:rPr>
              <a:t>测试方法和过程</a:t>
            </a:r>
            <a:endParaRPr lang="en-US" altLang="zh-CN" sz="3600" b="0" i="0" dirty="0">
              <a:solidFill>
                <a:srgbClr val="303133"/>
              </a:solidFill>
              <a:effectLst/>
              <a:latin typeface="Avenir"/>
            </a:endParaRPr>
          </a:p>
          <a:p>
            <a:pPr lvl="1"/>
            <a:r>
              <a:rPr lang="en-US" altLang="zh-CN" sz="1800" dirty="0">
                <a:solidFill>
                  <a:srgbClr val="303133"/>
                </a:solidFill>
                <a:latin typeface="Avenir"/>
              </a:rPr>
              <a:t>3.1 </a:t>
            </a:r>
            <a:r>
              <a:rPr lang="zh-CN" altLang="en-US" sz="1800" dirty="0">
                <a:solidFill>
                  <a:srgbClr val="303133"/>
                </a:solidFill>
                <a:latin typeface="Avenir"/>
              </a:rPr>
              <a:t>转发数据包前的准备工作</a:t>
            </a:r>
            <a:endParaRPr lang="en-US" altLang="zh-CN" sz="1800" dirty="0">
              <a:solidFill>
                <a:srgbClr val="303133"/>
              </a:solidFill>
              <a:latin typeface="Avenir"/>
            </a:endParaRPr>
          </a:p>
          <a:p>
            <a:pPr lvl="1"/>
            <a:r>
              <a:rPr lang="en-US" altLang="zh-CN" sz="1800" dirty="0">
                <a:solidFill>
                  <a:srgbClr val="303133"/>
                </a:solidFill>
                <a:latin typeface="Avenir"/>
              </a:rPr>
              <a:t>3.2 </a:t>
            </a:r>
            <a:r>
              <a:rPr lang="zh-CN" altLang="en-US" sz="1800" dirty="0">
                <a:solidFill>
                  <a:srgbClr val="303133"/>
                </a:solidFill>
                <a:latin typeface="Avenir"/>
              </a:rPr>
              <a:t>转发数据包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06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转发数据包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683F6B-99A5-DB22-40A6-9BDF0786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481" y="473242"/>
            <a:ext cx="4397121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88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转发数据包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17F357-2578-D49E-E9A0-E70A4227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430" y="753090"/>
            <a:ext cx="4435224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1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222-A82B-6DD3-CE66-4988CB20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333" y="2386744"/>
            <a:ext cx="6335525" cy="1645920"/>
          </a:xfrm>
        </p:spPr>
        <p:txBody>
          <a:bodyPr/>
          <a:lstStyle/>
          <a:p>
            <a:r>
              <a:rPr lang="en-US" altLang="zh-CN" sz="4000" dirty="0">
                <a:solidFill>
                  <a:srgbClr val="303133"/>
                </a:solidFill>
                <a:latin typeface="Avenir"/>
              </a:rPr>
              <a:t>3</a:t>
            </a:r>
            <a:r>
              <a:rPr lang="en-US" altLang="zh-CN" sz="4000" b="0" i="0" dirty="0">
                <a:solidFill>
                  <a:srgbClr val="303133"/>
                </a:solidFill>
                <a:effectLst/>
                <a:latin typeface="Avenir"/>
              </a:rPr>
              <a:t> </a:t>
            </a:r>
            <a:r>
              <a:rPr lang="zh-CN" altLang="en-US" sz="4000" b="0" i="0" dirty="0">
                <a:solidFill>
                  <a:srgbClr val="303133"/>
                </a:solidFill>
                <a:effectLst/>
                <a:latin typeface="Avenir"/>
              </a:rPr>
              <a:t>测试方法和过程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F1487D-9EA6-C931-F206-9D1A767A2144}"/>
              </a:ext>
            </a:extLst>
          </p:cNvPr>
          <p:cNvSpPr txBox="1"/>
          <p:nvPr/>
        </p:nvSpPr>
        <p:spPr>
          <a:xfrm>
            <a:off x="7882467" y="2886538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3.1 </a:t>
            </a:r>
            <a:r>
              <a:rPr lang="zh-CN" altLang="en-US" dirty="0"/>
              <a:t>转发数据包前的准备工作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3.2 </a:t>
            </a:r>
            <a:r>
              <a:rPr lang="zh-CN" altLang="en-US" dirty="0"/>
              <a:t>转发数据包</a:t>
            </a:r>
          </a:p>
        </p:txBody>
      </p:sp>
    </p:spTree>
    <p:extLst>
      <p:ext uri="{BB962C8B-B14F-4D97-AF65-F5344CB8AC3E}">
        <p14:creationId xmlns:p14="http://schemas.microsoft.com/office/powerpoint/2010/main" val="419405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933" y="1283368"/>
            <a:ext cx="5257800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在实验中用到了助教老师提供的</a:t>
            </a:r>
            <a:r>
              <a:rPr lang="en-US" altLang="zh-CN" dirty="0"/>
              <a:t>4</a:t>
            </a:r>
            <a:r>
              <a:rPr lang="zh-CN" altLang="en-US" dirty="0"/>
              <a:t>台虚拟机中的第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台和本机，分别作为主机</a:t>
            </a:r>
            <a:r>
              <a:rPr lang="en-US" altLang="zh-CN" dirty="0"/>
              <a:t>1</a:t>
            </a:r>
            <a:r>
              <a:rPr lang="zh-CN" altLang="en-US" dirty="0"/>
              <a:t>、路由器</a:t>
            </a:r>
            <a:r>
              <a:rPr lang="en-US" altLang="zh-CN" dirty="0"/>
              <a:t>2</a:t>
            </a:r>
            <a:r>
              <a:rPr lang="zh-CN" altLang="en-US" dirty="0"/>
              <a:t>、主机</a:t>
            </a:r>
            <a:r>
              <a:rPr lang="en-US" altLang="zh-CN" dirty="0"/>
              <a:t>2</a:t>
            </a:r>
            <a:r>
              <a:rPr lang="zh-CN" altLang="en-US" dirty="0"/>
              <a:t>、路由器</a:t>
            </a:r>
            <a:r>
              <a:rPr lang="en-US" altLang="zh-CN" dirty="0"/>
              <a:t>1</a:t>
            </a:r>
            <a:r>
              <a:rPr lang="zh-CN" altLang="en-US" dirty="0"/>
              <a:t>。其中，在路由器</a:t>
            </a:r>
            <a:r>
              <a:rPr lang="en-US" altLang="zh-CN" dirty="0"/>
              <a:t>1</a:t>
            </a:r>
            <a:r>
              <a:rPr lang="zh-CN" altLang="en-US" dirty="0"/>
              <a:t>中运行我们的路由程序。我们尝试用主机</a:t>
            </a:r>
            <a:r>
              <a:rPr lang="en-US" altLang="zh-CN" dirty="0"/>
              <a:t>1</a:t>
            </a:r>
            <a:r>
              <a:rPr lang="zh-CN" altLang="en-US" dirty="0"/>
              <a:t>去</a:t>
            </a:r>
            <a:r>
              <a:rPr lang="en-US" altLang="zh-CN" dirty="0"/>
              <a:t>ping</a:t>
            </a:r>
            <a:r>
              <a:rPr lang="zh-CN" altLang="en-US" dirty="0"/>
              <a:t>主机</a:t>
            </a:r>
            <a:r>
              <a:rPr lang="en-US" altLang="zh-CN" dirty="0"/>
              <a:t>2</a:t>
            </a:r>
            <a:r>
              <a:rPr lang="zh-CN" altLang="en-US" dirty="0"/>
              <a:t>，其间先后经过路由器</a:t>
            </a:r>
            <a:r>
              <a:rPr lang="en-US" altLang="zh-CN" dirty="0"/>
              <a:t>1</a:t>
            </a:r>
            <a:r>
              <a:rPr lang="zh-CN" altLang="en-US" dirty="0"/>
              <a:t>和路由器</a:t>
            </a:r>
            <a:r>
              <a:rPr lang="en-US" altLang="zh-CN" dirty="0"/>
              <a:t>2</a:t>
            </a:r>
            <a:r>
              <a:rPr lang="zh-CN" altLang="en-US" dirty="0"/>
              <a:t>的转发，以此来测试我们的路由器程序。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4652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rgbClr val="303133"/>
                </a:solidFill>
                <a:latin typeface="Avenir"/>
              </a:rPr>
              <a:t>3</a:t>
            </a:r>
            <a:r>
              <a:rPr lang="en-US" altLang="zh-CN" dirty="0">
                <a:solidFill>
                  <a:srgbClr val="303133"/>
                </a:solidFill>
                <a:latin typeface="Avenir"/>
              </a:rPr>
              <a:t>.1</a:t>
            </a:r>
            <a:r>
              <a:rPr lang="en-US" altLang="zh-CN" sz="2800" b="0" i="0" dirty="0">
                <a:solidFill>
                  <a:srgbClr val="303133"/>
                </a:solidFill>
                <a:effectLst/>
                <a:latin typeface="Avenir"/>
              </a:rPr>
              <a:t> </a:t>
            </a:r>
            <a:r>
              <a:rPr lang="zh-CN" altLang="en-US" sz="2800" b="0" i="0" dirty="0">
                <a:solidFill>
                  <a:srgbClr val="303133"/>
                </a:solidFill>
                <a:effectLst/>
                <a:latin typeface="Avenir"/>
              </a:rPr>
              <a:t>转发数据包前的</a:t>
            </a:r>
            <a:br>
              <a:rPr lang="en-US" altLang="zh-CN" sz="2800" b="0" i="0" dirty="0">
                <a:solidFill>
                  <a:srgbClr val="303133"/>
                </a:solidFill>
                <a:effectLst/>
                <a:latin typeface="Avenir"/>
              </a:rPr>
            </a:br>
            <a:r>
              <a:rPr lang="zh-CN" altLang="en-US" sz="2800" b="0" i="0" dirty="0">
                <a:solidFill>
                  <a:srgbClr val="303133"/>
                </a:solidFill>
                <a:effectLst/>
                <a:latin typeface="Avenir"/>
              </a:rPr>
              <a:t>准备工作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4567544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转发数据包前的准备工作包括获取设备列表、选择设备、捕获本地</a:t>
            </a:r>
            <a:r>
              <a:rPr lang="en-US" altLang="zh-CN" dirty="0"/>
              <a:t>MAC</a:t>
            </a:r>
            <a:r>
              <a:rPr lang="zh-CN" altLang="en-US" dirty="0"/>
              <a:t>地址和添加路由表项。获取设备列表及选择设备的过程如图所示。可以看到程序捕获到了</a:t>
            </a:r>
            <a:r>
              <a:rPr lang="en-US" altLang="zh-CN" dirty="0"/>
              <a:t>13</a:t>
            </a:r>
            <a:r>
              <a:rPr lang="zh-CN" altLang="en-US" dirty="0"/>
              <a:t>个设备，由于我们要用</a:t>
            </a:r>
            <a:r>
              <a:rPr lang="en-US" altLang="zh-CN" dirty="0"/>
              <a:t>VMware</a:t>
            </a:r>
            <a:r>
              <a:rPr lang="zh-CN" altLang="en-US" dirty="0"/>
              <a:t>与虚拟机进行通信，因此选择设备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VMnet8</a:t>
            </a:r>
            <a:r>
              <a:rPr lang="zh-CN" altLang="en-US" dirty="0"/>
              <a:t>。之后可以看到程序获取了本地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AAD7D4-7A5F-92DC-9682-B3E4E3C73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2" y="0"/>
            <a:ext cx="5775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88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rgbClr val="303133"/>
                </a:solidFill>
                <a:latin typeface="Avenir"/>
              </a:rPr>
              <a:t>3</a:t>
            </a:r>
            <a:r>
              <a:rPr lang="en-US" altLang="zh-CN" dirty="0">
                <a:solidFill>
                  <a:srgbClr val="303133"/>
                </a:solidFill>
                <a:latin typeface="Avenir"/>
              </a:rPr>
              <a:t>.1</a:t>
            </a:r>
            <a:r>
              <a:rPr lang="en-US" altLang="zh-CN" sz="2800" b="0" i="0" dirty="0">
                <a:solidFill>
                  <a:srgbClr val="303133"/>
                </a:solidFill>
                <a:effectLst/>
                <a:latin typeface="Avenir"/>
              </a:rPr>
              <a:t> </a:t>
            </a:r>
            <a:r>
              <a:rPr lang="zh-CN" altLang="en-US" sz="2800" b="0" i="0" dirty="0">
                <a:solidFill>
                  <a:srgbClr val="303133"/>
                </a:solidFill>
                <a:effectLst/>
                <a:latin typeface="Avenir"/>
              </a:rPr>
              <a:t>转发数据包前的</a:t>
            </a:r>
            <a:br>
              <a:rPr lang="en-US" altLang="zh-CN" sz="2800" b="0" i="0" dirty="0">
                <a:solidFill>
                  <a:srgbClr val="303133"/>
                </a:solidFill>
                <a:effectLst/>
                <a:latin typeface="Avenir"/>
              </a:rPr>
            </a:br>
            <a:r>
              <a:rPr lang="zh-CN" altLang="en-US" sz="2800" b="0" i="0" dirty="0">
                <a:solidFill>
                  <a:srgbClr val="303133"/>
                </a:solidFill>
                <a:effectLst/>
                <a:latin typeface="Avenir"/>
              </a:rPr>
              <a:t>准备工作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4567544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设置路由表的过程如图所示。可以看到我们测试了</a:t>
            </a:r>
            <a:r>
              <a:rPr lang="en-US" altLang="zh-CN" dirty="0"/>
              <a:t>show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remove</a:t>
            </a:r>
            <a:r>
              <a:rPr lang="zh-CN" altLang="en-US" dirty="0"/>
              <a:t>、</a:t>
            </a:r>
            <a:r>
              <a:rPr lang="en-US" altLang="zh-CN" dirty="0"/>
              <a:t>exit</a:t>
            </a:r>
            <a:r>
              <a:rPr lang="zh-CN" altLang="en-US" dirty="0"/>
              <a:t>指令，他们均能正确执行。为了让数据包能从主机</a:t>
            </a:r>
            <a:r>
              <a:rPr lang="en-US" altLang="zh-CN" dirty="0"/>
              <a:t>1</a:t>
            </a:r>
            <a:r>
              <a:rPr lang="zh-CN" altLang="en-US" dirty="0"/>
              <a:t>传输到主机</a:t>
            </a:r>
            <a:r>
              <a:rPr lang="en-US" altLang="zh-CN" dirty="0"/>
              <a:t>2</a:t>
            </a:r>
            <a:r>
              <a:rPr lang="zh-CN" altLang="en-US" dirty="0"/>
              <a:t>，我们添加了路由表项：</a:t>
            </a:r>
            <a:r>
              <a:rPr lang="en-US" altLang="zh-CN" dirty="0"/>
              <a:t>206.1.3.0 255.255.255.0 206.1.2.2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037AA0-B6AC-A828-61BD-3EC85FBC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75" y="0"/>
            <a:ext cx="5775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2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303133"/>
                </a:solidFill>
                <a:latin typeface="Avenir"/>
              </a:rPr>
              <a:t>3</a:t>
            </a:r>
            <a:r>
              <a:rPr lang="en-US" altLang="zh-CN" dirty="0">
                <a:solidFill>
                  <a:srgbClr val="303133"/>
                </a:solidFill>
                <a:latin typeface="Avenir"/>
              </a:rPr>
              <a:t>.2</a:t>
            </a:r>
            <a:r>
              <a:rPr lang="en-US" altLang="zh-CN" sz="2800" b="0" i="0" dirty="0">
                <a:solidFill>
                  <a:srgbClr val="303133"/>
                </a:solidFill>
                <a:effectLst/>
                <a:latin typeface="Avenir"/>
              </a:rPr>
              <a:t> </a:t>
            </a:r>
            <a:r>
              <a:rPr lang="zh-CN" altLang="en-US" sz="2800" b="0" i="0" dirty="0">
                <a:solidFill>
                  <a:srgbClr val="303133"/>
                </a:solidFill>
                <a:effectLst/>
                <a:latin typeface="Avenir"/>
              </a:rPr>
              <a:t>转发数据包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4567544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转发数据包的过程如图所示（以其中某一次发送为例）。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接收到数据包后，在程序运行的界面中显示了接收到的数据包内容、获取的下一跳地址和经过路由程序处理后的数据包。可以看到路由器</a:t>
            </a:r>
            <a:r>
              <a:rPr lang="en-US" altLang="zh-CN" dirty="0"/>
              <a:t>1</a:t>
            </a:r>
            <a:r>
              <a:rPr lang="zh-CN" altLang="en-US" dirty="0"/>
              <a:t>先是接收到了主机</a:t>
            </a:r>
            <a:r>
              <a:rPr lang="en-US" altLang="zh-CN" dirty="0"/>
              <a:t>1</a:t>
            </a:r>
            <a:r>
              <a:rPr lang="zh-CN" altLang="en-US" dirty="0"/>
              <a:t>到主机</a:t>
            </a:r>
            <a:r>
              <a:rPr lang="en-US" altLang="zh-CN" dirty="0"/>
              <a:t>2</a:t>
            </a:r>
            <a:r>
              <a:rPr lang="zh-CN" altLang="en-US" dirty="0"/>
              <a:t>的数据包，之后更改了源</a:t>
            </a:r>
            <a:r>
              <a:rPr lang="en-US" altLang="zh-CN" dirty="0"/>
              <a:t>MAC</a:t>
            </a:r>
            <a:r>
              <a:rPr lang="zh-CN" altLang="en-US" dirty="0"/>
              <a:t>地址和目的</a:t>
            </a:r>
            <a:r>
              <a:rPr lang="en-US" altLang="zh-CN" dirty="0"/>
              <a:t>MAC</a:t>
            </a:r>
            <a:r>
              <a:rPr lang="zh-CN" altLang="en-US" dirty="0"/>
              <a:t>地址后进行了转发，稍后收到了主机</a:t>
            </a:r>
            <a:r>
              <a:rPr lang="en-US" altLang="zh-CN" dirty="0"/>
              <a:t>2</a:t>
            </a:r>
            <a:r>
              <a:rPr lang="zh-CN" altLang="en-US" dirty="0"/>
              <a:t>到主机</a:t>
            </a:r>
            <a:r>
              <a:rPr lang="en-US" altLang="zh-CN" dirty="0"/>
              <a:t>1</a:t>
            </a:r>
            <a:r>
              <a:rPr lang="zh-CN" altLang="en-US" dirty="0"/>
              <a:t>的数据包，在更改了源</a:t>
            </a:r>
            <a:r>
              <a:rPr lang="en-US" altLang="zh-CN" dirty="0"/>
              <a:t>MAC</a:t>
            </a:r>
            <a:r>
              <a:rPr lang="zh-CN" altLang="en-US" dirty="0"/>
              <a:t>地址和目的</a:t>
            </a:r>
            <a:r>
              <a:rPr lang="en-US" altLang="zh-CN" dirty="0"/>
              <a:t>MAC</a:t>
            </a:r>
            <a:r>
              <a:rPr lang="zh-CN" altLang="en-US" dirty="0"/>
              <a:t>地址后进行了转发。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5B12CE-E73D-B875-A697-CAAB575CA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21" y="0"/>
            <a:ext cx="5775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9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303133"/>
                </a:solidFill>
                <a:latin typeface="Avenir"/>
              </a:rPr>
              <a:t>3</a:t>
            </a:r>
            <a:r>
              <a:rPr lang="en-US" altLang="zh-CN" dirty="0">
                <a:solidFill>
                  <a:srgbClr val="303133"/>
                </a:solidFill>
                <a:latin typeface="Avenir"/>
              </a:rPr>
              <a:t>.2</a:t>
            </a:r>
            <a:r>
              <a:rPr lang="en-US" altLang="zh-CN" sz="2800" b="0" i="0" dirty="0">
                <a:solidFill>
                  <a:srgbClr val="303133"/>
                </a:solidFill>
                <a:effectLst/>
                <a:latin typeface="Avenir"/>
              </a:rPr>
              <a:t> </a:t>
            </a:r>
            <a:r>
              <a:rPr lang="zh-CN" altLang="en-US" sz="2800" b="0" i="0" dirty="0">
                <a:solidFill>
                  <a:srgbClr val="303133"/>
                </a:solidFill>
                <a:effectLst/>
                <a:latin typeface="Avenir"/>
              </a:rPr>
              <a:t>转发数据包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4567544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从主机</a:t>
            </a:r>
            <a:r>
              <a:rPr lang="en-US" altLang="zh-CN" dirty="0"/>
              <a:t>1</a:t>
            </a:r>
            <a:r>
              <a:rPr lang="zh-CN" altLang="en-US" dirty="0"/>
              <a:t>的命令行界面可以看到，主机</a:t>
            </a:r>
            <a:r>
              <a:rPr lang="en-US" altLang="zh-CN" dirty="0"/>
              <a:t>1</a:t>
            </a:r>
            <a:r>
              <a:rPr lang="zh-CN" altLang="en-US" dirty="0"/>
              <a:t>能够</a:t>
            </a:r>
            <a:r>
              <a:rPr lang="en-US" altLang="zh-CN" dirty="0"/>
              <a:t>ping</a:t>
            </a:r>
            <a:r>
              <a:rPr lang="zh-CN" altLang="en-US" dirty="0"/>
              <a:t>通主机</a:t>
            </a:r>
            <a:r>
              <a:rPr lang="en-US" altLang="zh-CN" dirty="0"/>
              <a:t>2</a:t>
            </a:r>
            <a:r>
              <a:rPr lang="zh-CN" altLang="en-US" dirty="0"/>
              <a:t>，如图所示。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6D667A-9F42-7AF4-DAAA-EC128A3D1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62" y="1957387"/>
            <a:ext cx="54768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29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222-A82B-6DD3-CE66-4988CB20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333" y="1120877"/>
            <a:ext cx="10075333" cy="2911787"/>
          </a:xfrm>
        </p:spPr>
        <p:txBody>
          <a:bodyPr/>
          <a:lstStyle/>
          <a:p>
            <a:r>
              <a:rPr lang="zh-CN" altLang="en-US" dirty="0"/>
              <a:t>感谢观看！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4E6A74-CC14-8E20-3018-E64854C2F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朱海文 </a:t>
            </a:r>
            <a:r>
              <a:rPr lang="en-US" altLang="zh-CN" dirty="0"/>
              <a:t>2111025 </a:t>
            </a:r>
            <a:r>
              <a:rPr lang="zh-CN" altLang="en-US" dirty="0"/>
              <a:t>计算机科学与技术</a:t>
            </a:r>
            <a:endParaRPr lang="en-US" altLang="zh-CN" dirty="0"/>
          </a:p>
          <a:p>
            <a:r>
              <a:rPr lang="en-US" altLang="zh-CN" dirty="0"/>
              <a:t>2023-12-23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07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222-A82B-6DD3-CE66-4988CB20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333" y="2386744"/>
            <a:ext cx="6335525" cy="1645920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设计思路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61A566-6AC9-9613-0595-2FFDFDB040F9}"/>
              </a:ext>
            </a:extLst>
          </p:cNvPr>
          <p:cNvSpPr txBox="1"/>
          <p:nvPr/>
        </p:nvSpPr>
        <p:spPr>
          <a:xfrm>
            <a:off x="7857067" y="2194041"/>
            <a:ext cx="3915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1.1 </a:t>
            </a:r>
            <a:r>
              <a:rPr lang="zh-CN" altLang="en-US" dirty="0"/>
              <a:t>程序执行流程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1.2 </a:t>
            </a:r>
            <a:r>
              <a:rPr lang="zh-CN" altLang="en-US" dirty="0"/>
              <a:t>核心数据结构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1.2.1 </a:t>
            </a:r>
            <a:r>
              <a:rPr lang="zh-CN" altLang="en-US" dirty="0"/>
              <a:t>包头信息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1.2.2 </a:t>
            </a:r>
            <a:r>
              <a:rPr lang="zh-CN" altLang="en-US" dirty="0"/>
              <a:t>路由表项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1.2.3 </a:t>
            </a:r>
            <a:r>
              <a:rPr lang="zh-CN" altLang="en-US" dirty="0"/>
              <a:t>路由表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1.2.4 ARP</a:t>
            </a:r>
            <a:r>
              <a:rPr lang="zh-CN" altLang="en-US" dirty="0"/>
              <a:t>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1.2.5</a:t>
            </a:r>
            <a:r>
              <a:rPr lang="zh-CN" altLang="en-US" dirty="0"/>
              <a:t>对</a:t>
            </a:r>
            <a:r>
              <a:rPr lang="en-US" altLang="zh-CN" dirty="0" err="1"/>
              <a:t>IPAddress</a:t>
            </a:r>
            <a:r>
              <a:rPr lang="zh-CN" altLang="en-US" dirty="0"/>
              <a:t>类重载运算符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350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程序执行流程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/>
          <a:lstStyle/>
          <a:p>
            <a:pPr lvl="1"/>
            <a:r>
              <a:rPr lang="zh-CN" altLang="en-US" dirty="0"/>
              <a:t>准备工作</a:t>
            </a:r>
            <a:endParaRPr lang="en-US" altLang="zh-CN" dirty="0"/>
          </a:p>
          <a:p>
            <a:pPr lvl="2"/>
            <a:r>
              <a:rPr lang="zh-CN" altLang="en-US" dirty="0"/>
              <a:t>加载</a:t>
            </a:r>
            <a:r>
              <a:rPr lang="en-US" altLang="zh-CN" dirty="0" err="1"/>
              <a:t>Npcap</a:t>
            </a:r>
            <a:r>
              <a:rPr lang="zh-CN" altLang="en-US" dirty="0"/>
              <a:t>相关函数</a:t>
            </a:r>
            <a:endParaRPr lang="en-US" altLang="zh-CN" dirty="0"/>
          </a:p>
          <a:p>
            <a:pPr lvl="2"/>
            <a:r>
              <a:rPr lang="zh-CN" altLang="en-US" dirty="0"/>
              <a:t>获取设备列表</a:t>
            </a:r>
            <a:endParaRPr lang="en-US" altLang="zh-CN" dirty="0"/>
          </a:p>
          <a:p>
            <a:pPr lvl="2"/>
            <a:r>
              <a:rPr lang="zh-CN" altLang="en-US" dirty="0"/>
              <a:t>选择设备并打开</a:t>
            </a:r>
            <a:endParaRPr lang="en-US" altLang="zh-CN" dirty="0"/>
          </a:p>
          <a:p>
            <a:pPr lvl="2"/>
            <a:r>
              <a:rPr lang="zh-CN" altLang="en-US" dirty="0"/>
              <a:t>获取本地</a:t>
            </a:r>
            <a:r>
              <a:rPr lang="en-US" altLang="zh-CN" dirty="0"/>
              <a:t>IP</a:t>
            </a:r>
            <a:r>
              <a:rPr lang="zh-CN" altLang="en-US" dirty="0"/>
              <a:t>地址和子网掩码</a:t>
            </a:r>
            <a:endParaRPr lang="en-US" altLang="zh-CN" dirty="0"/>
          </a:p>
          <a:p>
            <a:pPr lvl="2"/>
            <a:r>
              <a:rPr lang="zh-CN" altLang="en-US" dirty="0"/>
              <a:t>设置过滤器</a:t>
            </a:r>
            <a:endParaRPr lang="en-US" altLang="zh-CN" dirty="0"/>
          </a:p>
          <a:p>
            <a:pPr lvl="1"/>
            <a:r>
              <a:rPr lang="zh-CN" altLang="en-US" dirty="0"/>
              <a:t>获取本地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手动添加路由表项</a:t>
            </a:r>
            <a:endParaRPr lang="en-US" altLang="zh-CN" dirty="0"/>
          </a:p>
          <a:p>
            <a:pPr lvl="1"/>
            <a:r>
              <a:rPr lang="zh-CN" altLang="en-US" dirty="0"/>
              <a:t>捕获并转发数据包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655423-8A4F-1FF8-790B-DB60DE63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61" y="0"/>
            <a:ext cx="2333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2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核心数据结构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1.2.1 </a:t>
            </a:r>
            <a:r>
              <a:rPr lang="zh-CN" altLang="en-US" dirty="0"/>
              <a:t>包头信息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</a:p>
          <a:p>
            <a:pPr lvl="2"/>
            <a:r>
              <a:rPr lang="en-US" altLang="zh-CN" dirty="0" err="1"/>
              <a:t>u_char</a:t>
            </a:r>
            <a:r>
              <a:rPr lang="en-US" altLang="zh-CN" dirty="0"/>
              <a:t> bytes[6];</a:t>
            </a:r>
          </a:p>
          <a:p>
            <a:pPr lvl="1"/>
            <a:r>
              <a:rPr lang="en-US" altLang="zh-CN" dirty="0"/>
              <a:t>IP</a:t>
            </a:r>
          </a:p>
          <a:p>
            <a:pPr lvl="2"/>
            <a:r>
              <a:rPr lang="en-US" altLang="zh-CN" dirty="0" err="1"/>
              <a:t>u_char</a:t>
            </a:r>
            <a:r>
              <a:rPr lang="en-US" altLang="zh-CN" dirty="0"/>
              <a:t> bytes[4];</a:t>
            </a:r>
          </a:p>
          <a:p>
            <a:pPr lvl="1"/>
            <a:r>
              <a:rPr lang="zh-CN" altLang="en-US" dirty="0"/>
              <a:t>以太帧</a:t>
            </a:r>
            <a:endParaRPr lang="en-US" altLang="zh-CN" dirty="0"/>
          </a:p>
          <a:p>
            <a:pPr lvl="2"/>
            <a:r>
              <a:rPr lang="en-US" altLang="zh-CN" dirty="0" err="1"/>
              <a:t>MACAddress</a:t>
            </a:r>
            <a:r>
              <a:rPr lang="en-US" altLang="zh-CN" dirty="0"/>
              <a:t> </a:t>
            </a:r>
            <a:r>
              <a:rPr lang="en-US" altLang="zh-CN" dirty="0" err="1"/>
              <a:t>dest_mac_address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 err="1"/>
              <a:t>MACAddress</a:t>
            </a:r>
            <a:r>
              <a:rPr lang="en-US" altLang="zh-CN" dirty="0"/>
              <a:t> </a:t>
            </a:r>
            <a:r>
              <a:rPr lang="en-US" altLang="zh-CN" dirty="0" err="1"/>
              <a:t>source_mac_address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WORD type;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B07574-63D1-BDCA-D0EC-6C0A605D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66" y="210713"/>
            <a:ext cx="4019640" cy="2652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8F781E-CAEC-D1A8-DCD2-2D05C41A4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67" y="2862809"/>
            <a:ext cx="4019640" cy="3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核心数据结构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1.2.1 </a:t>
            </a:r>
            <a:r>
              <a:rPr lang="zh-CN" altLang="en-US" dirty="0"/>
              <a:t>包头信息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</a:p>
          <a:p>
            <a:pPr lvl="2"/>
            <a:r>
              <a:rPr lang="en-US" altLang="zh-CN" dirty="0" err="1"/>
              <a:t>FrameHeader</a:t>
            </a:r>
            <a:r>
              <a:rPr lang="en-US" altLang="zh-CN" dirty="0"/>
              <a:t> </a:t>
            </a:r>
            <a:r>
              <a:rPr lang="en-US" altLang="zh-CN" dirty="0" err="1"/>
              <a:t>frame_header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WORD </a:t>
            </a:r>
            <a:r>
              <a:rPr lang="en-US" altLang="zh-CN" dirty="0" err="1"/>
              <a:t>hardware_type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WORD </a:t>
            </a:r>
            <a:r>
              <a:rPr lang="en-US" altLang="zh-CN" dirty="0" err="1"/>
              <a:t>protocol_type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BYTE </a:t>
            </a:r>
            <a:r>
              <a:rPr lang="en-US" altLang="zh-CN" dirty="0" err="1"/>
              <a:t>h_len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BYTE </a:t>
            </a:r>
            <a:r>
              <a:rPr lang="en-US" altLang="zh-CN" dirty="0" err="1"/>
              <a:t>p_len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WORD operation;</a:t>
            </a:r>
          </a:p>
          <a:p>
            <a:pPr lvl="2"/>
            <a:r>
              <a:rPr lang="en-US" altLang="zh-CN" dirty="0" err="1"/>
              <a:t>MACAddress</a:t>
            </a:r>
            <a:r>
              <a:rPr lang="en-US" altLang="zh-CN" dirty="0"/>
              <a:t> </a:t>
            </a:r>
            <a:r>
              <a:rPr lang="en-US" altLang="zh-CN" dirty="0" err="1"/>
              <a:t>source_mac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 err="1"/>
              <a:t>IPAddress</a:t>
            </a:r>
            <a:r>
              <a:rPr lang="en-US" altLang="zh-CN" dirty="0"/>
              <a:t> </a:t>
            </a:r>
            <a:r>
              <a:rPr lang="en-US" altLang="zh-CN" dirty="0" err="1"/>
              <a:t>source_ip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 err="1"/>
              <a:t>MACAddress</a:t>
            </a:r>
            <a:r>
              <a:rPr lang="en-US" altLang="zh-CN" dirty="0"/>
              <a:t> </a:t>
            </a:r>
            <a:r>
              <a:rPr lang="en-US" altLang="zh-CN" dirty="0" err="1"/>
              <a:t>dest_mac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 err="1"/>
              <a:t>IPAddress</a:t>
            </a:r>
            <a:r>
              <a:rPr lang="en-US" altLang="zh-CN" dirty="0"/>
              <a:t> </a:t>
            </a:r>
            <a:r>
              <a:rPr lang="en-US" altLang="zh-CN" dirty="0" err="1"/>
              <a:t>dest_ip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头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B07574-63D1-BDCA-D0EC-6C0A605D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66" y="210713"/>
            <a:ext cx="4019640" cy="2652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8F781E-CAEC-D1A8-DCD2-2D05C41A4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67" y="2862809"/>
            <a:ext cx="4019640" cy="3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2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核心数据结构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1.2.1 </a:t>
            </a:r>
            <a:r>
              <a:rPr lang="zh-CN" altLang="en-US" dirty="0"/>
              <a:t>包头信息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头</a:t>
            </a:r>
            <a:endParaRPr lang="en-US" altLang="zh-CN" dirty="0"/>
          </a:p>
          <a:p>
            <a:pPr lvl="2"/>
            <a:r>
              <a:rPr lang="en-US" altLang="zh-CN" dirty="0" err="1"/>
              <a:t>u_char</a:t>
            </a:r>
            <a:r>
              <a:rPr lang="en-US" altLang="zh-CN" dirty="0"/>
              <a:t>  </a:t>
            </a:r>
            <a:r>
              <a:rPr lang="en-US" altLang="zh-CN" dirty="0" err="1"/>
              <a:t>ver_ihl</a:t>
            </a:r>
            <a:r>
              <a:rPr lang="en-US" altLang="zh-CN" dirty="0"/>
              <a:t>;//</a:t>
            </a:r>
            <a:r>
              <a:rPr lang="zh-CN" altLang="en-US" dirty="0"/>
              <a:t>版本（</a:t>
            </a:r>
            <a:r>
              <a:rPr lang="en-US" altLang="zh-CN" dirty="0"/>
              <a:t>4bits</a:t>
            </a:r>
            <a:r>
              <a:rPr lang="zh-CN" altLang="en-US" dirty="0"/>
              <a:t>）和包头长度（</a:t>
            </a:r>
            <a:r>
              <a:rPr lang="en-US" altLang="zh-CN" dirty="0"/>
              <a:t>4bits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 err="1"/>
              <a:t>u_char</a:t>
            </a:r>
            <a:r>
              <a:rPr lang="en-US" altLang="zh-CN" dirty="0"/>
              <a:t>  </a:t>
            </a:r>
            <a:r>
              <a:rPr lang="en-US" altLang="zh-CN" dirty="0" err="1"/>
              <a:t>tos</a:t>
            </a:r>
            <a:r>
              <a:rPr lang="en-US" altLang="zh-CN" dirty="0"/>
              <a:t>;//</a:t>
            </a:r>
            <a:r>
              <a:rPr lang="zh-CN" altLang="en-US" dirty="0"/>
              <a:t>服务类型</a:t>
            </a:r>
          </a:p>
          <a:p>
            <a:pPr lvl="2"/>
            <a:r>
              <a:rPr lang="en-US" altLang="zh-CN" dirty="0" err="1"/>
              <a:t>u_short</a:t>
            </a:r>
            <a:r>
              <a:rPr lang="en-US" altLang="zh-CN" dirty="0"/>
              <a:t> </a:t>
            </a:r>
            <a:r>
              <a:rPr lang="en-US" altLang="zh-CN" dirty="0" err="1"/>
              <a:t>tlen</a:t>
            </a:r>
            <a:r>
              <a:rPr lang="en-US" altLang="zh-CN" dirty="0"/>
              <a:t>;//</a:t>
            </a:r>
            <a:r>
              <a:rPr lang="zh-CN" altLang="en-US" dirty="0"/>
              <a:t>总长度</a:t>
            </a:r>
          </a:p>
          <a:p>
            <a:pPr lvl="2"/>
            <a:r>
              <a:rPr lang="en-US" altLang="zh-CN" dirty="0" err="1"/>
              <a:t>u_short</a:t>
            </a:r>
            <a:r>
              <a:rPr lang="en-US" altLang="zh-CN" dirty="0"/>
              <a:t> identification;//</a:t>
            </a:r>
            <a:r>
              <a:rPr lang="zh-CN" altLang="en-US" dirty="0"/>
              <a:t>标识</a:t>
            </a:r>
          </a:p>
          <a:p>
            <a:pPr lvl="2"/>
            <a:r>
              <a:rPr lang="en-US" altLang="zh-CN" dirty="0" err="1"/>
              <a:t>u_short</a:t>
            </a:r>
            <a:r>
              <a:rPr lang="en-US" altLang="zh-CN" dirty="0"/>
              <a:t> </a:t>
            </a:r>
            <a:r>
              <a:rPr lang="en-US" altLang="zh-CN" dirty="0" err="1"/>
              <a:t>flags_fo</a:t>
            </a:r>
            <a:r>
              <a:rPr lang="en-US" altLang="zh-CN" dirty="0"/>
              <a:t>;//</a:t>
            </a:r>
            <a:r>
              <a:rPr lang="zh-CN" altLang="en-US" dirty="0"/>
              <a:t>标志和片偏移</a:t>
            </a:r>
          </a:p>
          <a:p>
            <a:pPr lvl="2"/>
            <a:r>
              <a:rPr lang="en-US" altLang="zh-CN" dirty="0" err="1"/>
              <a:t>u_char</a:t>
            </a:r>
            <a:r>
              <a:rPr lang="en-US" altLang="zh-CN" dirty="0"/>
              <a:t>  </a:t>
            </a:r>
            <a:r>
              <a:rPr lang="en-US" altLang="zh-CN" dirty="0" err="1"/>
              <a:t>ttl</a:t>
            </a:r>
            <a:r>
              <a:rPr lang="en-US" altLang="zh-CN" dirty="0"/>
              <a:t>;//</a:t>
            </a:r>
            <a:r>
              <a:rPr lang="zh-CN" altLang="en-US" dirty="0"/>
              <a:t>生存周期</a:t>
            </a:r>
          </a:p>
          <a:p>
            <a:pPr lvl="2"/>
            <a:r>
              <a:rPr lang="en-US" altLang="zh-CN" dirty="0" err="1"/>
              <a:t>u_char</a:t>
            </a:r>
            <a:r>
              <a:rPr lang="en-US" altLang="zh-CN" dirty="0"/>
              <a:t>  proto;//</a:t>
            </a:r>
            <a:r>
              <a:rPr lang="zh-CN" altLang="en-US" dirty="0"/>
              <a:t>协议</a:t>
            </a:r>
          </a:p>
          <a:p>
            <a:pPr lvl="2"/>
            <a:r>
              <a:rPr lang="en-US" altLang="zh-CN" dirty="0" err="1"/>
              <a:t>u_short</a:t>
            </a:r>
            <a:r>
              <a:rPr lang="en-US" altLang="zh-CN" dirty="0"/>
              <a:t> </a:t>
            </a:r>
            <a:r>
              <a:rPr lang="en-US" altLang="zh-CN" dirty="0" err="1"/>
              <a:t>crc</a:t>
            </a:r>
            <a:r>
              <a:rPr lang="en-US" altLang="zh-CN" dirty="0"/>
              <a:t>;//</a:t>
            </a:r>
            <a:r>
              <a:rPr lang="zh-CN" altLang="en-US" dirty="0"/>
              <a:t>头部校验和</a:t>
            </a:r>
          </a:p>
          <a:p>
            <a:pPr lvl="2"/>
            <a:r>
              <a:rPr lang="en-US" altLang="zh-CN" dirty="0" err="1"/>
              <a:t>IPAddress</a:t>
            </a:r>
            <a:r>
              <a:rPr lang="en-US" altLang="zh-CN" dirty="0"/>
              <a:t>  </a:t>
            </a:r>
            <a:r>
              <a:rPr lang="en-US" altLang="zh-CN" dirty="0" err="1"/>
              <a:t>source_addr</a:t>
            </a:r>
            <a:r>
              <a:rPr lang="en-US" altLang="zh-CN" dirty="0"/>
              <a:t>;//</a:t>
            </a:r>
            <a:r>
              <a:rPr lang="zh-CN" altLang="en-US" dirty="0"/>
              <a:t>源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lvl="2"/>
            <a:r>
              <a:rPr lang="en-US" altLang="zh-CN" dirty="0" err="1"/>
              <a:t>IPAddress</a:t>
            </a:r>
            <a:r>
              <a:rPr lang="en-US" altLang="zh-CN" dirty="0"/>
              <a:t>  </a:t>
            </a:r>
            <a:r>
              <a:rPr lang="en-US" altLang="zh-CN" dirty="0" err="1"/>
              <a:t>dest_addr</a:t>
            </a:r>
            <a:r>
              <a:rPr lang="en-US" altLang="zh-CN" dirty="0"/>
              <a:t>;//</a:t>
            </a:r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lvl="2"/>
            <a:r>
              <a:rPr lang="en-US" altLang="zh-CN" dirty="0" err="1"/>
              <a:t>u_int</a:t>
            </a:r>
            <a:r>
              <a:rPr lang="en-US" altLang="zh-CN" dirty="0"/>
              <a:t>  </a:t>
            </a:r>
            <a:r>
              <a:rPr lang="en-US" altLang="zh-CN" dirty="0" err="1"/>
              <a:t>op_pad</a:t>
            </a:r>
            <a:r>
              <a:rPr lang="en-US" altLang="zh-CN" dirty="0"/>
              <a:t>;//</a:t>
            </a:r>
            <a:r>
              <a:rPr lang="zh-CN" altLang="en-US" dirty="0"/>
              <a:t>选择</a:t>
            </a:r>
            <a:r>
              <a:rPr lang="en-US" altLang="zh-CN" dirty="0"/>
              <a:t>+</a:t>
            </a:r>
            <a:r>
              <a:rPr lang="zh-CN" altLang="en-US" dirty="0"/>
              <a:t>填充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B07574-63D1-BDCA-D0EC-6C0A605D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66" y="210713"/>
            <a:ext cx="4019640" cy="2652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8F781E-CAEC-D1A8-DCD2-2D05C41A4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67" y="2862809"/>
            <a:ext cx="4019640" cy="3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核心数据结构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1.2.2 </a:t>
            </a:r>
            <a:r>
              <a:rPr lang="zh-CN" altLang="en-US" dirty="0"/>
              <a:t>路由表项</a:t>
            </a:r>
            <a:endParaRPr lang="en-US" altLang="zh-CN" dirty="0"/>
          </a:p>
          <a:p>
            <a:pPr lvl="1"/>
            <a:r>
              <a:rPr lang="zh-CN" altLang="en-US" dirty="0"/>
              <a:t>成员变量</a:t>
            </a:r>
            <a:endParaRPr lang="en-US" altLang="zh-CN" dirty="0"/>
          </a:p>
          <a:p>
            <a:pPr lvl="2"/>
            <a:r>
              <a:rPr lang="en-US" altLang="zh-CN" dirty="0"/>
              <a:t>string </a:t>
            </a:r>
            <a:r>
              <a:rPr lang="en-US" altLang="zh-CN" dirty="0" err="1"/>
              <a:t>dest_ip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string mask;</a:t>
            </a:r>
          </a:p>
          <a:p>
            <a:pPr lvl="2"/>
            <a:r>
              <a:rPr lang="en-US" altLang="zh-CN" dirty="0"/>
              <a:t>string </a:t>
            </a:r>
            <a:r>
              <a:rPr lang="en-US" altLang="zh-CN" dirty="0" err="1"/>
              <a:t>next_hop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en-US" altLang="zh-CN" dirty="0" err="1"/>
              <a:t>RoutingEntry</a:t>
            </a:r>
            <a:r>
              <a:rPr lang="en-US" altLang="zh-CN" dirty="0"/>
              <a:t>(string </a:t>
            </a:r>
            <a:r>
              <a:rPr lang="en-US" altLang="zh-CN" dirty="0" err="1"/>
              <a:t>dest_ip</a:t>
            </a:r>
            <a:r>
              <a:rPr lang="en-US" altLang="zh-CN" dirty="0"/>
              <a:t> = "", </a:t>
            </a:r>
          </a:p>
          <a:p>
            <a:pPr marL="457200" lvl="2" indent="0">
              <a:buNone/>
            </a:pPr>
            <a:r>
              <a:rPr lang="en-US" altLang="zh-CN" dirty="0"/>
              <a:t>	string mask = "", string </a:t>
            </a:r>
            <a:r>
              <a:rPr lang="en-US" altLang="zh-CN" dirty="0" err="1"/>
              <a:t>next_hop</a:t>
            </a:r>
            <a:r>
              <a:rPr lang="en-US" altLang="zh-CN" dirty="0"/>
              <a:t> = "")</a:t>
            </a:r>
          </a:p>
          <a:p>
            <a:pPr lvl="2"/>
            <a:r>
              <a:rPr lang="en-US" altLang="zh-CN" dirty="0"/>
              <a:t>string </a:t>
            </a:r>
            <a:r>
              <a:rPr lang="en-US" altLang="zh-CN" dirty="0" err="1"/>
              <a:t>getDestIP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string </a:t>
            </a:r>
            <a:r>
              <a:rPr lang="en-US" altLang="zh-CN" dirty="0" err="1"/>
              <a:t>getMask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string </a:t>
            </a:r>
            <a:r>
              <a:rPr lang="en-US" altLang="zh-CN" dirty="0" err="1"/>
              <a:t>getNextHop</a:t>
            </a:r>
            <a:r>
              <a:rPr lang="en-US" altLang="zh-CN" dirty="0"/>
              <a:t>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FE0F92-A6F8-E15C-12C7-CC681403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892" y="1584800"/>
            <a:ext cx="5883150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1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3E31-7E25-D887-3123-7DF1C350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" y="210713"/>
            <a:ext cx="4683012" cy="751813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核心数据结构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D5C984-72FC-DA16-CED5-58FD255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283368"/>
            <a:ext cx="11165306" cy="51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1.2.3</a:t>
            </a:r>
            <a:r>
              <a:rPr lang="zh-CN" altLang="en-US" dirty="0"/>
              <a:t> 路由表</a:t>
            </a:r>
            <a:endParaRPr lang="en-US" altLang="zh-CN" dirty="0"/>
          </a:p>
          <a:p>
            <a:pPr lvl="1"/>
            <a:r>
              <a:rPr lang="zh-CN" altLang="en-US" dirty="0"/>
              <a:t>成员变量</a:t>
            </a:r>
            <a:endParaRPr lang="en-US" altLang="zh-CN" dirty="0"/>
          </a:p>
          <a:p>
            <a:pPr lvl="2"/>
            <a:r>
              <a:rPr lang="en-US" altLang="zh-CN" dirty="0"/>
              <a:t>vector&lt;</a:t>
            </a:r>
            <a:r>
              <a:rPr lang="en-US" altLang="zh-CN" dirty="0" err="1"/>
              <a:t>RoutingEntry</a:t>
            </a:r>
            <a:r>
              <a:rPr lang="en-US" altLang="zh-CN" dirty="0"/>
              <a:t>*&gt; entries;</a:t>
            </a:r>
          </a:p>
          <a:p>
            <a:pPr lvl="1"/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en-US" altLang="zh-CN" dirty="0" err="1"/>
              <a:t>RoutingTable</a:t>
            </a:r>
            <a:r>
              <a:rPr lang="en-US" altLang="zh-CN" dirty="0"/>
              <a:t>() </a:t>
            </a:r>
          </a:p>
          <a:p>
            <a:pPr lvl="2"/>
            <a:r>
              <a:rPr lang="en-US" altLang="zh-CN" dirty="0"/>
              <a:t>void </a:t>
            </a:r>
            <a:r>
              <a:rPr lang="en-US" altLang="zh-CN" dirty="0" err="1"/>
              <a:t>insertEntry</a:t>
            </a:r>
            <a:r>
              <a:rPr lang="en-US" altLang="zh-CN" dirty="0"/>
              <a:t>(string </a:t>
            </a:r>
            <a:r>
              <a:rPr lang="en-US" altLang="zh-CN" dirty="0" err="1"/>
              <a:t>dest_ip</a:t>
            </a:r>
            <a:r>
              <a:rPr lang="en-US" altLang="zh-CN" dirty="0"/>
              <a:t>, string mask, string </a:t>
            </a:r>
            <a:r>
              <a:rPr lang="en-US" altLang="zh-CN" dirty="0" err="1"/>
              <a:t>next_hop</a:t>
            </a:r>
            <a:r>
              <a:rPr lang="en-US" altLang="zh-CN" dirty="0"/>
              <a:t>) </a:t>
            </a:r>
          </a:p>
          <a:p>
            <a:pPr lvl="2"/>
            <a:r>
              <a:rPr lang="en-US" altLang="zh-CN" dirty="0"/>
              <a:t>bool </a:t>
            </a:r>
            <a:r>
              <a:rPr lang="en-US" altLang="zh-CN" dirty="0" err="1"/>
              <a:t>selectHop</a:t>
            </a:r>
            <a:r>
              <a:rPr lang="en-US" altLang="zh-CN" dirty="0"/>
              <a:t>(string </a:t>
            </a:r>
            <a:r>
              <a:rPr lang="en-US" altLang="zh-CN" dirty="0" err="1"/>
              <a:t>ip</a:t>
            </a:r>
            <a:r>
              <a:rPr lang="en-US" altLang="zh-CN" dirty="0"/>
              <a:t>, string* </a:t>
            </a:r>
            <a:r>
              <a:rPr lang="en-US" altLang="zh-CN" dirty="0" err="1"/>
              <a:t>next_hop</a:t>
            </a:r>
            <a:r>
              <a:rPr lang="en-US" altLang="zh-CN" dirty="0"/>
              <a:t>, string* mask) </a:t>
            </a:r>
          </a:p>
          <a:p>
            <a:pPr lvl="2"/>
            <a:r>
              <a:rPr lang="en-US" altLang="zh-CN" dirty="0"/>
              <a:t>bool </a:t>
            </a:r>
            <a:r>
              <a:rPr lang="en-US" altLang="zh-CN" dirty="0" err="1"/>
              <a:t>removeEntryByIndex</a:t>
            </a:r>
            <a:r>
              <a:rPr lang="en-US" altLang="zh-CN" dirty="0"/>
              <a:t>(int index) </a:t>
            </a:r>
          </a:p>
          <a:p>
            <a:pPr lvl="2"/>
            <a:r>
              <a:rPr lang="en-US" altLang="zh-CN" dirty="0"/>
              <a:t>void </a:t>
            </a:r>
            <a:r>
              <a:rPr lang="en-US" altLang="zh-CN" dirty="0" err="1"/>
              <a:t>clearEntries</a:t>
            </a:r>
            <a:r>
              <a:rPr lang="en-US" altLang="zh-CN" dirty="0"/>
              <a:t>() </a:t>
            </a:r>
          </a:p>
          <a:p>
            <a:pPr lvl="2"/>
            <a:r>
              <a:rPr lang="en-US" altLang="zh-CN" dirty="0"/>
              <a:t>void </a:t>
            </a:r>
            <a:r>
              <a:rPr lang="en-US" altLang="zh-CN" dirty="0" err="1"/>
              <a:t>printEntries</a:t>
            </a:r>
            <a:r>
              <a:rPr lang="en-US" altLang="zh-CN" dirty="0"/>
              <a:t>()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FB0DE1-4EFA-77FA-16FC-76CE1A10F1D0}"/>
              </a:ext>
            </a:extLst>
          </p:cNvPr>
          <p:cNvGrpSpPr/>
          <p:nvPr/>
        </p:nvGrpSpPr>
        <p:grpSpPr>
          <a:xfrm>
            <a:off x="6485467" y="0"/>
            <a:ext cx="5706533" cy="6781800"/>
            <a:chOff x="6832600" y="768474"/>
            <a:chExt cx="4174067" cy="545008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50939A2-05F6-440E-F0AD-F65A75D5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2600" y="768474"/>
              <a:ext cx="4174067" cy="282794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2B2B024-5812-85AC-5932-FC55CCA6B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2600" y="3596877"/>
              <a:ext cx="4174067" cy="2621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81708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131</TotalTime>
  <Words>1411</Words>
  <Application>Microsoft Office PowerPoint</Application>
  <PresentationFormat>宽屏</PresentationFormat>
  <Paragraphs>160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Avenir</vt:lpstr>
      <vt:lpstr>新宋体</vt:lpstr>
      <vt:lpstr>Arial</vt:lpstr>
      <vt:lpstr>Gill Sans MT</vt:lpstr>
      <vt:lpstr>包裹</vt:lpstr>
      <vt:lpstr>网络技术实验5——简单路由器程序的设计</vt:lpstr>
      <vt:lpstr>目录</vt:lpstr>
      <vt:lpstr>1 设计思路</vt:lpstr>
      <vt:lpstr>1.1程序执行流程</vt:lpstr>
      <vt:lpstr>1.2核心数据结构</vt:lpstr>
      <vt:lpstr>1.2核心数据结构</vt:lpstr>
      <vt:lpstr>1.2核心数据结构</vt:lpstr>
      <vt:lpstr>1.2核心数据结构</vt:lpstr>
      <vt:lpstr>1.2核心数据结构</vt:lpstr>
      <vt:lpstr>1.2核心数据结构</vt:lpstr>
      <vt:lpstr>1.2核心数据结构</vt:lpstr>
      <vt:lpstr>2 开发和实现过程</vt:lpstr>
      <vt:lpstr>2.1 发送ARP数据包</vt:lpstr>
      <vt:lpstr>2.1 发送ARP数据包</vt:lpstr>
      <vt:lpstr>2.1 发送ARP数据包</vt:lpstr>
      <vt:lpstr>2.2 手动设置路由表</vt:lpstr>
      <vt:lpstr>2.2 手动设置路由表</vt:lpstr>
      <vt:lpstr>2.3 转发数据包</vt:lpstr>
      <vt:lpstr>2.3 转发数据包</vt:lpstr>
      <vt:lpstr>2.3 转发数据包</vt:lpstr>
      <vt:lpstr>2.3 转发数据包</vt:lpstr>
      <vt:lpstr>3 测试方法和过程</vt:lpstr>
      <vt:lpstr>PowerPoint 演示文稿</vt:lpstr>
      <vt:lpstr>3.1 转发数据包前的 准备工作</vt:lpstr>
      <vt:lpstr>3.1 转发数据包前的 准备工作</vt:lpstr>
      <vt:lpstr>3.2 转发数据包</vt:lpstr>
      <vt:lpstr>3.2 转发数据包</vt:lpstr>
      <vt:lpstr>感谢观看！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网络技术实验5——简单路由器程序的设计</dc:title>
  <dc:creator>Rossi Rolff</dc:creator>
  <cp:lastModifiedBy>Rossi Rolff</cp:lastModifiedBy>
  <cp:revision>21</cp:revision>
  <dcterms:created xsi:type="dcterms:W3CDTF">2023-12-23T04:35:03Z</dcterms:created>
  <dcterms:modified xsi:type="dcterms:W3CDTF">2023-12-23T06:46:55Z</dcterms:modified>
</cp:coreProperties>
</file>